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Lst>
  <p:notesMasterIdLst>
    <p:notesMasterId r:id="rId66"/>
  </p:notesMasterIdLst>
  <p:handoutMasterIdLst>
    <p:handoutMasterId r:id="rId67"/>
  </p:handoutMasterIdLst>
  <p:sldIdLst>
    <p:sldId id="353" r:id="rId2"/>
    <p:sldId id="354" r:id="rId3"/>
    <p:sldId id="423" r:id="rId4"/>
    <p:sldId id="424" r:id="rId5"/>
    <p:sldId id="363" r:id="rId6"/>
    <p:sldId id="364" r:id="rId7"/>
    <p:sldId id="365" r:id="rId8"/>
    <p:sldId id="367" r:id="rId9"/>
    <p:sldId id="368" r:id="rId10"/>
    <p:sldId id="369" r:id="rId11"/>
    <p:sldId id="371" r:id="rId12"/>
    <p:sldId id="372" r:id="rId13"/>
    <p:sldId id="411" r:id="rId14"/>
    <p:sldId id="373" r:id="rId15"/>
    <p:sldId id="374" r:id="rId16"/>
    <p:sldId id="375" r:id="rId17"/>
    <p:sldId id="435" r:id="rId18"/>
    <p:sldId id="436" r:id="rId19"/>
    <p:sldId id="412" r:id="rId20"/>
    <p:sldId id="377" r:id="rId21"/>
    <p:sldId id="378" r:id="rId22"/>
    <p:sldId id="382" r:id="rId23"/>
    <p:sldId id="442" r:id="rId24"/>
    <p:sldId id="453" r:id="rId25"/>
    <p:sldId id="383" r:id="rId26"/>
    <p:sldId id="447" r:id="rId27"/>
    <p:sldId id="417" r:id="rId28"/>
    <p:sldId id="448" r:id="rId29"/>
    <p:sldId id="384" r:id="rId30"/>
    <p:sldId id="449" r:id="rId31"/>
    <p:sldId id="386" r:id="rId32"/>
    <p:sldId id="387" r:id="rId33"/>
    <p:sldId id="388" r:id="rId34"/>
    <p:sldId id="439" r:id="rId35"/>
    <p:sldId id="413" r:id="rId36"/>
    <p:sldId id="393" r:id="rId37"/>
    <p:sldId id="395" r:id="rId38"/>
    <p:sldId id="394" r:id="rId39"/>
    <p:sldId id="418" r:id="rId40"/>
    <p:sldId id="398" r:id="rId41"/>
    <p:sldId id="399" r:id="rId42"/>
    <p:sldId id="414" r:id="rId43"/>
    <p:sldId id="400" r:id="rId44"/>
    <p:sldId id="403" r:id="rId45"/>
    <p:sldId id="415" r:id="rId46"/>
    <p:sldId id="404" r:id="rId47"/>
    <p:sldId id="457" r:id="rId48"/>
    <p:sldId id="458" r:id="rId49"/>
    <p:sldId id="459" r:id="rId50"/>
    <p:sldId id="408" r:id="rId51"/>
    <p:sldId id="425" r:id="rId52"/>
    <p:sldId id="427" r:id="rId53"/>
    <p:sldId id="428" r:id="rId54"/>
    <p:sldId id="429" r:id="rId55"/>
    <p:sldId id="430" r:id="rId56"/>
    <p:sldId id="431" r:id="rId57"/>
    <p:sldId id="433" r:id="rId58"/>
    <p:sldId id="434" r:id="rId59"/>
    <p:sldId id="440" r:id="rId60"/>
    <p:sldId id="441" r:id="rId61"/>
    <p:sldId id="444" r:id="rId62"/>
    <p:sldId id="445" r:id="rId63"/>
    <p:sldId id="446" r:id="rId64"/>
    <p:sldId id="454" r:id="rId65"/>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040404"/>
    <a:srgbClr val="0618FC"/>
    <a:srgbClr val="DF0913"/>
    <a:srgbClr val="3F0DF5"/>
    <a:srgbClr val="FDFD05"/>
    <a:srgbClr val="ABF0F9"/>
    <a:srgbClr val="0AD1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90" autoAdjust="0"/>
  </p:normalViewPr>
  <p:slideViewPr>
    <p:cSldViewPr>
      <p:cViewPr varScale="1">
        <p:scale>
          <a:sx n="92" d="100"/>
          <a:sy n="92" d="100"/>
        </p:scale>
        <p:origin x="1698" y="48"/>
      </p:cViewPr>
      <p:guideLst>
        <p:guide orient="horz" pos="2160"/>
        <p:guide pos="2880"/>
      </p:guideLst>
    </p:cSldViewPr>
  </p:slideViewPr>
  <p:outlineViewPr>
    <p:cViewPr>
      <p:scale>
        <a:sx n="33" d="100"/>
        <a:sy n="33" d="100"/>
      </p:scale>
      <p:origin x="0" y="30408"/>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420" y="-30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777876" y="161926"/>
            <a:ext cx="54514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1" tIns="45286" rIns="92191" bIns="45286"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US" altLang="en-US" sz="1400"/>
              <a:t>Insurance 4: Understanding Auto, Homeowners and Liability Insurance</a:t>
            </a:r>
          </a:p>
          <a:p>
            <a:pPr algn="ctr">
              <a:defRPr/>
            </a:pPr>
            <a:r>
              <a:rPr lang="en-US" altLang="en-US" sz="1300"/>
              <a:t>Personal Finance: Another Perspective</a:t>
            </a:r>
          </a:p>
        </p:txBody>
      </p:sp>
      <p:sp>
        <p:nvSpPr>
          <p:cNvPr id="95235" name="Rectangle 3"/>
          <p:cNvSpPr>
            <a:spLocks noChangeArrowheads="1"/>
          </p:cNvSpPr>
          <p:nvPr/>
        </p:nvSpPr>
        <p:spPr bwMode="auto">
          <a:xfrm>
            <a:off x="3303588" y="8672513"/>
            <a:ext cx="4000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1" tIns="45286" rIns="92191" bIns="45286"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2D2561B5-97DE-47BC-B4A5-AC89D248172E}" type="slidenum">
              <a:rPr lang="en-US" altLang="en-US" sz="1400"/>
              <a:pPr algn="r">
                <a:defRPr/>
              </a:pPr>
              <a:t>‹#›</a:t>
            </a:fld>
            <a:endParaRPr lang="en-US" alt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191" tIns="45286" rIns="92191" bIns="45286"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7828" name="Rectangle 4"/>
          <p:cNvSpPr>
            <a:spLocks noChangeArrowheads="1"/>
          </p:cNvSpPr>
          <p:nvPr/>
        </p:nvSpPr>
        <p:spPr bwMode="auto">
          <a:xfrm>
            <a:off x="71439" y="88901"/>
            <a:ext cx="15382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1" tIns="45286" rIns="92191" bIns="45286"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a:t>Prentice-Hall, Inc.</a:t>
            </a:r>
          </a:p>
        </p:txBody>
      </p:sp>
      <p:sp>
        <p:nvSpPr>
          <p:cNvPr id="77829" name="Rectangle 5"/>
          <p:cNvSpPr>
            <a:spLocks noChangeArrowheads="1"/>
          </p:cNvSpPr>
          <p:nvPr/>
        </p:nvSpPr>
        <p:spPr bwMode="auto">
          <a:xfrm>
            <a:off x="6538913" y="8891589"/>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1" tIns="45286" rIns="92191" bIns="45286"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19A371D3-051B-4930-BF0E-EA3E960BC5F9}" type="slidenum">
              <a:rPr lang="en-US" altLang="en-US" sz="1400" smtClean="0"/>
              <a:pPr algn="r">
                <a:defRPr/>
              </a:pPr>
              <a:t>‹#›</a:t>
            </a:fld>
            <a:endParaRPr lang="en-US" alt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cap="flat"/>
        </p:spPr>
      </p:sp>
      <p:sp>
        <p:nvSpPr>
          <p:cNvPr id="133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cap="flat"/>
        </p:spPr>
      </p:sp>
      <p:sp>
        <p:nvSpPr>
          <p:cNvPr id="51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cap="flat"/>
        </p:spPr>
      </p:sp>
      <p:sp>
        <p:nvSpPr>
          <p:cNvPr id="583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cap="flat"/>
        </p:spPr>
      </p:sp>
      <p:sp>
        <p:nvSpPr>
          <p:cNvPr id="727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cap="flat"/>
        </p:spPr>
      </p:sp>
      <p:sp>
        <p:nvSpPr>
          <p:cNvPr id="163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cap="flat"/>
        </p:spPr>
      </p:sp>
      <p:sp>
        <p:nvSpPr>
          <p:cNvPr id="194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cap="flat"/>
        </p:spPr>
      </p:sp>
      <p:sp>
        <p:nvSpPr>
          <p:cNvPr id="215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cap="flat"/>
        </p:spPr>
      </p:sp>
      <p:sp>
        <p:nvSpPr>
          <p:cNvPr id="235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cap="flat"/>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cap="flat"/>
        </p:spPr>
      </p:sp>
      <p:sp>
        <p:nvSpPr>
          <p:cNvPr id="276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cap="flat"/>
        </p:spPr>
      </p:sp>
      <p:sp>
        <p:nvSpPr>
          <p:cNvPr id="307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Rot="1" noChangeAspect="1" noChangeArrowheads="1" noTextEdit="1"/>
          </p:cNvSpPr>
          <p:nvPr>
            <p:ph type="sldImg"/>
          </p:nvPr>
        </p:nvSpPr>
        <p:spPr>
          <a:ln cap="flat"/>
        </p:spPr>
      </p:sp>
      <p:sp>
        <p:nvSpPr>
          <p:cNvPr id="32771" name="Rectangle 102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FD8549BC-3B98-4984-A4C6-4DCE06C4FB83}" type="slidenum">
              <a:rPr lang="en-US" altLang="en-US" sz="1400" smtClean="0">
                <a:solidFill>
                  <a:schemeClr val="bg1"/>
                </a:solidFill>
              </a:rPr>
              <a:pP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2" name="TextBox 11"/>
          <p:cNvSpPr txBox="1"/>
          <p:nvPr/>
        </p:nvSpPr>
        <p:spPr>
          <a:xfrm>
            <a:off x="8153400" y="6248400"/>
            <a:ext cx="609600" cy="307975"/>
          </a:xfrm>
          <a:prstGeom prst="rect">
            <a:avLst/>
          </a:prstGeom>
          <a:noFill/>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64684FDF-AE79-4A08-90B9-D57E18B05212}" type="slidenum">
              <a:rPr lang="en-US" altLang="en-US" sz="1400" smtClean="0">
                <a:solidFill>
                  <a:schemeClr val="tx2"/>
                </a:solidFill>
              </a:rPr>
              <a:pPr algn="ctr" eaLnBrk="1" hangingPunct="1">
                <a:defRPr/>
              </a:pPr>
              <a:t>‹#›</a:t>
            </a:fld>
            <a:endParaRPr lang="en-US" altLang="en-US" sz="4400">
              <a:solidFill>
                <a:schemeClr val="tx2"/>
              </a:solidFill>
            </a:endParaRPr>
          </a:p>
        </p:txBody>
      </p:sp>
      <p:sp>
        <p:nvSpPr>
          <p:cNvPr id="1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4" name="Rectangle 8"/>
          <p:cNvSpPr>
            <a:spLocks noChangeArrowheads="1"/>
          </p:cNvSpPr>
          <p:nvPr userDrawn="1"/>
        </p:nvSpPr>
        <p:spPr bwMode="auto">
          <a:xfrm>
            <a:off x="609600" y="2286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4183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6"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C9B41392-EAC3-479B-9850-0CA23597124E}"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9"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 name="Rectangle 8"/>
          <p:cNvSpPr>
            <a:spLocks noChangeArrowheads="1"/>
          </p:cNvSpPr>
          <p:nvPr userDrawn="1"/>
        </p:nvSpPr>
        <p:spPr bwMode="auto">
          <a:xfrm>
            <a:off x="609600" y="2286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11"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fld id="{787191E2-4F9F-44F3-8015-AD1B636C026C}" type="datetime1">
              <a:rPr lang="en-US"/>
              <a:pPr>
                <a:defRPr/>
              </a:pPr>
              <a:t>2/19/2020</a:t>
            </a:fld>
            <a:endParaRPr lang="en-US"/>
          </a:p>
        </p:txBody>
      </p:sp>
      <p:sp>
        <p:nvSpPr>
          <p:cNvPr id="12"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294427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642862"/>
            <a:ext cx="7924800" cy="944628"/>
          </a:xfrm>
        </p:spPr>
        <p:txBody>
          <a:bodyPr/>
          <a:lstStyle/>
          <a:p>
            <a:r>
              <a:rPr lang="en-US" dirty="0"/>
              <a:t>Click to edit Master title style</a:t>
            </a:r>
          </a:p>
        </p:txBody>
      </p:sp>
      <p:sp>
        <p:nvSpPr>
          <p:cNvPr id="3" name="ClipArt Placeholder 2"/>
          <p:cNvSpPr>
            <a:spLocks noGrp="1"/>
          </p:cNvSpPr>
          <p:nvPr>
            <p:ph type="clipArt" sz="half" idx="1"/>
          </p:nvPr>
        </p:nvSpPr>
        <p:spPr>
          <a:xfrm>
            <a:off x="914400" y="1600200"/>
            <a:ext cx="3581400" cy="4419600"/>
          </a:xfrm>
        </p:spPr>
        <p:txBody>
          <a:bodyPr/>
          <a:lstStyle/>
          <a:p>
            <a:pPr lvl="0"/>
            <a:endParaRPr lang="en-US" noProof="0"/>
          </a:p>
        </p:txBody>
      </p:sp>
      <p:sp>
        <p:nvSpPr>
          <p:cNvPr id="4" name="Text Placeholder 3"/>
          <p:cNvSpPr>
            <a:spLocks noGrp="1"/>
          </p:cNvSpPr>
          <p:nvPr>
            <p:ph type="body" sz="half" idx="2"/>
          </p:nvPr>
        </p:nvSpPr>
        <p:spPr>
          <a:xfrm>
            <a:off x="4648200" y="1600200"/>
            <a:ext cx="35814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349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09600" y="655571"/>
            <a:ext cx="7924800" cy="944629"/>
          </a:xfrm>
        </p:spPr>
        <p:txBody>
          <a:bodyPr/>
          <a:lstStyle/>
          <a:p>
            <a:r>
              <a:rPr lang="en-US" dirty="0"/>
              <a:t>Click to edit Master title style</a:t>
            </a:r>
          </a:p>
        </p:txBody>
      </p:sp>
      <p:sp>
        <p:nvSpPr>
          <p:cNvPr id="3" name="Text Placeholder 2"/>
          <p:cNvSpPr>
            <a:spLocks noGrp="1"/>
          </p:cNvSpPr>
          <p:nvPr>
            <p:ph type="body" sz="half" idx="1"/>
          </p:nvPr>
        </p:nvSpPr>
        <p:spPr>
          <a:xfrm>
            <a:off x="914400" y="1600200"/>
            <a:ext cx="35814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3581400" cy="4419600"/>
          </a:xfrm>
        </p:spPr>
        <p:txBody>
          <a:bodyPr/>
          <a:lstStyle/>
          <a:p>
            <a:pPr lvl="0"/>
            <a:endParaRPr lang="en-US" noProof="0"/>
          </a:p>
        </p:txBody>
      </p:sp>
    </p:spTree>
    <p:extLst>
      <p:ext uri="{BB962C8B-B14F-4D97-AF65-F5344CB8AC3E}">
        <p14:creationId xmlns:p14="http://schemas.microsoft.com/office/powerpoint/2010/main" val="21626332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4DFF3D0A-837B-4311-8A65-33B41DA8CBF1}"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4" name="Rectangle 8"/>
          <p:cNvSpPr>
            <a:spLocks noChangeArrowheads="1"/>
          </p:cNvSpPr>
          <p:nvPr userDrawn="1"/>
        </p:nvSpPr>
        <p:spPr bwMode="auto">
          <a:xfrm>
            <a:off x="609600" y="2286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981" r:id="rId1"/>
    <p:sldLayoutId id="2147483982" r:id="rId2"/>
    <p:sldLayoutId id="2147483978" r:id="rId3"/>
    <p:sldLayoutId id="2147483979"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www.choicetrust.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hyperlink" Target="http://www.ambest.com/"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personalreports.lexisnexis.com/"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838200"/>
            <a:ext cx="7924800" cy="1143000"/>
          </a:xfrm>
        </p:spPr>
        <p:txBody>
          <a:bodyPr/>
          <a:lstStyle/>
          <a:p>
            <a:pPr eaLnBrk="1" hangingPunct="1"/>
            <a:r>
              <a:rPr lang="en-US" altLang="en-US"/>
              <a:t>Personal Finance: Another Perspective</a:t>
            </a:r>
          </a:p>
        </p:txBody>
      </p:sp>
      <p:sp>
        <p:nvSpPr>
          <p:cNvPr id="6147" name="Rectangle 3"/>
          <p:cNvSpPr>
            <a:spLocks noGrp="1" noChangeArrowheads="1"/>
          </p:cNvSpPr>
          <p:nvPr>
            <p:ph idx="1"/>
          </p:nvPr>
        </p:nvSpPr>
        <p:spPr>
          <a:xfrm>
            <a:off x="914400" y="1828800"/>
            <a:ext cx="7315200" cy="3505200"/>
          </a:xfrm>
        </p:spPr>
        <p:txBody>
          <a:bodyPr/>
          <a:lstStyle/>
          <a:p>
            <a:pPr algn="ctr" eaLnBrk="1" hangingPunct="1">
              <a:lnSpc>
                <a:spcPct val="90000"/>
              </a:lnSpc>
            </a:pPr>
            <a:endParaRPr lang="en-US" altLang="en-US" sz="2400" dirty="0"/>
          </a:p>
          <a:p>
            <a:pPr algn="ctr" eaLnBrk="1" hangingPunct="1">
              <a:lnSpc>
                <a:spcPct val="90000"/>
              </a:lnSpc>
              <a:buFont typeface="Wingdings" panose="05000000000000000000" pitchFamily="2" charset="2"/>
              <a:buNone/>
            </a:pPr>
            <a:endParaRPr lang="en-US" altLang="en-US" sz="4000" dirty="0"/>
          </a:p>
          <a:p>
            <a:pPr algn="ctr" eaLnBrk="1" hangingPunct="1">
              <a:lnSpc>
                <a:spcPct val="90000"/>
              </a:lnSpc>
              <a:buFont typeface="Wingdings" panose="05000000000000000000" pitchFamily="2" charset="2"/>
              <a:buNone/>
            </a:pPr>
            <a:r>
              <a:rPr lang="en-US" altLang="en-US" sz="4000" dirty="0"/>
              <a:t>Insurance 4: Protecting your Assets through Auto, Home, </a:t>
            </a:r>
          </a:p>
          <a:p>
            <a:pPr algn="ctr" eaLnBrk="1" hangingPunct="1">
              <a:lnSpc>
                <a:spcPct val="90000"/>
              </a:lnSpc>
              <a:buFont typeface="Wingdings" panose="05000000000000000000" pitchFamily="2" charset="2"/>
              <a:buNone/>
            </a:pPr>
            <a:r>
              <a:rPr lang="en-US" altLang="en-US" sz="4000" dirty="0"/>
              <a:t>Renters and Liability Insurance</a:t>
            </a:r>
          </a:p>
          <a:p>
            <a:pPr algn="ctr" eaLnBrk="1" hangingPunct="1">
              <a:lnSpc>
                <a:spcPct val="90000"/>
              </a:lnSpc>
              <a:buFont typeface="Wingdings" panose="05000000000000000000" pitchFamily="2" charset="2"/>
              <a:buNone/>
            </a:pPr>
            <a:endParaRPr lang="en-US" altLang="en-US" sz="4000" dirty="0"/>
          </a:p>
          <a:p>
            <a:pPr algn="ctr" eaLnBrk="1" hangingPunct="1">
              <a:lnSpc>
                <a:spcPct val="90000"/>
              </a:lnSpc>
              <a:buFont typeface="Wingdings" panose="05000000000000000000" pitchFamily="2" charset="2"/>
              <a:buNone/>
            </a:pPr>
            <a:r>
              <a:rPr lang="en-US" altLang="en-US" sz="2400" dirty="0"/>
              <a:t>Updated </a:t>
            </a:r>
            <a:r>
              <a:rPr lang="en-US" altLang="en-US" sz="2400" dirty="0" smtClean="0"/>
              <a:t>2020/02/18</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30175" y="679450"/>
            <a:ext cx="9404350" cy="944563"/>
          </a:xfrm>
          <a:noFill/>
        </p:spPr>
        <p:txBody>
          <a:bodyPr lIns="90488" tIns="44450" rIns="90488" bIns="44450"/>
          <a:lstStyle/>
          <a:p>
            <a:pPr eaLnBrk="1" hangingPunct="1"/>
            <a:r>
              <a:rPr lang="en-US" altLang="en-US" sz="3200"/>
              <a:t>Part D:  Comprehensive Physical </a:t>
            </a:r>
            <a:br>
              <a:rPr lang="en-US" altLang="en-US" sz="3200"/>
            </a:br>
            <a:r>
              <a:rPr lang="en-US" altLang="en-US" sz="3200"/>
              <a:t>Damage Coverage</a:t>
            </a:r>
          </a:p>
        </p:txBody>
      </p:sp>
      <p:sp>
        <p:nvSpPr>
          <p:cNvPr id="209923" name="Rectangle 3"/>
          <p:cNvSpPr>
            <a:spLocks noGrp="1" noChangeArrowheads="1"/>
          </p:cNvSpPr>
          <p:nvPr>
            <p:ph idx="1"/>
          </p:nvPr>
        </p:nvSpPr>
        <p:spPr>
          <a:xfrm>
            <a:off x="914400" y="1600200"/>
            <a:ext cx="7251700" cy="5041900"/>
          </a:xfrm>
        </p:spPr>
        <p:txBody>
          <a:bodyPr lIns="90488" tIns="44450" rIns="90488" bIns="44450"/>
          <a:lstStyle/>
          <a:p>
            <a:pPr eaLnBrk="1" hangingPunct="1"/>
            <a:r>
              <a:rPr lang="en-US" altLang="en-US"/>
              <a:t>What does comprehensive physical damage cover?</a:t>
            </a:r>
          </a:p>
          <a:p>
            <a:pPr lvl="1" eaLnBrk="1" hangingPunct="1"/>
            <a:r>
              <a:rPr lang="en-US" altLang="en-US"/>
              <a:t>It covers collision loss regardless of who is at fault</a:t>
            </a:r>
          </a:p>
          <a:p>
            <a:pPr lvl="2" eaLnBrk="1" hangingPunct="1"/>
            <a:r>
              <a:rPr lang="en-US" altLang="en-US"/>
              <a:t>If the other driver was at fault and has liability insurance, your insurance company should be able to recover losses without collision coverage from the other driver’s insurance company</a:t>
            </a:r>
          </a:p>
          <a:p>
            <a:pPr lvl="1" eaLnBrk="1" hangingPunct="1"/>
            <a:r>
              <a:rPr lang="en-US" altLang="en-US"/>
              <a:t>Other than collision, it covers comprehensive physical damages</a:t>
            </a:r>
          </a:p>
          <a:p>
            <a:pPr eaLnBrk="1" hangingPunct="1"/>
            <a:r>
              <a:rPr lang="en-US" altLang="en-US" sz="2400"/>
              <a:t>My recommended minimum coverage is $100,000.  Remember that deductibles apply.</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655572"/>
            <a:ext cx="8229600" cy="944628"/>
          </a:xfrm>
          <a:noFill/>
        </p:spPr>
        <p:txBody>
          <a:bodyPr lIns="90488" tIns="44450" rIns="90488" bIns="44450" anchor="ctr"/>
          <a:lstStyle/>
          <a:p>
            <a:pPr eaLnBrk="1" hangingPunct="1"/>
            <a:r>
              <a:rPr lang="en-US" altLang="en-US" dirty="0"/>
              <a:t>Standard Exclusions</a:t>
            </a:r>
          </a:p>
        </p:txBody>
      </p:sp>
      <p:sp>
        <p:nvSpPr>
          <p:cNvPr id="212995" name="Rectangle 3"/>
          <p:cNvSpPr>
            <a:spLocks noGrp="1" noChangeArrowheads="1"/>
          </p:cNvSpPr>
          <p:nvPr>
            <p:ph idx="1"/>
          </p:nvPr>
        </p:nvSpPr>
        <p:spPr>
          <a:xfrm>
            <a:off x="936625" y="1600200"/>
            <a:ext cx="7292975" cy="5257800"/>
          </a:xfrm>
        </p:spPr>
        <p:txBody>
          <a:bodyPr lIns="90488" tIns="44450" rIns="90488" bIns="44450"/>
          <a:lstStyle/>
          <a:p>
            <a:pPr eaLnBrk="1" hangingPunct="1"/>
            <a:r>
              <a:rPr lang="en-US" altLang="en-US" dirty="0"/>
              <a:t>What are exclusions?</a:t>
            </a:r>
          </a:p>
          <a:p>
            <a:pPr lvl="1" eaLnBrk="1" hangingPunct="1"/>
            <a:r>
              <a:rPr lang="en-US" altLang="en-US" dirty="0"/>
              <a:t>Contract clauses which limit the insurance company’s liability in specific situations or events</a:t>
            </a:r>
          </a:p>
          <a:p>
            <a:pPr eaLnBrk="1" hangingPunct="1"/>
            <a:r>
              <a:rPr lang="en-US" altLang="en-US" sz="2400" dirty="0"/>
              <a:t>Your insurance may not pay up if:</a:t>
            </a:r>
          </a:p>
          <a:p>
            <a:pPr lvl="1" eaLnBrk="1" hangingPunct="1"/>
            <a:r>
              <a:rPr lang="en-US" altLang="en-US" dirty="0"/>
              <a:t>There is intentional injury or damage</a:t>
            </a:r>
          </a:p>
          <a:p>
            <a:pPr lvl="1" eaLnBrk="1" hangingPunct="1"/>
            <a:r>
              <a:rPr lang="en-US" altLang="en-US" dirty="0"/>
              <a:t>There was use of the vehicle without permission</a:t>
            </a:r>
          </a:p>
          <a:p>
            <a:pPr lvl="1" eaLnBrk="1" hangingPunct="1"/>
            <a:r>
              <a:rPr lang="en-US" altLang="en-US" dirty="0"/>
              <a:t>The vehicle has less than four wheels</a:t>
            </a:r>
          </a:p>
          <a:p>
            <a:pPr lvl="1" eaLnBrk="1" hangingPunct="1"/>
            <a:r>
              <a:rPr lang="en-US" altLang="en-US" dirty="0"/>
              <a:t>Someone else’s vehicle was provided on a regular basis</a:t>
            </a:r>
          </a:p>
          <a:p>
            <a:pPr lvl="1" eaLnBrk="1" hangingPunct="1"/>
            <a:r>
              <a:rPr lang="en-US" altLang="en-US" dirty="0"/>
              <a:t>It’s your automobile, but not listed on your policy</a:t>
            </a:r>
          </a:p>
          <a:p>
            <a:pPr lvl="1" eaLnBrk="1" hangingPunct="1"/>
            <a:r>
              <a:rPr lang="en-US" altLang="en-US" dirty="0"/>
              <a:t>You were carrying passengers for a fee</a:t>
            </a:r>
          </a:p>
          <a:p>
            <a:pPr lvl="1" eaLnBrk="1" hangingPunct="1"/>
            <a:r>
              <a:rPr lang="en-US" altLang="en-US" dirty="0"/>
              <a:t>You were driving in a race or speed contest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2995">
                                            <p:txEl>
                                              <p:pRg st="5" end="5"/>
                                            </p:txEl>
                                          </p:spTgt>
                                        </p:tgtEl>
                                        <p:attrNameLst>
                                          <p:attrName>style.visibility</p:attrName>
                                        </p:attrNameLst>
                                      </p:cBhvr>
                                      <p:to>
                                        <p:strVal val="visible"/>
                                      </p:to>
                                    </p:set>
                                    <p:anim calcmode="lin" valueType="num">
                                      <p:cBhvr additive="base">
                                        <p:cTn id="29" dur="500" fill="hold"/>
                                        <p:tgtEl>
                                          <p:spTgt spid="2129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29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12995">
                                            <p:txEl>
                                              <p:pRg st="6" end="6"/>
                                            </p:txEl>
                                          </p:spTgt>
                                        </p:tgtEl>
                                        <p:attrNameLst>
                                          <p:attrName>style.visibility</p:attrName>
                                        </p:attrNameLst>
                                      </p:cBhvr>
                                      <p:to>
                                        <p:strVal val="visible"/>
                                      </p:to>
                                    </p:set>
                                    <p:anim calcmode="lin" valueType="num">
                                      <p:cBhvr additive="base">
                                        <p:cTn id="33" dur="500" fill="hold"/>
                                        <p:tgtEl>
                                          <p:spTgt spid="2129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29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12995">
                                            <p:txEl>
                                              <p:pRg st="7" end="7"/>
                                            </p:txEl>
                                          </p:spTgt>
                                        </p:tgtEl>
                                        <p:attrNameLst>
                                          <p:attrName>style.visibility</p:attrName>
                                        </p:attrNameLst>
                                      </p:cBhvr>
                                      <p:to>
                                        <p:strVal val="visible"/>
                                      </p:to>
                                    </p:set>
                                    <p:anim calcmode="lin" valueType="num">
                                      <p:cBhvr additive="base">
                                        <p:cTn id="37" dur="500" fill="hold"/>
                                        <p:tgtEl>
                                          <p:spTgt spid="2129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299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12995">
                                            <p:txEl>
                                              <p:pRg st="8" end="8"/>
                                            </p:txEl>
                                          </p:spTgt>
                                        </p:tgtEl>
                                        <p:attrNameLst>
                                          <p:attrName>style.visibility</p:attrName>
                                        </p:attrNameLst>
                                      </p:cBhvr>
                                      <p:to>
                                        <p:strVal val="visible"/>
                                      </p:to>
                                    </p:set>
                                    <p:anim calcmode="lin" valueType="num">
                                      <p:cBhvr additive="base">
                                        <p:cTn id="41" dur="500" fill="hold"/>
                                        <p:tgtEl>
                                          <p:spTgt spid="21299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1299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12995">
                                            <p:txEl>
                                              <p:pRg st="9" end="9"/>
                                            </p:txEl>
                                          </p:spTgt>
                                        </p:tgtEl>
                                        <p:attrNameLst>
                                          <p:attrName>style.visibility</p:attrName>
                                        </p:attrNameLst>
                                      </p:cBhvr>
                                      <p:to>
                                        <p:strVal val="visible"/>
                                      </p:to>
                                    </p:set>
                                    <p:anim calcmode="lin" valueType="num">
                                      <p:cBhvr additive="base">
                                        <p:cTn id="45" dur="500" fill="hold"/>
                                        <p:tgtEl>
                                          <p:spTgt spid="21299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1299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68029"/>
            <a:ext cx="7772400" cy="944628"/>
          </a:xfrm>
          <a:noFill/>
        </p:spPr>
        <p:txBody>
          <a:bodyPr lIns="90488" tIns="44450" rIns="90488" bIns="44450" anchor="ctr"/>
          <a:lstStyle/>
          <a:p>
            <a:pPr eaLnBrk="1" hangingPunct="1"/>
            <a:r>
              <a:rPr lang="en-US" altLang="en-US" dirty="0"/>
              <a:t>No-Fault Insurance</a:t>
            </a:r>
          </a:p>
        </p:txBody>
      </p:sp>
      <p:sp>
        <p:nvSpPr>
          <p:cNvPr id="215043" name="Rectangle 3"/>
          <p:cNvSpPr>
            <a:spLocks noGrp="1" noChangeArrowheads="1"/>
          </p:cNvSpPr>
          <p:nvPr>
            <p:ph idx="1"/>
          </p:nvPr>
        </p:nvSpPr>
        <p:spPr>
          <a:xfrm>
            <a:off x="914400" y="1600200"/>
            <a:ext cx="7251700" cy="5105400"/>
          </a:xfrm>
        </p:spPr>
        <p:txBody>
          <a:bodyPr lIns="90488" tIns="44450" rIns="90488" bIns="44450"/>
          <a:lstStyle/>
          <a:p>
            <a:pPr eaLnBrk="1" hangingPunct="1"/>
            <a:r>
              <a:rPr lang="en-US" altLang="en-US" dirty="0"/>
              <a:t>What is no-fault insurance?</a:t>
            </a:r>
          </a:p>
          <a:p>
            <a:pPr lvl="1" eaLnBrk="1" hangingPunct="1"/>
            <a:r>
              <a:rPr lang="en-US" altLang="en-US" dirty="0"/>
              <a:t>No fault insurance is insurance coverage that pays for each driver’s own injuries, regardless of who caused the accident</a:t>
            </a:r>
          </a:p>
          <a:p>
            <a:pPr lvl="2" eaLnBrk="1" hangingPunct="1"/>
            <a:r>
              <a:rPr lang="en-US" altLang="en-US" dirty="0"/>
              <a:t>No-fault varies from state to state. Such policies are designed to promote faster reimbursement and to reduce litigation</a:t>
            </a:r>
          </a:p>
          <a:p>
            <a:pPr lvl="1" eaLnBrk="1" hangingPunct="1"/>
            <a:r>
              <a:rPr lang="en-US" altLang="en-US" dirty="0"/>
              <a:t>Where is no-fault insurance available?</a:t>
            </a:r>
          </a:p>
          <a:p>
            <a:pPr lvl="2" eaLnBrk="1" hangingPunct="1"/>
            <a:r>
              <a:rPr lang="en-US" altLang="en-US" dirty="0"/>
              <a:t>It is only available in “no-fault” states</a:t>
            </a:r>
          </a:p>
          <a:p>
            <a:pPr lvl="3" eaLnBrk="1" hangingPunct="1"/>
            <a:r>
              <a:rPr lang="en-US" altLang="en-US" dirty="0"/>
              <a:t>Utah is no-fault state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43">
                                            <p:txEl>
                                              <p:pRg st="0" end="0"/>
                                            </p:txEl>
                                          </p:spTgt>
                                        </p:tgtEl>
                                        <p:attrNameLst>
                                          <p:attrName>style.visibility</p:attrName>
                                        </p:attrNameLst>
                                      </p:cBhvr>
                                      <p:to>
                                        <p:strVal val="visible"/>
                                      </p:to>
                                    </p:set>
                                    <p:anim calcmode="lin" valueType="num">
                                      <p:cBhvr additive="base">
                                        <p:cTn id="7" dur="500" fill="hold"/>
                                        <p:tgtEl>
                                          <p:spTgt spid="215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43">
                                            <p:txEl>
                                              <p:pRg st="1" end="1"/>
                                            </p:txEl>
                                          </p:spTgt>
                                        </p:tgtEl>
                                        <p:attrNameLst>
                                          <p:attrName>style.visibility</p:attrName>
                                        </p:attrNameLst>
                                      </p:cBhvr>
                                      <p:to>
                                        <p:strVal val="visible"/>
                                      </p:to>
                                    </p:set>
                                    <p:anim calcmode="lin" valueType="num">
                                      <p:cBhvr additive="base">
                                        <p:cTn id="13" dur="500" fill="hold"/>
                                        <p:tgtEl>
                                          <p:spTgt spid="2150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5043">
                                            <p:txEl>
                                              <p:pRg st="2" end="2"/>
                                            </p:txEl>
                                          </p:spTgt>
                                        </p:tgtEl>
                                        <p:attrNameLst>
                                          <p:attrName>style.visibility</p:attrName>
                                        </p:attrNameLst>
                                      </p:cBhvr>
                                      <p:to>
                                        <p:strVal val="visible"/>
                                      </p:to>
                                    </p:set>
                                    <p:anim calcmode="lin" valueType="num">
                                      <p:cBhvr additive="base">
                                        <p:cTn id="17" dur="500" fill="hold"/>
                                        <p:tgtEl>
                                          <p:spTgt spid="2150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50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5043">
                                            <p:txEl>
                                              <p:pRg st="3" end="3"/>
                                            </p:txEl>
                                          </p:spTgt>
                                        </p:tgtEl>
                                        <p:attrNameLst>
                                          <p:attrName>style.visibility</p:attrName>
                                        </p:attrNameLst>
                                      </p:cBhvr>
                                      <p:to>
                                        <p:strVal val="visible"/>
                                      </p:to>
                                    </p:set>
                                    <p:anim calcmode="lin" valueType="num">
                                      <p:cBhvr additive="base">
                                        <p:cTn id="21" dur="500" fill="hold"/>
                                        <p:tgtEl>
                                          <p:spTgt spid="2150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50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5043">
                                            <p:txEl>
                                              <p:pRg st="4" end="4"/>
                                            </p:txEl>
                                          </p:spTgt>
                                        </p:tgtEl>
                                        <p:attrNameLst>
                                          <p:attrName>style.visibility</p:attrName>
                                        </p:attrNameLst>
                                      </p:cBhvr>
                                      <p:to>
                                        <p:strVal val="visible"/>
                                      </p:to>
                                    </p:set>
                                    <p:anim calcmode="lin" valueType="num">
                                      <p:cBhvr additive="base">
                                        <p:cTn id="25" dur="500" fill="hold"/>
                                        <p:tgtEl>
                                          <p:spTgt spid="2150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5043">
                                            <p:txEl>
                                              <p:pRg st="5" end="5"/>
                                            </p:txEl>
                                          </p:spTgt>
                                        </p:tgtEl>
                                        <p:attrNameLst>
                                          <p:attrName>style.visibility</p:attrName>
                                        </p:attrNameLst>
                                      </p:cBhvr>
                                      <p:to>
                                        <p:strVal val="visible"/>
                                      </p:to>
                                    </p:set>
                                    <p:anim calcmode="lin" valueType="num">
                                      <p:cBhvr additive="base">
                                        <p:cTn id="29" dur="500" fill="hold"/>
                                        <p:tgtEl>
                                          <p:spTgt spid="2150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50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uiExpand="1"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642862"/>
            <a:ext cx="7772400" cy="944629"/>
          </a:xfrm>
        </p:spPr>
        <p:txBody>
          <a:bodyPr/>
          <a:lstStyle/>
          <a:p>
            <a:pPr eaLnBrk="1" hangingPunct="1"/>
            <a:r>
              <a:rPr lang="en-US" altLang="en-US" dirty="0"/>
              <a:t>No-fault Insurance </a:t>
            </a:r>
            <a:r>
              <a:rPr lang="en-US" altLang="en-US" sz="2000" dirty="0"/>
              <a:t>(continued)</a:t>
            </a:r>
          </a:p>
        </p:txBody>
      </p:sp>
      <p:sp>
        <p:nvSpPr>
          <p:cNvPr id="266243" name="Rectangle 3"/>
          <p:cNvSpPr>
            <a:spLocks noGrp="1" noChangeArrowheads="1"/>
          </p:cNvSpPr>
          <p:nvPr>
            <p:ph idx="1"/>
          </p:nvPr>
        </p:nvSpPr>
        <p:spPr>
          <a:xfrm>
            <a:off x="914400" y="1600200"/>
            <a:ext cx="7264400" cy="5029200"/>
          </a:xfrm>
        </p:spPr>
        <p:txBody>
          <a:bodyPr/>
          <a:lstStyle/>
          <a:p>
            <a:pPr eaLnBrk="1" hangingPunct="1"/>
            <a:r>
              <a:rPr lang="en-US" altLang="en-US"/>
              <a:t>What are the advantages of no-fault insurance?</a:t>
            </a:r>
          </a:p>
          <a:p>
            <a:pPr lvl="1" eaLnBrk="1" hangingPunct="1"/>
            <a:r>
              <a:rPr lang="en-US" altLang="en-US"/>
              <a:t>It is easier and faster.  Your insurance pays for your losses and their insurance pays for their losses </a:t>
            </a:r>
          </a:p>
          <a:p>
            <a:pPr eaLnBrk="1" hangingPunct="1"/>
            <a:r>
              <a:rPr lang="en-US" altLang="en-US" sz="2400"/>
              <a:t>What are its disadvantages?</a:t>
            </a:r>
          </a:p>
          <a:p>
            <a:pPr lvl="1" eaLnBrk="1" hangingPunct="1"/>
            <a:r>
              <a:rPr lang="en-US" altLang="en-US"/>
              <a:t>Generally damages from pain, suffering, emotional distress are not covered</a:t>
            </a:r>
          </a:p>
          <a:p>
            <a:pPr lvl="1" eaLnBrk="1" hangingPunct="1"/>
            <a:r>
              <a:rPr lang="en-US" altLang="en-US"/>
              <a:t>There are dollar limits on medical expenses and lost income.  Losses above limits are not covered. </a:t>
            </a:r>
          </a:p>
          <a:p>
            <a:pPr lvl="1" eaLnBrk="1" hangingPunct="1"/>
            <a:r>
              <a:rPr lang="en-US" altLang="en-US"/>
              <a:t>Vehicle damage is not covered.  Your or other’s collision coverage would need to be used to repair the vehicles</a:t>
            </a:r>
          </a:p>
          <a:p>
            <a:pPr lvl="1" eaLnBrk="1" hangingPunct="1"/>
            <a:r>
              <a:rPr lang="en-US" altLang="en-US"/>
              <a:t>There are liability thresholds where your pursuit of a liability lawsuit may be restricted by the set limits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43">
                                            <p:txEl>
                                              <p:pRg st="0" end="0"/>
                                            </p:txEl>
                                          </p:spTgt>
                                        </p:tgtEl>
                                        <p:attrNameLst>
                                          <p:attrName>style.visibility</p:attrName>
                                        </p:attrNameLst>
                                      </p:cBhvr>
                                      <p:to>
                                        <p:strVal val="visible"/>
                                      </p:to>
                                    </p:set>
                                    <p:anim calcmode="lin" valueType="num">
                                      <p:cBhvr additive="base">
                                        <p:cTn id="7" dur="500" fill="hold"/>
                                        <p:tgtEl>
                                          <p:spTgt spid="266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43">
                                            <p:txEl>
                                              <p:pRg st="1" end="1"/>
                                            </p:txEl>
                                          </p:spTgt>
                                        </p:tgtEl>
                                        <p:attrNameLst>
                                          <p:attrName>style.visibility</p:attrName>
                                        </p:attrNameLst>
                                      </p:cBhvr>
                                      <p:to>
                                        <p:strVal val="visible"/>
                                      </p:to>
                                    </p:set>
                                    <p:anim calcmode="lin" valueType="num">
                                      <p:cBhvr additive="base">
                                        <p:cTn id="13" dur="500" fill="hold"/>
                                        <p:tgtEl>
                                          <p:spTgt spid="266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6243">
                                            <p:txEl>
                                              <p:pRg st="2" end="2"/>
                                            </p:txEl>
                                          </p:spTgt>
                                        </p:tgtEl>
                                        <p:attrNameLst>
                                          <p:attrName>style.visibility</p:attrName>
                                        </p:attrNameLst>
                                      </p:cBhvr>
                                      <p:to>
                                        <p:strVal val="visible"/>
                                      </p:to>
                                    </p:set>
                                    <p:anim calcmode="lin" valueType="num">
                                      <p:cBhvr additive="base">
                                        <p:cTn id="17" dur="500" fill="hold"/>
                                        <p:tgtEl>
                                          <p:spTgt spid="266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62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6243">
                                            <p:txEl>
                                              <p:pRg st="3" end="3"/>
                                            </p:txEl>
                                          </p:spTgt>
                                        </p:tgtEl>
                                        <p:attrNameLst>
                                          <p:attrName>style.visibility</p:attrName>
                                        </p:attrNameLst>
                                      </p:cBhvr>
                                      <p:to>
                                        <p:strVal val="visible"/>
                                      </p:to>
                                    </p:set>
                                    <p:anim calcmode="lin" valueType="num">
                                      <p:cBhvr additive="base">
                                        <p:cTn id="21" dur="500" fill="hold"/>
                                        <p:tgtEl>
                                          <p:spTgt spid="266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62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6243">
                                            <p:txEl>
                                              <p:pRg st="4" end="4"/>
                                            </p:txEl>
                                          </p:spTgt>
                                        </p:tgtEl>
                                        <p:attrNameLst>
                                          <p:attrName>style.visibility</p:attrName>
                                        </p:attrNameLst>
                                      </p:cBhvr>
                                      <p:to>
                                        <p:strVal val="visible"/>
                                      </p:to>
                                    </p:set>
                                    <p:anim calcmode="lin" valueType="num">
                                      <p:cBhvr additive="base">
                                        <p:cTn id="25" dur="500" fill="hold"/>
                                        <p:tgtEl>
                                          <p:spTgt spid="266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66243">
                                            <p:txEl>
                                              <p:pRg st="5" end="5"/>
                                            </p:txEl>
                                          </p:spTgt>
                                        </p:tgtEl>
                                        <p:attrNameLst>
                                          <p:attrName>style.visibility</p:attrName>
                                        </p:attrNameLst>
                                      </p:cBhvr>
                                      <p:to>
                                        <p:strVal val="visible"/>
                                      </p:to>
                                    </p:set>
                                    <p:anim calcmode="lin" valueType="num">
                                      <p:cBhvr additive="base">
                                        <p:cTn id="29" dur="500" fill="hold"/>
                                        <p:tgtEl>
                                          <p:spTgt spid="2662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662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66243">
                                            <p:txEl>
                                              <p:pRg st="6" end="6"/>
                                            </p:txEl>
                                          </p:spTgt>
                                        </p:tgtEl>
                                        <p:attrNameLst>
                                          <p:attrName>style.visibility</p:attrName>
                                        </p:attrNameLst>
                                      </p:cBhvr>
                                      <p:to>
                                        <p:strVal val="visible"/>
                                      </p:to>
                                    </p:set>
                                    <p:anim calcmode="lin" valueType="num">
                                      <p:cBhvr additive="base">
                                        <p:cTn id="33" dur="500" fill="hold"/>
                                        <p:tgtEl>
                                          <p:spTgt spid="2662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66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655572"/>
            <a:ext cx="7772400" cy="944628"/>
          </a:xfrm>
          <a:noFill/>
        </p:spPr>
        <p:txBody>
          <a:bodyPr lIns="90488" tIns="44450" rIns="90488" bIns="44450" anchor="ctr"/>
          <a:lstStyle/>
          <a:p>
            <a:pPr eaLnBrk="1" hangingPunct="1"/>
            <a:r>
              <a:rPr lang="en-US" altLang="en-US" dirty="0"/>
              <a:t>Buying Automobile Insurance</a:t>
            </a:r>
          </a:p>
        </p:txBody>
      </p:sp>
      <p:sp>
        <p:nvSpPr>
          <p:cNvPr id="217091" name="Rectangle 3"/>
          <p:cNvSpPr>
            <a:spLocks noGrp="1" noChangeArrowheads="1"/>
          </p:cNvSpPr>
          <p:nvPr>
            <p:ph type="body" sz="half" idx="2"/>
          </p:nvPr>
        </p:nvSpPr>
        <p:spPr>
          <a:xfrm>
            <a:off x="914400" y="1600200"/>
            <a:ext cx="7270750" cy="4724400"/>
          </a:xfrm>
          <a:noFill/>
        </p:spPr>
        <p:txBody>
          <a:bodyPr lIns="90488" tIns="44450" rIns="90488" bIns="44450"/>
          <a:lstStyle/>
          <a:p>
            <a:pPr eaLnBrk="1" hangingPunct="1"/>
            <a:r>
              <a:rPr lang="en-US" altLang="en-US"/>
              <a:t>What are the determinants of the cost of auto insurance?</a:t>
            </a:r>
          </a:p>
          <a:p>
            <a:pPr lvl="1" eaLnBrk="1" hangingPunct="1"/>
            <a:r>
              <a:rPr lang="en-US" altLang="en-US"/>
              <a:t>The cost of Automobile Insurance is determined by:</a:t>
            </a:r>
          </a:p>
          <a:p>
            <a:pPr lvl="2" eaLnBrk="1" hangingPunct="1"/>
            <a:r>
              <a:rPr lang="en-US" altLang="en-US"/>
              <a:t>Type of automobile</a:t>
            </a:r>
          </a:p>
          <a:p>
            <a:pPr lvl="2" eaLnBrk="1" hangingPunct="1"/>
            <a:r>
              <a:rPr lang="en-US" altLang="en-US"/>
              <a:t>Use of automobile</a:t>
            </a:r>
          </a:p>
          <a:p>
            <a:pPr lvl="2" eaLnBrk="1" hangingPunct="1"/>
            <a:r>
              <a:rPr lang="en-US" altLang="en-US"/>
              <a:t>Your personal characteristics</a:t>
            </a:r>
          </a:p>
          <a:p>
            <a:pPr lvl="2" eaLnBrk="1" hangingPunct="1"/>
            <a:r>
              <a:rPr lang="en-US" altLang="en-US"/>
              <a:t>Your driving record</a:t>
            </a:r>
          </a:p>
          <a:p>
            <a:pPr lvl="2" eaLnBrk="1" hangingPunct="1"/>
            <a:r>
              <a:rPr lang="en-US" altLang="en-US"/>
              <a:t>Where you live</a:t>
            </a:r>
          </a:p>
          <a:p>
            <a:pPr lvl="2" eaLnBrk="1" hangingPunct="1"/>
            <a:r>
              <a:rPr lang="en-US" altLang="en-US"/>
              <a:t>Discounts for which you qualify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7091">
                                            <p:txEl>
                                              <p:pRg st="0" end="0"/>
                                            </p:txEl>
                                          </p:spTgt>
                                        </p:tgtEl>
                                        <p:attrNameLst>
                                          <p:attrName>style.visibility</p:attrName>
                                        </p:attrNameLst>
                                      </p:cBhvr>
                                      <p:to>
                                        <p:strVal val="visible"/>
                                      </p:to>
                                    </p:set>
                                    <p:anim calcmode="lin" valueType="num">
                                      <p:cBhvr additive="base">
                                        <p:cTn id="7" dur="500" fill="hold"/>
                                        <p:tgtEl>
                                          <p:spTgt spid="217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7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7091">
                                            <p:txEl>
                                              <p:pRg st="1" end="1"/>
                                            </p:txEl>
                                          </p:spTgt>
                                        </p:tgtEl>
                                        <p:attrNameLst>
                                          <p:attrName>style.visibility</p:attrName>
                                        </p:attrNameLst>
                                      </p:cBhvr>
                                      <p:to>
                                        <p:strVal val="visible"/>
                                      </p:to>
                                    </p:set>
                                    <p:anim calcmode="lin" valueType="num">
                                      <p:cBhvr additive="base">
                                        <p:cTn id="13" dur="500" fill="hold"/>
                                        <p:tgtEl>
                                          <p:spTgt spid="217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70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7091">
                                            <p:txEl>
                                              <p:pRg st="2" end="2"/>
                                            </p:txEl>
                                          </p:spTgt>
                                        </p:tgtEl>
                                        <p:attrNameLst>
                                          <p:attrName>style.visibility</p:attrName>
                                        </p:attrNameLst>
                                      </p:cBhvr>
                                      <p:to>
                                        <p:strVal val="visible"/>
                                      </p:to>
                                    </p:set>
                                    <p:anim calcmode="lin" valueType="num">
                                      <p:cBhvr additive="base">
                                        <p:cTn id="17" dur="500" fill="hold"/>
                                        <p:tgtEl>
                                          <p:spTgt spid="2170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70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7091">
                                            <p:txEl>
                                              <p:pRg st="3" end="3"/>
                                            </p:txEl>
                                          </p:spTgt>
                                        </p:tgtEl>
                                        <p:attrNameLst>
                                          <p:attrName>style.visibility</p:attrName>
                                        </p:attrNameLst>
                                      </p:cBhvr>
                                      <p:to>
                                        <p:strVal val="visible"/>
                                      </p:to>
                                    </p:set>
                                    <p:anim calcmode="lin" valueType="num">
                                      <p:cBhvr additive="base">
                                        <p:cTn id="21" dur="500" fill="hold"/>
                                        <p:tgtEl>
                                          <p:spTgt spid="2170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70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7091">
                                            <p:txEl>
                                              <p:pRg st="4" end="4"/>
                                            </p:txEl>
                                          </p:spTgt>
                                        </p:tgtEl>
                                        <p:attrNameLst>
                                          <p:attrName>style.visibility</p:attrName>
                                        </p:attrNameLst>
                                      </p:cBhvr>
                                      <p:to>
                                        <p:strVal val="visible"/>
                                      </p:to>
                                    </p:set>
                                    <p:anim calcmode="lin" valueType="num">
                                      <p:cBhvr additive="base">
                                        <p:cTn id="25" dur="500" fill="hold"/>
                                        <p:tgtEl>
                                          <p:spTgt spid="2170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70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7091">
                                            <p:txEl>
                                              <p:pRg st="5" end="5"/>
                                            </p:txEl>
                                          </p:spTgt>
                                        </p:tgtEl>
                                        <p:attrNameLst>
                                          <p:attrName>style.visibility</p:attrName>
                                        </p:attrNameLst>
                                      </p:cBhvr>
                                      <p:to>
                                        <p:strVal val="visible"/>
                                      </p:to>
                                    </p:set>
                                    <p:anim calcmode="lin" valueType="num">
                                      <p:cBhvr additive="base">
                                        <p:cTn id="29" dur="500" fill="hold"/>
                                        <p:tgtEl>
                                          <p:spTgt spid="2170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70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17091">
                                            <p:txEl>
                                              <p:pRg st="6" end="6"/>
                                            </p:txEl>
                                          </p:spTgt>
                                        </p:tgtEl>
                                        <p:attrNameLst>
                                          <p:attrName>style.visibility</p:attrName>
                                        </p:attrNameLst>
                                      </p:cBhvr>
                                      <p:to>
                                        <p:strVal val="visible"/>
                                      </p:to>
                                    </p:set>
                                    <p:anim calcmode="lin" valueType="num">
                                      <p:cBhvr additive="base">
                                        <p:cTn id="33" dur="500" fill="hold"/>
                                        <p:tgtEl>
                                          <p:spTgt spid="2170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709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17091">
                                            <p:txEl>
                                              <p:pRg st="7" end="7"/>
                                            </p:txEl>
                                          </p:spTgt>
                                        </p:tgtEl>
                                        <p:attrNameLst>
                                          <p:attrName>style.visibility</p:attrName>
                                        </p:attrNameLst>
                                      </p:cBhvr>
                                      <p:to>
                                        <p:strVal val="visible"/>
                                      </p:to>
                                    </p:set>
                                    <p:anim calcmode="lin" valueType="num">
                                      <p:cBhvr additive="base">
                                        <p:cTn id="37" dur="500" fill="hold"/>
                                        <p:tgtEl>
                                          <p:spTgt spid="21709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709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uiExpand="1"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655638"/>
            <a:ext cx="7924800" cy="944562"/>
          </a:xfrm>
          <a:noFill/>
        </p:spPr>
        <p:txBody>
          <a:bodyPr lIns="90488" tIns="44450" rIns="90488" bIns="44450"/>
          <a:lstStyle/>
          <a:p>
            <a:pPr eaLnBrk="1" hangingPunct="1"/>
            <a:r>
              <a:rPr lang="en-US" altLang="en-US" sz="3200" dirty="0"/>
              <a:t>Keeping Your Costs </a:t>
            </a:r>
            <a:br>
              <a:rPr lang="en-US" altLang="en-US" sz="3200" dirty="0"/>
            </a:br>
            <a:r>
              <a:rPr lang="en-US" altLang="en-US" sz="3200" dirty="0"/>
              <a:t>for Automobile Insurance Down</a:t>
            </a:r>
          </a:p>
        </p:txBody>
      </p:sp>
      <p:sp>
        <p:nvSpPr>
          <p:cNvPr id="219139" name="Rectangle 3"/>
          <p:cNvSpPr>
            <a:spLocks noGrp="1" noChangeArrowheads="1"/>
          </p:cNvSpPr>
          <p:nvPr>
            <p:ph idx="1"/>
          </p:nvPr>
        </p:nvSpPr>
        <p:spPr>
          <a:xfrm>
            <a:off x="914400" y="1600200"/>
            <a:ext cx="7315200" cy="5181600"/>
          </a:xfrm>
        </p:spPr>
        <p:txBody>
          <a:bodyPr lIns="90488" tIns="44450" rIns="90488" bIns="44450"/>
          <a:lstStyle/>
          <a:p>
            <a:pPr eaLnBrk="1" hangingPunct="1"/>
            <a:r>
              <a:rPr lang="en-US" altLang="en-US" dirty="0"/>
              <a:t>What are your 10 recommendations to keep the cost of automobile insurance down?</a:t>
            </a:r>
          </a:p>
          <a:p>
            <a:pPr lvl="1" eaLnBrk="1" hangingPunct="1"/>
            <a:r>
              <a:rPr lang="en-US" altLang="en-US" sz="2800" dirty="0"/>
              <a:t>1. Shop comparatively</a:t>
            </a:r>
          </a:p>
          <a:p>
            <a:pPr lvl="2" eaLnBrk="1" hangingPunct="1"/>
            <a:r>
              <a:rPr lang="en-US" altLang="en-US" dirty="0"/>
              <a:t>Know what other insurance companies are charging for similar coverage from the same area and vehicle.  </a:t>
            </a:r>
          </a:p>
          <a:p>
            <a:pPr lvl="1" eaLnBrk="1" hangingPunct="1"/>
            <a:r>
              <a:rPr lang="en-US" altLang="en-US" sz="2800" dirty="0"/>
              <a:t>2. Consider only high-quality insurers</a:t>
            </a:r>
          </a:p>
          <a:p>
            <a:pPr lvl="2" eaLnBrk="1" hangingPunct="1"/>
            <a:r>
              <a:rPr lang="en-US" altLang="en-US" dirty="0"/>
              <a:t>Insure with companies with the highest ratings from A.M. Best (A and higher), Fitch (AA and higher), Moody’s (Aa2 and higher), or Standard and Poor’s (AA and higher)   </a:t>
            </a:r>
          </a:p>
          <a:p>
            <a:pPr lvl="2"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 calcmode="lin" valueType="num">
                                      <p:cBhvr additive="base">
                                        <p:cTn id="7" dur="500" fill="hold"/>
                                        <p:tgtEl>
                                          <p:spTgt spid="2191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91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9139">
                                            <p:txEl>
                                              <p:pRg st="1" end="1"/>
                                            </p:txEl>
                                          </p:spTgt>
                                        </p:tgtEl>
                                        <p:attrNameLst>
                                          <p:attrName>style.visibility</p:attrName>
                                        </p:attrNameLst>
                                      </p:cBhvr>
                                      <p:to>
                                        <p:strVal val="visible"/>
                                      </p:to>
                                    </p:set>
                                    <p:anim calcmode="lin" valueType="num">
                                      <p:cBhvr additive="base">
                                        <p:cTn id="13" dur="500" fill="hold"/>
                                        <p:tgtEl>
                                          <p:spTgt spid="2191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91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9139">
                                            <p:txEl>
                                              <p:pRg st="2" end="2"/>
                                            </p:txEl>
                                          </p:spTgt>
                                        </p:tgtEl>
                                        <p:attrNameLst>
                                          <p:attrName>style.visibility</p:attrName>
                                        </p:attrNameLst>
                                      </p:cBhvr>
                                      <p:to>
                                        <p:strVal val="visible"/>
                                      </p:to>
                                    </p:set>
                                    <p:anim calcmode="lin" valueType="num">
                                      <p:cBhvr additive="base">
                                        <p:cTn id="17" dur="500" fill="hold"/>
                                        <p:tgtEl>
                                          <p:spTgt spid="2191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91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9139">
                                            <p:txEl>
                                              <p:pRg st="3" end="3"/>
                                            </p:txEl>
                                          </p:spTgt>
                                        </p:tgtEl>
                                        <p:attrNameLst>
                                          <p:attrName>style.visibility</p:attrName>
                                        </p:attrNameLst>
                                      </p:cBhvr>
                                      <p:to>
                                        <p:strVal val="visible"/>
                                      </p:to>
                                    </p:set>
                                    <p:anim calcmode="lin" valueType="num">
                                      <p:cBhvr additive="base">
                                        <p:cTn id="21" dur="500" fill="hold"/>
                                        <p:tgtEl>
                                          <p:spTgt spid="2191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91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9139">
                                            <p:txEl>
                                              <p:pRg st="4" end="4"/>
                                            </p:txEl>
                                          </p:spTgt>
                                        </p:tgtEl>
                                        <p:attrNameLst>
                                          <p:attrName>style.visibility</p:attrName>
                                        </p:attrNameLst>
                                      </p:cBhvr>
                                      <p:to>
                                        <p:strVal val="visible"/>
                                      </p:to>
                                    </p:set>
                                    <p:anim calcmode="lin" valueType="num">
                                      <p:cBhvr additive="base">
                                        <p:cTn id="25" dur="500" fill="hold"/>
                                        <p:tgtEl>
                                          <p:spTgt spid="2191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913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uiExpand="1"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685800"/>
            <a:ext cx="9144000" cy="944628"/>
          </a:xfrm>
        </p:spPr>
        <p:txBody>
          <a:bodyPr/>
          <a:lstStyle/>
          <a:p>
            <a:pPr eaLnBrk="1" hangingPunct="1"/>
            <a:r>
              <a:rPr lang="en-US" altLang="en-US" dirty="0"/>
              <a:t>Keeping Auto Insurance Costs Down</a:t>
            </a:r>
            <a:r>
              <a:rPr lang="en-US" altLang="en-US" sz="3200" dirty="0"/>
              <a:t> </a:t>
            </a:r>
            <a:r>
              <a:rPr lang="en-US" altLang="en-US" sz="2400" dirty="0"/>
              <a:t>(continued)</a:t>
            </a:r>
            <a:endParaRPr lang="en-US" altLang="en-US" dirty="0"/>
          </a:p>
        </p:txBody>
      </p:sp>
      <p:sp>
        <p:nvSpPr>
          <p:cNvPr id="221187" name="Rectangle 3"/>
          <p:cNvSpPr>
            <a:spLocks noGrp="1" noChangeArrowheads="1"/>
          </p:cNvSpPr>
          <p:nvPr>
            <p:ph idx="1"/>
          </p:nvPr>
        </p:nvSpPr>
        <p:spPr>
          <a:xfrm>
            <a:off x="914400" y="1600200"/>
            <a:ext cx="7277100" cy="5257800"/>
          </a:xfrm>
        </p:spPr>
        <p:txBody>
          <a:bodyPr/>
          <a:lstStyle/>
          <a:p>
            <a:pPr eaLnBrk="1" hangingPunct="1"/>
            <a:r>
              <a:rPr lang="en-US" altLang="en-US" dirty="0"/>
              <a:t>3. Use any and all discounts that you can</a:t>
            </a:r>
          </a:p>
          <a:p>
            <a:pPr lvl="1" eaLnBrk="1" hangingPunct="1"/>
            <a:r>
              <a:rPr lang="en-US" altLang="en-US" dirty="0"/>
              <a:t>Discounts reduce your costs</a:t>
            </a:r>
          </a:p>
          <a:p>
            <a:pPr lvl="1" eaLnBrk="1" hangingPunct="1"/>
            <a:r>
              <a:rPr lang="en-US" altLang="en-US" dirty="0"/>
              <a:t>Apply for all discounts you can for you and your children, i.e. non-smoking, non-drinking, good student/grades, multiple policy, multiple vehicles, new parents, antilock brakes, passive restraints, group discounts, etc.</a:t>
            </a:r>
          </a:p>
          <a:p>
            <a:pPr lvl="2" eaLnBrk="1" hangingPunct="1"/>
            <a:r>
              <a:rPr lang="en-US" altLang="en-US" dirty="0"/>
              <a:t>Always ask:  </a:t>
            </a:r>
          </a:p>
          <a:p>
            <a:pPr lvl="3" eaLnBrk="1" hangingPunct="1"/>
            <a:r>
              <a:rPr lang="en-US" altLang="en-US" dirty="0"/>
              <a:t>“Are you sure you can’t do better than that?”</a:t>
            </a:r>
          </a:p>
          <a:p>
            <a:pPr lvl="3" eaLnBrk="1" hangingPunct="1"/>
            <a:r>
              <a:rPr lang="en-US" altLang="en-US" dirty="0"/>
              <a:t>“Are there any discounts we have not yet talked about?”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1187">
                                            <p:txEl>
                                              <p:pRg st="0" end="0"/>
                                            </p:txEl>
                                          </p:spTgt>
                                        </p:tgtEl>
                                        <p:attrNameLst>
                                          <p:attrName>style.visibility</p:attrName>
                                        </p:attrNameLst>
                                      </p:cBhvr>
                                      <p:to>
                                        <p:strVal val="visible"/>
                                      </p:to>
                                    </p:set>
                                    <p:anim calcmode="lin" valueType="num">
                                      <p:cBhvr additive="base">
                                        <p:cTn id="7" dur="500" fill="hold"/>
                                        <p:tgtEl>
                                          <p:spTgt spid="2211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11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1187">
                                            <p:txEl>
                                              <p:pRg st="1" end="1"/>
                                            </p:txEl>
                                          </p:spTgt>
                                        </p:tgtEl>
                                        <p:attrNameLst>
                                          <p:attrName>style.visibility</p:attrName>
                                        </p:attrNameLst>
                                      </p:cBhvr>
                                      <p:to>
                                        <p:strVal val="visible"/>
                                      </p:to>
                                    </p:set>
                                    <p:anim calcmode="lin" valueType="num">
                                      <p:cBhvr additive="base">
                                        <p:cTn id="13" dur="500" fill="hold"/>
                                        <p:tgtEl>
                                          <p:spTgt spid="2211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11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21187">
                                            <p:txEl>
                                              <p:pRg st="2" end="2"/>
                                            </p:txEl>
                                          </p:spTgt>
                                        </p:tgtEl>
                                        <p:attrNameLst>
                                          <p:attrName>style.visibility</p:attrName>
                                        </p:attrNameLst>
                                      </p:cBhvr>
                                      <p:to>
                                        <p:strVal val="visible"/>
                                      </p:to>
                                    </p:set>
                                    <p:anim calcmode="lin" valueType="num">
                                      <p:cBhvr additive="base">
                                        <p:cTn id="17" dur="500" fill="hold"/>
                                        <p:tgtEl>
                                          <p:spTgt spid="2211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211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21187">
                                            <p:txEl>
                                              <p:pRg st="3" end="3"/>
                                            </p:txEl>
                                          </p:spTgt>
                                        </p:tgtEl>
                                        <p:attrNameLst>
                                          <p:attrName>style.visibility</p:attrName>
                                        </p:attrNameLst>
                                      </p:cBhvr>
                                      <p:to>
                                        <p:strVal val="visible"/>
                                      </p:to>
                                    </p:set>
                                    <p:anim calcmode="lin" valueType="num">
                                      <p:cBhvr additive="base">
                                        <p:cTn id="21" dur="500" fill="hold"/>
                                        <p:tgtEl>
                                          <p:spTgt spid="2211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211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1187">
                                            <p:txEl>
                                              <p:pRg st="4" end="4"/>
                                            </p:txEl>
                                          </p:spTgt>
                                        </p:tgtEl>
                                        <p:attrNameLst>
                                          <p:attrName>style.visibility</p:attrName>
                                        </p:attrNameLst>
                                      </p:cBhvr>
                                      <p:to>
                                        <p:strVal val="visible"/>
                                      </p:to>
                                    </p:set>
                                    <p:anim calcmode="lin" valueType="num">
                                      <p:cBhvr additive="base">
                                        <p:cTn id="25" dur="500" fill="hold"/>
                                        <p:tgtEl>
                                          <p:spTgt spid="2211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11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1187">
                                            <p:txEl>
                                              <p:pRg st="5" end="5"/>
                                            </p:txEl>
                                          </p:spTgt>
                                        </p:tgtEl>
                                        <p:attrNameLst>
                                          <p:attrName>style.visibility</p:attrName>
                                        </p:attrNameLst>
                                      </p:cBhvr>
                                      <p:to>
                                        <p:strVal val="visible"/>
                                      </p:to>
                                    </p:set>
                                    <p:anim calcmode="lin" valueType="num">
                                      <p:cBhvr additive="base">
                                        <p:cTn id="29" dur="500" fill="hold"/>
                                        <p:tgtEl>
                                          <p:spTgt spid="2211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211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uiExpand="1"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685800"/>
            <a:ext cx="9144000" cy="914400"/>
          </a:xfrm>
        </p:spPr>
        <p:txBody>
          <a:bodyPr/>
          <a:lstStyle/>
          <a:p>
            <a:pPr eaLnBrk="1" hangingPunct="1"/>
            <a:r>
              <a:rPr lang="en-US" altLang="en-US" dirty="0"/>
              <a:t>Keeping Auto Insurance Costs Down</a:t>
            </a:r>
            <a:r>
              <a:rPr lang="en-US" altLang="en-US" sz="3200" dirty="0"/>
              <a:t> </a:t>
            </a:r>
            <a:r>
              <a:rPr lang="en-US" altLang="en-US" sz="2400" dirty="0"/>
              <a:t>(continued)</a:t>
            </a:r>
          </a:p>
        </p:txBody>
      </p:sp>
      <p:sp>
        <p:nvSpPr>
          <p:cNvPr id="310275" name="Rectangle 3"/>
          <p:cNvSpPr>
            <a:spLocks noGrp="1" noChangeArrowheads="1"/>
          </p:cNvSpPr>
          <p:nvPr>
            <p:ph idx="1"/>
          </p:nvPr>
        </p:nvSpPr>
        <p:spPr>
          <a:xfrm>
            <a:off x="928688" y="1608138"/>
            <a:ext cx="7286625" cy="4419600"/>
          </a:xfrm>
        </p:spPr>
        <p:txBody>
          <a:bodyPr/>
          <a:lstStyle/>
          <a:p>
            <a:pPr eaLnBrk="1" hangingPunct="1"/>
            <a:r>
              <a:rPr lang="en-US" altLang="en-US" dirty="0"/>
              <a:t>4. Buy vehicles that are inexpensive to insure</a:t>
            </a:r>
          </a:p>
          <a:p>
            <a:pPr lvl="1" eaLnBrk="1" hangingPunct="1"/>
            <a:r>
              <a:rPr lang="en-US" altLang="en-US" dirty="0"/>
              <a:t>Look to your insurer for the types and costs of specific vehicles—check vehicle costs before buying</a:t>
            </a:r>
          </a:p>
          <a:p>
            <a:pPr lvl="2" eaLnBrk="1" hangingPunct="1"/>
            <a:r>
              <a:rPr lang="en-US" altLang="en-US" dirty="0"/>
              <a:t>Buying extra safety and anti-theft devices may reduce your costs—check with your insurer</a:t>
            </a:r>
          </a:p>
          <a:p>
            <a:pPr eaLnBrk="1" hangingPunct="1"/>
            <a:r>
              <a:rPr lang="en-US" altLang="en-US" dirty="0"/>
              <a:t>5. Drive defensively</a:t>
            </a:r>
          </a:p>
          <a:p>
            <a:pPr lvl="1" eaLnBrk="1" hangingPunct="1"/>
            <a:r>
              <a:rPr lang="en-US" altLang="en-US" dirty="0"/>
              <a:t>Improve your driving record</a:t>
            </a:r>
          </a:p>
          <a:p>
            <a:pPr lvl="1" eaLnBrk="1" hangingPunct="1"/>
            <a:r>
              <a:rPr lang="en-US" altLang="en-US" dirty="0"/>
              <a:t>Don’t get tickets, but if you do:</a:t>
            </a:r>
          </a:p>
          <a:p>
            <a:pPr lvl="2" eaLnBrk="1" hangingPunct="1"/>
            <a:r>
              <a:rPr lang="en-US" altLang="en-US" dirty="0"/>
              <a:t>Go to traffic school whenever possible to keep tickets off your record</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0275">
                                            <p:txEl>
                                              <p:pRg st="0" end="0"/>
                                            </p:txEl>
                                          </p:spTgt>
                                        </p:tgtEl>
                                        <p:attrNameLst>
                                          <p:attrName>style.visibility</p:attrName>
                                        </p:attrNameLst>
                                      </p:cBhvr>
                                      <p:to>
                                        <p:strVal val="visible"/>
                                      </p:to>
                                    </p:set>
                                    <p:anim calcmode="lin" valueType="num">
                                      <p:cBhvr additive="base">
                                        <p:cTn id="7" dur="500" fill="hold"/>
                                        <p:tgtEl>
                                          <p:spTgt spid="3102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02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0275">
                                            <p:txEl>
                                              <p:pRg st="1" end="1"/>
                                            </p:txEl>
                                          </p:spTgt>
                                        </p:tgtEl>
                                        <p:attrNameLst>
                                          <p:attrName>style.visibility</p:attrName>
                                        </p:attrNameLst>
                                      </p:cBhvr>
                                      <p:to>
                                        <p:strVal val="visible"/>
                                      </p:to>
                                    </p:set>
                                    <p:anim calcmode="lin" valueType="num">
                                      <p:cBhvr additive="base">
                                        <p:cTn id="13" dur="600" fill="hold"/>
                                        <p:tgtEl>
                                          <p:spTgt spid="310275">
                                            <p:txEl>
                                              <p:pRg st="1" end="1"/>
                                            </p:txEl>
                                          </p:spTgt>
                                        </p:tgtEl>
                                        <p:attrNameLst>
                                          <p:attrName>ppt_x</p:attrName>
                                        </p:attrNameLst>
                                      </p:cBhvr>
                                      <p:tavLst>
                                        <p:tav tm="0">
                                          <p:val>
                                            <p:strVal val="0-#ppt_w/2"/>
                                          </p:val>
                                        </p:tav>
                                        <p:tav tm="100000">
                                          <p:val>
                                            <p:strVal val="#ppt_x"/>
                                          </p:val>
                                        </p:tav>
                                      </p:tavLst>
                                    </p:anim>
                                    <p:anim calcmode="lin" valueType="num">
                                      <p:cBhvr additive="base">
                                        <p:cTn id="14" dur="600" fill="hold"/>
                                        <p:tgtEl>
                                          <p:spTgt spid="3102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10275">
                                            <p:txEl>
                                              <p:pRg st="2" end="2"/>
                                            </p:txEl>
                                          </p:spTgt>
                                        </p:tgtEl>
                                        <p:attrNameLst>
                                          <p:attrName>style.visibility</p:attrName>
                                        </p:attrNameLst>
                                      </p:cBhvr>
                                      <p:to>
                                        <p:strVal val="visible"/>
                                      </p:to>
                                    </p:set>
                                    <p:anim calcmode="lin" valueType="num">
                                      <p:cBhvr additive="base">
                                        <p:cTn id="17" dur="500" fill="hold"/>
                                        <p:tgtEl>
                                          <p:spTgt spid="3102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02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10275">
                                            <p:txEl>
                                              <p:pRg st="3" end="3"/>
                                            </p:txEl>
                                          </p:spTgt>
                                        </p:tgtEl>
                                        <p:attrNameLst>
                                          <p:attrName>style.visibility</p:attrName>
                                        </p:attrNameLst>
                                      </p:cBhvr>
                                      <p:to>
                                        <p:strVal val="visible"/>
                                      </p:to>
                                    </p:set>
                                    <p:anim calcmode="lin" valueType="num">
                                      <p:cBhvr additive="base">
                                        <p:cTn id="21" dur="500" fill="hold"/>
                                        <p:tgtEl>
                                          <p:spTgt spid="3102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102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10275">
                                            <p:txEl>
                                              <p:pRg st="4" end="4"/>
                                            </p:txEl>
                                          </p:spTgt>
                                        </p:tgtEl>
                                        <p:attrNameLst>
                                          <p:attrName>style.visibility</p:attrName>
                                        </p:attrNameLst>
                                      </p:cBhvr>
                                      <p:to>
                                        <p:strVal val="visible"/>
                                      </p:to>
                                    </p:set>
                                    <p:anim calcmode="lin" valueType="num">
                                      <p:cBhvr additive="base">
                                        <p:cTn id="25" dur="500" fill="hold"/>
                                        <p:tgtEl>
                                          <p:spTgt spid="3102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027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10275">
                                            <p:txEl>
                                              <p:pRg st="5" end="5"/>
                                            </p:txEl>
                                          </p:spTgt>
                                        </p:tgtEl>
                                        <p:attrNameLst>
                                          <p:attrName>style.visibility</p:attrName>
                                        </p:attrNameLst>
                                      </p:cBhvr>
                                      <p:to>
                                        <p:strVal val="visible"/>
                                      </p:to>
                                    </p:set>
                                    <p:anim calcmode="lin" valueType="num">
                                      <p:cBhvr additive="base">
                                        <p:cTn id="29" dur="500" fill="hold"/>
                                        <p:tgtEl>
                                          <p:spTgt spid="31027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1027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10275">
                                            <p:txEl>
                                              <p:pRg st="6" end="6"/>
                                            </p:txEl>
                                          </p:spTgt>
                                        </p:tgtEl>
                                        <p:attrNameLst>
                                          <p:attrName>style.visibility</p:attrName>
                                        </p:attrNameLst>
                                      </p:cBhvr>
                                      <p:to>
                                        <p:strVal val="visible"/>
                                      </p:to>
                                    </p:set>
                                    <p:anim calcmode="lin" valueType="num">
                                      <p:cBhvr additive="base">
                                        <p:cTn id="33" dur="500" fill="hold"/>
                                        <p:tgtEl>
                                          <p:spTgt spid="31027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102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685800"/>
            <a:ext cx="9144000" cy="914400"/>
          </a:xfrm>
        </p:spPr>
        <p:txBody>
          <a:bodyPr/>
          <a:lstStyle/>
          <a:p>
            <a:pPr eaLnBrk="1" hangingPunct="1"/>
            <a:r>
              <a:rPr lang="en-US" altLang="en-US" dirty="0"/>
              <a:t>Keeping Auto Insurance Costs Down</a:t>
            </a:r>
            <a:r>
              <a:rPr lang="en-US" altLang="en-US" sz="3200" dirty="0"/>
              <a:t> </a:t>
            </a:r>
            <a:r>
              <a:rPr lang="en-US" altLang="en-US" sz="2400" dirty="0"/>
              <a:t>(continued)</a:t>
            </a:r>
          </a:p>
        </p:txBody>
      </p:sp>
      <p:sp>
        <p:nvSpPr>
          <p:cNvPr id="311299" name="Rectangle 3"/>
          <p:cNvSpPr>
            <a:spLocks noGrp="1" noChangeArrowheads="1"/>
          </p:cNvSpPr>
          <p:nvPr>
            <p:ph idx="1"/>
          </p:nvPr>
        </p:nvSpPr>
        <p:spPr>
          <a:xfrm>
            <a:off x="914400" y="1600200"/>
            <a:ext cx="7315200" cy="4953000"/>
          </a:xfrm>
        </p:spPr>
        <p:txBody>
          <a:bodyPr/>
          <a:lstStyle/>
          <a:p>
            <a:pPr eaLnBrk="1" hangingPunct="1"/>
            <a:r>
              <a:rPr lang="en-US" altLang="en-US" dirty="0"/>
              <a:t>6. Raise your deductibles</a:t>
            </a:r>
          </a:p>
          <a:p>
            <a:pPr lvl="1" eaLnBrk="1" hangingPunct="1"/>
            <a:r>
              <a:rPr lang="en-US" altLang="en-US" dirty="0"/>
              <a:t>If you must cut costs, cut here and raise your deductibles (but not your liability coverage)</a:t>
            </a:r>
          </a:p>
          <a:p>
            <a:pPr lvl="2" eaLnBrk="1" hangingPunct="1"/>
            <a:r>
              <a:rPr lang="en-US" altLang="en-US" dirty="0"/>
              <a:t>Hold children accountable for deductibles and accidents</a:t>
            </a:r>
          </a:p>
          <a:p>
            <a:pPr lvl="3" eaLnBrk="1" hangingPunct="1"/>
            <a:r>
              <a:rPr lang="en-US" altLang="en-US" dirty="0"/>
              <a:t>Drop comprehensive and collision completely once the value of your car drops below $2-3,000. </a:t>
            </a:r>
          </a:p>
          <a:p>
            <a:pPr eaLnBrk="1" hangingPunct="1">
              <a:lnSpc>
                <a:spcPct val="90000"/>
              </a:lnSpc>
            </a:pPr>
            <a:r>
              <a:rPr lang="en-US" altLang="en-US" dirty="0"/>
              <a:t>7. Keep adequate liability insurance</a:t>
            </a:r>
          </a:p>
          <a:p>
            <a:pPr lvl="1" eaLnBrk="1" hangingPunct="1">
              <a:lnSpc>
                <a:spcPct val="90000"/>
              </a:lnSpc>
            </a:pPr>
            <a:r>
              <a:rPr lang="en-US" altLang="en-US" dirty="0"/>
              <a:t>Never reduce your liability limits to reduce costs!!!!</a:t>
            </a:r>
          </a:p>
          <a:p>
            <a:pPr lvl="2" eaLnBrk="1" hangingPunct="1">
              <a:lnSpc>
                <a:spcPct val="90000"/>
              </a:lnSpc>
            </a:pPr>
            <a:r>
              <a:rPr lang="en-US" altLang="en-US" dirty="0"/>
              <a:t>Liability insurance is cheap—keep your limits high</a:t>
            </a:r>
          </a:p>
          <a:p>
            <a:pPr lvl="3"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 calcmode="lin" valueType="num">
                                      <p:cBhvr additive="base">
                                        <p:cTn id="7" dur="500" fill="hold"/>
                                        <p:tgtEl>
                                          <p:spTgt spid="311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1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1299">
                                            <p:txEl>
                                              <p:pRg st="1" end="1"/>
                                            </p:txEl>
                                          </p:spTgt>
                                        </p:tgtEl>
                                        <p:attrNameLst>
                                          <p:attrName>style.visibility</p:attrName>
                                        </p:attrNameLst>
                                      </p:cBhvr>
                                      <p:to>
                                        <p:strVal val="visible"/>
                                      </p:to>
                                    </p:set>
                                    <p:anim calcmode="lin" valueType="num">
                                      <p:cBhvr additive="base">
                                        <p:cTn id="13" dur="600" fill="hold"/>
                                        <p:tgtEl>
                                          <p:spTgt spid="311299">
                                            <p:txEl>
                                              <p:pRg st="1" end="1"/>
                                            </p:txEl>
                                          </p:spTgt>
                                        </p:tgtEl>
                                        <p:attrNameLst>
                                          <p:attrName>ppt_x</p:attrName>
                                        </p:attrNameLst>
                                      </p:cBhvr>
                                      <p:tavLst>
                                        <p:tav tm="0">
                                          <p:val>
                                            <p:strVal val="0-#ppt_w/2"/>
                                          </p:val>
                                        </p:tav>
                                        <p:tav tm="100000">
                                          <p:val>
                                            <p:strVal val="#ppt_x"/>
                                          </p:val>
                                        </p:tav>
                                      </p:tavLst>
                                    </p:anim>
                                    <p:anim calcmode="lin" valueType="num">
                                      <p:cBhvr additive="base">
                                        <p:cTn id="14" dur="600" fill="hold"/>
                                        <p:tgtEl>
                                          <p:spTgt spid="311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11299">
                                            <p:txEl>
                                              <p:pRg st="2" end="2"/>
                                            </p:txEl>
                                          </p:spTgt>
                                        </p:tgtEl>
                                        <p:attrNameLst>
                                          <p:attrName>style.visibility</p:attrName>
                                        </p:attrNameLst>
                                      </p:cBhvr>
                                      <p:to>
                                        <p:strVal val="visible"/>
                                      </p:to>
                                    </p:set>
                                    <p:anim calcmode="lin" valueType="num">
                                      <p:cBhvr additive="base">
                                        <p:cTn id="17" dur="500" fill="hold"/>
                                        <p:tgtEl>
                                          <p:spTgt spid="311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1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11299">
                                            <p:txEl>
                                              <p:pRg st="3" end="3"/>
                                            </p:txEl>
                                          </p:spTgt>
                                        </p:tgtEl>
                                        <p:attrNameLst>
                                          <p:attrName>style.visibility</p:attrName>
                                        </p:attrNameLst>
                                      </p:cBhvr>
                                      <p:to>
                                        <p:strVal val="visible"/>
                                      </p:to>
                                    </p:set>
                                    <p:anim calcmode="lin" valueType="num">
                                      <p:cBhvr additive="base">
                                        <p:cTn id="21" dur="500" fill="hold"/>
                                        <p:tgtEl>
                                          <p:spTgt spid="311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11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11299">
                                            <p:txEl>
                                              <p:pRg st="4" end="4"/>
                                            </p:txEl>
                                          </p:spTgt>
                                        </p:tgtEl>
                                        <p:attrNameLst>
                                          <p:attrName>style.visibility</p:attrName>
                                        </p:attrNameLst>
                                      </p:cBhvr>
                                      <p:to>
                                        <p:strVal val="visible"/>
                                      </p:to>
                                    </p:set>
                                    <p:anim calcmode="lin" valueType="num">
                                      <p:cBhvr additive="base">
                                        <p:cTn id="25" dur="500" fill="hold"/>
                                        <p:tgtEl>
                                          <p:spTgt spid="311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12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11299">
                                            <p:txEl>
                                              <p:pRg st="5" end="5"/>
                                            </p:txEl>
                                          </p:spTgt>
                                        </p:tgtEl>
                                        <p:attrNameLst>
                                          <p:attrName>style.visibility</p:attrName>
                                        </p:attrNameLst>
                                      </p:cBhvr>
                                      <p:to>
                                        <p:strVal val="visible"/>
                                      </p:to>
                                    </p:set>
                                    <p:anim calcmode="lin" valueType="num">
                                      <p:cBhvr additive="base">
                                        <p:cTn id="29" dur="500" fill="hold"/>
                                        <p:tgtEl>
                                          <p:spTgt spid="3112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112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11299">
                                            <p:txEl>
                                              <p:pRg st="6" end="6"/>
                                            </p:txEl>
                                          </p:spTgt>
                                        </p:tgtEl>
                                        <p:attrNameLst>
                                          <p:attrName>style.visibility</p:attrName>
                                        </p:attrNameLst>
                                      </p:cBhvr>
                                      <p:to>
                                        <p:strVal val="visible"/>
                                      </p:to>
                                    </p:set>
                                    <p:anim calcmode="lin" valueType="num">
                                      <p:cBhvr additive="base">
                                        <p:cTn id="33" dur="500" fill="hold"/>
                                        <p:tgtEl>
                                          <p:spTgt spid="3112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112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uiExpand="1"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685800"/>
            <a:ext cx="9144000" cy="944628"/>
          </a:xfrm>
        </p:spPr>
        <p:txBody>
          <a:bodyPr/>
          <a:lstStyle/>
          <a:p>
            <a:pPr eaLnBrk="1" hangingPunct="1"/>
            <a:r>
              <a:rPr lang="en-US" altLang="en-US" dirty="0"/>
              <a:t>Keeping Auto Insurance Costs Down</a:t>
            </a:r>
            <a:r>
              <a:rPr lang="en-US" altLang="en-US" sz="3200" dirty="0"/>
              <a:t> </a:t>
            </a:r>
            <a:r>
              <a:rPr lang="en-US" altLang="en-US" sz="2400" dirty="0"/>
              <a:t>(continued)</a:t>
            </a:r>
          </a:p>
        </p:txBody>
      </p:sp>
      <p:sp>
        <p:nvSpPr>
          <p:cNvPr id="271363" name="Rectangle 3"/>
          <p:cNvSpPr>
            <a:spLocks noGrp="1" noChangeArrowheads="1"/>
          </p:cNvSpPr>
          <p:nvPr>
            <p:ph idx="1"/>
          </p:nvPr>
        </p:nvSpPr>
        <p:spPr>
          <a:xfrm>
            <a:off x="914400" y="1600200"/>
            <a:ext cx="7391400" cy="5257800"/>
          </a:xfrm>
        </p:spPr>
        <p:txBody>
          <a:bodyPr/>
          <a:lstStyle/>
          <a:p>
            <a:pPr eaLnBrk="1" hangingPunct="1"/>
            <a:r>
              <a:rPr lang="en-US" altLang="en-US" dirty="0"/>
              <a:t>8.  Be very careful of who you let use your car</a:t>
            </a:r>
          </a:p>
          <a:p>
            <a:pPr lvl="1" eaLnBrk="1" hangingPunct="1"/>
            <a:r>
              <a:rPr lang="en-US" altLang="en-US" dirty="0"/>
              <a:t>If a friend causes an accident in your car, you (and your insurance company) will likely foot the bill</a:t>
            </a:r>
          </a:p>
          <a:p>
            <a:pPr eaLnBrk="1" hangingPunct="1"/>
            <a:r>
              <a:rPr lang="en-US" altLang="en-US" dirty="0"/>
              <a:t>9.  Improve your credit score and keep it high</a:t>
            </a:r>
          </a:p>
          <a:p>
            <a:pPr lvl="1" eaLnBrk="1" hangingPunct="1"/>
            <a:r>
              <a:rPr lang="en-US" altLang="en-US" dirty="0"/>
              <a:t>Maintain a high credit score.  It will reduce your insurance costs</a:t>
            </a:r>
          </a:p>
          <a:p>
            <a:pPr eaLnBrk="1" hangingPunct="1"/>
            <a:r>
              <a:rPr lang="en-US" altLang="en-US" dirty="0"/>
              <a:t>10.  Review your insurance coverage on a regular basis</a:t>
            </a:r>
          </a:p>
          <a:p>
            <a:pPr lvl="1" eaLnBrk="1" hangingPunct="1"/>
            <a:r>
              <a:rPr lang="en-US" altLang="en-US" dirty="0"/>
              <a:t>Review costs, liability limits, and discounts</a:t>
            </a:r>
          </a:p>
          <a:p>
            <a:pPr lvl="2" eaLnBrk="1" hangingPunct="1"/>
            <a:r>
              <a:rPr lang="en-US" altLang="en-US" dirty="0"/>
              <a:t>Make sure all vehicles are included on the policy</a:t>
            </a:r>
          </a:p>
          <a:p>
            <a:pPr lvl="2" eaLnBrk="1" hangingPunct="1"/>
            <a:r>
              <a:rPr lang="en-US" altLang="en-US" dirty="0"/>
              <a:t>Review your CLUE auto report once each year at </a:t>
            </a:r>
            <a:r>
              <a:rPr lang="en-US" altLang="en-US" dirty="0">
                <a:hlinkClick r:id="rId2"/>
              </a:rPr>
              <a:t>www.choicetrust.com</a:t>
            </a:r>
            <a:r>
              <a:rPr lang="en-US" altLang="en-US" dirty="0"/>
              <a:t> and make sure it is correct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1363">
                                            <p:txEl>
                                              <p:pRg st="0" end="0"/>
                                            </p:txEl>
                                          </p:spTgt>
                                        </p:tgtEl>
                                        <p:attrNameLst>
                                          <p:attrName>style.visibility</p:attrName>
                                        </p:attrNameLst>
                                      </p:cBhvr>
                                      <p:to>
                                        <p:strVal val="visible"/>
                                      </p:to>
                                    </p:set>
                                    <p:anim calcmode="lin" valueType="num">
                                      <p:cBhvr additive="base">
                                        <p:cTn id="7" dur="500" fill="hold"/>
                                        <p:tgtEl>
                                          <p:spTgt spid="271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1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1363">
                                            <p:txEl>
                                              <p:pRg st="1" end="1"/>
                                            </p:txEl>
                                          </p:spTgt>
                                        </p:tgtEl>
                                        <p:attrNameLst>
                                          <p:attrName>style.visibility</p:attrName>
                                        </p:attrNameLst>
                                      </p:cBhvr>
                                      <p:to>
                                        <p:strVal val="visible"/>
                                      </p:to>
                                    </p:set>
                                    <p:anim calcmode="lin" valueType="num">
                                      <p:cBhvr additive="base">
                                        <p:cTn id="13" dur="500" fill="hold"/>
                                        <p:tgtEl>
                                          <p:spTgt spid="271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13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1363">
                                            <p:txEl>
                                              <p:pRg st="2" end="2"/>
                                            </p:txEl>
                                          </p:spTgt>
                                        </p:tgtEl>
                                        <p:attrNameLst>
                                          <p:attrName>style.visibility</p:attrName>
                                        </p:attrNameLst>
                                      </p:cBhvr>
                                      <p:to>
                                        <p:strVal val="visible"/>
                                      </p:to>
                                    </p:set>
                                    <p:anim calcmode="lin" valueType="num">
                                      <p:cBhvr additive="base">
                                        <p:cTn id="17" dur="500" fill="hold"/>
                                        <p:tgtEl>
                                          <p:spTgt spid="2713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13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1363">
                                            <p:txEl>
                                              <p:pRg st="3" end="3"/>
                                            </p:txEl>
                                          </p:spTgt>
                                        </p:tgtEl>
                                        <p:attrNameLst>
                                          <p:attrName>style.visibility</p:attrName>
                                        </p:attrNameLst>
                                      </p:cBhvr>
                                      <p:to>
                                        <p:strVal val="visible"/>
                                      </p:to>
                                    </p:set>
                                    <p:anim calcmode="lin" valueType="num">
                                      <p:cBhvr additive="base">
                                        <p:cTn id="21" dur="500" fill="hold"/>
                                        <p:tgtEl>
                                          <p:spTgt spid="2713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13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1363">
                                            <p:txEl>
                                              <p:pRg st="4" end="4"/>
                                            </p:txEl>
                                          </p:spTgt>
                                        </p:tgtEl>
                                        <p:attrNameLst>
                                          <p:attrName>style.visibility</p:attrName>
                                        </p:attrNameLst>
                                      </p:cBhvr>
                                      <p:to>
                                        <p:strVal val="visible"/>
                                      </p:to>
                                    </p:set>
                                    <p:anim calcmode="lin" valueType="num">
                                      <p:cBhvr additive="base">
                                        <p:cTn id="25" dur="500" fill="hold"/>
                                        <p:tgtEl>
                                          <p:spTgt spid="2713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136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1363">
                                            <p:txEl>
                                              <p:pRg st="5" end="5"/>
                                            </p:txEl>
                                          </p:spTgt>
                                        </p:tgtEl>
                                        <p:attrNameLst>
                                          <p:attrName>style.visibility</p:attrName>
                                        </p:attrNameLst>
                                      </p:cBhvr>
                                      <p:to>
                                        <p:strVal val="visible"/>
                                      </p:to>
                                    </p:set>
                                    <p:anim calcmode="lin" valueType="num">
                                      <p:cBhvr additive="base">
                                        <p:cTn id="29" dur="500" fill="hold"/>
                                        <p:tgtEl>
                                          <p:spTgt spid="2713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136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1363">
                                            <p:txEl>
                                              <p:pRg st="6" end="6"/>
                                            </p:txEl>
                                          </p:spTgt>
                                        </p:tgtEl>
                                        <p:attrNameLst>
                                          <p:attrName>style.visibility</p:attrName>
                                        </p:attrNameLst>
                                      </p:cBhvr>
                                      <p:to>
                                        <p:strVal val="visible"/>
                                      </p:to>
                                    </p:set>
                                    <p:anim calcmode="lin" valueType="num">
                                      <p:cBhvr additive="base">
                                        <p:cTn id="33" dur="500" fill="hold"/>
                                        <p:tgtEl>
                                          <p:spTgt spid="27136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136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1363">
                                            <p:txEl>
                                              <p:pRg st="7" end="7"/>
                                            </p:txEl>
                                          </p:spTgt>
                                        </p:tgtEl>
                                        <p:attrNameLst>
                                          <p:attrName>style.visibility</p:attrName>
                                        </p:attrNameLst>
                                      </p:cBhvr>
                                      <p:to>
                                        <p:strVal val="visible"/>
                                      </p:to>
                                    </p:set>
                                    <p:anim calcmode="lin" valueType="num">
                                      <p:cBhvr additive="base">
                                        <p:cTn id="37" dur="500" fill="hold"/>
                                        <p:tgtEl>
                                          <p:spTgt spid="27136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136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609600"/>
            <a:ext cx="7772400" cy="1143000"/>
          </a:xfrm>
        </p:spPr>
        <p:txBody>
          <a:bodyPr/>
          <a:lstStyle/>
          <a:p>
            <a:pPr eaLnBrk="1" hangingPunct="1"/>
            <a:r>
              <a:rPr lang="en-US" altLang="en-US"/>
              <a:t>Objectives</a:t>
            </a:r>
          </a:p>
        </p:txBody>
      </p:sp>
      <p:sp>
        <p:nvSpPr>
          <p:cNvPr id="5124" name="Rectangle 3"/>
          <p:cNvSpPr>
            <a:spLocks noGrp="1" noChangeArrowheads="1"/>
          </p:cNvSpPr>
          <p:nvPr>
            <p:ph type="subTitle" idx="1"/>
          </p:nvPr>
        </p:nvSpPr>
        <p:spPr>
          <a:xfrm>
            <a:off x="914400" y="1600200"/>
            <a:ext cx="7315200" cy="4419600"/>
          </a:xfrm>
        </p:spPr>
        <p:txBody>
          <a:bodyPr/>
          <a:lstStyle/>
          <a:p>
            <a:pPr marL="685800" indent="-685800" algn="l" eaLnBrk="1" hangingPunct="1"/>
            <a:r>
              <a:rPr lang="en-US" altLang="en-US" dirty="0"/>
              <a:t>A.  Understand the key areas of Auto Insurance and how to keep your costs down</a:t>
            </a:r>
          </a:p>
          <a:p>
            <a:pPr marL="685800" indent="-685800" algn="l" eaLnBrk="1" hangingPunct="1">
              <a:spcAft>
                <a:spcPct val="5000"/>
              </a:spcAft>
            </a:pPr>
            <a:r>
              <a:rPr lang="en-US" altLang="en-US" dirty="0"/>
              <a:t>B. Understand the key areas of Homeowner’s and Renter’s Insurance and how to reduce your costs</a:t>
            </a:r>
          </a:p>
          <a:p>
            <a:pPr marL="685800" indent="-685800" algn="l" eaLnBrk="1" hangingPunct="1"/>
            <a:r>
              <a:rPr lang="en-US" altLang="en-US" dirty="0"/>
              <a:t>C. Understand the key areas of Liability Insurance</a:t>
            </a:r>
          </a:p>
          <a:p>
            <a:pPr marL="685800" indent="-685800" algn="l" eaLnBrk="1" hangingPunct="1"/>
            <a:r>
              <a:rPr lang="en-US" altLang="en-US" dirty="0"/>
              <a:t>D. Understand some Plans and Strategies to protect your assets for different stages of your life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2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4A240A-63DB-42BD-B890-D0CCF9100213}"/>
              </a:ext>
            </a:extLst>
          </p:cNvPr>
          <p:cNvPicPr>
            <a:picLocks noChangeAspect="1"/>
          </p:cNvPicPr>
          <p:nvPr/>
        </p:nvPicPr>
        <p:blipFill>
          <a:blip r:embed="rId3"/>
          <a:stretch>
            <a:fillRect/>
          </a:stretch>
        </p:blipFill>
        <p:spPr>
          <a:xfrm>
            <a:off x="7162800" y="18536"/>
            <a:ext cx="1973262" cy="1036620"/>
          </a:xfrm>
          <a:prstGeom prst="rect">
            <a:avLst/>
          </a:prstGeom>
        </p:spPr>
      </p:pic>
      <p:sp>
        <p:nvSpPr>
          <p:cNvPr id="40962" name="Rectangle 2"/>
          <p:cNvSpPr>
            <a:spLocks noGrp="1" noChangeArrowheads="1"/>
          </p:cNvSpPr>
          <p:nvPr>
            <p:ph type="title"/>
          </p:nvPr>
        </p:nvSpPr>
        <p:spPr>
          <a:xfrm>
            <a:off x="7938" y="622300"/>
            <a:ext cx="9136062" cy="944563"/>
          </a:xfrm>
          <a:noFill/>
        </p:spPr>
        <p:txBody>
          <a:bodyPr lIns="90488" tIns="44450" rIns="90488" bIns="44450"/>
          <a:lstStyle/>
          <a:p>
            <a:pPr eaLnBrk="1" hangingPunct="1"/>
            <a:r>
              <a:rPr lang="en-US" altLang="en-US" dirty="0"/>
              <a:t>Filing a Claim Using Your Automobile Policy</a:t>
            </a:r>
          </a:p>
        </p:txBody>
      </p:sp>
      <p:sp>
        <p:nvSpPr>
          <p:cNvPr id="223235" name="Rectangle 3"/>
          <p:cNvSpPr>
            <a:spLocks noGrp="1" noChangeArrowheads="1"/>
          </p:cNvSpPr>
          <p:nvPr>
            <p:ph idx="1"/>
          </p:nvPr>
        </p:nvSpPr>
        <p:spPr>
          <a:xfrm>
            <a:off x="914400" y="1600200"/>
            <a:ext cx="7270750" cy="5410200"/>
          </a:xfrm>
        </p:spPr>
        <p:txBody>
          <a:bodyPr lIns="90488" tIns="44450" rIns="90488" bIns="44450"/>
          <a:lstStyle/>
          <a:p>
            <a:pPr eaLnBrk="1" hangingPunct="1">
              <a:spcBef>
                <a:spcPts val="400"/>
              </a:spcBef>
            </a:pPr>
            <a:r>
              <a:rPr lang="en-US" altLang="en-US" dirty="0"/>
              <a:t>1. Use wisdom in your actions</a:t>
            </a:r>
          </a:p>
          <a:p>
            <a:pPr lvl="1" eaLnBrk="1" hangingPunct="1">
              <a:spcBef>
                <a:spcPts val="400"/>
              </a:spcBef>
            </a:pPr>
            <a:r>
              <a:rPr lang="en-US" altLang="en-US" dirty="0"/>
              <a:t>Help the injured, call the Police, cooperate, and get the Police case number when it is completed</a:t>
            </a:r>
          </a:p>
          <a:p>
            <a:pPr lvl="1" eaLnBrk="1" hangingPunct="1">
              <a:spcBef>
                <a:spcPts val="400"/>
              </a:spcBef>
            </a:pPr>
            <a:r>
              <a:rPr lang="en-US" altLang="en-US" dirty="0"/>
              <a:t>Move vehicles or put up flares for safety.  Make sure you have flares in your vehicle emergency kit</a:t>
            </a:r>
          </a:p>
          <a:p>
            <a:pPr lvl="1" eaLnBrk="1" hangingPunct="1">
              <a:spcBef>
                <a:spcPts val="400"/>
              </a:spcBef>
            </a:pPr>
            <a:r>
              <a:rPr lang="en-US" altLang="en-US" dirty="0"/>
              <a:t>Get the names of any witnesses</a:t>
            </a:r>
          </a:p>
          <a:p>
            <a:pPr lvl="1" eaLnBrk="1" hangingPunct="1">
              <a:spcBef>
                <a:spcPts val="400"/>
              </a:spcBef>
            </a:pPr>
            <a:r>
              <a:rPr lang="en-US" altLang="en-US" dirty="0"/>
              <a:t>Insist all drivers take an alcohol test if that’s a concern</a:t>
            </a:r>
          </a:p>
          <a:p>
            <a:pPr eaLnBrk="1" hangingPunct="1">
              <a:spcBef>
                <a:spcPts val="400"/>
              </a:spcBef>
            </a:pPr>
            <a:r>
              <a:rPr lang="en-US" altLang="en-US" dirty="0"/>
              <a:t>2. Keep calm and in control</a:t>
            </a:r>
          </a:p>
          <a:p>
            <a:pPr lvl="1" eaLnBrk="1" hangingPunct="1">
              <a:spcBef>
                <a:spcPts val="400"/>
              </a:spcBef>
            </a:pPr>
            <a:r>
              <a:rPr lang="en-US" altLang="en-US" dirty="0"/>
              <a:t>Record your recollections, but don’t admit guilt</a:t>
            </a:r>
          </a:p>
          <a:p>
            <a:pPr lvl="1" eaLnBrk="1" hangingPunct="1">
              <a:spcBef>
                <a:spcPts val="400"/>
              </a:spcBef>
            </a:pPr>
            <a:r>
              <a:rPr lang="en-US" altLang="en-US" dirty="0"/>
              <a:t>Be firm on your views—speak up and give pertinent information—</a:t>
            </a:r>
            <a:r>
              <a:rPr lang="en-US" altLang="en-US" b="1" i="1" u="sng" dirty="0"/>
              <a:t>even if it contradicts the other drivers’ comments</a:t>
            </a:r>
          </a:p>
          <a:p>
            <a:pPr lvl="1" eaLnBrk="1" hangingPunct="1"/>
            <a:endParaRPr lang="en-US"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3235">
                                            <p:txEl>
                                              <p:pRg st="0" end="0"/>
                                            </p:txEl>
                                          </p:spTgt>
                                        </p:tgtEl>
                                        <p:attrNameLst>
                                          <p:attrName>style.visibility</p:attrName>
                                        </p:attrNameLst>
                                      </p:cBhvr>
                                      <p:to>
                                        <p:strVal val="visible"/>
                                      </p:to>
                                    </p:set>
                                    <p:anim calcmode="lin" valueType="num">
                                      <p:cBhvr additive="base">
                                        <p:cTn id="7" dur="500" fill="hold"/>
                                        <p:tgtEl>
                                          <p:spTgt spid="2232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32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3235">
                                            <p:txEl>
                                              <p:pRg st="1" end="1"/>
                                            </p:txEl>
                                          </p:spTgt>
                                        </p:tgtEl>
                                        <p:attrNameLst>
                                          <p:attrName>style.visibility</p:attrName>
                                        </p:attrNameLst>
                                      </p:cBhvr>
                                      <p:to>
                                        <p:strVal val="visible"/>
                                      </p:to>
                                    </p:set>
                                    <p:anim calcmode="lin" valueType="num">
                                      <p:cBhvr additive="base">
                                        <p:cTn id="13" dur="500" fill="hold"/>
                                        <p:tgtEl>
                                          <p:spTgt spid="2232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32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23235">
                                            <p:txEl>
                                              <p:pRg st="2" end="2"/>
                                            </p:txEl>
                                          </p:spTgt>
                                        </p:tgtEl>
                                        <p:attrNameLst>
                                          <p:attrName>style.visibility</p:attrName>
                                        </p:attrNameLst>
                                      </p:cBhvr>
                                      <p:to>
                                        <p:strVal val="visible"/>
                                      </p:to>
                                    </p:set>
                                    <p:anim calcmode="lin" valueType="num">
                                      <p:cBhvr additive="base">
                                        <p:cTn id="17" dur="500" fill="hold"/>
                                        <p:tgtEl>
                                          <p:spTgt spid="2232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232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23235">
                                            <p:txEl>
                                              <p:pRg st="3" end="3"/>
                                            </p:txEl>
                                          </p:spTgt>
                                        </p:tgtEl>
                                        <p:attrNameLst>
                                          <p:attrName>style.visibility</p:attrName>
                                        </p:attrNameLst>
                                      </p:cBhvr>
                                      <p:to>
                                        <p:strVal val="visible"/>
                                      </p:to>
                                    </p:set>
                                    <p:anim calcmode="lin" valueType="num">
                                      <p:cBhvr additive="base">
                                        <p:cTn id="21" dur="500" fill="hold"/>
                                        <p:tgtEl>
                                          <p:spTgt spid="2232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232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3235">
                                            <p:txEl>
                                              <p:pRg st="4" end="4"/>
                                            </p:txEl>
                                          </p:spTgt>
                                        </p:tgtEl>
                                        <p:attrNameLst>
                                          <p:attrName>style.visibility</p:attrName>
                                        </p:attrNameLst>
                                      </p:cBhvr>
                                      <p:to>
                                        <p:strVal val="visible"/>
                                      </p:to>
                                    </p:set>
                                    <p:anim calcmode="lin" valueType="num">
                                      <p:cBhvr additive="base">
                                        <p:cTn id="25" dur="500" fill="hold"/>
                                        <p:tgtEl>
                                          <p:spTgt spid="2232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32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3235">
                                            <p:txEl>
                                              <p:pRg st="5" end="5"/>
                                            </p:txEl>
                                          </p:spTgt>
                                        </p:tgtEl>
                                        <p:attrNameLst>
                                          <p:attrName>style.visibility</p:attrName>
                                        </p:attrNameLst>
                                      </p:cBhvr>
                                      <p:to>
                                        <p:strVal val="visible"/>
                                      </p:to>
                                    </p:set>
                                    <p:anim calcmode="lin" valueType="num">
                                      <p:cBhvr additive="base">
                                        <p:cTn id="29" dur="500" fill="hold"/>
                                        <p:tgtEl>
                                          <p:spTgt spid="2232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2323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23235">
                                            <p:txEl>
                                              <p:pRg st="6" end="6"/>
                                            </p:txEl>
                                          </p:spTgt>
                                        </p:tgtEl>
                                        <p:attrNameLst>
                                          <p:attrName>style.visibility</p:attrName>
                                        </p:attrNameLst>
                                      </p:cBhvr>
                                      <p:to>
                                        <p:strVal val="visible"/>
                                      </p:to>
                                    </p:set>
                                    <p:anim calcmode="lin" valueType="num">
                                      <p:cBhvr additive="base">
                                        <p:cTn id="33" dur="500" fill="hold"/>
                                        <p:tgtEl>
                                          <p:spTgt spid="22323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2323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23235">
                                            <p:txEl>
                                              <p:pRg st="7" end="7"/>
                                            </p:txEl>
                                          </p:spTgt>
                                        </p:tgtEl>
                                        <p:attrNameLst>
                                          <p:attrName>style.visibility</p:attrName>
                                        </p:attrNameLst>
                                      </p:cBhvr>
                                      <p:to>
                                        <p:strVal val="visible"/>
                                      </p:to>
                                    </p:set>
                                    <p:anim calcmode="lin" valueType="num">
                                      <p:cBhvr additive="base">
                                        <p:cTn id="37" dur="500" fill="hold"/>
                                        <p:tgtEl>
                                          <p:spTgt spid="22323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23235">
                                            <p:txEl>
                                              <p:pRg st="7" end="7"/>
                                            </p:txEl>
                                          </p:spTgt>
                                        </p:tgtEl>
                                        <p:attrNameLst>
                                          <p:attrName>ppt_y</p:attrName>
                                        </p:attrNameLst>
                                      </p:cBhvr>
                                      <p:tavLst>
                                        <p:tav tm="0">
                                          <p:val>
                                            <p:strVal val="#ppt_y"/>
                                          </p:val>
                                        </p:tav>
                                        <p:tav tm="100000">
                                          <p:val>
                                            <p:strVal val="#ppt_y"/>
                                          </p:val>
                                        </p:tav>
                                      </p:tavLst>
                                    </p:anim>
                                  </p:childTnLst>
                                </p:cTn>
                              </p:par>
                              <p:par>
                                <p:cTn id="39" presetID="1"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uiExpand="1"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55572"/>
            <a:ext cx="7772400" cy="944628"/>
          </a:xfrm>
          <a:noFill/>
        </p:spPr>
        <p:txBody>
          <a:bodyPr lIns="90488" tIns="44450" rIns="90488" bIns="44450" anchor="ctr"/>
          <a:lstStyle/>
          <a:p>
            <a:pPr eaLnBrk="1" hangingPunct="1"/>
            <a:r>
              <a:rPr lang="en-US" altLang="en-US" dirty="0"/>
              <a:t>Filing a Claim </a:t>
            </a:r>
            <a:r>
              <a:rPr lang="en-US" altLang="en-US" sz="2400" dirty="0"/>
              <a:t>(continued)</a:t>
            </a:r>
          </a:p>
        </p:txBody>
      </p:sp>
      <p:sp>
        <p:nvSpPr>
          <p:cNvPr id="22528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a:t>3. Follow up properly after the accident</a:t>
            </a:r>
          </a:p>
          <a:p>
            <a:pPr lvl="1" eaLnBrk="1" hangingPunct="1"/>
            <a:r>
              <a:rPr lang="en-US" altLang="en-US"/>
              <a:t>Get the other driver’s insurance company name</a:t>
            </a:r>
          </a:p>
          <a:p>
            <a:pPr lvl="1" eaLnBrk="1" hangingPunct="1"/>
            <a:r>
              <a:rPr lang="en-US" altLang="en-US"/>
              <a:t>Call your insurance company as soon as possible</a:t>
            </a:r>
          </a:p>
          <a:p>
            <a:pPr lvl="1" eaLnBrk="1" hangingPunct="1"/>
            <a:r>
              <a:rPr lang="en-US" altLang="en-US"/>
              <a:t>Cooperate with your insurer and claims adjuster</a:t>
            </a:r>
          </a:p>
          <a:p>
            <a:pPr lvl="1" eaLnBrk="1" hangingPunct="1"/>
            <a:r>
              <a:rPr lang="en-US" altLang="en-US"/>
              <a:t>Obtain a copy of the police reports</a:t>
            </a:r>
          </a:p>
          <a:p>
            <a:pPr lvl="1" eaLnBrk="1" hangingPunct="1"/>
            <a:r>
              <a:rPr lang="en-US" altLang="en-US"/>
              <a:t>Keep records of all accident expenses</a:t>
            </a:r>
          </a:p>
          <a:p>
            <a:pPr lvl="1" eaLnBrk="1" hangingPunct="1"/>
            <a:r>
              <a:rPr lang="en-US" altLang="en-US"/>
              <a:t>Review the settlement steps in your policy</a:t>
            </a:r>
          </a:p>
          <a:p>
            <a:pPr lvl="1" eaLnBrk="1" hangingPunct="1"/>
            <a:r>
              <a:rPr lang="en-US" altLang="en-US"/>
              <a:t>If you are dissatisfied with the settlement offer, request a meeting with your agent and adjuster.  </a:t>
            </a:r>
          </a:p>
          <a:p>
            <a:pPr lvl="2" eaLnBrk="1" hangingPunct="1"/>
            <a:r>
              <a:rPr lang="en-US" altLang="en-US"/>
              <a:t>If still not satisfied, contact your insurance company’s consumer affairs office or state insurance commissioner.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283">
                                            <p:txEl>
                                              <p:pRg st="0" end="0"/>
                                            </p:txEl>
                                          </p:spTgt>
                                        </p:tgtEl>
                                        <p:attrNameLst>
                                          <p:attrName>style.visibility</p:attrName>
                                        </p:attrNameLst>
                                      </p:cBhvr>
                                      <p:to>
                                        <p:strVal val="visible"/>
                                      </p:to>
                                    </p:set>
                                    <p:anim calcmode="lin" valueType="num">
                                      <p:cBhvr additive="base">
                                        <p:cTn id="7" dur="500" fill="hold"/>
                                        <p:tgtEl>
                                          <p:spTgt spid="2252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2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283">
                                            <p:txEl>
                                              <p:pRg st="1" end="1"/>
                                            </p:txEl>
                                          </p:spTgt>
                                        </p:tgtEl>
                                        <p:attrNameLst>
                                          <p:attrName>style.visibility</p:attrName>
                                        </p:attrNameLst>
                                      </p:cBhvr>
                                      <p:to>
                                        <p:strVal val="visible"/>
                                      </p:to>
                                    </p:set>
                                    <p:anim calcmode="lin" valueType="num">
                                      <p:cBhvr additive="base">
                                        <p:cTn id="13" dur="500" fill="hold"/>
                                        <p:tgtEl>
                                          <p:spTgt spid="2252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2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25283">
                                            <p:txEl>
                                              <p:pRg st="2" end="2"/>
                                            </p:txEl>
                                          </p:spTgt>
                                        </p:tgtEl>
                                        <p:attrNameLst>
                                          <p:attrName>style.visibility</p:attrName>
                                        </p:attrNameLst>
                                      </p:cBhvr>
                                      <p:to>
                                        <p:strVal val="visible"/>
                                      </p:to>
                                    </p:set>
                                    <p:anim calcmode="lin" valueType="num">
                                      <p:cBhvr additive="base">
                                        <p:cTn id="17" dur="500" fill="hold"/>
                                        <p:tgtEl>
                                          <p:spTgt spid="2252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252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25283">
                                            <p:txEl>
                                              <p:pRg st="3" end="3"/>
                                            </p:txEl>
                                          </p:spTgt>
                                        </p:tgtEl>
                                        <p:attrNameLst>
                                          <p:attrName>style.visibility</p:attrName>
                                        </p:attrNameLst>
                                      </p:cBhvr>
                                      <p:to>
                                        <p:strVal val="visible"/>
                                      </p:to>
                                    </p:set>
                                    <p:anim calcmode="lin" valueType="num">
                                      <p:cBhvr additive="base">
                                        <p:cTn id="21" dur="500" fill="hold"/>
                                        <p:tgtEl>
                                          <p:spTgt spid="2252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252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5283">
                                            <p:txEl>
                                              <p:pRg st="4" end="4"/>
                                            </p:txEl>
                                          </p:spTgt>
                                        </p:tgtEl>
                                        <p:attrNameLst>
                                          <p:attrName>style.visibility</p:attrName>
                                        </p:attrNameLst>
                                      </p:cBhvr>
                                      <p:to>
                                        <p:strVal val="visible"/>
                                      </p:to>
                                    </p:set>
                                    <p:anim calcmode="lin" valueType="num">
                                      <p:cBhvr additive="base">
                                        <p:cTn id="25" dur="500" fill="hold"/>
                                        <p:tgtEl>
                                          <p:spTgt spid="2252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2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5283">
                                            <p:txEl>
                                              <p:pRg st="5" end="5"/>
                                            </p:txEl>
                                          </p:spTgt>
                                        </p:tgtEl>
                                        <p:attrNameLst>
                                          <p:attrName>style.visibility</p:attrName>
                                        </p:attrNameLst>
                                      </p:cBhvr>
                                      <p:to>
                                        <p:strVal val="visible"/>
                                      </p:to>
                                    </p:set>
                                    <p:anim calcmode="lin" valueType="num">
                                      <p:cBhvr additive="base">
                                        <p:cTn id="29" dur="500" fill="hold"/>
                                        <p:tgtEl>
                                          <p:spTgt spid="2252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252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25283">
                                            <p:txEl>
                                              <p:pRg st="6" end="6"/>
                                            </p:txEl>
                                          </p:spTgt>
                                        </p:tgtEl>
                                        <p:attrNameLst>
                                          <p:attrName>style.visibility</p:attrName>
                                        </p:attrNameLst>
                                      </p:cBhvr>
                                      <p:to>
                                        <p:strVal val="visible"/>
                                      </p:to>
                                    </p:set>
                                    <p:anim calcmode="lin" valueType="num">
                                      <p:cBhvr additive="base">
                                        <p:cTn id="33" dur="500" fill="hold"/>
                                        <p:tgtEl>
                                          <p:spTgt spid="2252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2528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25283">
                                            <p:txEl>
                                              <p:pRg st="7" end="7"/>
                                            </p:txEl>
                                          </p:spTgt>
                                        </p:tgtEl>
                                        <p:attrNameLst>
                                          <p:attrName>style.visibility</p:attrName>
                                        </p:attrNameLst>
                                      </p:cBhvr>
                                      <p:to>
                                        <p:strVal val="visible"/>
                                      </p:to>
                                    </p:set>
                                    <p:anim calcmode="lin" valueType="num">
                                      <p:cBhvr additive="base">
                                        <p:cTn id="37" dur="500" fill="hold"/>
                                        <p:tgtEl>
                                          <p:spTgt spid="22528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2528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25283">
                                            <p:txEl>
                                              <p:pRg st="8" end="8"/>
                                            </p:txEl>
                                          </p:spTgt>
                                        </p:tgtEl>
                                        <p:attrNameLst>
                                          <p:attrName>style.visibility</p:attrName>
                                        </p:attrNameLst>
                                      </p:cBhvr>
                                      <p:to>
                                        <p:strVal val="visible"/>
                                      </p:to>
                                    </p:set>
                                    <p:anim calcmode="lin" valueType="num">
                                      <p:cBhvr additive="base">
                                        <p:cTn id="41" dur="500" fill="hold"/>
                                        <p:tgtEl>
                                          <p:spTgt spid="22528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2528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3" grpId="0" uiExpand="1"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655637"/>
            <a:ext cx="7772400" cy="944563"/>
          </a:xfrm>
        </p:spPr>
        <p:txBody>
          <a:bodyPr/>
          <a:lstStyle/>
          <a:p>
            <a:pPr eaLnBrk="1" hangingPunct="1"/>
            <a:r>
              <a:rPr lang="en-US" altLang="en-US" sz="3200" dirty="0"/>
              <a:t>B.  Understand the Key Areas of Homeowners and Renters Insurance</a:t>
            </a:r>
          </a:p>
        </p:txBody>
      </p:sp>
      <p:sp>
        <p:nvSpPr>
          <p:cNvPr id="30724" name="Rectangle 3"/>
          <p:cNvSpPr>
            <a:spLocks noGrp="1" noChangeArrowheads="1"/>
          </p:cNvSpPr>
          <p:nvPr>
            <p:ph idx="1"/>
          </p:nvPr>
        </p:nvSpPr>
        <p:spPr>
          <a:xfrm>
            <a:off x="914400" y="1600200"/>
            <a:ext cx="7315200" cy="5257800"/>
          </a:xfrm>
        </p:spPr>
        <p:txBody>
          <a:bodyPr/>
          <a:lstStyle/>
          <a:p>
            <a:pPr eaLnBrk="1" hangingPunct="1"/>
            <a:r>
              <a:rPr lang="en-US" altLang="en-US"/>
              <a:t>What is the purpose of Homeowners Insurance?</a:t>
            </a:r>
          </a:p>
          <a:p>
            <a:pPr lvl="1" eaLnBrk="1" hangingPunct="1"/>
            <a:r>
              <a:rPr lang="en-US" altLang="en-US"/>
              <a:t>Homeowners insurance repairs or replaces your home from specific perils or accidents including:</a:t>
            </a:r>
          </a:p>
          <a:p>
            <a:pPr lvl="2" eaLnBrk="1" hangingPunct="1"/>
            <a:r>
              <a:rPr lang="en-US" altLang="en-US"/>
              <a:t>Fire, theft, storms</a:t>
            </a:r>
          </a:p>
          <a:p>
            <a:pPr lvl="2" eaLnBrk="1" hangingPunct="1"/>
            <a:r>
              <a:rPr lang="en-US" altLang="en-US"/>
              <a:t>Faulty household systems or appliances</a:t>
            </a:r>
          </a:p>
          <a:p>
            <a:pPr lvl="2" eaLnBrk="1" hangingPunct="1"/>
            <a:r>
              <a:rPr lang="en-US" altLang="en-US"/>
              <a:t>Riot, volcanoes, vehicles, aircraft</a:t>
            </a:r>
          </a:p>
          <a:p>
            <a:pPr eaLnBrk="1" hangingPunct="1"/>
            <a:r>
              <a:rPr lang="en-US" altLang="en-US"/>
              <a:t>Why is homeowners insurance so important?</a:t>
            </a:r>
          </a:p>
          <a:p>
            <a:pPr lvl="1" eaLnBrk="1" hangingPunct="1"/>
            <a:r>
              <a:rPr lang="en-US" altLang="en-US"/>
              <a:t>Your home is likely the largest single purchase you will ever make.  As such, that purchase needs to be protected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2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2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72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a:t>Homeowners Insurance </a:t>
            </a:r>
            <a:r>
              <a:rPr lang="en-US" altLang="en-US" sz="2400" dirty="0"/>
              <a:t>(continued)</a:t>
            </a:r>
          </a:p>
        </p:txBody>
      </p:sp>
      <p:sp>
        <p:nvSpPr>
          <p:cNvPr id="322563" name="Rectangle 3"/>
          <p:cNvSpPr>
            <a:spLocks noGrp="1" noChangeArrowheads="1"/>
          </p:cNvSpPr>
          <p:nvPr>
            <p:ph idx="1"/>
          </p:nvPr>
        </p:nvSpPr>
        <p:spPr>
          <a:xfrm>
            <a:off x="928688" y="1608138"/>
            <a:ext cx="7286625" cy="4419600"/>
          </a:xfrm>
        </p:spPr>
        <p:txBody>
          <a:bodyPr/>
          <a:lstStyle/>
          <a:p>
            <a:pPr eaLnBrk="1" hangingPunct="1"/>
            <a:r>
              <a:rPr lang="en-US" altLang="en-US" dirty="0"/>
              <a:t>What are the three areas of Homeowners insurance?</a:t>
            </a:r>
          </a:p>
          <a:p>
            <a:pPr lvl="1" eaLnBrk="1" hangingPunct="1"/>
            <a:r>
              <a:rPr lang="en-US" altLang="en-US" dirty="0"/>
              <a:t>Dwelling:  direct and consequential loss resulting from damage to the dwelling itself</a:t>
            </a:r>
          </a:p>
          <a:p>
            <a:pPr lvl="1" eaLnBrk="1" hangingPunct="1"/>
            <a:r>
              <a:rPr lang="en-US" altLang="en-US" dirty="0"/>
              <a:t>Personal Property:  loss or damage to personal property</a:t>
            </a:r>
          </a:p>
          <a:p>
            <a:pPr lvl="1" eaLnBrk="1" hangingPunct="1"/>
            <a:r>
              <a:rPr lang="en-US" altLang="en-US" dirty="0"/>
              <a:t>Liability: liability for unintentional  actions arising out of the non-business, non-automobile activities of the insured and the insured’s family</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anim calcmode="lin" valueType="num">
                                      <p:cBhvr additive="base">
                                        <p:cTn id="7" dur="500" fill="hold"/>
                                        <p:tgtEl>
                                          <p:spTgt spid="322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2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2563">
                                            <p:txEl>
                                              <p:pRg st="1" end="1"/>
                                            </p:txEl>
                                          </p:spTgt>
                                        </p:tgtEl>
                                        <p:attrNameLst>
                                          <p:attrName>style.visibility</p:attrName>
                                        </p:attrNameLst>
                                      </p:cBhvr>
                                      <p:to>
                                        <p:strVal val="visible"/>
                                      </p:to>
                                    </p:set>
                                    <p:anim calcmode="lin" valueType="num">
                                      <p:cBhvr additive="base">
                                        <p:cTn id="13" dur="400" fill="hold"/>
                                        <p:tgtEl>
                                          <p:spTgt spid="322563">
                                            <p:txEl>
                                              <p:pRg st="1" end="1"/>
                                            </p:txEl>
                                          </p:spTgt>
                                        </p:tgtEl>
                                        <p:attrNameLst>
                                          <p:attrName>ppt_x</p:attrName>
                                        </p:attrNameLst>
                                      </p:cBhvr>
                                      <p:tavLst>
                                        <p:tav tm="0">
                                          <p:val>
                                            <p:strVal val="0-#ppt_w/2"/>
                                          </p:val>
                                        </p:tav>
                                        <p:tav tm="100000">
                                          <p:val>
                                            <p:strVal val="#ppt_x"/>
                                          </p:val>
                                        </p:tav>
                                      </p:tavLst>
                                    </p:anim>
                                    <p:anim calcmode="lin" valueType="num">
                                      <p:cBhvr additive="base">
                                        <p:cTn id="14" dur="400" fill="hold"/>
                                        <p:tgtEl>
                                          <p:spTgt spid="322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22563">
                                            <p:txEl>
                                              <p:pRg st="2" end="2"/>
                                            </p:txEl>
                                          </p:spTgt>
                                        </p:tgtEl>
                                        <p:attrNameLst>
                                          <p:attrName>style.visibility</p:attrName>
                                        </p:attrNameLst>
                                      </p:cBhvr>
                                      <p:to>
                                        <p:strVal val="visible"/>
                                      </p:to>
                                    </p:set>
                                    <p:anim calcmode="lin" valueType="num">
                                      <p:cBhvr additive="base">
                                        <p:cTn id="17" dur="500" fill="hold"/>
                                        <p:tgtEl>
                                          <p:spTgt spid="322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25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22563">
                                            <p:txEl>
                                              <p:pRg st="3" end="3"/>
                                            </p:txEl>
                                          </p:spTgt>
                                        </p:tgtEl>
                                        <p:attrNameLst>
                                          <p:attrName>style.visibility</p:attrName>
                                        </p:attrNameLst>
                                      </p:cBhvr>
                                      <p:to>
                                        <p:strVal val="visible"/>
                                      </p:to>
                                    </p:set>
                                    <p:anim calcmode="lin" valueType="num">
                                      <p:cBhvr additive="base">
                                        <p:cTn id="21" dur="500" fill="hold"/>
                                        <p:tgtEl>
                                          <p:spTgt spid="3225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25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uiExpand="1"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655637"/>
            <a:ext cx="7772400" cy="944563"/>
          </a:xfrm>
        </p:spPr>
        <p:txBody>
          <a:bodyPr/>
          <a:lstStyle/>
          <a:p>
            <a:pPr eaLnBrk="1" hangingPunct="1"/>
            <a:r>
              <a:rPr lang="en-US" altLang="en-US" dirty="0"/>
              <a:t>Homeowners Insurance </a:t>
            </a:r>
            <a:r>
              <a:rPr lang="en-US" altLang="en-US" sz="2400" dirty="0"/>
              <a:t>(continued)</a:t>
            </a:r>
            <a:endParaRPr lang="en-US" altLang="en-US" dirty="0"/>
          </a:p>
        </p:txBody>
      </p:sp>
      <p:sp>
        <p:nvSpPr>
          <p:cNvPr id="30724" name="Rectangle 3"/>
          <p:cNvSpPr>
            <a:spLocks noGrp="1" noChangeArrowheads="1"/>
          </p:cNvSpPr>
          <p:nvPr>
            <p:ph idx="1"/>
          </p:nvPr>
        </p:nvSpPr>
        <p:spPr>
          <a:xfrm>
            <a:off x="914400" y="1600200"/>
            <a:ext cx="7315200" cy="5257800"/>
          </a:xfrm>
        </p:spPr>
        <p:txBody>
          <a:bodyPr/>
          <a:lstStyle/>
          <a:p>
            <a:pPr eaLnBrk="1" hangingPunct="1">
              <a:spcBef>
                <a:spcPts val="400"/>
              </a:spcBef>
            </a:pPr>
            <a:r>
              <a:rPr lang="en-US" altLang="en-US" dirty="0"/>
              <a:t>What is the purpose of Renters Insurance?</a:t>
            </a:r>
          </a:p>
          <a:p>
            <a:pPr lvl="1" eaLnBrk="1" hangingPunct="1">
              <a:spcBef>
                <a:spcPts val="400"/>
              </a:spcBef>
            </a:pPr>
            <a:r>
              <a:rPr lang="en-US" altLang="en-US" dirty="0"/>
              <a:t>Renters insurance repairs or replaces your rental property’s contents from specific perils or accidents including fire, theft, storms, water damage, etc. </a:t>
            </a:r>
          </a:p>
          <a:p>
            <a:pPr lvl="1" eaLnBrk="1" hangingPunct="1">
              <a:spcBef>
                <a:spcPts val="400"/>
              </a:spcBef>
            </a:pPr>
            <a:r>
              <a:rPr lang="en-US" altLang="en-US" dirty="0"/>
              <a:t>It also provides liability insurance against accidents caused by you or a member of your family</a:t>
            </a:r>
          </a:p>
          <a:p>
            <a:pPr eaLnBrk="1" hangingPunct="1">
              <a:spcBef>
                <a:spcPts val="400"/>
              </a:spcBef>
            </a:pPr>
            <a:r>
              <a:rPr lang="en-US" altLang="en-US" dirty="0"/>
              <a:t>Why is it so important?</a:t>
            </a:r>
          </a:p>
          <a:p>
            <a:pPr lvl="1" eaLnBrk="1" hangingPunct="1">
              <a:spcBef>
                <a:spcPts val="400"/>
              </a:spcBef>
            </a:pPr>
            <a:r>
              <a:rPr lang="en-US" altLang="en-US" dirty="0"/>
              <a:t>Your landlord has insurance only for the rented property and building.  </a:t>
            </a:r>
          </a:p>
          <a:p>
            <a:pPr lvl="1" eaLnBrk="1" hangingPunct="1">
              <a:spcBef>
                <a:spcPts val="400"/>
              </a:spcBef>
            </a:pPr>
            <a:r>
              <a:rPr lang="en-US" altLang="en-US" dirty="0"/>
              <a:t>You are responsible for your contents and the liability risks you and your family bring.</a:t>
            </a:r>
          </a:p>
          <a:p>
            <a:pPr lvl="1" eaLnBrk="1" hangingPunct="1">
              <a:spcBef>
                <a:spcPts val="400"/>
              </a:spcBef>
            </a:pPr>
            <a:r>
              <a:rPr lang="en-US" altLang="en-US" dirty="0"/>
              <a:t>Renters insurance is cheap and protects your property regardless of location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2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2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72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12750" y="655572"/>
            <a:ext cx="8305800" cy="944628"/>
          </a:xfrm>
          <a:noFill/>
        </p:spPr>
        <p:txBody>
          <a:bodyPr lIns="90488" tIns="44450" rIns="90488" bIns="44450" anchor="ctr"/>
          <a:lstStyle/>
          <a:p>
            <a:pPr eaLnBrk="1" hangingPunct="1"/>
            <a:r>
              <a:rPr lang="en-US" altLang="en-US" dirty="0"/>
              <a:t>Six Basic Homeowner's Policies</a:t>
            </a:r>
          </a:p>
        </p:txBody>
      </p:sp>
      <p:sp>
        <p:nvSpPr>
          <p:cNvPr id="231427" name="Rectangle 3"/>
          <p:cNvSpPr>
            <a:spLocks noGrp="1" noChangeArrowheads="1"/>
          </p:cNvSpPr>
          <p:nvPr>
            <p:ph idx="1"/>
          </p:nvPr>
        </p:nvSpPr>
        <p:spPr>
          <a:xfrm>
            <a:off x="914400" y="1600200"/>
            <a:ext cx="7315200" cy="5029200"/>
          </a:xfrm>
        </p:spPr>
        <p:txBody>
          <a:bodyPr lIns="90488" tIns="44450" rIns="90488" bIns="44450"/>
          <a:lstStyle/>
          <a:p>
            <a:pPr eaLnBrk="1" hangingPunct="1"/>
            <a:r>
              <a:rPr lang="en-US" altLang="en-US" dirty="0"/>
              <a:t>How is homeowners/renters’ insurance sold?</a:t>
            </a:r>
          </a:p>
          <a:p>
            <a:pPr lvl="1" eaLnBrk="1" hangingPunct="1"/>
            <a:r>
              <a:rPr lang="en-US" altLang="en-US" dirty="0"/>
              <a:t>It is sold in six basic versions</a:t>
            </a:r>
          </a:p>
          <a:p>
            <a:pPr eaLnBrk="1" hangingPunct="1">
              <a:defRPr/>
            </a:pPr>
            <a:r>
              <a:rPr lang="en-US" dirty="0"/>
              <a:t>HO-2:  A broad form homeowner’s insurance</a:t>
            </a:r>
          </a:p>
          <a:p>
            <a:pPr lvl="1" eaLnBrk="1" hangingPunct="1">
              <a:defRPr/>
            </a:pPr>
            <a:r>
              <a:rPr lang="en-US" dirty="0"/>
              <a:t>Covers only named specific named perils.  These perils may be fire, lightning, hail, explosions, etc. </a:t>
            </a:r>
          </a:p>
          <a:p>
            <a:pPr lvl="2" eaLnBrk="1" hangingPunct="1">
              <a:defRPr/>
            </a:pPr>
            <a:r>
              <a:rPr lang="en-US" dirty="0"/>
              <a:t>If the peril is not named, it is not covered by the policy</a:t>
            </a:r>
          </a:p>
          <a:p>
            <a:pPr lvl="1" eaLnBrk="1" hangingPunct="1">
              <a:defRPr/>
            </a:pPr>
            <a:r>
              <a:rPr lang="en-US" dirty="0"/>
              <a:t>In general, all forms of coverage exclude law, earth movement, water damage, power failure, neglect, war, nuclear accidents, and intentional loss</a:t>
            </a:r>
          </a:p>
          <a:p>
            <a:pPr lvl="1" eaLnBrk="1" hangingPunct="1">
              <a:defRPr/>
            </a:pPr>
            <a:endParaRPr lang="en-US" dirty="0"/>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anim calcmode="lin" valueType="num">
                                      <p:cBhvr additive="base">
                                        <p:cTn id="7" dur="500" fill="hold"/>
                                        <p:tgtEl>
                                          <p:spTgt spid="2314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142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1427">
                                            <p:txEl>
                                              <p:pRg st="1" end="1"/>
                                            </p:txEl>
                                          </p:spTgt>
                                        </p:tgtEl>
                                        <p:attrNameLst>
                                          <p:attrName>style.visibility</p:attrName>
                                        </p:attrNameLst>
                                      </p:cBhvr>
                                      <p:to>
                                        <p:strVal val="visible"/>
                                      </p:to>
                                    </p:set>
                                    <p:anim calcmode="lin" valueType="num">
                                      <p:cBhvr additive="base">
                                        <p:cTn id="11" dur="500" fill="hold"/>
                                        <p:tgtEl>
                                          <p:spTgt spid="23142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142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31427">
                                            <p:txEl>
                                              <p:pRg st="2" end="2"/>
                                            </p:txEl>
                                          </p:spTgt>
                                        </p:tgtEl>
                                        <p:attrNameLst>
                                          <p:attrName>style.visibility</p:attrName>
                                        </p:attrNameLst>
                                      </p:cBhvr>
                                      <p:to>
                                        <p:strVal val="visible"/>
                                      </p:to>
                                    </p:set>
                                    <p:anim calcmode="lin" valueType="num">
                                      <p:cBhvr additive="base">
                                        <p:cTn id="15" dur="500" fill="hold"/>
                                        <p:tgtEl>
                                          <p:spTgt spid="23142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314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31427">
                                            <p:txEl>
                                              <p:pRg st="3" end="3"/>
                                            </p:txEl>
                                          </p:spTgt>
                                        </p:tgtEl>
                                        <p:attrNameLst>
                                          <p:attrName>style.visibility</p:attrName>
                                        </p:attrNameLst>
                                      </p:cBhvr>
                                      <p:to>
                                        <p:strVal val="visible"/>
                                      </p:to>
                                    </p:set>
                                    <p:anim calcmode="lin" valueType="num">
                                      <p:cBhvr additive="base">
                                        <p:cTn id="21" dur="500" fill="hold"/>
                                        <p:tgtEl>
                                          <p:spTgt spid="2314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14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1427">
                                            <p:txEl>
                                              <p:pRg st="4" end="4"/>
                                            </p:txEl>
                                          </p:spTgt>
                                        </p:tgtEl>
                                        <p:attrNameLst>
                                          <p:attrName>style.visibility</p:attrName>
                                        </p:attrNameLst>
                                      </p:cBhvr>
                                      <p:to>
                                        <p:strVal val="visible"/>
                                      </p:to>
                                    </p:set>
                                    <p:anim calcmode="lin" valueType="num">
                                      <p:cBhvr additive="base">
                                        <p:cTn id="25" dur="500" fill="hold"/>
                                        <p:tgtEl>
                                          <p:spTgt spid="2314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14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1427">
                                            <p:txEl>
                                              <p:pRg st="5" end="5"/>
                                            </p:txEl>
                                          </p:spTgt>
                                        </p:tgtEl>
                                        <p:attrNameLst>
                                          <p:attrName>style.visibility</p:attrName>
                                        </p:attrNameLst>
                                      </p:cBhvr>
                                      <p:to>
                                        <p:strVal val="visible"/>
                                      </p:to>
                                    </p:set>
                                    <p:anim calcmode="lin" valueType="num">
                                      <p:cBhvr additive="base">
                                        <p:cTn id="29" dur="500" fill="hold"/>
                                        <p:tgtEl>
                                          <p:spTgt spid="2314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142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altLang="en-US" dirty="0"/>
              <a:t>Six Basic Homeowner's Policies </a:t>
            </a:r>
            <a:r>
              <a:rPr lang="en-US" altLang="en-US" sz="2400" dirty="0"/>
              <a:t>(continued)</a:t>
            </a:r>
            <a:endParaRPr lang="en-US" altLang="en-US" dirty="0"/>
          </a:p>
        </p:txBody>
      </p:sp>
      <p:sp>
        <p:nvSpPr>
          <p:cNvPr id="33795" name="Content Placeholder 2"/>
          <p:cNvSpPr>
            <a:spLocks noGrp="1"/>
          </p:cNvSpPr>
          <p:nvPr>
            <p:ph idx="1"/>
          </p:nvPr>
        </p:nvSpPr>
        <p:spPr>
          <a:xfrm>
            <a:off x="928688" y="1608138"/>
            <a:ext cx="7286625" cy="4419600"/>
          </a:xfrm>
        </p:spPr>
        <p:txBody>
          <a:bodyPr/>
          <a:lstStyle/>
          <a:p>
            <a:pPr eaLnBrk="1" hangingPunct="1"/>
            <a:r>
              <a:rPr lang="en-US" altLang="en-US" dirty="0"/>
              <a:t>HO-3:  A special form of homeowner’s insurance that includes open perils for dwelling.  </a:t>
            </a:r>
          </a:p>
          <a:p>
            <a:pPr lvl="1" eaLnBrk="1" hangingPunct="1"/>
            <a:r>
              <a:rPr lang="en-US" altLang="en-US" dirty="0"/>
              <a:t>This is generally recommended at a minimum.</a:t>
            </a:r>
          </a:p>
          <a:p>
            <a:pPr lvl="1" eaLnBrk="1" hangingPunct="1"/>
            <a:r>
              <a:rPr lang="en-US" altLang="en-US" dirty="0"/>
              <a:t>Covers all direct physical losses to your home, i.e. open perils protection.  </a:t>
            </a:r>
          </a:p>
          <a:p>
            <a:pPr lvl="2" eaLnBrk="1" hangingPunct="1"/>
            <a:r>
              <a:rPr lang="en-US" altLang="en-US" dirty="0"/>
              <a:t>It lists specific exclusions to the policy for perils not covered</a:t>
            </a:r>
          </a:p>
          <a:p>
            <a:pPr lvl="1" eaLnBrk="1" hangingPunct="1"/>
            <a:r>
              <a:rPr lang="en-US" altLang="en-US" dirty="0"/>
              <a:t>Personal property is still named peril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ltLang="en-US"/>
              <a:t>Six Basic Homeowner's Policies </a:t>
            </a:r>
            <a:r>
              <a:rPr lang="en-US" altLang="en-US" sz="2400"/>
              <a:t>(continued)</a:t>
            </a:r>
          </a:p>
        </p:txBody>
      </p:sp>
      <p:sp>
        <p:nvSpPr>
          <p:cNvPr id="287747" name="Rectangle 3"/>
          <p:cNvSpPr>
            <a:spLocks noGrp="1" noChangeArrowheads="1"/>
          </p:cNvSpPr>
          <p:nvPr>
            <p:ph idx="1"/>
          </p:nvPr>
        </p:nvSpPr>
        <p:spPr>
          <a:xfrm>
            <a:off x="914400" y="1600200"/>
            <a:ext cx="7315200" cy="5257800"/>
          </a:xfrm>
        </p:spPr>
        <p:txBody>
          <a:bodyPr/>
          <a:lstStyle/>
          <a:p>
            <a:pPr eaLnBrk="1" hangingPunct="1"/>
            <a:r>
              <a:rPr lang="en-US" altLang="en-US" dirty="0"/>
              <a:t>HO-4:  Renter’s or tenant’s insurance</a:t>
            </a:r>
          </a:p>
          <a:p>
            <a:pPr lvl="1" eaLnBrk="1" hangingPunct="1"/>
            <a:r>
              <a:rPr lang="en-US" altLang="en-US" dirty="0"/>
              <a:t>Equivalent to HO-2 perils for personal property, but only for renters and tenants</a:t>
            </a:r>
          </a:p>
          <a:p>
            <a:pPr lvl="1" eaLnBrk="1" hangingPunct="1"/>
            <a:r>
              <a:rPr lang="en-US" altLang="en-US" dirty="0"/>
              <a:t>Covers personal property rather than the dwelling</a:t>
            </a:r>
          </a:p>
          <a:p>
            <a:pPr lvl="1" eaLnBrk="1" hangingPunct="1"/>
            <a:r>
              <a:rPr lang="en-US" altLang="en-US" dirty="0"/>
              <a:t>Provides liability coverage in case an accident, but does not cover causing damage to the structure</a:t>
            </a:r>
          </a:p>
          <a:p>
            <a:pPr lvl="1" eaLnBrk="1" hangingPunct="1"/>
            <a:r>
              <a:rPr lang="en-US" altLang="en-US" dirty="0"/>
              <a:t>All-risk coverage available as an option (this is recommended)</a:t>
            </a:r>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anim calcmode="lin" valueType="num">
                                      <p:cBhvr additive="base">
                                        <p:cTn id="7" dur="500" fill="hold"/>
                                        <p:tgtEl>
                                          <p:spTgt spid="287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7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7747">
                                            <p:txEl>
                                              <p:pRg st="1" end="1"/>
                                            </p:txEl>
                                          </p:spTgt>
                                        </p:tgtEl>
                                        <p:attrNameLst>
                                          <p:attrName>style.visibility</p:attrName>
                                        </p:attrNameLst>
                                      </p:cBhvr>
                                      <p:to>
                                        <p:strVal val="visible"/>
                                      </p:to>
                                    </p:set>
                                    <p:anim calcmode="lin" valueType="num">
                                      <p:cBhvr additive="base">
                                        <p:cTn id="13" dur="500" fill="hold"/>
                                        <p:tgtEl>
                                          <p:spTgt spid="287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77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87747">
                                            <p:txEl>
                                              <p:pRg st="2" end="2"/>
                                            </p:txEl>
                                          </p:spTgt>
                                        </p:tgtEl>
                                        <p:attrNameLst>
                                          <p:attrName>style.visibility</p:attrName>
                                        </p:attrNameLst>
                                      </p:cBhvr>
                                      <p:to>
                                        <p:strVal val="visible"/>
                                      </p:to>
                                    </p:set>
                                    <p:anim calcmode="lin" valueType="num">
                                      <p:cBhvr additive="base">
                                        <p:cTn id="17" dur="500" fill="hold"/>
                                        <p:tgtEl>
                                          <p:spTgt spid="2877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77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87747">
                                            <p:txEl>
                                              <p:pRg st="3" end="3"/>
                                            </p:txEl>
                                          </p:spTgt>
                                        </p:tgtEl>
                                        <p:attrNameLst>
                                          <p:attrName>style.visibility</p:attrName>
                                        </p:attrNameLst>
                                      </p:cBhvr>
                                      <p:to>
                                        <p:strVal val="visible"/>
                                      </p:to>
                                    </p:set>
                                    <p:anim calcmode="lin" valueType="num">
                                      <p:cBhvr additive="base">
                                        <p:cTn id="21" dur="500" fill="hold"/>
                                        <p:tgtEl>
                                          <p:spTgt spid="2877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877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87747">
                                            <p:txEl>
                                              <p:pRg st="4" end="4"/>
                                            </p:txEl>
                                          </p:spTgt>
                                        </p:tgtEl>
                                        <p:attrNameLst>
                                          <p:attrName>style.visibility</p:attrName>
                                        </p:attrNameLst>
                                      </p:cBhvr>
                                      <p:to>
                                        <p:strVal val="visible"/>
                                      </p:to>
                                    </p:set>
                                    <p:anim calcmode="lin" valueType="num">
                                      <p:cBhvr additive="base">
                                        <p:cTn id="25" dur="500" fill="hold"/>
                                        <p:tgtEl>
                                          <p:spTgt spid="2877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774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tLang="en-US"/>
              <a:t>Six Basic Homeowner's Policies </a:t>
            </a:r>
            <a:r>
              <a:rPr lang="en-US" altLang="en-US" sz="2400"/>
              <a:t>(continued)</a:t>
            </a:r>
            <a:endParaRPr lang="en-US" altLang="en-US"/>
          </a:p>
        </p:txBody>
      </p:sp>
      <p:sp>
        <p:nvSpPr>
          <p:cNvPr id="35843" name="Content Placeholder 2"/>
          <p:cNvSpPr>
            <a:spLocks noGrp="1"/>
          </p:cNvSpPr>
          <p:nvPr>
            <p:ph idx="1"/>
          </p:nvPr>
        </p:nvSpPr>
        <p:spPr>
          <a:xfrm>
            <a:off x="928688" y="1608138"/>
            <a:ext cx="7286625" cy="4419600"/>
          </a:xfrm>
        </p:spPr>
        <p:txBody>
          <a:bodyPr/>
          <a:lstStyle/>
          <a:p>
            <a:pPr eaLnBrk="1" hangingPunct="1"/>
            <a:r>
              <a:rPr lang="en-US" altLang="en-US" dirty="0"/>
              <a:t>HO-5:  A new special form homeowner’s insurance </a:t>
            </a:r>
          </a:p>
          <a:p>
            <a:pPr lvl="1" eaLnBrk="1" hangingPunct="1"/>
            <a:r>
              <a:rPr lang="en-US" altLang="en-US" dirty="0"/>
              <a:t>It includes open perils and includes a rider (HO-15) that allows open perils coverage on personal property in addition to other coverage</a:t>
            </a:r>
          </a:p>
          <a:p>
            <a:pPr lvl="1" eaLnBrk="1" hangingPunct="1"/>
            <a:r>
              <a:rPr lang="en-US" altLang="en-US" dirty="0"/>
              <a:t>Covers all direct physical losses to your home, i.e. open perils protection</a:t>
            </a:r>
          </a:p>
          <a:p>
            <a:pPr lvl="2" eaLnBrk="1" hangingPunct="1"/>
            <a:r>
              <a:rPr lang="en-US" altLang="en-US" dirty="0"/>
              <a:t>Listed exceptions are the same as HO-3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609600"/>
            <a:ext cx="8534400" cy="1143000"/>
          </a:xfrm>
        </p:spPr>
        <p:txBody>
          <a:bodyPr/>
          <a:lstStyle/>
          <a:p>
            <a:pPr eaLnBrk="1" hangingPunct="1"/>
            <a:r>
              <a:rPr lang="en-US" altLang="en-US"/>
              <a:t>Six Basic Homeowner's Policies </a:t>
            </a:r>
            <a:r>
              <a:rPr lang="en-US" altLang="en-US" sz="2400"/>
              <a:t>(continued)</a:t>
            </a:r>
            <a:endParaRPr lang="en-US" altLang="en-US" sz="3200"/>
          </a:p>
        </p:txBody>
      </p:sp>
      <p:sp>
        <p:nvSpPr>
          <p:cNvPr id="233475" name="Rectangle 3"/>
          <p:cNvSpPr>
            <a:spLocks noGrp="1" noChangeArrowheads="1"/>
          </p:cNvSpPr>
          <p:nvPr>
            <p:ph idx="1"/>
          </p:nvPr>
        </p:nvSpPr>
        <p:spPr>
          <a:xfrm>
            <a:off x="914400" y="1600200"/>
            <a:ext cx="7581900" cy="4953000"/>
          </a:xfrm>
        </p:spPr>
        <p:txBody>
          <a:bodyPr/>
          <a:lstStyle/>
          <a:p>
            <a:pPr eaLnBrk="1" hangingPunct="1"/>
            <a:r>
              <a:rPr lang="en-US" altLang="en-US" dirty="0"/>
              <a:t>HO-6:  Condominium owner’s insurance</a:t>
            </a:r>
          </a:p>
          <a:p>
            <a:pPr lvl="1" eaLnBrk="1" hangingPunct="1"/>
            <a:r>
              <a:rPr lang="en-US" altLang="en-US" dirty="0"/>
              <a:t>Similar to HO-4 coverage, has the same named perils for personal property as HO-2, but is available to co-op or condominium owners</a:t>
            </a:r>
          </a:p>
          <a:p>
            <a:pPr lvl="1" eaLnBrk="1" hangingPunct="1"/>
            <a:r>
              <a:rPr lang="en-US" altLang="en-US" dirty="0"/>
              <a:t>Also covers improvements you’ve made </a:t>
            </a:r>
          </a:p>
          <a:p>
            <a:pPr lvl="1" eaLnBrk="1" hangingPunct="1"/>
            <a:r>
              <a:rPr lang="en-US" altLang="en-US" dirty="0"/>
              <a:t>All-risk coverage is available as an option (recommended)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3475">
                                            <p:txEl>
                                              <p:pRg st="0" end="0"/>
                                            </p:txEl>
                                          </p:spTgt>
                                        </p:tgtEl>
                                        <p:attrNameLst>
                                          <p:attrName>style.visibility</p:attrName>
                                        </p:attrNameLst>
                                      </p:cBhvr>
                                      <p:to>
                                        <p:strVal val="visible"/>
                                      </p:to>
                                    </p:set>
                                    <p:anim calcmode="lin" valueType="num">
                                      <p:cBhvr additive="base">
                                        <p:cTn id="7" dur="500" fill="hold"/>
                                        <p:tgtEl>
                                          <p:spTgt spid="2334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34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3475">
                                            <p:txEl>
                                              <p:pRg st="1" end="1"/>
                                            </p:txEl>
                                          </p:spTgt>
                                        </p:tgtEl>
                                        <p:attrNameLst>
                                          <p:attrName>style.visibility</p:attrName>
                                        </p:attrNameLst>
                                      </p:cBhvr>
                                      <p:to>
                                        <p:strVal val="visible"/>
                                      </p:to>
                                    </p:set>
                                    <p:anim calcmode="lin" valueType="num">
                                      <p:cBhvr additive="base">
                                        <p:cTn id="13" dur="500" fill="hold"/>
                                        <p:tgtEl>
                                          <p:spTgt spid="2334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34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3475">
                                            <p:txEl>
                                              <p:pRg st="2" end="2"/>
                                            </p:txEl>
                                          </p:spTgt>
                                        </p:tgtEl>
                                        <p:attrNameLst>
                                          <p:attrName>style.visibility</p:attrName>
                                        </p:attrNameLst>
                                      </p:cBhvr>
                                      <p:to>
                                        <p:strVal val="visible"/>
                                      </p:to>
                                    </p:set>
                                    <p:anim calcmode="lin" valueType="num">
                                      <p:cBhvr additive="base">
                                        <p:cTn id="17" dur="500" fill="hold"/>
                                        <p:tgtEl>
                                          <p:spTgt spid="2334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34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3475">
                                            <p:txEl>
                                              <p:pRg st="3" end="3"/>
                                            </p:txEl>
                                          </p:spTgt>
                                        </p:tgtEl>
                                        <p:attrNameLst>
                                          <p:attrName>style.visibility</p:attrName>
                                        </p:attrNameLst>
                                      </p:cBhvr>
                                      <p:to>
                                        <p:strVal val="visible"/>
                                      </p:to>
                                    </p:set>
                                    <p:anim calcmode="lin" valueType="num">
                                      <p:cBhvr additive="base">
                                        <p:cTn id="21" dur="500" fill="hold"/>
                                        <p:tgtEl>
                                          <p:spTgt spid="2334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34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uiExpand="1"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a:t>Your Personal Financial Plan</a:t>
            </a:r>
            <a:endParaRPr lang="en-US" altLang="en-US" sz="2400" dirty="0"/>
          </a:p>
        </p:txBody>
      </p:sp>
      <p:sp>
        <p:nvSpPr>
          <p:cNvPr id="7172" name="Rectangle 3"/>
          <p:cNvSpPr>
            <a:spLocks noGrp="1" noChangeArrowheads="1"/>
          </p:cNvSpPr>
          <p:nvPr>
            <p:ph idx="1"/>
          </p:nvPr>
        </p:nvSpPr>
        <p:spPr>
          <a:xfrm>
            <a:off x="914400" y="1600200"/>
            <a:ext cx="7315200" cy="5257800"/>
          </a:xfrm>
        </p:spPr>
        <p:txBody>
          <a:bodyPr/>
          <a:lstStyle/>
          <a:p>
            <a:pPr eaLnBrk="1" hangingPunct="1"/>
            <a:r>
              <a:rPr lang="en-US" altLang="en-US"/>
              <a:t>Would like to know what is on your auto and home insurance reports?  </a:t>
            </a:r>
          </a:p>
          <a:p>
            <a:pPr lvl="1" eaLnBrk="1" hangingPunct="1"/>
            <a:r>
              <a:rPr lang="en-US" altLang="en-US"/>
              <a:t>Under the FACT Act (Fair and Accurate Credit Transactions Act of 2003) you can obtain the following Comprehensive Liability Underwriting Exchange (CLUE) reports each year:</a:t>
            </a:r>
          </a:p>
          <a:p>
            <a:pPr lvl="2" eaLnBrk="1" hangingPunct="1"/>
            <a:r>
              <a:rPr lang="en-US" altLang="en-US"/>
              <a:t>CLUE Auto:  A 5-year loss history report of your automobile claims (if a loss was filed against your automobile insurance policy and if the insurance company reported the information to CLUE)</a:t>
            </a:r>
          </a:p>
          <a:p>
            <a:pPr lvl="2" eaLnBrk="1" hangingPunct="1"/>
            <a:r>
              <a:rPr lang="en-US" altLang="en-US"/>
              <a:t>CLUE Personal Property: A 5-year loss history report of your homeowners claims </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altLang="en-US" dirty="0"/>
              <a:t>Six Basic Homeowner's Policies </a:t>
            </a:r>
            <a:r>
              <a:rPr lang="en-US" altLang="en-US" sz="2400" dirty="0"/>
              <a:t>(continued)</a:t>
            </a:r>
            <a:endParaRPr lang="en-US" altLang="en-US" dirty="0"/>
          </a:p>
        </p:txBody>
      </p:sp>
      <p:sp>
        <p:nvSpPr>
          <p:cNvPr id="37891" name="Content Placeholder 2"/>
          <p:cNvSpPr>
            <a:spLocks noGrp="1"/>
          </p:cNvSpPr>
          <p:nvPr>
            <p:ph idx="1"/>
          </p:nvPr>
        </p:nvSpPr>
        <p:spPr>
          <a:xfrm>
            <a:off x="928688" y="1608138"/>
            <a:ext cx="7286625" cy="4419600"/>
          </a:xfrm>
        </p:spPr>
        <p:txBody>
          <a:bodyPr/>
          <a:lstStyle/>
          <a:p>
            <a:pPr eaLnBrk="1" hangingPunct="1"/>
            <a:r>
              <a:rPr lang="en-US" altLang="en-US" dirty="0"/>
              <a:t>HO-8:  Modified coverage for</a:t>
            </a:r>
            <a:r>
              <a:rPr lang="en-US" altLang="en-US" dirty="0">
                <a:cs typeface="Arial" panose="020B0604020202020204" pitchFamily="34" charset="0"/>
              </a:rPr>
              <a:t> </a:t>
            </a:r>
            <a:r>
              <a:rPr lang="en-US" altLang="en-US" dirty="0"/>
              <a:t>older homes</a:t>
            </a:r>
          </a:p>
          <a:p>
            <a:pPr lvl="1" eaLnBrk="1" hangingPunct="1"/>
            <a:r>
              <a:rPr lang="en-US" altLang="en-US" dirty="0"/>
              <a:t>Insures the dwelling for the repair cost or market value, instead of the replacement value</a:t>
            </a:r>
          </a:p>
          <a:p>
            <a:pPr lvl="1" eaLnBrk="1" hangingPunct="1"/>
            <a:r>
              <a:rPr lang="en-US" altLang="en-US" dirty="0"/>
              <a:t>Is designed specifically for older homes</a:t>
            </a:r>
          </a:p>
          <a:p>
            <a:pPr lvl="1" eaLnBrk="1" hangingPunct="1"/>
            <a:r>
              <a:rPr lang="en-US" altLang="en-US" dirty="0"/>
              <a:t>All-risk coverage available as an option (recommended)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685800"/>
            <a:ext cx="7772400" cy="944629"/>
          </a:xfrm>
          <a:noFill/>
        </p:spPr>
        <p:txBody>
          <a:bodyPr lIns="90488" tIns="44450" rIns="90488" bIns="44450" anchor="ctr"/>
          <a:lstStyle/>
          <a:p>
            <a:pPr eaLnBrk="1" hangingPunct="1"/>
            <a:r>
              <a:rPr lang="en-US" altLang="en-US" dirty="0"/>
              <a:t>Homeowners Policy Coverage Sections</a:t>
            </a:r>
          </a:p>
        </p:txBody>
      </p:sp>
      <p:sp>
        <p:nvSpPr>
          <p:cNvPr id="235523" name="Rectangle 3"/>
          <p:cNvSpPr>
            <a:spLocks noGrp="1" noChangeArrowheads="1"/>
          </p:cNvSpPr>
          <p:nvPr>
            <p:ph type="body" sz="half" idx="1"/>
          </p:nvPr>
        </p:nvSpPr>
        <p:spPr>
          <a:xfrm>
            <a:off x="914400" y="1600200"/>
            <a:ext cx="7404100" cy="5638800"/>
          </a:xfrm>
          <a:noFill/>
        </p:spPr>
        <p:txBody>
          <a:bodyPr lIns="90488" tIns="44450" rIns="90488" bIns="44450"/>
          <a:lstStyle/>
          <a:p>
            <a:pPr eaLnBrk="1" hangingPunct="1"/>
            <a:r>
              <a:rPr lang="en-US" altLang="en-US" dirty="0"/>
              <a:t>What are the key areas of Homeowners Policy coverage:  Section 1:  Property</a:t>
            </a:r>
          </a:p>
          <a:p>
            <a:pPr lvl="1" eaLnBrk="1" hangingPunct="1"/>
            <a:r>
              <a:rPr lang="en-US" altLang="en-US" dirty="0"/>
              <a:t>Coverage A:  Dwelling</a:t>
            </a:r>
          </a:p>
          <a:p>
            <a:pPr lvl="2" eaLnBrk="1" hangingPunct="1"/>
            <a:r>
              <a:rPr lang="en-US" altLang="en-US" dirty="0"/>
              <a:t>Protects the dwelling and any attachments</a:t>
            </a:r>
          </a:p>
          <a:p>
            <a:pPr lvl="2" eaLnBrk="1" hangingPunct="1"/>
            <a:r>
              <a:rPr lang="en-US" altLang="en-US" dirty="0"/>
              <a:t>Does not cover any damage to the land</a:t>
            </a:r>
          </a:p>
          <a:p>
            <a:pPr lvl="1" eaLnBrk="1" hangingPunct="1"/>
            <a:r>
              <a:rPr lang="en-US" altLang="en-US" dirty="0"/>
              <a:t>Coverage B: Other Structures</a:t>
            </a:r>
          </a:p>
          <a:p>
            <a:pPr lvl="2" eaLnBrk="1" hangingPunct="1"/>
            <a:r>
              <a:rPr lang="en-US" altLang="en-US" dirty="0"/>
              <a:t>Protects other, unattached, dwellings on property</a:t>
            </a:r>
          </a:p>
          <a:p>
            <a:pPr lvl="2" eaLnBrk="1" hangingPunct="1"/>
            <a:r>
              <a:rPr lang="en-US" altLang="en-US" dirty="0"/>
              <a:t>Covers landscaping as well as buildings, but not the land</a:t>
            </a:r>
          </a:p>
          <a:p>
            <a:pPr lvl="2" eaLnBrk="1" hangingPunct="1"/>
            <a:r>
              <a:rPr lang="en-US" altLang="en-US" dirty="0"/>
              <a:t>Does not cover other structures used for business purposes</a:t>
            </a:r>
          </a:p>
          <a:p>
            <a:pPr lvl="2" eaLnBrk="1" hangingPunct="1"/>
            <a:r>
              <a:rPr lang="en-US" altLang="en-US" dirty="0"/>
              <a:t>Is limited to 10% of the home’s coverage</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23">
                                            <p:txEl>
                                              <p:pRg st="0" end="0"/>
                                            </p:txEl>
                                          </p:spTgt>
                                        </p:tgtEl>
                                        <p:attrNameLst>
                                          <p:attrName>style.visibility</p:attrName>
                                        </p:attrNameLst>
                                      </p:cBhvr>
                                      <p:to>
                                        <p:strVal val="visible"/>
                                      </p:to>
                                    </p:set>
                                    <p:anim calcmode="lin" valueType="num">
                                      <p:cBhvr additive="base">
                                        <p:cTn id="7" dur="500" fill="hold"/>
                                        <p:tgtEl>
                                          <p:spTgt spid="2355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23">
                                            <p:txEl>
                                              <p:pRg st="1" end="1"/>
                                            </p:txEl>
                                          </p:spTgt>
                                        </p:tgtEl>
                                        <p:attrNameLst>
                                          <p:attrName>style.visibility</p:attrName>
                                        </p:attrNameLst>
                                      </p:cBhvr>
                                      <p:to>
                                        <p:strVal val="visible"/>
                                      </p:to>
                                    </p:set>
                                    <p:anim calcmode="lin" valueType="num">
                                      <p:cBhvr additive="base">
                                        <p:cTn id="13" dur="500" fill="hold"/>
                                        <p:tgtEl>
                                          <p:spTgt spid="2355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5523">
                                            <p:txEl>
                                              <p:pRg st="2" end="2"/>
                                            </p:txEl>
                                          </p:spTgt>
                                        </p:tgtEl>
                                        <p:attrNameLst>
                                          <p:attrName>style.visibility</p:attrName>
                                        </p:attrNameLst>
                                      </p:cBhvr>
                                      <p:to>
                                        <p:strVal val="visible"/>
                                      </p:to>
                                    </p:set>
                                    <p:anim calcmode="lin" valueType="num">
                                      <p:cBhvr additive="base">
                                        <p:cTn id="17" dur="500" fill="hold"/>
                                        <p:tgtEl>
                                          <p:spTgt spid="2355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55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5523">
                                            <p:txEl>
                                              <p:pRg st="3" end="3"/>
                                            </p:txEl>
                                          </p:spTgt>
                                        </p:tgtEl>
                                        <p:attrNameLst>
                                          <p:attrName>style.visibility</p:attrName>
                                        </p:attrNameLst>
                                      </p:cBhvr>
                                      <p:to>
                                        <p:strVal val="visible"/>
                                      </p:to>
                                    </p:set>
                                    <p:anim calcmode="lin" valueType="num">
                                      <p:cBhvr additive="base">
                                        <p:cTn id="21" dur="500" fill="hold"/>
                                        <p:tgtEl>
                                          <p:spTgt spid="2355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55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35523">
                                            <p:txEl>
                                              <p:pRg st="4" end="4"/>
                                            </p:txEl>
                                          </p:spTgt>
                                        </p:tgtEl>
                                        <p:attrNameLst>
                                          <p:attrName>style.visibility</p:attrName>
                                        </p:attrNameLst>
                                      </p:cBhvr>
                                      <p:to>
                                        <p:strVal val="visible"/>
                                      </p:to>
                                    </p:set>
                                    <p:anim calcmode="lin" valueType="num">
                                      <p:cBhvr additive="base">
                                        <p:cTn id="27" dur="500" fill="hold"/>
                                        <p:tgtEl>
                                          <p:spTgt spid="23552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3552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35523">
                                            <p:txEl>
                                              <p:pRg st="5" end="5"/>
                                            </p:txEl>
                                          </p:spTgt>
                                        </p:tgtEl>
                                        <p:attrNameLst>
                                          <p:attrName>style.visibility</p:attrName>
                                        </p:attrNameLst>
                                      </p:cBhvr>
                                      <p:to>
                                        <p:strVal val="visible"/>
                                      </p:to>
                                    </p:set>
                                    <p:anim calcmode="lin" valueType="num">
                                      <p:cBhvr additive="base">
                                        <p:cTn id="31" dur="500" fill="hold"/>
                                        <p:tgtEl>
                                          <p:spTgt spid="23552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35523">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35523">
                                            <p:txEl>
                                              <p:pRg st="6" end="6"/>
                                            </p:txEl>
                                          </p:spTgt>
                                        </p:tgtEl>
                                        <p:attrNameLst>
                                          <p:attrName>style.visibility</p:attrName>
                                        </p:attrNameLst>
                                      </p:cBhvr>
                                      <p:to>
                                        <p:strVal val="visible"/>
                                      </p:to>
                                    </p:set>
                                    <p:anim calcmode="lin" valueType="num">
                                      <p:cBhvr additive="base">
                                        <p:cTn id="35" dur="500" fill="hold"/>
                                        <p:tgtEl>
                                          <p:spTgt spid="23552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35523">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35523">
                                            <p:txEl>
                                              <p:pRg st="7" end="7"/>
                                            </p:txEl>
                                          </p:spTgt>
                                        </p:tgtEl>
                                        <p:attrNameLst>
                                          <p:attrName>style.visibility</p:attrName>
                                        </p:attrNameLst>
                                      </p:cBhvr>
                                      <p:to>
                                        <p:strVal val="visible"/>
                                      </p:to>
                                    </p:set>
                                    <p:anim calcmode="lin" valueType="num">
                                      <p:cBhvr additive="base">
                                        <p:cTn id="39" dur="500" fill="hold"/>
                                        <p:tgtEl>
                                          <p:spTgt spid="23552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35523">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35523">
                                            <p:txEl>
                                              <p:pRg st="8" end="8"/>
                                            </p:txEl>
                                          </p:spTgt>
                                        </p:tgtEl>
                                        <p:attrNameLst>
                                          <p:attrName>style.visibility</p:attrName>
                                        </p:attrNameLst>
                                      </p:cBhvr>
                                      <p:to>
                                        <p:strVal val="visible"/>
                                      </p:to>
                                    </p:set>
                                    <p:anim calcmode="lin" valueType="num">
                                      <p:cBhvr additive="base">
                                        <p:cTn id="43" dur="500" fill="hold"/>
                                        <p:tgtEl>
                                          <p:spTgt spid="23552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3552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uiExpand="1"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Section I:  Property Coverage </a:t>
            </a:r>
            <a:r>
              <a:rPr lang="en-US" altLang="en-US" sz="2400" dirty="0"/>
              <a:t>(continued)</a:t>
            </a:r>
          </a:p>
        </p:txBody>
      </p:sp>
      <p:sp>
        <p:nvSpPr>
          <p:cNvPr id="237571" name="Rectangle 3"/>
          <p:cNvSpPr>
            <a:spLocks noGrp="1" noChangeArrowheads="1"/>
          </p:cNvSpPr>
          <p:nvPr>
            <p:ph idx="1"/>
          </p:nvPr>
        </p:nvSpPr>
        <p:spPr>
          <a:xfrm>
            <a:off x="914400" y="1600200"/>
            <a:ext cx="7239000" cy="5257800"/>
          </a:xfrm>
        </p:spPr>
        <p:txBody>
          <a:bodyPr/>
          <a:lstStyle/>
          <a:p>
            <a:pPr eaLnBrk="1" hangingPunct="1"/>
            <a:r>
              <a:rPr lang="en-US" altLang="en-US" sz="2400"/>
              <a:t>Coverage C: Personal Property</a:t>
            </a:r>
          </a:p>
          <a:p>
            <a:pPr lvl="1" eaLnBrk="1" hangingPunct="1"/>
            <a:r>
              <a:rPr lang="en-US" altLang="en-US"/>
              <a:t>Covers all personal property owned or used by the policyholder up to policy limits</a:t>
            </a:r>
          </a:p>
          <a:p>
            <a:pPr lvl="1" eaLnBrk="1" hangingPunct="1"/>
            <a:r>
              <a:rPr lang="en-US" altLang="en-US"/>
              <a:t>Covers personal property </a:t>
            </a:r>
            <a:r>
              <a:rPr lang="en-US" altLang="en-US" b="1" i="1"/>
              <a:t>regardless of location</a:t>
            </a:r>
          </a:p>
          <a:p>
            <a:pPr lvl="1" eaLnBrk="1" hangingPunct="1"/>
            <a:r>
              <a:rPr lang="en-US" altLang="en-US"/>
              <a:t>Also covers property of guests in your home</a:t>
            </a:r>
          </a:p>
          <a:p>
            <a:pPr eaLnBrk="1" hangingPunct="1"/>
            <a:r>
              <a:rPr lang="en-US" altLang="en-US" sz="2400"/>
              <a:t>Personal Property Limits</a:t>
            </a:r>
          </a:p>
          <a:p>
            <a:pPr lvl="1" eaLnBrk="1" hangingPunct="1"/>
            <a:r>
              <a:rPr lang="en-US" altLang="en-US"/>
              <a:t>Limited to 50% of the home’s coverage</a:t>
            </a:r>
          </a:p>
          <a:p>
            <a:pPr lvl="1" eaLnBrk="1" hangingPunct="1"/>
            <a:r>
              <a:rPr lang="en-US" altLang="en-US"/>
              <a:t>There is a $200 limit on cash, gold, and silver; $1,000 limit on securities, tickets, and stamps; and $2,500 limit on silverware</a:t>
            </a:r>
          </a:p>
          <a:p>
            <a:pPr lvl="1" eaLnBrk="1" hangingPunct="1"/>
            <a:r>
              <a:rPr lang="en-US" altLang="en-US"/>
              <a:t>Animals, birds, and fish are excluded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7571">
                                            <p:txEl>
                                              <p:pRg st="0" end="0"/>
                                            </p:txEl>
                                          </p:spTgt>
                                        </p:tgtEl>
                                        <p:attrNameLst>
                                          <p:attrName>style.visibility</p:attrName>
                                        </p:attrNameLst>
                                      </p:cBhvr>
                                      <p:to>
                                        <p:strVal val="visible"/>
                                      </p:to>
                                    </p:set>
                                    <p:anim calcmode="lin" valueType="num">
                                      <p:cBhvr additive="base">
                                        <p:cTn id="7" dur="500" fill="hold"/>
                                        <p:tgtEl>
                                          <p:spTgt spid="2375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75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7571">
                                            <p:txEl>
                                              <p:pRg st="1" end="1"/>
                                            </p:txEl>
                                          </p:spTgt>
                                        </p:tgtEl>
                                        <p:attrNameLst>
                                          <p:attrName>style.visibility</p:attrName>
                                        </p:attrNameLst>
                                      </p:cBhvr>
                                      <p:to>
                                        <p:strVal val="visible"/>
                                      </p:to>
                                    </p:set>
                                    <p:anim calcmode="lin" valueType="num">
                                      <p:cBhvr additive="base">
                                        <p:cTn id="11" dur="500" fill="hold"/>
                                        <p:tgtEl>
                                          <p:spTgt spid="2375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757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37571">
                                            <p:txEl>
                                              <p:pRg st="2" end="2"/>
                                            </p:txEl>
                                          </p:spTgt>
                                        </p:tgtEl>
                                        <p:attrNameLst>
                                          <p:attrName>style.visibility</p:attrName>
                                        </p:attrNameLst>
                                      </p:cBhvr>
                                      <p:to>
                                        <p:strVal val="visible"/>
                                      </p:to>
                                    </p:set>
                                    <p:anim calcmode="lin" valueType="num">
                                      <p:cBhvr additive="base">
                                        <p:cTn id="15" dur="500" fill="hold"/>
                                        <p:tgtEl>
                                          <p:spTgt spid="23757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3757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37571">
                                            <p:txEl>
                                              <p:pRg st="3" end="3"/>
                                            </p:txEl>
                                          </p:spTgt>
                                        </p:tgtEl>
                                        <p:attrNameLst>
                                          <p:attrName>style.visibility</p:attrName>
                                        </p:attrNameLst>
                                      </p:cBhvr>
                                      <p:to>
                                        <p:strVal val="visible"/>
                                      </p:to>
                                    </p:set>
                                    <p:anim calcmode="lin" valueType="num">
                                      <p:cBhvr additive="base">
                                        <p:cTn id="19" dur="500" fill="hold"/>
                                        <p:tgtEl>
                                          <p:spTgt spid="23757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75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7571">
                                            <p:txEl>
                                              <p:pRg st="4" end="4"/>
                                            </p:txEl>
                                          </p:spTgt>
                                        </p:tgtEl>
                                        <p:attrNameLst>
                                          <p:attrName>style.visibility</p:attrName>
                                        </p:attrNameLst>
                                      </p:cBhvr>
                                      <p:to>
                                        <p:strVal val="visible"/>
                                      </p:to>
                                    </p:set>
                                    <p:anim calcmode="lin" valueType="num">
                                      <p:cBhvr additive="base">
                                        <p:cTn id="25" dur="500" fill="hold"/>
                                        <p:tgtEl>
                                          <p:spTgt spid="2375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75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7571">
                                            <p:txEl>
                                              <p:pRg st="5" end="5"/>
                                            </p:txEl>
                                          </p:spTgt>
                                        </p:tgtEl>
                                        <p:attrNameLst>
                                          <p:attrName>style.visibility</p:attrName>
                                        </p:attrNameLst>
                                      </p:cBhvr>
                                      <p:to>
                                        <p:strVal val="visible"/>
                                      </p:to>
                                    </p:set>
                                    <p:anim calcmode="lin" valueType="num">
                                      <p:cBhvr additive="base">
                                        <p:cTn id="29" dur="500" fill="hold"/>
                                        <p:tgtEl>
                                          <p:spTgt spid="2375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75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37571">
                                            <p:txEl>
                                              <p:pRg st="6" end="6"/>
                                            </p:txEl>
                                          </p:spTgt>
                                        </p:tgtEl>
                                        <p:attrNameLst>
                                          <p:attrName>style.visibility</p:attrName>
                                        </p:attrNameLst>
                                      </p:cBhvr>
                                      <p:to>
                                        <p:strVal val="visible"/>
                                      </p:to>
                                    </p:set>
                                    <p:anim calcmode="lin" valueType="num">
                                      <p:cBhvr additive="base">
                                        <p:cTn id="33" dur="500" fill="hold"/>
                                        <p:tgtEl>
                                          <p:spTgt spid="2375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75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37571">
                                            <p:txEl>
                                              <p:pRg st="7" end="7"/>
                                            </p:txEl>
                                          </p:spTgt>
                                        </p:tgtEl>
                                        <p:attrNameLst>
                                          <p:attrName>style.visibility</p:attrName>
                                        </p:attrNameLst>
                                      </p:cBhvr>
                                      <p:to>
                                        <p:strVal val="visible"/>
                                      </p:to>
                                    </p:set>
                                    <p:anim calcmode="lin" valueType="num">
                                      <p:cBhvr additive="base">
                                        <p:cTn id="37" dur="500" fill="hold"/>
                                        <p:tgtEl>
                                          <p:spTgt spid="2375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75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1" grpId="0" uiExpand="1"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44628"/>
          </a:xfrm>
        </p:spPr>
        <p:txBody>
          <a:bodyPr/>
          <a:lstStyle/>
          <a:p>
            <a:pPr eaLnBrk="1" hangingPunct="1"/>
            <a:r>
              <a:rPr lang="en-US" altLang="en-US" dirty="0"/>
              <a:t>Section I:  Property Coverage </a:t>
            </a:r>
            <a:r>
              <a:rPr lang="en-US" altLang="en-US" sz="2400" dirty="0"/>
              <a:t>(continued)</a:t>
            </a:r>
          </a:p>
        </p:txBody>
      </p:sp>
      <p:sp>
        <p:nvSpPr>
          <p:cNvPr id="238595" name="Rectangle 3"/>
          <p:cNvSpPr>
            <a:spLocks noGrp="1" noChangeArrowheads="1"/>
          </p:cNvSpPr>
          <p:nvPr>
            <p:ph idx="1"/>
          </p:nvPr>
        </p:nvSpPr>
        <p:spPr>
          <a:xfrm>
            <a:off x="914400" y="1600200"/>
            <a:ext cx="7239000" cy="4724400"/>
          </a:xfrm>
        </p:spPr>
        <p:txBody>
          <a:bodyPr/>
          <a:lstStyle/>
          <a:p>
            <a:pPr eaLnBrk="1" hangingPunct="1"/>
            <a:r>
              <a:rPr lang="en-US" altLang="en-US" sz="2400"/>
              <a:t>Coverage D: Loss of Use</a:t>
            </a:r>
          </a:p>
          <a:p>
            <a:pPr lvl="1" eaLnBrk="1" hangingPunct="1"/>
            <a:r>
              <a:rPr lang="en-US" altLang="en-US"/>
              <a:t>Covers losses incurred as a result of your home being uninhabitable or un-useable</a:t>
            </a:r>
          </a:p>
          <a:p>
            <a:pPr lvl="1" eaLnBrk="1" hangingPunct="1"/>
            <a:r>
              <a:rPr lang="en-US" altLang="en-US"/>
              <a:t>Limited to 20% of the amount of coverage on the home</a:t>
            </a:r>
          </a:p>
          <a:p>
            <a:pPr lvl="1" eaLnBrk="1" hangingPunct="1"/>
            <a:r>
              <a:rPr lang="en-US" altLang="en-US"/>
              <a:t>There are three benefits of coverage</a:t>
            </a:r>
          </a:p>
          <a:p>
            <a:pPr lvl="2" eaLnBrk="1" hangingPunct="1">
              <a:buSzPct val="75000"/>
            </a:pPr>
            <a:r>
              <a:rPr lang="en-US" altLang="en-US"/>
              <a:t>Additional living expenses should to need to relocate temporarily</a:t>
            </a:r>
          </a:p>
          <a:p>
            <a:pPr lvl="2" eaLnBrk="1" hangingPunct="1">
              <a:buSzPct val="75000"/>
            </a:pPr>
            <a:r>
              <a:rPr lang="en-US" altLang="en-US"/>
              <a:t>Fair rental value</a:t>
            </a:r>
          </a:p>
          <a:p>
            <a:pPr lvl="2" eaLnBrk="1" hangingPunct="1">
              <a:buSzPct val="75000"/>
            </a:pPr>
            <a:r>
              <a:rPr lang="en-US" altLang="en-US"/>
              <a:t>Prohibited use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8595">
                                            <p:txEl>
                                              <p:pRg st="0" end="0"/>
                                            </p:txEl>
                                          </p:spTgt>
                                        </p:tgtEl>
                                        <p:attrNameLst>
                                          <p:attrName>style.visibility</p:attrName>
                                        </p:attrNameLst>
                                      </p:cBhvr>
                                      <p:to>
                                        <p:strVal val="visible"/>
                                      </p:to>
                                    </p:set>
                                    <p:anim calcmode="lin" valueType="num">
                                      <p:cBhvr additive="base">
                                        <p:cTn id="7" dur="500" fill="hold"/>
                                        <p:tgtEl>
                                          <p:spTgt spid="2385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85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8595">
                                            <p:txEl>
                                              <p:pRg st="1" end="1"/>
                                            </p:txEl>
                                          </p:spTgt>
                                        </p:tgtEl>
                                        <p:attrNameLst>
                                          <p:attrName>style.visibility</p:attrName>
                                        </p:attrNameLst>
                                      </p:cBhvr>
                                      <p:to>
                                        <p:strVal val="visible"/>
                                      </p:to>
                                    </p:set>
                                    <p:anim calcmode="lin" valueType="num">
                                      <p:cBhvr additive="base">
                                        <p:cTn id="13" dur="500" fill="hold"/>
                                        <p:tgtEl>
                                          <p:spTgt spid="2385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85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8595">
                                            <p:txEl>
                                              <p:pRg st="2" end="2"/>
                                            </p:txEl>
                                          </p:spTgt>
                                        </p:tgtEl>
                                        <p:attrNameLst>
                                          <p:attrName>style.visibility</p:attrName>
                                        </p:attrNameLst>
                                      </p:cBhvr>
                                      <p:to>
                                        <p:strVal val="visible"/>
                                      </p:to>
                                    </p:set>
                                    <p:anim calcmode="lin" valueType="num">
                                      <p:cBhvr additive="base">
                                        <p:cTn id="17" dur="500" fill="hold"/>
                                        <p:tgtEl>
                                          <p:spTgt spid="2385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85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8595">
                                            <p:txEl>
                                              <p:pRg st="3" end="3"/>
                                            </p:txEl>
                                          </p:spTgt>
                                        </p:tgtEl>
                                        <p:attrNameLst>
                                          <p:attrName>style.visibility</p:attrName>
                                        </p:attrNameLst>
                                      </p:cBhvr>
                                      <p:to>
                                        <p:strVal val="visible"/>
                                      </p:to>
                                    </p:set>
                                    <p:anim calcmode="lin" valueType="num">
                                      <p:cBhvr additive="base">
                                        <p:cTn id="21" dur="500" fill="hold"/>
                                        <p:tgtEl>
                                          <p:spTgt spid="2385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85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8595">
                                            <p:txEl>
                                              <p:pRg st="4" end="4"/>
                                            </p:txEl>
                                          </p:spTgt>
                                        </p:tgtEl>
                                        <p:attrNameLst>
                                          <p:attrName>style.visibility</p:attrName>
                                        </p:attrNameLst>
                                      </p:cBhvr>
                                      <p:to>
                                        <p:strVal val="visible"/>
                                      </p:to>
                                    </p:set>
                                    <p:anim calcmode="lin" valueType="num">
                                      <p:cBhvr additive="base">
                                        <p:cTn id="25" dur="500" fill="hold"/>
                                        <p:tgtEl>
                                          <p:spTgt spid="2385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85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8595">
                                            <p:txEl>
                                              <p:pRg st="5" end="5"/>
                                            </p:txEl>
                                          </p:spTgt>
                                        </p:tgtEl>
                                        <p:attrNameLst>
                                          <p:attrName>style.visibility</p:attrName>
                                        </p:attrNameLst>
                                      </p:cBhvr>
                                      <p:to>
                                        <p:strVal val="visible"/>
                                      </p:to>
                                    </p:set>
                                    <p:anim calcmode="lin" valueType="num">
                                      <p:cBhvr additive="base">
                                        <p:cTn id="29" dur="500" fill="hold"/>
                                        <p:tgtEl>
                                          <p:spTgt spid="2385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85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38595">
                                            <p:txEl>
                                              <p:pRg st="6" end="6"/>
                                            </p:txEl>
                                          </p:spTgt>
                                        </p:tgtEl>
                                        <p:attrNameLst>
                                          <p:attrName>style.visibility</p:attrName>
                                        </p:attrNameLst>
                                      </p:cBhvr>
                                      <p:to>
                                        <p:strVal val="visible"/>
                                      </p:to>
                                    </p:set>
                                    <p:anim calcmode="lin" valueType="num">
                                      <p:cBhvr additive="base">
                                        <p:cTn id="33" dur="500" fill="hold"/>
                                        <p:tgtEl>
                                          <p:spTgt spid="2385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85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uiExpand="1"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dirty="0"/>
              <a:t>Section II:  Liability </a:t>
            </a:r>
          </a:p>
        </p:txBody>
      </p:sp>
      <p:sp>
        <p:nvSpPr>
          <p:cNvPr id="41988" name="Rectangle 3"/>
          <p:cNvSpPr>
            <a:spLocks noGrp="1" noChangeArrowheads="1"/>
          </p:cNvSpPr>
          <p:nvPr>
            <p:ph idx="1"/>
          </p:nvPr>
        </p:nvSpPr>
        <p:spPr>
          <a:xfrm>
            <a:off x="914400" y="1600200"/>
            <a:ext cx="7315200" cy="4953000"/>
          </a:xfrm>
        </p:spPr>
        <p:txBody>
          <a:bodyPr/>
          <a:lstStyle/>
          <a:p>
            <a:pPr eaLnBrk="1" hangingPunct="1"/>
            <a:r>
              <a:rPr lang="en-US" altLang="en-US" dirty="0"/>
              <a:t>Liability applies to all of the policy forms</a:t>
            </a:r>
          </a:p>
          <a:p>
            <a:pPr lvl="1" eaLnBrk="1" hangingPunct="1"/>
            <a:r>
              <a:rPr lang="en-US" altLang="en-US" dirty="0"/>
              <a:t>Coverage E: Personal Liability</a:t>
            </a:r>
          </a:p>
          <a:p>
            <a:pPr lvl="2" eaLnBrk="1" hangingPunct="1"/>
            <a:r>
              <a:rPr lang="en-US" altLang="en-US" dirty="0"/>
              <a:t>The insurer will pay, to the limit of liability in the contract, all amounts due to bodily injury or property damage</a:t>
            </a:r>
          </a:p>
          <a:p>
            <a:pPr lvl="1" eaLnBrk="1" hangingPunct="1"/>
            <a:r>
              <a:rPr lang="en-US" altLang="en-US" dirty="0"/>
              <a:t>Coverage F:  Medical Payments</a:t>
            </a:r>
          </a:p>
          <a:p>
            <a:pPr lvl="2" eaLnBrk="1" hangingPunct="1"/>
            <a:r>
              <a:rPr lang="en-US" altLang="en-US" dirty="0"/>
              <a:t>The insurer will pay all reasonable medical payments to others, claims, expenses, and damage to the property of others to the limits of the policy</a:t>
            </a:r>
          </a:p>
          <a:p>
            <a:pPr lvl="1" eaLnBrk="1" hangingPunct="1"/>
            <a:r>
              <a:rPr lang="en-US" altLang="en-US" dirty="0"/>
              <a:t>Other coverage includes claims expenses, first aid expenses, damage to the property of others, and loss assessment coverage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buSzPct val="75000"/>
            </a:pPr>
            <a:r>
              <a:rPr lang="en-US" altLang="en-US" dirty="0"/>
              <a:t>Supplementing your Policy</a:t>
            </a:r>
          </a:p>
        </p:txBody>
      </p:sp>
      <p:sp>
        <p:nvSpPr>
          <p:cNvPr id="44036" name="Rectangle 3"/>
          <p:cNvSpPr>
            <a:spLocks noGrp="1" noChangeArrowheads="1"/>
          </p:cNvSpPr>
          <p:nvPr>
            <p:ph idx="1"/>
          </p:nvPr>
        </p:nvSpPr>
        <p:spPr>
          <a:xfrm>
            <a:off x="914400" y="1600200"/>
            <a:ext cx="7315200" cy="5181600"/>
          </a:xfrm>
        </p:spPr>
        <p:txBody>
          <a:bodyPr/>
          <a:lstStyle/>
          <a:p>
            <a:pPr eaLnBrk="1" hangingPunct="1">
              <a:buSzPct val="75000"/>
            </a:pPr>
            <a:r>
              <a:rPr lang="en-US" altLang="en-US" sz="2400"/>
              <a:t>Should you need to add additional coverage, a homeowners policy can be supplemented in a number of ways through specific endorsements:</a:t>
            </a:r>
          </a:p>
          <a:p>
            <a:pPr lvl="1" eaLnBrk="1" hangingPunct="1">
              <a:buSzPct val="75000"/>
            </a:pPr>
            <a:r>
              <a:rPr lang="en-US" altLang="en-US" u="sng"/>
              <a:t>Inflation</a:t>
            </a:r>
            <a:r>
              <a:rPr lang="en-US" altLang="en-US"/>
              <a:t>:  This allows protection to increase with the increase in repair and rebuilding costs</a:t>
            </a:r>
          </a:p>
          <a:p>
            <a:pPr lvl="1" eaLnBrk="1" hangingPunct="1">
              <a:buSzPct val="75000"/>
            </a:pPr>
            <a:r>
              <a:rPr lang="en-US" altLang="en-US" u="sng"/>
              <a:t>Floater Policies</a:t>
            </a:r>
            <a:r>
              <a:rPr lang="en-US" altLang="en-US"/>
              <a:t>:  These are policies that provide protection for valuable personal property over and above existing policy limits</a:t>
            </a:r>
          </a:p>
          <a:p>
            <a:pPr lvl="1" eaLnBrk="1" hangingPunct="1">
              <a:buSzPct val="75000"/>
            </a:pPr>
            <a:r>
              <a:rPr lang="en-US" altLang="en-US" u="sng"/>
              <a:t>Flood, Earthquake and Terrorism Insurance</a:t>
            </a:r>
            <a:r>
              <a:rPr lang="en-US" altLang="en-US"/>
              <a:t>:  This provides protection in the event of a flood, earthquake, or terrorist activity</a:t>
            </a:r>
            <a:r>
              <a:rPr lang="en-US" altLang="en-US" sz="2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6">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440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633413"/>
            <a:ext cx="7772400" cy="942975"/>
          </a:xfrm>
        </p:spPr>
        <p:txBody>
          <a:bodyPr/>
          <a:lstStyle/>
          <a:p>
            <a:pPr eaLnBrk="1" hangingPunct="1"/>
            <a:r>
              <a:rPr lang="en-US" altLang="en-US" sz="3200" dirty="0"/>
              <a:t>Know How to Keep Your </a:t>
            </a:r>
            <a:br>
              <a:rPr lang="en-US" altLang="en-US" sz="3200" dirty="0"/>
            </a:br>
            <a:r>
              <a:rPr lang="en-US" altLang="en-US" sz="3200" dirty="0"/>
              <a:t>Homeowner's Insurance Costs Down</a:t>
            </a:r>
          </a:p>
        </p:txBody>
      </p:sp>
      <p:sp>
        <p:nvSpPr>
          <p:cNvPr id="243715" name="Rectangle 3"/>
          <p:cNvSpPr>
            <a:spLocks noGrp="1" noChangeArrowheads="1"/>
          </p:cNvSpPr>
          <p:nvPr>
            <p:ph idx="1"/>
          </p:nvPr>
        </p:nvSpPr>
        <p:spPr>
          <a:xfrm>
            <a:off x="914400" y="1600200"/>
            <a:ext cx="7315200" cy="5257800"/>
          </a:xfrm>
        </p:spPr>
        <p:txBody>
          <a:bodyPr/>
          <a:lstStyle/>
          <a:p>
            <a:pPr eaLnBrk="1" hangingPunct="1"/>
            <a:r>
              <a:rPr lang="en-US" altLang="en-US" dirty="0"/>
              <a:t>1.  Know your needs!</a:t>
            </a:r>
          </a:p>
          <a:p>
            <a:pPr lvl="1" eaLnBrk="1" hangingPunct="1"/>
            <a:r>
              <a:rPr lang="en-US" altLang="en-US" dirty="0"/>
              <a:t>Buy </a:t>
            </a:r>
            <a:r>
              <a:rPr lang="en-US" altLang="en-US" i="1" dirty="0"/>
              <a:t>Guaranteed Full Replacement Cost </a:t>
            </a:r>
            <a:r>
              <a:rPr lang="en-US" altLang="en-US" dirty="0"/>
              <a:t>coverage of your home in case of a complete loss (recommended).  That way your home is replaced, regardless of what you paid for it</a:t>
            </a:r>
          </a:p>
          <a:p>
            <a:pPr lvl="1" eaLnBrk="1" hangingPunct="1"/>
            <a:r>
              <a:rPr lang="en-US" altLang="en-US" dirty="0"/>
              <a:t>Determine if other structures  or landscaping on the property have adequate coverage.</a:t>
            </a:r>
          </a:p>
          <a:p>
            <a:pPr lvl="1" eaLnBrk="1" hangingPunct="1"/>
            <a:r>
              <a:rPr lang="en-US" altLang="en-US" dirty="0"/>
              <a:t>Consider extra coverage for special situations like floods or earthquakes, if applicable.</a:t>
            </a:r>
          </a:p>
          <a:p>
            <a:pPr lvl="1" eaLnBrk="1" hangingPunct="1"/>
            <a:r>
              <a:rPr lang="en-US" altLang="en-US" dirty="0"/>
              <a:t>Only consider extra coverage or a floater policy for very high-value items such as paintings, jewelry, or very valuable collections.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3715">
                                            <p:txEl>
                                              <p:pRg st="0" end="0"/>
                                            </p:txEl>
                                          </p:spTgt>
                                        </p:tgtEl>
                                        <p:attrNameLst>
                                          <p:attrName>style.visibility</p:attrName>
                                        </p:attrNameLst>
                                      </p:cBhvr>
                                      <p:to>
                                        <p:strVal val="visible"/>
                                      </p:to>
                                    </p:set>
                                    <p:anim calcmode="lin" valueType="num">
                                      <p:cBhvr additive="base">
                                        <p:cTn id="7" dur="500" fill="hold"/>
                                        <p:tgtEl>
                                          <p:spTgt spid="2437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37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3715">
                                            <p:txEl>
                                              <p:pRg st="1" end="1"/>
                                            </p:txEl>
                                          </p:spTgt>
                                        </p:tgtEl>
                                        <p:attrNameLst>
                                          <p:attrName>style.visibility</p:attrName>
                                        </p:attrNameLst>
                                      </p:cBhvr>
                                      <p:to>
                                        <p:strVal val="visible"/>
                                      </p:to>
                                    </p:set>
                                    <p:anim calcmode="lin" valueType="num">
                                      <p:cBhvr additive="base">
                                        <p:cTn id="13" dur="500" fill="hold"/>
                                        <p:tgtEl>
                                          <p:spTgt spid="2437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37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3715">
                                            <p:txEl>
                                              <p:pRg st="2" end="2"/>
                                            </p:txEl>
                                          </p:spTgt>
                                        </p:tgtEl>
                                        <p:attrNameLst>
                                          <p:attrName>style.visibility</p:attrName>
                                        </p:attrNameLst>
                                      </p:cBhvr>
                                      <p:to>
                                        <p:strVal val="visible"/>
                                      </p:to>
                                    </p:set>
                                    <p:anim calcmode="lin" valueType="num">
                                      <p:cBhvr additive="base">
                                        <p:cTn id="17" dur="500" fill="hold"/>
                                        <p:tgtEl>
                                          <p:spTgt spid="2437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37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3715">
                                            <p:txEl>
                                              <p:pRg st="3" end="3"/>
                                            </p:txEl>
                                          </p:spTgt>
                                        </p:tgtEl>
                                        <p:attrNameLst>
                                          <p:attrName>style.visibility</p:attrName>
                                        </p:attrNameLst>
                                      </p:cBhvr>
                                      <p:to>
                                        <p:strVal val="visible"/>
                                      </p:to>
                                    </p:set>
                                    <p:anim calcmode="lin" valueType="num">
                                      <p:cBhvr additive="base">
                                        <p:cTn id="21" dur="500" fill="hold"/>
                                        <p:tgtEl>
                                          <p:spTgt spid="2437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37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3715">
                                            <p:txEl>
                                              <p:pRg st="4" end="4"/>
                                            </p:txEl>
                                          </p:spTgt>
                                        </p:tgtEl>
                                        <p:attrNameLst>
                                          <p:attrName>style.visibility</p:attrName>
                                        </p:attrNameLst>
                                      </p:cBhvr>
                                      <p:to>
                                        <p:strVal val="visible"/>
                                      </p:to>
                                    </p:set>
                                    <p:anim calcmode="lin" valueType="num">
                                      <p:cBhvr additive="base">
                                        <p:cTn id="25" dur="500" fill="hold"/>
                                        <p:tgtEl>
                                          <p:spTgt spid="2437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37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uiExpand="1"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685800"/>
            <a:ext cx="9067800" cy="914400"/>
          </a:xfrm>
        </p:spPr>
        <p:txBody>
          <a:bodyPr/>
          <a:lstStyle/>
          <a:p>
            <a:pPr eaLnBrk="1" hangingPunct="1"/>
            <a:r>
              <a:rPr lang="en-US" altLang="en-US" dirty="0"/>
              <a:t>Keeping Homeowners Costs Down </a:t>
            </a:r>
            <a:r>
              <a:rPr lang="en-US" altLang="en-US" sz="2400" dirty="0"/>
              <a:t>(continued)</a:t>
            </a:r>
          </a:p>
        </p:txBody>
      </p:sp>
      <p:sp>
        <p:nvSpPr>
          <p:cNvPr id="46084" name="Rectangle 3"/>
          <p:cNvSpPr>
            <a:spLocks noGrp="1" noChangeArrowheads="1"/>
          </p:cNvSpPr>
          <p:nvPr>
            <p:ph idx="1"/>
          </p:nvPr>
        </p:nvSpPr>
        <p:spPr>
          <a:xfrm>
            <a:off x="914400" y="1600200"/>
            <a:ext cx="7264400" cy="5257800"/>
          </a:xfrm>
        </p:spPr>
        <p:txBody>
          <a:bodyPr/>
          <a:lstStyle/>
          <a:p>
            <a:pPr eaLnBrk="1" hangingPunct="1"/>
            <a:r>
              <a:rPr lang="en-US" altLang="en-US"/>
              <a:t>2. Don’t under-insure</a:t>
            </a:r>
          </a:p>
          <a:p>
            <a:pPr lvl="1" eaLnBrk="1" hangingPunct="1"/>
            <a:r>
              <a:rPr lang="en-US" altLang="en-US"/>
              <a:t>Insure for the “replacement cost” of the dwelling</a:t>
            </a:r>
          </a:p>
          <a:p>
            <a:pPr lvl="2" eaLnBrk="1" hangingPunct="1"/>
            <a:r>
              <a:rPr lang="en-US" altLang="en-US"/>
              <a:t>Remember coinsurance and the “80% Rule”</a:t>
            </a:r>
          </a:p>
          <a:p>
            <a:pPr lvl="3" eaLnBrk="1" hangingPunct="1"/>
            <a:r>
              <a:rPr lang="en-US" altLang="en-US"/>
              <a:t>Dwelling must be insured to within 80% of the replacement cost.  Coinsurance requires you to pay for a portion of the loss if you don’t carry adequate insurance</a:t>
            </a:r>
          </a:p>
          <a:p>
            <a:pPr lvl="2" eaLnBrk="1" hangingPunct="1"/>
            <a:r>
              <a:rPr lang="en-US" altLang="en-US"/>
              <a:t>If not insured at least 80%, in the event of the loss, you will receive the greater of:</a:t>
            </a:r>
          </a:p>
          <a:p>
            <a:pPr lvl="1" eaLnBrk="1" hangingPunct="1"/>
            <a:r>
              <a:rPr lang="en-US" altLang="en-US"/>
              <a:t>Actual cash value of the portion of the home lost </a:t>
            </a:r>
          </a:p>
          <a:p>
            <a:pPr lvl="2" eaLnBrk="1" hangingPunct="1">
              <a:buFontTx/>
              <a:buNone/>
            </a:pPr>
            <a:r>
              <a:rPr lang="en-US" altLang="en-US"/>
              <a:t>     </a:t>
            </a:r>
            <a:r>
              <a:rPr lang="en-US" altLang="en-US" u="sng"/>
              <a:t>Insurance Coverage</a:t>
            </a:r>
            <a:r>
              <a:rPr lang="en-US" altLang="en-US"/>
              <a:t>      x   Value of Loss</a:t>
            </a:r>
            <a:endParaRPr lang="en-US" altLang="en-US" u="sng"/>
          </a:p>
          <a:p>
            <a:pPr lvl="2" eaLnBrk="1" hangingPunct="1">
              <a:buFontTx/>
              <a:buNone/>
            </a:pPr>
            <a:r>
              <a:rPr lang="en-US" altLang="en-US"/>
              <a:t>80% of Replacement Cost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08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08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08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08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08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08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685800"/>
            <a:ext cx="9144000" cy="944628"/>
          </a:xfrm>
        </p:spPr>
        <p:txBody>
          <a:bodyPr/>
          <a:lstStyle/>
          <a:p>
            <a:pPr eaLnBrk="1" hangingPunct="1"/>
            <a:r>
              <a:rPr lang="en-US" altLang="en-US" dirty="0"/>
              <a:t>Keeping Homeowners Costs Down </a:t>
            </a:r>
            <a:r>
              <a:rPr lang="en-US" altLang="en-US" sz="2400" dirty="0"/>
              <a:t>(continued)</a:t>
            </a:r>
          </a:p>
        </p:txBody>
      </p:sp>
      <p:sp>
        <p:nvSpPr>
          <p:cNvPr id="244739" name="Rectangle 3"/>
          <p:cNvSpPr>
            <a:spLocks noGrp="1" noChangeArrowheads="1"/>
          </p:cNvSpPr>
          <p:nvPr>
            <p:ph idx="1"/>
          </p:nvPr>
        </p:nvSpPr>
        <p:spPr>
          <a:xfrm>
            <a:off x="914400" y="1600200"/>
            <a:ext cx="7239000" cy="4800600"/>
          </a:xfrm>
        </p:spPr>
        <p:txBody>
          <a:bodyPr/>
          <a:lstStyle/>
          <a:p>
            <a:pPr eaLnBrk="1" hangingPunct="1"/>
            <a:r>
              <a:rPr lang="en-US" altLang="en-US" dirty="0"/>
              <a:t>3.  Select a financially sound insurer with low comparative costs and stick with them</a:t>
            </a:r>
          </a:p>
          <a:p>
            <a:pPr lvl="1" eaLnBrk="1" hangingPunct="1"/>
            <a:r>
              <a:rPr lang="en-US" altLang="en-US" dirty="0"/>
              <a:t>Shop around—knowledge is power</a:t>
            </a:r>
          </a:p>
          <a:p>
            <a:pPr lvl="1" eaLnBrk="1" hangingPunct="1"/>
            <a:r>
              <a:rPr lang="en-US" altLang="en-US" dirty="0"/>
              <a:t>Utilize all discounts you can qualify for, including multiple policy discounts</a:t>
            </a:r>
          </a:p>
          <a:p>
            <a:pPr lvl="1" eaLnBrk="1" hangingPunct="1"/>
            <a:r>
              <a:rPr lang="en-US" altLang="en-US" dirty="0"/>
              <a:t>Check with </a:t>
            </a:r>
            <a:r>
              <a:rPr lang="en-US" altLang="en-US" dirty="0">
                <a:hlinkClick r:id="rId2"/>
              </a:rPr>
              <a:t>www.ambest.com</a:t>
            </a:r>
            <a:r>
              <a:rPr lang="en-US" altLang="en-US" dirty="0"/>
              <a:t> for your insurer’s record and financial position</a:t>
            </a:r>
          </a:p>
          <a:p>
            <a:pPr lvl="1" eaLnBrk="1" hangingPunct="1"/>
            <a:r>
              <a:rPr lang="en-US" altLang="en-US" dirty="0"/>
              <a:t>Don’t switch carriers to save a few bucks.  </a:t>
            </a:r>
          </a:p>
          <a:p>
            <a:pPr lvl="2" eaLnBrk="1" hangingPunct="1"/>
            <a:r>
              <a:rPr lang="en-US" altLang="en-US" dirty="0"/>
              <a:t>A claim within 6 months may get you dropped</a:t>
            </a:r>
          </a:p>
          <a:p>
            <a:pPr lvl="1" eaLnBrk="1" hangingPunct="1"/>
            <a:r>
              <a:rPr lang="en-US" altLang="en-US" dirty="0"/>
              <a:t> Don’t make small claims.  </a:t>
            </a:r>
          </a:p>
          <a:p>
            <a:pPr lvl="2" eaLnBrk="1" hangingPunct="1"/>
            <a:r>
              <a:rPr lang="en-US" altLang="en-US" dirty="0"/>
              <a:t>Too many can cause your policy to be dropped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4739">
                                            <p:txEl>
                                              <p:pRg st="0" end="0"/>
                                            </p:txEl>
                                          </p:spTgt>
                                        </p:tgtEl>
                                        <p:attrNameLst>
                                          <p:attrName>style.visibility</p:attrName>
                                        </p:attrNameLst>
                                      </p:cBhvr>
                                      <p:to>
                                        <p:strVal val="visible"/>
                                      </p:to>
                                    </p:set>
                                    <p:anim calcmode="lin" valueType="num">
                                      <p:cBhvr additive="base">
                                        <p:cTn id="7" dur="500" fill="hold"/>
                                        <p:tgtEl>
                                          <p:spTgt spid="2447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47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4739">
                                            <p:txEl>
                                              <p:pRg st="1" end="1"/>
                                            </p:txEl>
                                          </p:spTgt>
                                        </p:tgtEl>
                                        <p:attrNameLst>
                                          <p:attrName>style.visibility</p:attrName>
                                        </p:attrNameLst>
                                      </p:cBhvr>
                                      <p:to>
                                        <p:strVal val="visible"/>
                                      </p:to>
                                    </p:set>
                                    <p:anim calcmode="lin" valueType="num">
                                      <p:cBhvr additive="base">
                                        <p:cTn id="13" dur="500" fill="hold"/>
                                        <p:tgtEl>
                                          <p:spTgt spid="2447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47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4739">
                                            <p:txEl>
                                              <p:pRg st="2" end="2"/>
                                            </p:txEl>
                                          </p:spTgt>
                                        </p:tgtEl>
                                        <p:attrNameLst>
                                          <p:attrName>style.visibility</p:attrName>
                                        </p:attrNameLst>
                                      </p:cBhvr>
                                      <p:to>
                                        <p:strVal val="visible"/>
                                      </p:to>
                                    </p:set>
                                    <p:anim calcmode="lin" valueType="num">
                                      <p:cBhvr additive="base">
                                        <p:cTn id="17" dur="500" fill="hold"/>
                                        <p:tgtEl>
                                          <p:spTgt spid="2447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47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4739">
                                            <p:txEl>
                                              <p:pRg st="3" end="3"/>
                                            </p:txEl>
                                          </p:spTgt>
                                        </p:tgtEl>
                                        <p:attrNameLst>
                                          <p:attrName>style.visibility</p:attrName>
                                        </p:attrNameLst>
                                      </p:cBhvr>
                                      <p:to>
                                        <p:strVal val="visible"/>
                                      </p:to>
                                    </p:set>
                                    <p:anim calcmode="lin" valueType="num">
                                      <p:cBhvr additive="base">
                                        <p:cTn id="21" dur="500" fill="hold"/>
                                        <p:tgtEl>
                                          <p:spTgt spid="2447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47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4739">
                                            <p:txEl>
                                              <p:pRg st="4" end="4"/>
                                            </p:txEl>
                                          </p:spTgt>
                                        </p:tgtEl>
                                        <p:attrNameLst>
                                          <p:attrName>style.visibility</p:attrName>
                                        </p:attrNameLst>
                                      </p:cBhvr>
                                      <p:to>
                                        <p:strVal val="visible"/>
                                      </p:to>
                                    </p:set>
                                    <p:anim calcmode="lin" valueType="num">
                                      <p:cBhvr additive="base">
                                        <p:cTn id="25" dur="500" fill="hold"/>
                                        <p:tgtEl>
                                          <p:spTgt spid="2447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47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4739">
                                            <p:txEl>
                                              <p:pRg st="5" end="5"/>
                                            </p:txEl>
                                          </p:spTgt>
                                        </p:tgtEl>
                                        <p:attrNameLst>
                                          <p:attrName>style.visibility</p:attrName>
                                        </p:attrNameLst>
                                      </p:cBhvr>
                                      <p:to>
                                        <p:strVal val="visible"/>
                                      </p:to>
                                    </p:set>
                                    <p:anim calcmode="lin" valueType="num">
                                      <p:cBhvr additive="base">
                                        <p:cTn id="29" dur="500" fill="hold"/>
                                        <p:tgtEl>
                                          <p:spTgt spid="2447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47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4739">
                                            <p:txEl>
                                              <p:pRg st="6" end="6"/>
                                            </p:txEl>
                                          </p:spTgt>
                                        </p:tgtEl>
                                        <p:attrNameLst>
                                          <p:attrName>style.visibility</p:attrName>
                                        </p:attrNameLst>
                                      </p:cBhvr>
                                      <p:to>
                                        <p:strVal val="visible"/>
                                      </p:to>
                                    </p:set>
                                    <p:anim calcmode="lin" valueType="num">
                                      <p:cBhvr additive="base">
                                        <p:cTn id="33" dur="500" fill="hold"/>
                                        <p:tgtEl>
                                          <p:spTgt spid="2447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473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44739">
                                            <p:txEl>
                                              <p:pRg st="7" end="7"/>
                                            </p:txEl>
                                          </p:spTgt>
                                        </p:tgtEl>
                                        <p:attrNameLst>
                                          <p:attrName>style.visibility</p:attrName>
                                        </p:attrNameLst>
                                      </p:cBhvr>
                                      <p:to>
                                        <p:strVal val="visible"/>
                                      </p:to>
                                    </p:set>
                                    <p:anim calcmode="lin" valueType="num">
                                      <p:cBhvr additive="base">
                                        <p:cTn id="37" dur="500" fill="hold"/>
                                        <p:tgtEl>
                                          <p:spTgt spid="24473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4473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9" grpId="0" uiExpand="1"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655572"/>
            <a:ext cx="9144000" cy="944628"/>
          </a:xfrm>
        </p:spPr>
        <p:txBody>
          <a:bodyPr/>
          <a:lstStyle/>
          <a:p>
            <a:pPr eaLnBrk="1" hangingPunct="1"/>
            <a:r>
              <a:rPr lang="en-US" altLang="en-US" dirty="0"/>
              <a:t>Keeping Homeowners Costs Down </a:t>
            </a:r>
            <a:r>
              <a:rPr lang="en-US" altLang="en-US" sz="2400" dirty="0"/>
              <a:t>(continued)</a:t>
            </a:r>
          </a:p>
        </p:txBody>
      </p:sp>
      <p:sp>
        <p:nvSpPr>
          <p:cNvPr id="48132" name="Rectangle 3"/>
          <p:cNvSpPr>
            <a:spLocks noGrp="1" noChangeArrowheads="1"/>
          </p:cNvSpPr>
          <p:nvPr>
            <p:ph idx="1"/>
          </p:nvPr>
        </p:nvSpPr>
        <p:spPr>
          <a:xfrm>
            <a:off x="914400" y="1600200"/>
            <a:ext cx="7315200" cy="5715000"/>
          </a:xfrm>
        </p:spPr>
        <p:txBody>
          <a:bodyPr/>
          <a:lstStyle/>
          <a:p>
            <a:pPr eaLnBrk="1" hangingPunct="1"/>
            <a:r>
              <a:rPr lang="en-US" altLang="en-US"/>
              <a:t>4.  Get a CLUE (Comprehensive Loss Underwriting Exchange) report for both your home and your automobiles</a:t>
            </a:r>
          </a:p>
          <a:p>
            <a:pPr lvl="1" eaLnBrk="1" hangingPunct="1"/>
            <a:r>
              <a:rPr lang="en-US" altLang="en-US"/>
              <a:t>Errors on your CLUE report and credit reports can boost premiums and cost you money</a:t>
            </a:r>
          </a:p>
          <a:p>
            <a:pPr lvl="2" eaLnBrk="1" hangingPunct="1"/>
            <a:r>
              <a:rPr lang="en-US" altLang="en-US"/>
              <a:t>Be careful that inquiries are not listed as actual</a:t>
            </a:r>
          </a:p>
          <a:p>
            <a:pPr lvl="1" eaLnBrk="1" hangingPunct="1"/>
            <a:r>
              <a:rPr lang="en-US" altLang="en-US"/>
              <a:t>Get your one free CLUE report each year in compliance with the FACT Act.  </a:t>
            </a:r>
          </a:p>
          <a:p>
            <a:pPr lvl="2" eaLnBrk="1" hangingPunct="1"/>
            <a:r>
              <a:rPr lang="en-US" altLang="en-US"/>
              <a:t>Review both for your home and auto policies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a:t>Your Personal Financial Plan</a:t>
            </a:r>
            <a:r>
              <a:rPr lang="en-US" altLang="en-US" sz="2400"/>
              <a:t> (continued)</a:t>
            </a:r>
          </a:p>
        </p:txBody>
      </p:sp>
      <p:sp>
        <p:nvSpPr>
          <p:cNvPr id="8196" name="Rectangle 3"/>
          <p:cNvSpPr>
            <a:spLocks noGrp="1" noChangeArrowheads="1"/>
          </p:cNvSpPr>
          <p:nvPr>
            <p:ph idx="1"/>
          </p:nvPr>
        </p:nvSpPr>
        <p:spPr>
          <a:xfrm>
            <a:off x="914400" y="1600200"/>
            <a:ext cx="7620000" cy="5257800"/>
          </a:xfrm>
        </p:spPr>
        <p:txBody>
          <a:bodyPr/>
          <a:lstStyle/>
          <a:p>
            <a:pPr eaLnBrk="1" hangingPunct="1">
              <a:lnSpc>
                <a:spcPct val="90000"/>
              </a:lnSpc>
            </a:pPr>
            <a:r>
              <a:rPr lang="en-US" altLang="en-US" dirty="0"/>
              <a:t>How do you get your CLUE report?</a:t>
            </a:r>
          </a:p>
          <a:p>
            <a:pPr lvl="1" eaLnBrk="1" hangingPunct="1">
              <a:lnSpc>
                <a:spcPct val="90000"/>
              </a:lnSpc>
            </a:pPr>
            <a:r>
              <a:rPr lang="en-US" altLang="en-US" sz="2200" dirty="0"/>
              <a:t>Go to </a:t>
            </a:r>
            <a:r>
              <a:rPr lang="en-US" altLang="en-US" sz="2200" dirty="0">
                <a:hlinkClick r:id="rId2"/>
              </a:rPr>
              <a:t>http://personalreports.lexisnexis.com</a:t>
            </a:r>
            <a:r>
              <a:rPr lang="en-US" altLang="en-US" sz="2200" dirty="0"/>
              <a:t>, click on </a:t>
            </a:r>
            <a:r>
              <a:rPr lang="en-US" altLang="en-US" sz="2200" dirty="0" smtClean="0"/>
              <a:t>“Request a Consumer Disclosure Report.” Fill out your name, address, SSN, drivers license and Email. Click on Mask my Personal </a:t>
            </a:r>
            <a:r>
              <a:rPr lang="en-US" altLang="en-US" sz="2200" dirty="0" smtClean="0"/>
              <a:t>I</a:t>
            </a:r>
            <a:r>
              <a:rPr lang="en-US" altLang="en-US" sz="2200" dirty="0" smtClean="0"/>
              <a:t>nformation and that you are not a robot. They </a:t>
            </a:r>
            <a:r>
              <a:rPr lang="en-US" altLang="en-US" sz="2200" dirty="0"/>
              <a:t>will receive your order, verify the information, and they will mail </a:t>
            </a:r>
            <a:r>
              <a:rPr lang="en-US" altLang="en-US" sz="2200" dirty="0" smtClean="0"/>
              <a:t>you a link, ID number and pin in 5-7 business days. Your CLUE report is part of </a:t>
            </a:r>
            <a:r>
              <a:rPr lang="en-US" altLang="en-US" sz="2200" smtClean="0"/>
              <a:t>this CD report</a:t>
            </a:r>
            <a:r>
              <a:rPr lang="en-US" altLang="en-US" sz="2200" dirty="0" smtClean="0"/>
              <a:t>.</a:t>
            </a:r>
            <a:endParaRPr lang="en-US" altLang="en-US" sz="2200" dirty="0"/>
          </a:p>
          <a:p>
            <a:pPr lvl="2" eaLnBrk="1" hangingPunct="1">
              <a:lnSpc>
                <a:spcPct val="90000"/>
              </a:lnSpc>
            </a:pPr>
            <a:r>
              <a:rPr lang="en-US" altLang="en-US" sz="2200" dirty="0" smtClean="0"/>
              <a:t>Once you get your letter, log onto the website, put in your ID and pin, and print off your reports</a:t>
            </a:r>
          </a:p>
          <a:p>
            <a:pPr lvl="3" eaLnBrk="1" hangingPunct="1">
              <a:lnSpc>
                <a:spcPct val="90000"/>
              </a:lnSpc>
            </a:pPr>
            <a:r>
              <a:rPr lang="en-US" altLang="en-US" sz="2200" dirty="0" smtClean="0"/>
              <a:t>Most </a:t>
            </a:r>
            <a:r>
              <a:rPr lang="en-US" altLang="en-US" sz="2200" dirty="0"/>
              <a:t>of you will have a clear report, i.e</a:t>
            </a:r>
            <a:r>
              <a:rPr lang="en-US" altLang="en-US" sz="2200" dirty="0" smtClean="0"/>
              <a:t>., no claims</a:t>
            </a:r>
            <a:endParaRPr lang="en-US" altLang="en-US" sz="2200" dirty="0"/>
          </a:p>
          <a:p>
            <a:pPr lvl="3" eaLnBrk="1" hangingPunct="1">
              <a:lnSpc>
                <a:spcPct val="90000"/>
              </a:lnSpc>
            </a:pPr>
            <a:r>
              <a:rPr lang="en-US" altLang="en-US" sz="2200" dirty="0"/>
              <a:t>If you have claims, copy the report and include it with your PFP</a:t>
            </a:r>
          </a:p>
          <a:p>
            <a:pPr lvl="3" eaLnBrk="1" hangingPunct="1">
              <a:lnSpc>
                <a:spcPct val="90000"/>
              </a:lnSpc>
            </a:pPr>
            <a:r>
              <a:rPr lang="en-US" altLang="en-US" sz="2200" dirty="0"/>
              <a:t>You can also dispute the information if it is not correct and if you are planning on switching insurance companies</a:t>
            </a:r>
          </a:p>
          <a:p>
            <a:pPr lvl="2" eaLnBrk="1" hangingPunct="1">
              <a:lnSpc>
                <a:spcPct val="90000"/>
              </a:lnSpc>
            </a:pPr>
            <a:endParaRPr lang="en-US" altLang="en-US" sz="2000" dirty="0"/>
          </a:p>
          <a:p>
            <a:pPr eaLnBrk="1" hangingPunct="1">
              <a:lnSpc>
                <a:spcPct val="90000"/>
              </a:lnSpc>
              <a:buFont typeface="Wingdings" panose="05000000000000000000" pitchFamily="2" charset="2"/>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685800"/>
            <a:ext cx="9144000" cy="944628"/>
          </a:xfrm>
        </p:spPr>
        <p:txBody>
          <a:bodyPr/>
          <a:lstStyle/>
          <a:p>
            <a:pPr eaLnBrk="1" hangingPunct="1"/>
            <a:r>
              <a:rPr lang="en-US" altLang="en-US" dirty="0"/>
              <a:t>Keeping Homeowners Costs Down </a:t>
            </a:r>
            <a:r>
              <a:rPr lang="en-US" altLang="en-US" sz="2400" dirty="0"/>
              <a:t>(continued)</a:t>
            </a:r>
          </a:p>
        </p:txBody>
      </p:sp>
      <p:sp>
        <p:nvSpPr>
          <p:cNvPr id="249859" name="Rectangle 3"/>
          <p:cNvSpPr>
            <a:spLocks noGrp="1" noChangeArrowheads="1"/>
          </p:cNvSpPr>
          <p:nvPr>
            <p:ph idx="1"/>
          </p:nvPr>
        </p:nvSpPr>
        <p:spPr>
          <a:xfrm>
            <a:off x="914400" y="1600200"/>
            <a:ext cx="7239000" cy="4419600"/>
          </a:xfrm>
        </p:spPr>
        <p:txBody>
          <a:bodyPr/>
          <a:lstStyle/>
          <a:p>
            <a:pPr eaLnBrk="1" hangingPunct="1">
              <a:spcBef>
                <a:spcPts val="400"/>
              </a:spcBef>
            </a:pPr>
            <a:r>
              <a:rPr lang="en-US" altLang="en-US" dirty="0"/>
              <a:t>5.  Reduce your insurer’s risk by utilizing all possible savings methods</a:t>
            </a:r>
          </a:p>
          <a:p>
            <a:pPr lvl="1" eaLnBrk="1" hangingPunct="1">
              <a:spcBef>
                <a:spcPts val="400"/>
              </a:spcBef>
            </a:pPr>
            <a:r>
              <a:rPr lang="en-US" altLang="en-US" dirty="0"/>
              <a:t>Increase your deductibles, drop the add-on coverage for small claims, and add security systems/smoke detectors if cost effective</a:t>
            </a:r>
          </a:p>
          <a:p>
            <a:pPr eaLnBrk="1" hangingPunct="1">
              <a:spcBef>
                <a:spcPts val="400"/>
              </a:spcBef>
            </a:pPr>
            <a:r>
              <a:rPr lang="en-US" altLang="en-US" dirty="0"/>
              <a:t>6.  Know your coverage</a:t>
            </a:r>
          </a:p>
          <a:p>
            <a:pPr lvl="1" eaLnBrk="1" hangingPunct="1">
              <a:spcBef>
                <a:spcPts val="400"/>
              </a:spcBef>
            </a:pPr>
            <a:r>
              <a:rPr lang="en-US" altLang="en-US" dirty="0"/>
              <a:t>Read and understand your policy:</a:t>
            </a:r>
          </a:p>
          <a:p>
            <a:pPr lvl="2" eaLnBrk="1" hangingPunct="1">
              <a:spcBef>
                <a:spcPts val="400"/>
              </a:spcBef>
            </a:pPr>
            <a:r>
              <a:rPr lang="en-US" altLang="en-US" dirty="0"/>
              <a:t>The amount paid by the insurance policy will not exceed the limit of your policy</a:t>
            </a:r>
          </a:p>
          <a:p>
            <a:pPr lvl="2" eaLnBrk="1" hangingPunct="1">
              <a:spcBef>
                <a:spcPts val="400"/>
              </a:spcBef>
            </a:pPr>
            <a:r>
              <a:rPr lang="en-US" altLang="en-US" dirty="0"/>
              <a:t>You must rebuild on the same location.</a:t>
            </a:r>
          </a:p>
          <a:p>
            <a:pPr lvl="2" eaLnBrk="1" hangingPunct="1">
              <a:spcBef>
                <a:spcPts val="400"/>
              </a:spcBef>
            </a:pPr>
            <a:r>
              <a:rPr lang="en-US" altLang="en-US" dirty="0"/>
              <a:t>If you don’t rebuild the insurance company will only pay for the actual cash-value loss rather than the replacement value</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9859">
                                            <p:txEl>
                                              <p:pRg st="0" end="0"/>
                                            </p:txEl>
                                          </p:spTgt>
                                        </p:tgtEl>
                                        <p:attrNameLst>
                                          <p:attrName>style.visibility</p:attrName>
                                        </p:attrNameLst>
                                      </p:cBhvr>
                                      <p:to>
                                        <p:strVal val="visible"/>
                                      </p:to>
                                    </p:set>
                                    <p:anim calcmode="lin" valueType="num">
                                      <p:cBhvr additive="base">
                                        <p:cTn id="7" dur="500" fill="hold"/>
                                        <p:tgtEl>
                                          <p:spTgt spid="2498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985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9859">
                                            <p:txEl>
                                              <p:pRg st="1" end="1"/>
                                            </p:txEl>
                                          </p:spTgt>
                                        </p:tgtEl>
                                        <p:attrNameLst>
                                          <p:attrName>style.visibility</p:attrName>
                                        </p:attrNameLst>
                                      </p:cBhvr>
                                      <p:to>
                                        <p:strVal val="visible"/>
                                      </p:to>
                                    </p:set>
                                    <p:anim calcmode="lin" valueType="num">
                                      <p:cBhvr additive="base">
                                        <p:cTn id="11" dur="500" fill="hold"/>
                                        <p:tgtEl>
                                          <p:spTgt spid="24985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498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49859">
                                            <p:txEl>
                                              <p:pRg st="2" end="2"/>
                                            </p:txEl>
                                          </p:spTgt>
                                        </p:tgtEl>
                                        <p:attrNameLst>
                                          <p:attrName>style.visibility</p:attrName>
                                        </p:attrNameLst>
                                      </p:cBhvr>
                                      <p:to>
                                        <p:strVal val="visible"/>
                                      </p:to>
                                    </p:set>
                                    <p:anim calcmode="lin" valueType="num">
                                      <p:cBhvr additive="base">
                                        <p:cTn id="17" dur="500" fill="hold"/>
                                        <p:tgtEl>
                                          <p:spTgt spid="2498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98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9859">
                                            <p:txEl>
                                              <p:pRg st="3" end="3"/>
                                            </p:txEl>
                                          </p:spTgt>
                                        </p:tgtEl>
                                        <p:attrNameLst>
                                          <p:attrName>style.visibility</p:attrName>
                                        </p:attrNameLst>
                                      </p:cBhvr>
                                      <p:to>
                                        <p:strVal val="visible"/>
                                      </p:to>
                                    </p:set>
                                    <p:anim calcmode="lin" valueType="num">
                                      <p:cBhvr additive="base">
                                        <p:cTn id="21" dur="500" fill="hold"/>
                                        <p:tgtEl>
                                          <p:spTgt spid="2498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985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9859">
                                            <p:txEl>
                                              <p:pRg st="4" end="4"/>
                                            </p:txEl>
                                          </p:spTgt>
                                        </p:tgtEl>
                                        <p:attrNameLst>
                                          <p:attrName>style.visibility</p:attrName>
                                        </p:attrNameLst>
                                      </p:cBhvr>
                                      <p:to>
                                        <p:strVal val="visible"/>
                                      </p:to>
                                    </p:set>
                                    <p:anim calcmode="lin" valueType="num">
                                      <p:cBhvr additive="base">
                                        <p:cTn id="25" dur="500" fill="hold"/>
                                        <p:tgtEl>
                                          <p:spTgt spid="2498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985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9859">
                                            <p:txEl>
                                              <p:pRg st="5" end="5"/>
                                            </p:txEl>
                                          </p:spTgt>
                                        </p:tgtEl>
                                        <p:attrNameLst>
                                          <p:attrName>style.visibility</p:attrName>
                                        </p:attrNameLst>
                                      </p:cBhvr>
                                      <p:to>
                                        <p:strVal val="visible"/>
                                      </p:to>
                                    </p:set>
                                    <p:anim calcmode="lin" valueType="num">
                                      <p:cBhvr additive="base">
                                        <p:cTn id="29" dur="500" fill="hold"/>
                                        <p:tgtEl>
                                          <p:spTgt spid="24985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4985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49859">
                                            <p:txEl>
                                              <p:pRg st="6" end="6"/>
                                            </p:txEl>
                                          </p:spTgt>
                                        </p:tgtEl>
                                        <p:attrNameLst>
                                          <p:attrName>style.visibility</p:attrName>
                                        </p:attrNameLst>
                                      </p:cBhvr>
                                      <p:to>
                                        <p:strVal val="visible"/>
                                      </p:to>
                                    </p:set>
                                    <p:anim calcmode="lin" valueType="num">
                                      <p:cBhvr additive="base">
                                        <p:cTn id="33" dur="500" fill="hold"/>
                                        <p:tgtEl>
                                          <p:spTgt spid="24985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4985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uiExpand="1"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342900"/>
            <a:ext cx="9067800" cy="1104900"/>
          </a:xfrm>
          <a:noFill/>
        </p:spPr>
        <p:txBody>
          <a:bodyPr lIns="90488" tIns="44450" rIns="90488" bIns="44450" anchor="b"/>
          <a:lstStyle/>
          <a:p>
            <a:pPr eaLnBrk="1" hangingPunct="1"/>
            <a:r>
              <a:rPr lang="en-US" altLang="en-US"/>
              <a:t>Keeping Homeowners Costs Down </a:t>
            </a:r>
            <a:r>
              <a:rPr lang="en-US" altLang="en-US" sz="2400"/>
              <a:t>(continued)</a:t>
            </a:r>
            <a:endParaRPr lang="en-US" altLang="en-US"/>
          </a:p>
        </p:txBody>
      </p:sp>
      <p:sp>
        <p:nvSpPr>
          <p:cNvPr id="250883" name="Rectangle 3"/>
          <p:cNvSpPr>
            <a:spLocks noGrp="1" noChangeArrowheads="1"/>
          </p:cNvSpPr>
          <p:nvPr>
            <p:ph idx="1"/>
          </p:nvPr>
        </p:nvSpPr>
        <p:spPr>
          <a:xfrm>
            <a:off x="914400" y="1600200"/>
            <a:ext cx="7213600" cy="5181600"/>
          </a:xfrm>
        </p:spPr>
        <p:txBody>
          <a:bodyPr lIns="90488" tIns="44450" rIns="90488" bIns="44450"/>
          <a:lstStyle/>
          <a:p>
            <a:pPr eaLnBrk="1" hangingPunct="1"/>
            <a:r>
              <a:rPr lang="en-US" altLang="en-US" dirty="0"/>
              <a:t>7.  Make your coverage work</a:t>
            </a:r>
          </a:p>
          <a:p>
            <a:pPr lvl="1" eaLnBrk="1" hangingPunct="1"/>
            <a:r>
              <a:rPr lang="en-US" altLang="en-US" dirty="0"/>
              <a:t>Keep an inventory establishing proof of ownership (preferably videotape and off site) of everything you insure and update it yearly</a:t>
            </a:r>
          </a:p>
          <a:p>
            <a:pPr lvl="1" eaLnBrk="1" hangingPunct="1"/>
            <a:r>
              <a:rPr lang="en-US" altLang="en-US" dirty="0"/>
              <a:t>Videotape the exterior of the home to value landscaping or condition</a:t>
            </a:r>
          </a:p>
          <a:p>
            <a:pPr eaLnBrk="1" hangingPunct="1"/>
            <a:r>
              <a:rPr lang="en-US" altLang="en-US" dirty="0"/>
              <a:t>8.  Keep your credit score high</a:t>
            </a:r>
          </a:p>
          <a:p>
            <a:pPr lvl="1" eaLnBrk="1" hangingPunct="1"/>
            <a:r>
              <a:rPr lang="en-US" altLang="en-US" dirty="0"/>
              <a:t>Insurance products have a pricing component based on your credit score</a:t>
            </a:r>
          </a:p>
          <a:p>
            <a:pPr lvl="2" eaLnBrk="1" hangingPunct="1"/>
            <a:r>
              <a:rPr lang="en-US" altLang="en-US" dirty="0"/>
              <a:t>Keep your credit score high</a:t>
            </a:r>
          </a:p>
          <a:p>
            <a:pPr lvl="2" eaLnBrk="1" hangingPunct="1"/>
            <a:r>
              <a:rPr lang="en-US" altLang="en-US" dirty="0"/>
              <a:t>Review your credit reports annually</a:t>
            </a:r>
          </a:p>
          <a:p>
            <a:pPr lvl="2" eaLnBrk="1" hangingPunct="1"/>
            <a:r>
              <a:rPr lang="en-US" altLang="en-US" dirty="0"/>
              <a:t>Get a copy of your credit score every two years</a:t>
            </a:r>
          </a:p>
          <a:p>
            <a:pPr lvl="2" eaLnBrk="1" hangingPunct="1"/>
            <a:endParaRPr lang="en-US" altLang="en-US" dirty="0"/>
          </a:p>
          <a:p>
            <a:pPr lvl="2"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0883">
                                            <p:txEl>
                                              <p:pRg st="0" end="0"/>
                                            </p:txEl>
                                          </p:spTgt>
                                        </p:tgtEl>
                                        <p:attrNameLst>
                                          <p:attrName>style.visibility</p:attrName>
                                        </p:attrNameLst>
                                      </p:cBhvr>
                                      <p:to>
                                        <p:strVal val="visible"/>
                                      </p:to>
                                    </p:set>
                                    <p:anim calcmode="lin" valueType="num">
                                      <p:cBhvr additive="base">
                                        <p:cTn id="7" dur="500" fill="hold"/>
                                        <p:tgtEl>
                                          <p:spTgt spid="2508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088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0883">
                                            <p:txEl>
                                              <p:pRg st="1" end="1"/>
                                            </p:txEl>
                                          </p:spTgt>
                                        </p:tgtEl>
                                        <p:attrNameLst>
                                          <p:attrName>style.visibility</p:attrName>
                                        </p:attrNameLst>
                                      </p:cBhvr>
                                      <p:to>
                                        <p:strVal val="visible"/>
                                      </p:to>
                                    </p:set>
                                    <p:anim calcmode="lin" valueType="num">
                                      <p:cBhvr additive="base">
                                        <p:cTn id="11" dur="500" fill="hold"/>
                                        <p:tgtEl>
                                          <p:spTgt spid="25088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5088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0883">
                                            <p:txEl>
                                              <p:pRg st="2" end="2"/>
                                            </p:txEl>
                                          </p:spTgt>
                                        </p:tgtEl>
                                        <p:attrNameLst>
                                          <p:attrName>style.visibility</p:attrName>
                                        </p:attrNameLst>
                                      </p:cBhvr>
                                      <p:to>
                                        <p:strVal val="visible"/>
                                      </p:to>
                                    </p:set>
                                    <p:anim calcmode="lin" valueType="num">
                                      <p:cBhvr additive="base">
                                        <p:cTn id="15" dur="500" fill="hold"/>
                                        <p:tgtEl>
                                          <p:spTgt spid="25088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508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50883">
                                            <p:txEl>
                                              <p:pRg st="3" end="3"/>
                                            </p:txEl>
                                          </p:spTgt>
                                        </p:tgtEl>
                                        <p:attrNameLst>
                                          <p:attrName>style.visibility</p:attrName>
                                        </p:attrNameLst>
                                      </p:cBhvr>
                                      <p:to>
                                        <p:strVal val="visible"/>
                                      </p:to>
                                    </p:set>
                                    <p:anim calcmode="lin" valueType="num">
                                      <p:cBhvr additive="base">
                                        <p:cTn id="21" dur="500" fill="hold"/>
                                        <p:tgtEl>
                                          <p:spTgt spid="2508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08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0883">
                                            <p:txEl>
                                              <p:pRg st="4" end="4"/>
                                            </p:txEl>
                                          </p:spTgt>
                                        </p:tgtEl>
                                        <p:attrNameLst>
                                          <p:attrName>style.visibility</p:attrName>
                                        </p:attrNameLst>
                                      </p:cBhvr>
                                      <p:to>
                                        <p:strVal val="visible"/>
                                      </p:to>
                                    </p:set>
                                    <p:anim calcmode="lin" valueType="num">
                                      <p:cBhvr additive="base">
                                        <p:cTn id="25" dur="500" fill="hold"/>
                                        <p:tgtEl>
                                          <p:spTgt spid="2508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08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0883">
                                            <p:txEl>
                                              <p:pRg st="5" end="5"/>
                                            </p:txEl>
                                          </p:spTgt>
                                        </p:tgtEl>
                                        <p:attrNameLst>
                                          <p:attrName>style.visibility</p:attrName>
                                        </p:attrNameLst>
                                      </p:cBhvr>
                                      <p:to>
                                        <p:strVal val="visible"/>
                                      </p:to>
                                    </p:set>
                                    <p:anim calcmode="lin" valueType="num">
                                      <p:cBhvr additive="base">
                                        <p:cTn id="29" dur="500" fill="hold"/>
                                        <p:tgtEl>
                                          <p:spTgt spid="2508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08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0883">
                                            <p:txEl>
                                              <p:pRg st="6" end="6"/>
                                            </p:txEl>
                                          </p:spTgt>
                                        </p:tgtEl>
                                        <p:attrNameLst>
                                          <p:attrName>style.visibility</p:attrName>
                                        </p:attrNameLst>
                                      </p:cBhvr>
                                      <p:to>
                                        <p:strVal val="visible"/>
                                      </p:to>
                                    </p:set>
                                    <p:anim calcmode="lin" valueType="num">
                                      <p:cBhvr additive="base">
                                        <p:cTn id="33" dur="500" fill="hold"/>
                                        <p:tgtEl>
                                          <p:spTgt spid="2508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088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50883">
                                            <p:txEl>
                                              <p:pRg st="7" end="7"/>
                                            </p:txEl>
                                          </p:spTgt>
                                        </p:tgtEl>
                                        <p:attrNameLst>
                                          <p:attrName>style.visibility</p:attrName>
                                        </p:attrNameLst>
                                      </p:cBhvr>
                                      <p:to>
                                        <p:strVal val="visible"/>
                                      </p:to>
                                    </p:set>
                                    <p:anim calcmode="lin" valueType="num">
                                      <p:cBhvr additive="base">
                                        <p:cTn id="37" dur="500" fill="hold"/>
                                        <p:tgtEl>
                                          <p:spTgt spid="25088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5088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uiExpand="1"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655572"/>
            <a:ext cx="7772400" cy="944628"/>
          </a:xfrm>
        </p:spPr>
        <p:txBody>
          <a:bodyPr/>
          <a:lstStyle/>
          <a:p>
            <a:pPr eaLnBrk="1" hangingPunct="1"/>
            <a:r>
              <a:rPr lang="en-US" altLang="en-US" dirty="0"/>
              <a:t>If You Have a Claim</a:t>
            </a:r>
          </a:p>
        </p:txBody>
      </p:sp>
      <p:sp>
        <p:nvSpPr>
          <p:cNvPr id="274435" name="Rectangle 3"/>
          <p:cNvSpPr>
            <a:spLocks noGrp="1" noChangeArrowheads="1"/>
          </p:cNvSpPr>
          <p:nvPr>
            <p:ph idx="1"/>
          </p:nvPr>
        </p:nvSpPr>
        <p:spPr>
          <a:xfrm>
            <a:off x="914400" y="1600200"/>
            <a:ext cx="7315200" cy="5029200"/>
          </a:xfrm>
        </p:spPr>
        <p:txBody>
          <a:bodyPr/>
          <a:lstStyle/>
          <a:p>
            <a:pPr eaLnBrk="1" hangingPunct="1">
              <a:lnSpc>
                <a:spcPct val="80000"/>
              </a:lnSpc>
            </a:pPr>
            <a:r>
              <a:rPr lang="en-US" altLang="en-US"/>
              <a:t>If you have a claim:</a:t>
            </a:r>
          </a:p>
          <a:p>
            <a:pPr lvl="1" eaLnBrk="1" hangingPunct="1"/>
            <a:r>
              <a:rPr lang="en-US" altLang="en-US"/>
              <a:t>Notify police immediately.  Get copies of all reports</a:t>
            </a:r>
          </a:p>
          <a:p>
            <a:pPr lvl="1" eaLnBrk="1" hangingPunct="1"/>
            <a:r>
              <a:rPr lang="en-US" altLang="en-US"/>
              <a:t>Call your insurance company. Follow up with a written claim</a:t>
            </a:r>
          </a:p>
          <a:p>
            <a:pPr lvl="1" eaLnBrk="1" hangingPunct="1"/>
            <a:r>
              <a:rPr lang="en-US" altLang="en-US"/>
              <a:t>Develop a list of damaged/stolen/destroyed items</a:t>
            </a:r>
          </a:p>
          <a:p>
            <a:pPr lvl="1" eaLnBrk="1" hangingPunct="1"/>
            <a:r>
              <a:rPr lang="en-US" altLang="en-US"/>
              <a:t>Submit receipts for any additional living expenses</a:t>
            </a:r>
          </a:p>
          <a:p>
            <a:pPr lvl="1" eaLnBrk="1" hangingPunct="1"/>
            <a:r>
              <a:rPr lang="en-US" altLang="en-US"/>
              <a:t>Provide information as requested by claims adjuster</a:t>
            </a:r>
          </a:p>
          <a:p>
            <a:pPr lvl="1" eaLnBrk="1" hangingPunct="1"/>
            <a:r>
              <a:rPr lang="en-US" altLang="en-US"/>
              <a:t>Review the settlement steps in your policy</a:t>
            </a:r>
          </a:p>
          <a:p>
            <a:pPr lvl="1" eaLnBrk="1" hangingPunct="1"/>
            <a:r>
              <a:rPr lang="en-US" altLang="en-US"/>
              <a:t>If you are dissatisfied with the settlement offer, request a meeting with your agent and adjuster.  </a:t>
            </a:r>
          </a:p>
          <a:p>
            <a:pPr lvl="2" eaLnBrk="1" hangingPunct="1"/>
            <a:r>
              <a:rPr lang="en-US" altLang="en-US"/>
              <a:t>If still not satisfied, contact your insurance company’s consumer affairs office or state insurance commissioner</a:t>
            </a:r>
          </a:p>
          <a:p>
            <a:pPr lvl="1" eaLnBrk="1" hangingPunct="1">
              <a:lnSpc>
                <a:spcPct val="80000"/>
              </a:lnSpc>
            </a:pPr>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4435">
                                            <p:txEl>
                                              <p:pRg st="0" end="0"/>
                                            </p:txEl>
                                          </p:spTgt>
                                        </p:tgtEl>
                                        <p:attrNameLst>
                                          <p:attrName>style.visibility</p:attrName>
                                        </p:attrNameLst>
                                      </p:cBhvr>
                                      <p:to>
                                        <p:strVal val="visible"/>
                                      </p:to>
                                    </p:set>
                                    <p:anim calcmode="lin" valueType="num">
                                      <p:cBhvr additive="base">
                                        <p:cTn id="7" dur="500" fill="hold"/>
                                        <p:tgtEl>
                                          <p:spTgt spid="274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4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4435">
                                            <p:txEl>
                                              <p:pRg st="1" end="1"/>
                                            </p:txEl>
                                          </p:spTgt>
                                        </p:tgtEl>
                                        <p:attrNameLst>
                                          <p:attrName>style.visibility</p:attrName>
                                        </p:attrNameLst>
                                      </p:cBhvr>
                                      <p:to>
                                        <p:strVal val="visible"/>
                                      </p:to>
                                    </p:set>
                                    <p:anim calcmode="lin" valueType="num">
                                      <p:cBhvr additive="base">
                                        <p:cTn id="13" dur="500" fill="hold"/>
                                        <p:tgtEl>
                                          <p:spTgt spid="2744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44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4435">
                                            <p:txEl>
                                              <p:pRg st="2" end="2"/>
                                            </p:txEl>
                                          </p:spTgt>
                                        </p:tgtEl>
                                        <p:attrNameLst>
                                          <p:attrName>style.visibility</p:attrName>
                                        </p:attrNameLst>
                                      </p:cBhvr>
                                      <p:to>
                                        <p:strVal val="visible"/>
                                      </p:to>
                                    </p:set>
                                    <p:anim calcmode="lin" valueType="num">
                                      <p:cBhvr additive="base">
                                        <p:cTn id="17" dur="500" fill="hold"/>
                                        <p:tgtEl>
                                          <p:spTgt spid="2744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44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4435">
                                            <p:txEl>
                                              <p:pRg st="3" end="3"/>
                                            </p:txEl>
                                          </p:spTgt>
                                        </p:tgtEl>
                                        <p:attrNameLst>
                                          <p:attrName>style.visibility</p:attrName>
                                        </p:attrNameLst>
                                      </p:cBhvr>
                                      <p:to>
                                        <p:strVal val="visible"/>
                                      </p:to>
                                    </p:set>
                                    <p:anim calcmode="lin" valueType="num">
                                      <p:cBhvr additive="base">
                                        <p:cTn id="21" dur="500" fill="hold"/>
                                        <p:tgtEl>
                                          <p:spTgt spid="2744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44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4435">
                                            <p:txEl>
                                              <p:pRg st="4" end="4"/>
                                            </p:txEl>
                                          </p:spTgt>
                                        </p:tgtEl>
                                        <p:attrNameLst>
                                          <p:attrName>style.visibility</p:attrName>
                                        </p:attrNameLst>
                                      </p:cBhvr>
                                      <p:to>
                                        <p:strVal val="visible"/>
                                      </p:to>
                                    </p:set>
                                    <p:anim calcmode="lin" valueType="num">
                                      <p:cBhvr additive="base">
                                        <p:cTn id="25" dur="500" fill="hold"/>
                                        <p:tgtEl>
                                          <p:spTgt spid="2744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44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4435">
                                            <p:txEl>
                                              <p:pRg st="5" end="5"/>
                                            </p:txEl>
                                          </p:spTgt>
                                        </p:tgtEl>
                                        <p:attrNameLst>
                                          <p:attrName>style.visibility</p:attrName>
                                        </p:attrNameLst>
                                      </p:cBhvr>
                                      <p:to>
                                        <p:strVal val="visible"/>
                                      </p:to>
                                    </p:set>
                                    <p:anim calcmode="lin" valueType="num">
                                      <p:cBhvr additive="base">
                                        <p:cTn id="29" dur="500" fill="hold"/>
                                        <p:tgtEl>
                                          <p:spTgt spid="2744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443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4435">
                                            <p:txEl>
                                              <p:pRg st="6" end="6"/>
                                            </p:txEl>
                                          </p:spTgt>
                                        </p:tgtEl>
                                        <p:attrNameLst>
                                          <p:attrName>style.visibility</p:attrName>
                                        </p:attrNameLst>
                                      </p:cBhvr>
                                      <p:to>
                                        <p:strVal val="visible"/>
                                      </p:to>
                                    </p:set>
                                    <p:anim calcmode="lin" valueType="num">
                                      <p:cBhvr additive="base">
                                        <p:cTn id="33" dur="500" fill="hold"/>
                                        <p:tgtEl>
                                          <p:spTgt spid="27443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443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4435">
                                            <p:txEl>
                                              <p:pRg st="7" end="7"/>
                                            </p:txEl>
                                          </p:spTgt>
                                        </p:tgtEl>
                                        <p:attrNameLst>
                                          <p:attrName>style.visibility</p:attrName>
                                        </p:attrNameLst>
                                      </p:cBhvr>
                                      <p:to>
                                        <p:strVal val="visible"/>
                                      </p:to>
                                    </p:set>
                                    <p:anim calcmode="lin" valueType="num">
                                      <p:cBhvr additive="base">
                                        <p:cTn id="37" dur="500" fill="hold"/>
                                        <p:tgtEl>
                                          <p:spTgt spid="27443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443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74435">
                                            <p:txEl>
                                              <p:pRg st="8" end="8"/>
                                            </p:txEl>
                                          </p:spTgt>
                                        </p:tgtEl>
                                        <p:attrNameLst>
                                          <p:attrName>style.visibility</p:attrName>
                                        </p:attrNameLst>
                                      </p:cBhvr>
                                      <p:to>
                                        <p:strVal val="visible"/>
                                      </p:to>
                                    </p:set>
                                    <p:anim calcmode="lin" valueType="num">
                                      <p:cBhvr additive="base">
                                        <p:cTn id="41" dur="500" fill="hold"/>
                                        <p:tgtEl>
                                          <p:spTgt spid="27443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744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5" grpId="0" uiExpand="1"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571500"/>
            <a:ext cx="7772400" cy="1104900"/>
          </a:xfrm>
        </p:spPr>
        <p:txBody>
          <a:bodyPr/>
          <a:lstStyle/>
          <a:p>
            <a:pPr eaLnBrk="1" hangingPunct="1"/>
            <a:r>
              <a:rPr lang="en-US" altLang="en-US"/>
              <a:t>Questions</a:t>
            </a:r>
          </a:p>
        </p:txBody>
      </p:sp>
      <p:sp>
        <p:nvSpPr>
          <p:cNvPr id="76803"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regarding homeowners and renters insurance?</a:t>
            </a:r>
          </a:p>
          <a:p>
            <a:pPr eaLnBrk="1" hangingPunct="1"/>
            <a:endParaRPr lang="en-US" altLang="en-US" dirty="0"/>
          </a:p>
        </p:txBody>
      </p:sp>
      <p:pic>
        <p:nvPicPr>
          <p:cNvPr id="3" name="Picture 2"/>
          <p:cNvPicPr>
            <a:picLocks noChangeAspect="1"/>
          </p:cNvPicPr>
          <p:nvPr/>
        </p:nvPicPr>
        <p:blipFill>
          <a:blip r:embed="rId2"/>
          <a:stretch>
            <a:fillRect/>
          </a:stretch>
        </p:blipFill>
        <p:spPr>
          <a:xfrm>
            <a:off x="76200" y="1524000"/>
            <a:ext cx="8991600" cy="5181601"/>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304800" y="666750"/>
            <a:ext cx="8534400" cy="914400"/>
          </a:xfrm>
        </p:spPr>
        <p:txBody>
          <a:bodyPr/>
          <a:lstStyle/>
          <a:p>
            <a:pPr eaLnBrk="1" hangingPunct="1"/>
            <a:r>
              <a:rPr lang="en-US" altLang="en-US" sz="3200" dirty="0"/>
              <a:t>C. Understand the Key Areas </a:t>
            </a:r>
            <a:br>
              <a:rPr lang="en-US" altLang="en-US" sz="3200" dirty="0"/>
            </a:br>
            <a:r>
              <a:rPr lang="en-US" altLang="en-US" sz="3200" dirty="0"/>
              <a:t>of Personal Liability Coverage</a:t>
            </a:r>
          </a:p>
        </p:txBody>
      </p:sp>
      <p:sp>
        <p:nvSpPr>
          <p:cNvPr id="256003" name="Rectangle 3"/>
          <p:cNvSpPr>
            <a:spLocks noGrp="1" noChangeArrowheads="1"/>
          </p:cNvSpPr>
          <p:nvPr>
            <p:ph idx="1"/>
          </p:nvPr>
        </p:nvSpPr>
        <p:spPr>
          <a:xfrm>
            <a:off x="914400" y="1600200"/>
            <a:ext cx="7188200" cy="5257800"/>
          </a:xfrm>
        </p:spPr>
        <p:txBody>
          <a:bodyPr/>
          <a:lstStyle/>
          <a:p>
            <a:pPr eaLnBrk="1" hangingPunct="1"/>
            <a:r>
              <a:rPr lang="en-US" altLang="en-US" sz="2400" dirty="0"/>
              <a:t>What is a liability?</a:t>
            </a:r>
          </a:p>
          <a:p>
            <a:pPr lvl="1" eaLnBrk="1" hangingPunct="1"/>
            <a:r>
              <a:rPr lang="en-US" altLang="en-US" dirty="0"/>
              <a:t>A liability is the financial responsibility one person has to another in a specific situation. Liability results from the failure of one person to exercise the necessary care to protect others from harm</a:t>
            </a:r>
          </a:p>
          <a:p>
            <a:pPr eaLnBrk="1" hangingPunct="1"/>
            <a:r>
              <a:rPr lang="en-US" altLang="en-US" sz="2400" dirty="0"/>
              <a:t>What are the cost of a liability?</a:t>
            </a:r>
          </a:p>
          <a:p>
            <a:pPr lvl="1" eaLnBrk="1" hangingPunct="1"/>
            <a:r>
              <a:rPr lang="en-US" altLang="en-US" dirty="0"/>
              <a:t>Every year thousands of people are sued for $1 million or more over the use of their cars or homes which they or their children are liable for  </a:t>
            </a:r>
          </a:p>
          <a:p>
            <a:pPr eaLnBrk="1" hangingPunct="1"/>
            <a:r>
              <a:rPr lang="en-US" altLang="en-US" sz="2400" dirty="0"/>
              <a:t>What is the purpose of Personal Liability Coverage?</a:t>
            </a:r>
          </a:p>
          <a:p>
            <a:pPr lvl="1" eaLnBrk="1" hangingPunct="1"/>
            <a:r>
              <a:rPr lang="en-US" altLang="en-US" dirty="0"/>
              <a:t>Personal liability coverage protects the policyholder from the financial costs of legal liability or negligence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03">
                                            <p:txEl>
                                              <p:pRg st="0" end="0"/>
                                            </p:txEl>
                                          </p:spTgt>
                                        </p:tgtEl>
                                        <p:attrNameLst>
                                          <p:attrName>style.visibility</p:attrName>
                                        </p:attrNameLst>
                                      </p:cBhvr>
                                      <p:to>
                                        <p:strVal val="visible"/>
                                      </p:to>
                                    </p:set>
                                    <p:anim calcmode="lin" valueType="num">
                                      <p:cBhvr additive="base">
                                        <p:cTn id="7" dur="500" fill="hold"/>
                                        <p:tgtEl>
                                          <p:spTgt spid="2560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03">
                                            <p:txEl>
                                              <p:pRg st="1" end="1"/>
                                            </p:txEl>
                                          </p:spTgt>
                                        </p:tgtEl>
                                        <p:attrNameLst>
                                          <p:attrName>style.visibility</p:attrName>
                                        </p:attrNameLst>
                                      </p:cBhvr>
                                      <p:to>
                                        <p:strVal val="visible"/>
                                      </p:to>
                                    </p:set>
                                    <p:anim calcmode="lin" valueType="num">
                                      <p:cBhvr additive="base">
                                        <p:cTn id="13" dur="500" fill="hold"/>
                                        <p:tgtEl>
                                          <p:spTgt spid="2560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6003">
                                            <p:txEl>
                                              <p:pRg st="2" end="2"/>
                                            </p:txEl>
                                          </p:spTgt>
                                        </p:tgtEl>
                                        <p:attrNameLst>
                                          <p:attrName>style.visibility</p:attrName>
                                        </p:attrNameLst>
                                      </p:cBhvr>
                                      <p:to>
                                        <p:strVal val="visible"/>
                                      </p:to>
                                    </p:set>
                                    <p:anim calcmode="lin" valueType="num">
                                      <p:cBhvr additive="base">
                                        <p:cTn id="17" dur="500" fill="hold"/>
                                        <p:tgtEl>
                                          <p:spTgt spid="2560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60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6003">
                                            <p:txEl>
                                              <p:pRg st="3" end="3"/>
                                            </p:txEl>
                                          </p:spTgt>
                                        </p:tgtEl>
                                        <p:attrNameLst>
                                          <p:attrName>style.visibility</p:attrName>
                                        </p:attrNameLst>
                                      </p:cBhvr>
                                      <p:to>
                                        <p:strVal val="visible"/>
                                      </p:to>
                                    </p:set>
                                    <p:anim calcmode="lin" valueType="num">
                                      <p:cBhvr additive="base">
                                        <p:cTn id="21" dur="500" fill="hold"/>
                                        <p:tgtEl>
                                          <p:spTgt spid="2560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60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6003">
                                            <p:txEl>
                                              <p:pRg st="4" end="4"/>
                                            </p:txEl>
                                          </p:spTgt>
                                        </p:tgtEl>
                                        <p:attrNameLst>
                                          <p:attrName>style.visibility</p:attrName>
                                        </p:attrNameLst>
                                      </p:cBhvr>
                                      <p:to>
                                        <p:strVal val="visible"/>
                                      </p:to>
                                    </p:set>
                                    <p:anim calcmode="lin" valueType="num">
                                      <p:cBhvr additive="base">
                                        <p:cTn id="25" dur="500" fill="hold"/>
                                        <p:tgtEl>
                                          <p:spTgt spid="2560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60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6003">
                                            <p:txEl>
                                              <p:pRg st="5" end="5"/>
                                            </p:txEl>
                                          </p:spTgt>
                                        </p:tgtEl>
                                        <p:attrNameLst>
                                          <p:attrName>style.visibility</p:attrName>
                                        </p:attrNameLst>
                                      </p:cBhvr>
                                      <p:to>
                                        <p:strVal val="visible"/>
                                      </p:to>
                                    </p:set>
                                    <p:anim calcmode="lin" valueType="num">
                                      <p:cBhvr additive="base">
                                        <p:cTn id="29" dur="500" fill="hold"/>
                                        <p:tgtEl>
                                          <p:spTgt spid="2560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600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3" grpId="0" uiExpand="1"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685800"/>
            <a:ext cx="7772400" cy="944628"/>
          </a:xfrm>
        </p:spPr>
        <p:txBody>
          <a:bodyPr/>
          <a:lstStyle/>
          <a:p>
            <a:pPr eaLnBrk="1" hangingPunct="1"/>
            <a:r>
              <a:rPr lang="en-US" altLang="en-US" dirty="0"/>
              <a:t>Personal Liability Coverage</a:t>
            </a:r>
            <a:r>
              <a:rPr lang="en-US" altLang="en-US" sz="4000" dirty="0"/>
              <a:t> </a:t>
            </a:r>
            <a:r>
              <a:rPr lang="en-US" altLang="en-US" sz="2400" dirty="0"/>
              <a:t>(continued)</a:t>
            </a:r>
          </a:p>
        </p:txBody>
      </p:sp>
      <p:sp>
        <p:nvSpPr>
          <p:cNvPr id="276483" name="Rectangle 3"/>
          <p:cNvSpPr>
            <a:spLocks noGrp="1" noChangeArrowheads="1"/>
          </p:cNvSpPr>
          <p:nvPr>
            <p:ph idx="1"/>
          </p:nvPr>
        </p:nvSpPr>
        <p:spPr>
          <a:xfrm>
            <a:off x="914400" y="1600200"/>
            <a:ext cx="7239000" cy="5257800"/>
          </a:xfrm>
        </p:spPr>
        <p:txBody>
          <a:bodyPr/>
          <a:lstStyle/>
          <a:p>
            <a:pPr eaLnBrk="1" hangingPunct="1">
              <a:spcBef>
                <a:spcPct val="0"/>
              </a:spcBef>
            </a:pPr>
            <a:r>
              <a:rPr lang="en-US" altLang="en-US" sz="2400" dirty="0"/>
              <a:t>What are the two major forms of liability insurance?</a:t>
            </a:r>
          </a:p>
          <a:p>
            <a:pPr lvl="1" eaLnBrk="1" hangingPunct="1">
              <a:spcBef>
                <a:spcPct val="0"/>
              </a:spcBef>
            </a:pPr>
            <a:r>
              <a:rPr lang="en-US" altLang="en-US" dirty="0"/>
              <a:t>The liability portions of homeowners and auto insurance and an umbrella liability coverage</a:t>
            </a:r>
          </a:p>
          <a:p>
            <a:pPr eaLnBrk="1" hangingPunct="1">
              <a:spcBef>
                <a:spcPct val="0"/>
              </a:spcBef>
            </a:pPr>
            <a:r>
              <a:rPr lang="en-US" altLang="en-US" sz="2400" dirty="0"/>
              <a:t>What is an umbrella liability coverage or policy?</a:t>
            </a:r>
          </a:p>
          <a:p>
            <a:pPr lvl="1" eaLnBrk="1" hangingPunct="1">
              <a:spcBef>
                <a:spcPct val="0"/>
              </a:spcBef>
            </a:pPr>
            <a:r>
              <a:rPr lang="en-US" altLang="en-US" dirty="0"/>
              <a:t>An insurance policy that adds protection over and above the insured’s homeowners and auto policies, i.e., the policy becomes effective only after the limits of the homeowner’s and automotive policies have been reached</a:t>
            </a:r>
          </a:p>
          <a:p>
            <a:pPr lvl="2" eaLnBrk="1" hangingPunct="1">
              <a:spcBef>
                <a:spcPct val="0"/>
              </a:spcBef>
            </a:pPr>
            <a:r>
              <a:rPr lang="en-US" altLang="en-US" dirty="0"/>
              <a:t>As such, many companies require specific coverage limits, i.e.,  250/500/100 insurance on all vehicles and $300,000 on the home before they will write an umbrella coverage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483">
                                            <p:txEl>
                                              <p:pRg st="0" end="0"/>
                                            </p:txEl>
                                          </p:spTgt>
                                        </p:tgtEl>
                                        <p:attrNameLst>
                                          <p:attrName>style.visibility</p:attrName>
                                        </p:attrNameLst>
                                      </p:cBhvr>
                                      <p:to>
                                        <p:strVal val="visible"/>
                                      </p:to>
                                    </p:set>
                                    <p:anim calcmode="lin" valueType="num">
                                      <p:cBhvr additive="base">
                                        <p:cTn id="7" dur="500" fill="hold"/>
                                        <p:tgtEl>
                                          <p:spTgt spid="276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483">
                                            <p:txEl>
                                              <p:pRg st="1" end="1"/>
                                            </p:txEl>
                                          </p:spTgt>
                                        </p:tgtEl>
                                        <p:attrNameLst>
                                          <p:attrName>style.visibility</p:attrName>
                                        </p:attrNameLst>
                                      </p:cBhvr>
                                      <p:to>
                                        <p:strVal val="visible"/>
                                      </p:to>
                                    </p:set>
                                    <p:anim calcmode="lin" valueType="num">
                                      <p:cBhvr additive="base">
                                        <p:cTn id="13" dur="500" fill="hold"/>
                                        <p:tgtEl>
                                          <p:spTgt spid="276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4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6483">
                                            <p:txEl>
                                              <p:pRg st="2" end="2"/>
                                            </p:txEl>
                                          </p:spTgt>
                                        </p:tgtEl>
                                        <p:attrNameLst>
                                          <p:attrName>style.visibility</p:attrName>
                                        </p:attrNameLst>
                                      </p:cBhvr>
                                      <p:to>
                                        <p:strVal val="visible"/>
                                      </p:to>
                                    </p:set>
                                    <p:anim calcmode="lin" valueType="num">
                                      <p:cBhvr additive="base">
                                        <p:cTn id="17" dur="500" fill="hold"/>
                                        <p:tgtEl>
                                          <p:spTgt spid="2764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64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6483">
                                            <p:txEl>
                                              <p:pRg st="3" end="3"/>
                                            </p:txEl>
                                          </p:spTgt>
                                        </p:tgtEl>
                                        <p:attrNameLst>
                                          <p:attrName>style.visibility</p:attrName>
                                        </p:attrNameLst>
                                      </p:cBhvr>
                                      <p:to>
                                        <p:strVal val="visible"/>
                                      </p:to>
                                    </p:set>
                                    <p:anim calcmode="lin" valueType="num">
                                      <p:cBhvr additive="base">
                                        <p:cTn id="21" dur="500" fill="hold"/>
                                        <p:tgtEl>
                                          <p:spTgt spid="2764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64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6483">
                                            <p:txEl>
                                              <p:pRg st="4" end="4"/>
                                            </p:txEl>
                                          </p:spTgt>
                                        </p:tgtEl>
                                        <p:attrNameLst>
                                          <p:attrName>style.visibility</p:attrName>
                                        </p:attrNameLst>
                                      </p:cBhvr>
                                      <p:to>
                                        <p:strVal val="visible"/>
                                      </p:to>
                                    </p:set>
                                    <p:anim calcmode="lin" valueType="num">
                                      <p:cBhvr additive="base">
                                        <p:cTn id="25" dur="500" fill="hold"/>
                                        <p:tgtEl>
                                          <p:spTgt spid="2764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64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3" grpId="0" uiExpand="1"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09600" y="685800"/>
            <a:ext cx="7924800" cy="913141"/>
          </a:xfrm>
        </p:spPr>
        <p:txBody>
          <a:bodyPr/>
          <a:lstStyle/>
          <a:p>
            <a:pPr eaLnBrk="1" hangingPunct="1"/>
            <a:r>
              <a:rPr lang="en-US" altLang="en-US" dirty="0"/>
              <a:t>Personal Liability Coverage</a:t>
            </a:r>
            <a:r>
              <a:rPr lang="en-US" altLang="en-US" sz="4000" dirty="0"/>
              <a:t> </a:t>
            </a:r>
            <a:r>
              <a:rPr lang="en-US" altLang="en-US" sz="2400" dirty="0"/>
              <a:t>(continued)</a:t>
            </a:r>
          </a:p>
        </p:txBody>
      </p:sp>
      <p:sp>
        <p:nvSpPr>
          <p:cNvPr id="57348" name="Rectangle 3"/>
          <p:cNvSpPr>
            <a:spLocks noGrp="1" noChangeArrowheads="1"/>
          </p:cNvSpPr>
          <p:nvPr>
            <p:ph idx="1"/>
          </p:nvPr>
        </p:nvSpPr>
        <p:spPr>
          <a:xfrm>
            <a:off x="914400" y="1600200"/>
            <a:ext cx="7239000" cy="4724400"/>
          </a:xfrm>
        </p:spPr>
        <p:txBody>
          <a:bodyPr/>
          <a:lstStyle/>
          <a:p>
            <a:pPr eaLnBrk="1" hangingPunct="1"/>
            <a:r>
              <a:rPr lang="en-US" altLang="en-US"/>
              <a:t>Can you add more and specific coverage to your liability insurance?</a:t>
            </a:r>
          </a:p>
          <a:p>
            <a:pPr lvl="1" eaLnBrk="1" hangingPunct="1"/>
            <a:r>
              <a:rPr lang="en-US" altLang="en-US"/>
              <a:t>You can add supplemental coverage or endorsements to your homeowners policy on:</a:t>
            </a:r>
          </a:p>
          <a:p>
            <a:pPr lvl="2" eaLnBrk="1" hangingPunct="1"/>
            <a:r>
              <a:rPr lang="en-US" altLang="en-US"/>
              <a:t>Personal article floaters</a:t>
            </a:r>
          </a:p>
          <a:p>
            <a:pPr lvl="2" eaLnBrk="1" hangingPunct="1"/>
            <a:r>
              <a:rPr lang="en-US" altLang="en-US"/>
              <a:t>Earthquake coverage</a:t>
            </a:r>
          </a:p>
          <a:p>
            <a:pPr lvl="2" eaLnBrk="1" hangingPunct="1"/>
            <a:r>
              <a:rPr lang="en-US" altLang="en-US"/>
              <a:t>Flood protection</a:t>
            </a:r>
          </a:p>
          <a:p>
            <a:pPr lvl="2" eaLnBrk="1" hangingPunct="1"/>
            <a:r>
              <a:rPr lang="en-US" altLang="en-US"/>
              <a:t>Inflation guard</a:t>
            </a:r>
          </a:p>
          <a:p>
            <a:pPr lvl="2" eaLnBrk="1" hangingPunct="1"/>
            <a:r>
              <a:rPr lang="en-US" altLang="en-US"/>
              <a:t>Personal property replacement cost coverage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34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4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0" y="685800"/>
            <a:ext cx="9144000" cy="914400"/>
          </a:xfrm>
        </p:spPr>
        <p:txBody>
          <a:bodyPr/>
          <a:lstStyle/>
          <a:p>
            <a:pPr eaLnBrk="1" hangingPunct="1"/>
            <a:r>
              <a:rPr lang="en-US" altLang="en-US" dirty="0"/>
              <a:t>D. Understand Asset Plans and  Strategies</a:t>
            </a:r>
          </a:p>
        </p:txBody>
      </p:sp>
      <p:sp>
        <p:nvSpPr>
          <p:cNvPr id="88067" name="Rectangle 3"/>
          <p:cNvSpPr>
            <a:spLocks noGrp="1" noChangeArrowheads="1"/>
          </p:cNvSpPr>
          <p:nvPr>
            <p:ph idx="1"/>
          </p:nvPr>
        </p:nvSpPr>
        <p:spPr>
          <a:xfrm>
            <a:off x="928688" y="1608138"/>
            <a:ext cx="7453312" cy="4419600"/>
          </a:xfrm>
        </p:spPr>
        <p:txBody>
          <a:bodyPr/>
          <a:lstStyle/>
          <a:p>
            <a:pPr eaLnBrk="1" hangingPunct="1"/>
            <a:r>
              <a:rPr lang="en-US" altLang="en-US" dirty="0"/>
              <a:t>Following are a few ideas for asset protection plans and strategies over different time periods</a:t>
            </a:r>
          </a:p>
          <a:p>
            <a:pPr lvl="1" eaLnBrk="1" hangingPunct="1"/>
            <a:r>
              <a:rPr lang="en-US" altLang="en-US" dirty="0"/>
              <a:t>Asset Protection</a:t>
            </a:r>
          </a:p>
          <a:p>
            <a:pPr marL="457200" lvl="1" indent="0" eaLnBrk="1" hangingPunct="1">
              <a:buNone/>
            </a:pPr>
            <a:r>
              <a:rPr lang="en-US" altLang="en-US" i="1" dirty="0"/>
              <a:t>     Students and young marrieds</a:t>
            </a:r>
          </a:p>
          <a:p>
            <a:pPr lvl="2" eaLnBrk="1" hangingPunct="1"/>
            <a:r>
              <a:rPr lang="en-US" altLang="en-US" dirty="0"/>
              <a:t>Keep your credit score and Emergency fund high</a:t>
            </a:r>
          </a:p>
          <a:p>
            <a:pPr lvl="2" eaLnBrk="1" hangingPunct="1"/>
            <a:r>
              <a:rPr lang="en-US" altLang="en-US" dirty="0"/>
              <a:t>Have adequate auto insurance, with a minimum 100/300/100 split coverage initially</a:t>
            </a:r>
          </a:p>
          <a:p>
            <a:pPr lvl="2" eaLnBrk="1" hangingPunct="1"/>
            <a:r>
              <a:rPr lang="en-US" altLang="en-US" dirty="0"/>
              <a:t>Have adequate renters or homeowner’s insurance</a:t>
            </a:r>
          </a:p>
          <a:p>
            <a:pPr lvl="2" eaLnBrk="1" hangingPunct="1"/>
            <a:r>
              <a:rPr lang="en-US" altLang="en-US" dirty="0"/>
              <a:t>If you get renters insurance from your auto insurer, there is likely a reduction in auto costs</a:t>
            </a:r>
          </a:p>
          <a:p>
            <a:pPr lvl="2" eaLnBrk="1" hangingPunct="1"/>
            <a:r>
              <a:rPr lang="en-US" altLang="en-US" dirty="0"/>
              <a:t>Raise your auto and home deductibles to reduce costs and co-insure a greater proportion of assets</a:t>
            </a:r>
          </a:p>
          <a:p>
            <a:pPr lvl="2" eaLnBrk="1" hangingPunct="1"/>
            <a:endParaRPr lang="en-US" altLang="en-US" dirty="0"/>
          </a:p>
          <a:p>
            <a:pPr marL="914400" lvl="2" indent="0" eaLnBrk="1" hangingPunct="1">
              <a:buNone/>
            </a:pPr>
            <a:endParaRPr lang="en-US" altLang="en-US" dirty="0"/>
          </a:p>
        </p:txBody>
      </p:sp>
    </p:spTree>
    <p:extLst>
      <p:ext uri="{BB962C8B-B14F-4D97-AF65-F5344CB8AC3E}">
        <p14:creationId xmlns:p14="http://schemas.microsoft.com/office/powerpoint/2010/main" val="129360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0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19393" y="685800"/>
            <a:ext cx="8549640" cy="914400"/>
          </a:xfrm>
        </p:spPr>
        <p:txBody>
          <a:bodyPr/>
          <a:lstStyle/>
          <a:p>
            <a:pPr eaLnBrk="1" hangingPunct="1"/>
            <a:r>
              <a:rPr lang="en-US" altLang="en-US" dirty="0"/>
              <a:t>Asset Protection Plans and Strategies </a:t>
            </a:r>
            <a:r>
              <a:rPr lang="en-US" altLang="en-US" sz="2400" dirty="0"/>
              <a:t>(continued)</a:t>
            </a:r>
          </a:p>
        </p:txBody>
      </p:sp>
      <p:sp>
        <p:nvSpPr>
          <p:cNvPr id="88067" name="Rectangle 3"/>
          <p:cNvSpPr>
            <a:spLocks noGrp="1" noChangeArrowheads="1"/>
          </p:cNvSpPr>
          <p:nvPr>
            <p:ph idx="1"/>
          </p:nvPr>
        </p:nvSpPr>
        <p:spPr>
          <a:xfrm>
            <a:off x="928688" y="1608138"/>
            <a:ext cx="7451725" cy="4419600"/>
          </a:xfrm>
        </p:spPr>
        <p:txBody>
          <a:bodyPr/>
          <a:lstStyle/>
          <a:p>
            <a:pPr eaLnBrk="1" hangingPunct="1">
              <a:spcBef>
                <a:spcPts val="400"/>
              </a:spcBef>
            </a:pPr>
            <a:r>
              <a:rPr lang="en-US" altLang="en-US" dirty="0"/>
              <a:t>Asset Protection</a:t>
            </a:r>
          </a:p>
          <a:p>
            <a:pPr marL="0" indent="0" eaLnBrk="1" hangingPunct="1">
              <a:spcBef>
                <a:spcPts val="400"/>
              </a:spcBef>
              <a:buNone/>
            </a:pPr>
            <a:r>
              <a:rPr lang="en-US" altLang="en-US" sz="2400" i="1" dirty="0"/>
              <a:t>     Married with families</a:t>
            </a:r>
          </a:p>
          <a:p>
            <a:pPr lvl="1" eaLnBrk="1" hangingPunct="1">
              <a:spcBef>
                <a:spcPts val="400"/>
              </a:spcBef>
            </a:pPr>
            <a:r>
              <a:rPr lang="en-US" altLang="en-US" sz="2200" dirty="0"/>
              <a:t>Raise your split coverage to 250/500/100 to offer more protection when you have teenage drivers</a:t>
            </a:r>
          </a:p>
          <a:p>
            <a:pPr lvl="1" eaLnBrk="1" hangingPunct="1">
              <a:spcBef>
                <a:spcPts val="400"/>
              </a:spcBef>
            </a:pPr>
            <a:r>
              <a:rPr lang="en-US" altLang="en-US" sz="2200" dirty="0"/>
              <a:t>Make sure teenage drivers keep grades up, take “safe-drivers courses” and use all “good student discounts”</a:t>
            </a:r>
          </a:p>
          <a:p>
            <a:pPr lvl="1" eaLnBrk="1" hangingPunct="1">
              <a:spcBef>
                <a:spcPts val="400"/>
              </a:spcBef>
            </a:pPr>
            <a:r>
              <a:rPr lang="en-US" altLang="en-US" sz="2200" dirty="0"/>
              <a:t>Stay ticket free.  If you get a ticket, go to traffic school</a:t>
            </a:r>
          </a:p>
          <a:p>
            <a:pPr lvl="1" eaLnBrk="1" hangingPunct="1">
              <a:spcBef>
                <a:spcPts val="400"/>
              </a:spcBef>
            </a:pPr>
            <a:r>
              <a:rPr lang="en-US" altLang="en-US" sz="2200" dirty="0"/>
              <a:t>Make sure house has at least HO-3 coverage and add riders for additional coverage needed</a:t>
            </a:r>
          </a:p>
          <a:p>
            <a:pPr lvl="1" eaLnBrk="1" hangingPunct="1">
              <a:spcBef>
                <a:spcPts val="400"/>
              </a:spcBef>
            </a:pPr>
            <a:r>
              <a:rPr lang="en-US" altLang="en-US" sz="2200" dirty="0"/>
              <a:t>Raise your auto and home deductibles to reduce costs and co-insure a greater proportion of assets</a:t>
            </a:r>
          </a:p>
          <a:p>
            <a:pPr lvl="1" eaLnBrk="1" hangingPunct="1">
              <a:spcBef>
                <a:spcPts val="400"/>
              </a:spcBef>
            </a:pPr>
            <a:r>
              <a:rPr lang="en-US" altLang="en-US" sz="2200" dirty="0"/>
              <a:t>Buy </a:t>
            </a:r>
            <a:r>
              <a:rPr lang="en-US" altLang="en-US" sz="2200" i="1" dirty="0"/>
              <a:t>Guaranteed Full Replacement Cost </a:t>
            </a:r>
            <a:r>
              <a:rPr lang="en-US" altLang="en-US" sz="2200" dirty="0"/>
              <a:t>coverage</a:t>
            </a:r>
          </a:p>
          <a:p>
            <a:pPr lvl="1" eaLnBrk="1" hangingPunct="1">
              <a:spcBef>
                <a:spcPts val="400"/>
              </a:spcBef>
            </a:pPr>
            <a:r>
              <a:rPr lang="en-US" altLang="en-US" sz="2200" dirty="0"/>
              <a:t>Consider an umbrella policy to reduce the risk of future litigation expense as your assets rise</a:t>
            </a:r>
          </a:p>
          <a:p>
            <a:pPr marL="457200" lvl="1" indent="0" eaLnBrk="1" hangingPunct="1">
              <a:buNone/>
            </a:pPr>
            <a:endParaRPr lang="en-US" altLang="en-US" dirty="0"/>
          </a:p>
          <a:p>
            <a:pPr lvl="2"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1921263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067">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0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0" y="685800"/>
            <a:ext cx="8991599" cy="914400"/>
          </a:xfrm>
        </p:spPr>
        <p:txBody>
          <a:bodyPr/>
          <a:lstStyle/>
          <a:p>
            <a:pPr eaLnBrk="1" hangingPunct="1"/>
            <a:r>
              <a:rPr lang="en-US" altLang="en-US" dirty="0"/>
              <a:t>Asset Protection Plans and Strategies</a:t>
            </a:r>
            <a:r>
              <a:rPr lang="en-US" altLang="en-US" sz="2400" dirty="0"/>
              <a:t> (continued)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Asset Protection</a:t>
            </a:r>
          </a:p>
          <a:p>
            <a:pPr marL="0" indent="0" eaLnBrk="1" hangingPunct="1">
              <a:buNone/>
            </a:pPr>
            <a:r>
              <a:rPr lang="en-US" altLang="en-US" sz="2400" i="1" dirty="0"/>
              <a:t>     Empty nesters</a:t>
            </a:r>
          </a:p>
          <a:p>
            <a:pPr lvl="1" eaLnBrk="1" hangingPunct="1"/>
            <a:r>
              <a:rPr lang="en-US" altLang="en-US" sz="2200" dirty="0"/>
              <a:t>Make sure you have sufficient auto and home insurance to meet your family’s needs</a:t>
            </a:r>
          </a:p>
          <a:p>
            <a:pPr lvl="1" eaLnBrk="1" hangingPunct="1"/>
            <a:r>
              <a:rPr lang="en-US" altLang="en-US" sz="2200" dirty="0"/>
              <a:t>Review your insurance needs annually to ensure you have adequate coverage and Guaranteed full replacement cost coverage</a:t>
            </a:r>
          </a:p>
          <a:p>
            <a:pPr lvl="1" eaLnBrk="1" hangingPunct="1"/>
            <a:r>
              <a:rPr lang="en-US" altLang="en-US" sz="2200" dirty="0"/>
              <a:t>As children leave, make adjustments to your insurance to be cost effective with coverage</a:t>
            </a:r>
          </a:p>
          <a:p>
            <a:pPr lvl="1" eaLnBrk="1" hangingPunct="1"/>
            <a:r>
              <a:rPr lang="en-US" altLang="en-US" sz="2200" dirty="0"/>
              <a:t>Take into account toys used for kids and grandkids in considering insurance and keep coverage up</a:t>
            </a:r>
          </a:p>
          <a:p>
            <a:pPr lvl="1" eaLnBrk="1" hangingPunct="1"/>
            <a:r>
              <a:rPr lang="en-US" altLang="en-US" sz="2200" dirty="0"/>
              <a:t>Consider an umbrella policy to reduce the risk of future litigation expense as assets increase</a:t>
            </a:r>
          </a:p>
          <a:p>
            <a:pPr lvl="2"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195486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655572"/>
            <a:ext cx="9144000" cy="944628"/>
          </a:xfrm>
          <a:noFill/>
        </p:spPr>
        <p:txBody>
          <a:bodyPr lIns="90488" tIns="44450" rIns="90488" bIns="44450" anchor="ctr"/>
          <a:lstStyle/>
          <a:p>
            <a:pPr eaLnBrk="1" hangingPunct="1"/>
            <a:r>
              <a:rPr lang="en-US" altLang="en-US" dirty="0"/>
              <a:t>A. Understand the Key Areas of Auto Insurance</a:t>
            </a:r>
          </a:p>
        </p:txBody>
      </p:sp>
      <p:sp>
        <p:nvSpPr>
          <p:cNvPr id="199683" name="Rectangle 3"/>
          <p:cNvSpPr>
            <a:spLocks noGrp="1" noChangeArrowheads="1"/>
          </p:cNvSpPr>
          <p:nvPr>
            <p:ph idx="1"/>
          </p:nvPr>
        </p:nvSpPr>
        <p:spPr>
          <a:xfrm>
            <a:off x="914400" y="1600200"/>
            <a:ext cx="7264400" cy="5257800"/>
          </a:xfrm>
        </p:spPr>
        <p:txBody>
          <a:bodyPr lIns="90488" tIns="44450" rIns="90488" bIns="44450"/>
          <a:lstStyle/>
          <a:p>
            <a:pPr eaLnBrk="1" hangingPunct="1"/>
            <a:r>
              <a:rPr lang="en-US" altLang="en-US" dirty="0"/>
              <a:t>What is auto insurance?</a:t>
            </a:r>
          </a:p>
          <a:p>
            <a:pPr lvl="1" eaLnBrk="1" hangingPunct="1"/>
            <a:r>
              <a:rPr lang="en-US" altLang="en-US" dirty="0"/>
              <a:t>Insurance against financial loss due to an auto accident. It is a contract where you agree to pay the premium and the insurance company agrees to pay up to a specified amount for any policy defined losses.</a:t>
            </a:r>
          </a:p>
          <a:p>
            <a:pPr lvl="2" eaLnBrk="1" hangingPunct="1"/>
            <a:r>
              <a:rPr lang="en-US" altLang="en-US" dirty="0"/>
              <a:t>Losses in excess of policy limits are your responsibility</a:t>
            </a:r>
          </a:p>
          <a:p>
            <a:pPr lvl="2" eaLnBrk="1" hangingPunct="1"/>
            <a:r>
              <a:rPr lang="en-US" altLang="en-US" dirty="0"/>
              <a:t>Most states require a minimum insurance coverage before you can legally drive </a:t>
            </a:r>
          </a:p>
          <a:p>
            <a:pPr lvl="2" eaLnBrk="1" hangingPunct="1"/>
            <a:r>
              <a:rPr lang="en-US" altLang="en-US" dirty="0"/>
              <a:t>The four coverage areas are liability, medical payments, uninsured/underinsured motorist’s protection, and damage to your car</a:t>
            </a:r>
          </a:p>
          <a:p>
            <a:pPr lvl="2"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 calcmode="lin" valueType="num">
                                      <p:cBhvr additive="base">
                                        <p:cTn id="7" dur="500" fill="hold"/>
                                        <p:tgtEl>
                                          <p:spTgt spid="1996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96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9683">
                                            <p:txEl>
                                              <p:pRg st="1" end="1"/>
                                            </p:txEl>
                                          </p:spTgt>
                                        </p:tgtEl>
                                        <p:attrNameLst>
                                          <p:attrName>style.visibility</p:attrName>
                                        </p:attrNameLst>
                                      </p:cBhvr>
                                      <p:to>
                                        <p:strVal val="visible"/>
                                      </p:to>
                                    </p:set>
                                    <p:anim calcmode="lin" valueType="num">
                                      <p:cBhvr additive="base">
                                        <p:cTn id="13" dur="500" fill="hold"/>
                                        <p:tgtEl>
                                          <p:spTgt spid="1996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96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9683">
                                            <p:txEl>
                                              <p:pRg st="2" end="2"/>
                                            </p:txEl>
                                          </p:spTgt>
                                        </p:tgtEl>
                                        <p:attrNameLst>
                                          <p:attrName>style.visibility</p:attrName>
                                        </p:attrNameLst>
                                      </p:cBhvr>
                                      <p:to>
                                        <p:strVal val="visible"/>
                                      </p:to>
                                    </p:set>
                                    <p:anim calcmode="lin" valueType="num">
                                      <p:cBhvr additive="base">
                                        <p:cTn id="17" dur="500" fill="hold"/>
                                        <p:tgtEl>
                                          <p:spTgt spid="1996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96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9683">
                                            <p:txEl>
                                              <p:pRg st="3" end="3"/>
                                            </p:txEl>
                                          </p:spTgt>
                                        </p:tgtEl>
                                        <p:attrNameLst>
                                          <p:attrName>style.visibility</p:attrName>
                                        </p:attrNameLst>
                                      </p:cBhvr>
                                      <p:to>
                                        <p:strVal val="visible"/>
                                      </p:to>
                                    </p:set>
                                    <p:anim calcmode="lin" valueType="num">
                                      <p:cBhvr additive="base">
                                        <p:cTn id="21" dur="500" fill="hold"/>
                                        <p:tgtEl>
                                          <p:spTgt spid="1996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96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9683">
                                            <p:txEl>
                                              <p:pRg st="4" end="4"/>
                                            </p:txEl>
                                          </p:spTgt>
                                        </p:tgtEl>
                                        <p:attrNameLst>
                                          <p:attrName>style.visibility</p:attrName>
                                        </p:attrNameLst>
                                      </p:cBhvr>
                                      <p:to>
                                        <p:strVal val="visible"/>
                                      </p:to>
                                    </p:set>
                                    <p:anim calcmode="lin" valueType="num">
                                      <p:cBhvr additive="base">
                                        <p:cTn id="25" dur="500" fill="hold"/>
                                        <p:tgtEl>
                                          <p:spTgt spid="1996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96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uiExpand="1"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a:xfrm>
            <a:off x="685800" y="609600"/>
            <a:ext cx="7772400" cy="1143000"/>
          </a:xfrm>
        </p:spPr>
        <p:txBody>
          <a:bodyPr/>
          <a:lstStyle/>
          <a:p>
            <a:pPr eaLnBrk="1" hangingPunct="1"/>
            <a:r>
              <a:rPr lang="en-US" altLang="en-US"/>
              <a:t>Review of Objectives</a:t>
            </a:r>
          </a:p>
        </p:txBody>
      </p:sp>
      <p:sp>
        <p:nvSpPr>
          <p:cNvPr id="81923" name="Rectangle 3"/>
          <p:cNvSpPr>
            <a:spLocks noGrp="1" noChangeArrowheads="1"/>
          </p:cNvSpPr>
          <p:nvPr>
            <p:ph type="subTitle" idx="1"/>
          </p:nvPr>
        </p:nvSpPr>
        <p:spPr>
          <a:xfrm>
            <a:off x="990600" y="1600200"/>
            <a:ext cx="7162800" cy="4381500"/>
          </a:xfrm>
        </p:spPr>
        <p:txBody>
          <a:bodyPr/>
          <a:lstStyle/>
          <a:p>
            <a:pPr marL="609600" indent="-609600" algn="l" eaLnBrk="1" hangingPunct="1"/>
            <a:r>
              <a:rPr lang="en-US" altLang="en-US" dirty="0"/>
              <a:t>A.  Do you understand the key areas of Auto Insurance and how to keep your auto insurance costs down?</a:t>
            </a:r>
          </a:p>
          <a:p>
            <a:pPr marL="609600" indent="-609600" algn="l" eaLnBrk="1" hangingPunct="1"/>
            <a:r>
              <a:rPr lang="en-US" altLang="en-US" dirty="0"/>
              <a:t>B.  Do you understand the key areas of Homeowners Insurance and how you can reduce your homeowner’s costs?</a:t>
            </a:r>
          </a:p>
          <a:p>
            <a:pPr marL="609600" indent="-609600" algn="l" eaLnBrk="1" hangingPunct="1">
              <a:buFont typeface="Wingdings" pitchFamily="2" charset="2"/>
              <a:buAutoNum type="alphaUcPeriod" startAt="3"/>
            </a:pPr>
            <a:r>
              <a:rPr lang="en-US" altLang="en-US" dirty="0"/>
              <a:t>Are you familiar with the key areas of Liability Insurance?</a:t>
            </a:r>
          </a:p>
          <a:p>
            <a:pPr marL="609600" indent="-609600" algn="l" eaLnBrk="1" hangingPunct="1">
              <a:buFont typeface="Wingdings" pitchFamily="2" charset="2"/>
              <a:buAutoNum type="alphaUcPeriod" startAt="3"/>
            </a:pPr>
            <a:r>
              <a:rPr lang="en-US" altLang="en-US" dirty="0"/>
              <a:t>Do you understand strategies to protect your assets?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#1</a:t>
            </a:r>
          </a:p>
        </p:txBody>
      </p:sp>
      <p:sp>
        <p:nvSpPr>
          <p:cNvPr id="82947" name="Rectangle 3"/>
          <p:cNvSpPr>
            <a:spLocks noGrp="1" noChangeArrowheads="1"/>
          </p:cNvSpPr>
          <p:nvPr>
            <p:ph idx="1"/>
          </p:nvPr>
        </p:nvSpPr>
        <p:spPr>
          <a:xfrm>
            <a:off x="914400" y="1600200"/>
            <a:ext cx="7466013" cy="5257800"/>
          </a:xfrm>
        </p:spPr>
        <p:txBody>
          <a:bodyPr/>
          <a:lstStyle/>
          <a:p>
            <a:pPr eaLnBrk="1" hangingPunct="1">
              <a:lnSpc>
                <a:spcPct val="90000"/>
              </a:lnSpc>
              <a:buFont typeface="Wingdings" panose="05000000000000000000" pitchFamily="2" charset="2"/>
              <a:buNone/>
            </a:pPr>
            <a:r>
              <a:rPr lang="en-US" altLang="en-US" sz="2400"/>
              <a:t>Data</a:t>
            </a:r>
          </a:p>
          <a:p>
            <a:pPr eaLnBrk="1" hangingPunct="1">
              <a:lnSpc>
                <a:spcPct val="90000"/>
              </a:lnSpc>
            </a:pPr>
            <a:r>
              <a:rPr lang="en-US" altLang="en-US" sz="2400"/>
              <a:t>Larry has split-limit $100/300/50 automobile liability insurance.  Several months ago Larry was in an accident in which he was found to be at fault.  Four passengers were injured in the accident and were awarded $100,000 each because of Larry’s negligence.  </a:t>
            </a:r>
          </a:p>
          <a:p>
            <a:pPr eaLnBrk="1" hangingPunct="1">
              <a:lnSpc>
                <a:spcPct val="90000"/>
              </a:lnSpc>
              <a:buFont typeface="Wingdings" panose="05000000000000000000" pitchFamily="2" charset="2"/>
              <a:buNone/>
            </a:pPr>
            <a:r>
              <a:rPr lang="en-US" altLang="en-US" sz="2400"/>
              <a:t>Application</a:t>
            </a:r>
          </a:p>
          <a:p>
            <a:pPr eaLnBrk="1" hangingPunct="1">
              <a:lnSpc>
                <a:spcPct val="90000"/>
              </a:lnSpc>
            </a:pPr>
            <a:r>
              <a:rPr lang="en-US" altLang="en-US" sz="2400"/>
              <a:t>How much of this judgment will Larry’s insurance policy cover? What amount will Larry have to pay out-of-pocket?</a:t>
            </a:r>
          </a:p>
          <a:p>
            <a:pPr eaLnBrk="1" hangingPunct="1">
              <a:lnSpc>
                <a:spcPct val="90000"/>
              </a:lnSpc>
            </a:pPr>
            <a:r>
              <a:rPr lang="en-US" altLang="en-US" sz="2400"/>
              <a:t>Note: Larry’s coverage is (A/B/D) 100/300/50.</a:t>
            </a:r>
          </a:p>
          <a:p>
            <a:pPr lvl="1" eaLnBrk="1" hangingPunct="1">
              <a:lnSpc>
                <a:spcPct val="90000"/>
              </a:lnSpc>
              <a:buFontTx/>
              <a:buNone/>
            </a:pPr>
            <a:r>
              <a:rPr lang="en-US" altLang="en-US"/>
              <a:t>A=</a:t>
            </a:r>
            <a:r>
              <a:rPr lang="en-US" altLang="en-US" u="sng"/>
              <a:t>Liability:</a:t>
            </a:r>
            <a:r>
              <a:rPr lang="en-US" altLang="en-US"/>
              <a:t> Max. bodily injury liability per person.</a:t>
            </a:r>
          </a:p>
          <a:p>
            <a:pPr lvl="1" eaLnBrk="1" hangingPunct="1">
              <a:lnSpc>
                <a:spcPct val="90000"/>
              </a:lnSpc>
              <a:buFontTx/>
              <a:buNone/>
            </a:pPr>
            <a:r>
              <a:rPr lang="en-US" altLang="en-US"/>
              <a:t>B=</a:t>
            </a:r>
            <a:r>
              <a:rPr lang="en-US" altLang="en-US" u="sng"/>
              <a:t>Medical:</a:t>
            </a:r>
            <a:r>
              <a:rPr lang="en-US" altLang="en-US"/>
              <a:t> Max. coverage per accident.</a:t>
            </a:r>
          </a:p>
          <a:p>
            <a:pPr lvl="1" eaLnBrk="1" hangingPunct="1">
              <a:lnSpc>
                <a:spcPct val="90000"/>
              </a:lnSpc>
              <a:buFontTx/>
              <a:buNone/>
            </a:pPr>
            <a:r>
              <a:rPr lang="en-US" altLang="en-US"/>
              <a:t>D=</a:t>
            </a:r>
            <a:r>
              <a:rPr lang="en-US" altLang="en-US" u="sng"/>
              <a:t>Damage:</a:t>
            </a:r>
            <a:r>
              <a:rPr lang="en-US" altLang="en-US"/>
              <a:t> Max. collision/comprehensive coverage</a:t>
            </a:r>
            <a:r>
              <a:rPr lang="en-US" altLang="en-US" sz="2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29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94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29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294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294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29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647700"/>
            <a:ext cx="7772400" cy="1104900"/>
          </a:xfrm>
        </p:spPr>
        <p:txBody>
          <a:bodyPr/>
          <a:lstStyle/>
          <a:p>
            <a:pPr eaLnBrk="1" hangingPunct="1"/>
            <a:r>
              <a:rPr lang="en-US" altLang="en-US"/>
              <a:t>Case Study #1 Answer</a:t>
            </a:r>
          </a:p>
        </p:txBody>
      </p:sp>
      <p:sp>
        <p:nvSpPr>
          <p:cNvPr id="61444" name="Rectangle 3"/>
          <p:cNvSpPr>
            <a:spLocks noGrp="1" noChangeArrowheads="1"/>
          </p:cNvSpPr>
          <p:nvPr>
            <p:ph idx="1"/>
          </p:nvPr>
        </p:nvSpPr>
        <p:spPr>
          <a:xfrm>
            <a:off x="914400" y="1600200"/>
            <a:ext cx="7315200" cy="4724400"/>
          </a:xfrm>
        </p:spPr>
        <p:txBody>
          <a:bodyPr/>
          <a:lstStyle/>
          <a:p>
            <a:pPr eaLnBrk="1" hangingPunct="1"/>
            <a:r>
              <a:rPr lang="en-US" altLang="en-US" sz="2400"/>
              <a:t>Larry’s policy limits are $100/300/50.  Because of this, Larry’s policy will pay up to $300,000, the maximum liability limit per accident.  This amount must cover payments to all persons involved in the accident.</a:t>
            </a:r>
          </a:p>
          <a:p>
            <a:pPr eaLnBrk="1" hangingPunct="1"/>
            <a:r>
              <a:rPr lang="en-US" altLang="en-US" sz="2400"/>
              <a:t>Unfortunately, it is not enough, because the four liability claims total $400,000.  The other $100,000 awarded in the judgment will not be covered by his insurance, and would be a personal expense to Larry.</a:t>
            </a:r>
          </a:p>
          <a:p>
            <a:pPr eaLnBrk="1" hangingPunct="1">
              <a:buFont typeface="Wingdings" panose="05000000000000000000" pitchFamily="2" charset="2"/>
              <a:buNone/>
            </a:pPr>
            <a:endParaRPr lang="en-US" altLang="en-US" sz="2400"/>
          </a:p>
          <a:p>
            <a:pPr eaLnBrk="1" hangingPunct="1">
              <a:lnSpc>
                <a:spcPct val="90000"/>
              </a:lnSpc>
              <a:buFont typeface="Wingdings" panose="05000000000000000000" pitchFamily="2" charset="2"/>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685800" y="571500"/>
            <a:ext cx="7772400" cy="1104900"/>
          </a:xfrm>
        </p:spPr>
        <p:txBody>
          <a:bodyPr/>
          <a:lstStyle/>
          <a:p>
            <a:pPr eaLnBrk="1" hangingPunct="1"/>
            <a:r>
              <a:rPr lang="en-US" altLang="en-US"/>
              <a:t>Case Study #2</a:t>
            </a:r>
          </a:p>
        </p:txBody>
      </p:sp>
      <p:sp>
        <p:nvSpPr>
          <p:cNvPr id="84995" name="Rectangle 3"/>
          <p:cNvSpPr>
            <a:spLocks noGrp="1" noChangeArrowheads="1"/>
          </p:cNvSpPr>
          <p:nvPr>
            <p:ph idx="1"/>
          </p:nvPr>
        </p:nvSpPr>
        <p:spPr>
          <a:xfrm>
            <a:off x="990600" y="1600200"/>
            <a:ext cx="7239000" cy="41148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Janet Tanner currently insures her home for 100% of its replacement value with an HO-2 policy.  For Janice this works out to $280,000 in dwelling (A) coverage.</a:t>
            </a:r>
          </a:p>
          <a:p>
            <a:pPr eaLnBrk="1" hangingPunct="1">
              <a:buFont typeface="Wingdings" panose="05000000000000000000" pitchFamily="2" charset="2"/>
              <a:buNone/>
            </a:pPr>
            <a:r>
              <a:rPr lang="en-US" altLang="en-US" sz="2400"/>
              <a:t>Calculations</a:t>
            </a:r>
          </a:p>
          <a:p>
            <a:pPr eaLnBrk="1" hangingPunct="1"/>
            <a:r>
              <a:rPr lang="en-US" altLang="en-US" sz="2400"/>
              <a:t>What are the maximum dollar coverage amounts for parts B, C, and D of her HO-2 homeowner’s policy?</a:t>
            </a:r>
            <a:r>
              <a:rPr lang="en-US" altLang="en-US" sz="2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499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4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49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609600" y="647700"/>
            <a:ext cx="7924800" cy="1104900"/>
          </a:xfrm>
        </p:spPr>
        <p:txBody>
          <a:bodyPr/>
          <a:lstStyle/>
          <a:p>
            <a:pPr eaLnBrk="1" hangingPunct="1"/>
            <a:r>
              <a:rPr lang="en-US" altLang="en-US"/>
              <a:t>Case Study #2 Answer</a:t>
            </a:r>
          </a:p>
        </p:txBody>
      </p:sp>
      <p:sp>
        <p:nvSpPr>
          <p:cNvPr id="63492" name="Rectangle 3"/>
          <p:cNvSpPr>
            <a:spLocks noGrp="1" noChangeArrowheads="1"/>
          </p:cNvSpPr>
          <p:nvPr>
            <p:ph idx="1"/>
          </p:nvPr>
        </p:nvSpPr>
        <p:spPr>
          <a:xfrm>
            <a:off x="928688" y="1608138"/>
            <a:ext cx="7286625" cy="4419600"/>
          </a:xfrm>
        </p:spPr>
        <p:txBody>
          <a:bodyPr/>
          <a:lstStyle/>
          <a:p>
            <a:pPr eaLnBrk="1" hangingPunct="1"/>
            <a:r>
              <a:rPr lang="en-US" altLang="en-US" sz="2400"/>
              <a:t>The base coverage for determining coverage on B, C, and D is the $280,000 of the dwelling coverage A.</a:t>
            </a:r>
          </a:p>
          <a:p>
            <a:pPr eaLnBrk="1" hangingPunct="1"/>
            <a:r>
              <a:rPr lang="en-US" altLang="en-US" sz="2400"/>
              <a:t>Coverage B (other structures) is limited to 10% of the dwelling coverage = (.10 x $280,000) = $28,000</a:t>
            </a:r>
          </a:p>
          <a:p>
            <a:pPr eaLnBrk="1" hangingPunct="1"/>
            <a:r>
              <a:rPr lang="en-US" altLang="en-US" sz="2400"/>
              <a:t>Coverage C (personal property) is limited to 50% of the home’s coverage = ($280,000/2) = $140,000</a:t>
            </a:r>
          </a:p>
          <a:p>
            <a:pPr eaLnBrk="1" hangingPunct="1"/>
            <a:r>
              <a:rPr lang="en-US" altLang="en-US" sz="2400"/>
              <a:t>Coverage D (loss of use) is limited to 20% of the home’s coverage  = (.20 x $280,000) = $56,000</a:t>
            </a:r>
            <a:r>
              <a:rPr lang="en-US" altLang="en-US"/>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685800" y="571500"/>
            <a:ext cx="7772400" cy="1104900"/>
          </a:xfrm>
        </p:spPr>
        <p:txBody>
          <a:bodyPr/>
          <a:lstStyle/>
          <a:p>
            <a:pPr eaLnBrk="1" hangingPunct="1"/>
            <a:r>
              <a:rPr lang="en-US" altLang="en-US"/>
              <a:t>Case Study #3</a:t>
            </a:r>
          </a:p>
        </p:txBody>
      </p:sp>
      <p:sp>
        <p:nvSpPr>
          <p:cNvPr id="87043" name="Rectangle 3"/>
          <p:cNvSpPr>
            <a:spLocks noGrp="1" noChangeArrowheads="1"/>
          </p:cNvSpPr>
          <p:nvPr>
            <p:ph idx="1"/>
          </p:nvPr>
        </p:nvSpPr>
        <p:spPr>
          <a:xfrm>
            <a:off x="914400" y="1600200"/>
            <a:ext cx="7315200" cy="46482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Kelly has a personal property coverage with a $250 limit on currency; a $1,000 limit on jewelry; and a $2,500 limit on gold, silver, and pewter.  She does not have a personal property floater. Her deductible is $250.</a:t>
            </a:r>
          </a:p>
          <a:p>
            <a:pPr eaLnBrk="1" hangingPunct="1">
              <a:buFont typeface="Wingdings" panose="05000000000000000000" pitchFamily="2" charset="2"/>
              <a:buNone/>
            </a:pPr>
            <a:r>
              <a:rPr lang="en-US" altLang="en-US" sz="2400"/>
              <a:t>Application</a:t>
            </a:r>
          </a:p>
          <a:p>
            <a:pPr eaLnBrk="1" hangingPunct="1"/>
            <a:r>
              <a:rPr lang="en-US" altLang="en-US" sz="2400"/>
              <a:t>a. If $500 cash, $2,500 of jewelry, and $1,500 of silverware were stolen from their home, what amount of loss would be covered by her homeowner’s policy ($4,500 total)?  </a:t>
            </a:r>
          </a:p>
          <a:p>
            <a:pPr eaLnBrk="1" hangingPunct="1"/>
            <a:r>
              <a:rPr lang="en-US" altLang="en-US" sz="2400"/>
              <a:t>B.  How much will she have to pay on the claim?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04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70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704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70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85800" y="571500"/>
            <a:ext cx="7772400" cy="1104900"/>
          </a:xfrm>
        </p:spPr>
        <p:txBody>
          <a:bodyPr/>
          <a:lstStyle/>
          <a:p>
            <a:pPr eaLnBrk="1" hangingPunct="1"/>
            <a:r>
              <a:rPr lang="en-US" altLang="en-US"/>
              <a:t>Case Study #3 Answer</a:t>
            </a:r>
          </a:p>
        </p:txBody>
      </p:sp>
      <p:graphicFrame>
        <p:nvGraphicFramePr>
          <p:cNvPr id="306211" name="Group 35"/>
          <p:cNvGraphicFramePr>
            <a:graphicFrameLocks noGrp="1"/>
          </p:cNvGraphicFramePr>
          <p:nvPr/>
        </p:nvGraphicFramePr>
        <p:xfrm>
          <a:off x="228600" y="1828800"/>
          <a:ext cx="8686800" cy="4745039"/>
        </p:xfrm>
        <a:graphic>
          <a:graphicData uri="http://schemas.openxmlformats.org/drawingml/2006/table">
            <a:tbl>
              <a:tblPr/>
              <a:tblGrid>
                <a:gridCol w="2171700">
                  <a:extLst>
                    <a:ext uri="{9D8B030D-6E8A-4147-A177-3AD203B41FA5}">
                      <a16:colId xmlns:a16="http://schemas.microsoft.com/office/drawing/2014/main" val="20000"/>
                    </a:ext>
                  </a:extLst>
                </a:gridCol>
                <a:gridCol w="2171700">
                  <a:extLst>
                    <a:ext uri="{9D8B030D-6E8A-4147-A177-3AD203B41FA5}">
                      <a16:colId xmlns:a16="http://schemas.microsoft.com/office/drawing/2014/main" val="20001"/>
                    </a:ext>
                  </a:extLst>
                </a:gridCol>
                <a:gridCol w="2171700">
                  <a:extLst>
                    <a:ext uri="{9D8B030D-6E8A-4147-A177-3AD203B41FA5}">
                      <a16:colId xmlns:a16="http://schemas.microsoft.com/office/drawing/2014/main" val="20002"/>
                    </a:ext>
                  </a:extLst>
                </a:gridCol>
                <a:gridCol w="2171700">
                  <a:extLst>
                    <a:ext uri="{9D8B030D-6E8A-4147-A177-3AD203B41FA5}">
                      <a16:colId xmlns:a16="http://schemas.microsoft.com/office/drawing/2014/main" val="20003"/>
                    </a:ext>
                  </a:extLst>
                </a:gridCol>
              </a:tblGrid>
              <a:tr h="889060">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0" i="0" u="sng" strike="noStrike" cap="none" normalizeH="0" baseline="0" dirty="0">
                          <a:ln>
                            <a:noFill/>
                          </a:ln>
                          <a:solidFill>
                            <a:schemeClr val="tx1"/>
                          </a:solidFill>
                          <a:effectLst/>
                          <a:latin typeface="Times New Roman" pitchFamily="18" charset="0"/>
                        </a:rPr>
                        <a:t>Item</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0" i="0" u="sng" strike="noStrike" cap="none" normalizeH="0" baseline="0">
                          <a:ln>
                            <a:noFill/>
                          </a:ln>
                          <a:solidFill>
                            <a:schemeClr val="tx1"/>
                          </a:solidFill>
                          <a:effectLst/>
                          <a:latin typeface="Times New Roman" pitchFamily="18" charset="0"/>
                        </a:rPr>
                        <a:t>Amount Insurance Pays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0" i="0" u="sng" strike="noStrike" cap="none" normalizeH="0" baseline="0">
                          <a:ln>
                            <a:noFill/>
                          </a:ln>
                          <a:solidFill>
                            <a:schemeClr val="tx1"/>
                          </a:solidFill>
                          <a:effectLst/>
                          <a:latin typeface="Times New Roman" pitchFamily="18" charset="0"/>
                        </a:rPr>
                        <a:t>Amount Kelly Pays</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0" i="0" u="sng" strike="noStrike" cap="none" normalizeH="0" baseline="0">
                          <a:ln>
                            <a:noFill/>
                          </a:ln>
                          <a:solidFill>
                            <a:schemeClr val="tx1"/>
                          </a:solidFill>
                          <a:effectLst/>
                          <a:latin typeface="Times New Roman" pitchFamily="18" charset="0"/>
                        </a:rPr>
                        <a:t>Total</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906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Cash</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$250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dirty="0">
                          <a:ln>
                            <a:noFill/>
                          </a:ln>
                          <a:solidFill>
                            <a:schemeClr val="tx1"/>
                          </a:solidFill>
                          <a:effectLst/>
                          <a:latin typeface="Times New Roman" pitchFamily="18" charset="0"/>
                        </a:rPr>
                        <a:t>$250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$500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8906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Jewelry</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$1,000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$1,500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$2,500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8906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Silverware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$1,500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$1,500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88799">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dirty="0">
                          <a:ln>
                            <a:noFill/>
                          </a:ln>
                          <a:solidFill>
                            <a:schemeClr val="tx1"/>
                          </a:solidFill>
                          <a:effectLst/>
                          <a:latin typeface="Times New Roman" pitchFamily="18" charset="0"/>
                        </a:rPr>
                        <a:t>Totals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a:ln>
                            <a:noFill/>
                          </a:ln>
                          <a:solidFill>
                            <a:schemeClr val="tx1"/>
                          </a:solidFill>
                          <a:effectLst/>
                          <a:latin typeface="Times New Roman" pitchFamily="18" charset="0"/>
                        </a:rPr>
                        <a:t>$2,750 - $250 deductible = $2,500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dirty="0">
                          <a:ln>
                            <a:noFill/>
                          </a:ln>
                          <a:solidFill>
                            <a:schemeClr val="tx1"/>
                          </a:solidFill>
                          <a:effectLst/>
                          <a:latin typeface="Times New Roman" pitchFamily="18" charset="0"/>
                        </a:rPr>
                        <a:t>$1,750 + $250 deductible = $2,000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400" b="0" i="0" u="none" strike="noStrike" cap="none" normalizeH="0" baseline="0" dirty="0">
                          <a:ln>
                            <a:noFill/>
                          </a:ln>
                          <a:solidFill>
                            <a:schemeClr val="tx1"/>
                          </a:solidFill>
                          <a:effectLst/>
                          <a:latin typeface="Times New Roman" pitchFamily="18" charset="0"/>
                        </a:rPr>
                        <a:t>$4,500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09600" y="571500"/>
            <a:ext cx="7924800" cy="1104900"/>
          </a:xfrm>
        </p:spPr>
        <p:txBody>
          <a:bodyPr/>
          <a:lstStyle/>
          <a:p>
            <a:pPr eaLnBrk="1" hangingPunct="1"/>
            <a:r>
              <a:rPr lang="en-US" altLang="en-US"/>
              <a:t>Case Study #4</a:t>
            </a:r>
          </a:p>
        </p:txBody>
      </p:sp>
      <p:sp>
        <p:nvSpPr>
          <p:cNvPr id="89091" name="Rectangle 3"/>
          <p:cNvSpPr>
            <a:spLocks noGrp="1" noChangeArrowheads="1"/>
          </p:cNvSpPr>
          <p:nvPr>
            <p:ph idx="1"/>
          </p:nvPr>
        </p:nvSpPr>
        <p:spPr>
          <a:xfrm>
            <a:off x="914400" y="1600200"/>
            <a:ext cx="7315200" cy="52578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Catherine called her insurance agent to learn how to reduce  her $1,000 homeowners insurance premium.  The agent suggested increasing her current $250 deductible on her policy to $500.  This would result in a 10% premium savings.  Her agent also indicated that she would increase her deductible to $1,000 with an 18% savings, or $2,500 with a 25% savings. </a:t>
            </a:r>
          </a:p>
          <a:p>
            <a:pPr eaLnBrk="1" hangingPunct="1">
              <a:buFont typeface="Wingdings" panose="05000000000000000000" pitchFamily="2" charset="2"/>
              <a:buNone/>
            </a:pPr>
            <a:r>
              <a:rPr lang="en-US" altLang="en-US" sz="2400"/>
              <a:t>Calculations </a:t>
            </a:r>
          </a:p>
          <a:p>
            <a:pPr eaLnBrk="1" hangingPunct="1"/>
            <a:r>
              <a:rPr lang="en-US" altLang="en-US" sz="2400"/>
              <a:t>a. How much will Catherine save per year in premiums by choosing the new deductibles?  </a:t>
            </a:r>
          </a:p>
          <a:p>
            <a:pPr eaLnBrk="1" hangingPunct="1"/>
            <a:r>
              <a:rPr lang="en-US" altLang="en-US" sz="2400"/>
              <a:t>b. What are the advantages &amp; disadvantages of increasing her policy deductible?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90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90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909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90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685800" y="533400"/>
            <a:ext cx="7772400" cy="1143000"/>
          </a:xfrm>
        </p:spPr>
        <p:txBody>
          <a:bodyPr/>
          <a:lstStyle/>
          <a:p>
            <a:pPr eaLnBrk="1" hangingPunct="1"/>
            <a:r>
              <a:rPr lang="en-US" altLang="en-US"/>
              <a:t>Case Study #4 Answer</a:t>
            </a:r>
          </a:p>
        </p:txBody>
      </p:sp>
      <p:sp>
        <p:nvSpPr>
          <p:cNvPr id="67588" name="Rectangle 3"/>
          <p:cNvSpPr>
            <a:spLocks noGrp="1" noChangeArrowheads="1"/>
          </p:cNvSpPr>
          <p:nvPr>
            <p:ph idx="1"/>
          </p:nvPr>
        </p:nvSpPr>
        <p:spPr>
          <a:xfrm>
            <a:off x="914400" y="1600200"/>
            <a:ext cx="7315200" cy="5715000"/>
          </a:xfrm>
        </p:spPr>
        <p:txBody>
          <a:bodyPr/>
          <a:lstStyle/>
          <a:p>
            <a:pPr eaLnBrk="1" hangingPunct="1">
              <a:lnSpc>
                <a:spcPct val="90000"/>
              </a:lnSpc>
            </a:pPr>
            <a:r>
              <a:rPr lang="en-US" altLang="en-US" sz="2400"/>
              <a:t>a. Her current policy is $1,000 per year.  Annual savings would be:  </a:t>
            </a:r>
          </a:p>
          <a:p>
            <a:pPr lvl="1" eaLnBrk="1" hangingPunct="1">
              <a:lnSpc>
                <a:spcPct val="90000"/>
              </a:lnSpc>
            </a:pPr>
            <a:r>
              <a:rPr lang="en-US" altLang="en-US"/>
              <a:t>$500 deductible = 10% savings or $100;  </a:t>
            </a:r>
          </a:p>
          <a:p>
            <a:pPr lvl="1" eaLnBrk="1" hangingPunct="1">
              <a:lnSpc>
                <a:spcPct val="90000"/>
              </a:lnSpc>
            </a:pPr>
            <a:r>
              <a:rPr lang="en-US" altLang="en-US"/>
              <a:t>$1,000 deductible = 18% savings or $180; or  </a:t>
            </a:r>
          </a:p>
          <a:p>
            <a:pPr lvl="1" eaLnBrk="1" hangingPunct="1">
              <a:lnSpc>
                <a:spcPct val="90000"/>
              </a:lnSpc>
            </a:pPr>
            <a:r>
              <a:rPr lang="en-US" altLang="en-US"/>
              <a:t>$2,500  deductible = 25% savings or $250.</a:t>
            </a:r>
            <a:r>
              <a:rPr lang="en-US" altLang="en-US" sz="2000"/>
              <a:t>  </a:t>
            </a:r>
          </a:p>
          <a:p>
            <a:pPr eaLnBrk="1" hangingPunct="1">
              <a:lnSpc>
                <a:spcPct val="90000"/>
              </a:lnSpc>
            </a:pPr>
            <a:r>
              <a:rPr lang="en-US" altLang="en-US" sz="2400"/>
              <a:t>b. The advisability of increasing homeowner’s insurance deductibles depends on the adequacy of her emergency fund or her capacity to cover a loss from current earnings.  Catherine would save $250 on her annual premium by increasing her deductible from $250 to $2,500.  On the other hand, she would be responsible for the first $2,500 of losses.  Catherine would need about ten claim free years ($2,500/$250) to break even.  Her decision should be based primarily on her emergency fund.</a:t>
            </a:r>
            <a:r>
              <a:rPr lang="en-US" altLang="en-US" sz="1600"/>
              <a:t>    </a:t>
            </a:r>
          </a:p>
          <a:p>
            <a:pPr eaLnBrk="1" hangingPunct="1">
              <a:lnSpc>
                <a:spcPct val="90000"/>
              </a:lnSpc>
              <a:buFont typeface="Wingdings" panose="05000000000000000000" pitchFamily="2" charset="2"/>
              <a:buNone/>
            </a:pPr>
            <a:endParaRPr lang="en-US" altLang="en-US" sz="1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58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58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58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758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685800" y="647700"/>
            <a:ext cx="7772400" cy="1104900"/>
          </a:xfrm>
        </p:spPr>
        <p:txBody>
          <a:bodyPr/>
          <a:lstStyle/>
          <a:p>
            <a:pPr eaLnBrk="1" hangingPunct="1"/>
            <a:r>
              <a:rPr lang="en-US" altLang="en-US"/>
              <a:t>Case Study #5</a:t>
            </a:r>
          </a:p>
        </p:txBody>
      </p:sp>
      <p:sp>
        <p:nvSpPr>
          <p:cNvPr id="91139"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Paul is confused about his umbrella policy.  His insurance agent requires him to have $250/500/100 split insurance on each of his automobiles before they can be put under his umbrella policy.  He also has to have a similar liability coverage for his home.</a:t>
            </a:r>
          </a:p>
          <a:p>
            <a:pPr eaLnBrk="1" hangingPunct="1">
              <a:buFont typeface="Wingdings" panose="05000000000000000000" pitchFamily="2" charset="2"/>
              <a:buNone/>
            </a:pPr>
            <a:r>
              <a:rPr lang="en-US" altLang="en-US" sz="2400"/>
              <a:t>Application</a:t>
            </a:r>
          </a:p>
          <a:p>
            <a:pPr eaLnBrk="1" hangingPunct="1"/>
            <a:r>
              <a:rPr lang="en-US" altLang="en-US" sz="2400"/>
              <a:t>What is the purpose of an umbrella policy?  Does it pay before or after Paul’s home or auto coverage?</a:t>
            </a:r>
          </a:p>
          <a:p>
            <a:pPr eaLnBrk="1" hangingPunct="1"/>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911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a:t>Part A:  Liability Coverage</a:t>
            </a:r>
          </a:p>
        </p:txBody>
      </p:sp>
      <p:sp>
        <p:nvSpPr>
          <p:cNvPr id="201731" name="Rectangle 3"/>
          <p:cNvSpPr>
            <a:spLocks noGrp="1" noChangeArrowheads="1"/>
          </p:cNvSpPr>
          <p:nvPr>
            <p:ph idx="1"/>
          </p:nvPr>
        </p:nvSpPr>
        <p:spPr>
          <a:xfrm>
            <a:off x="914400" y="1600200"/>
            <a:ext cx="7264400" cy="5194300"/>
          </a:xfrm>
        </p:spPr>
        <p:txBody>
          <a:bodyPr lIns="90488" tIns="44450" rIns="90488" bIns="44450"/>
          <a:lstStyle/>
          <a:p>
            <a:pPr eaLnBrk="1" hangingPunct="1"/>
            <a:r>
              <a:rPr lang="en-US" altLang="en-US" dirty="0"/>
              <a:t>What is liability coverage?</a:t>
            </a:r>
          </a:p>
          <a:p>
            <a:pPr lvl="1" eaLnBrk="1" hangingPunct="1"/>
            <a:r>
              <a:rPr lang="en-US" altLang="en-US" dirty="0"/>
              <a:t>Liability coverage may be a single limit or a split-limit coverage.  It is payment for losses due to:</a:t>
            </a:r>
          </a:p>
          <a:p>
            <a:pPr lvl="2" eaLnBrk="1" hangingPunct="1"/>
            <a:r>
              <a:rPr lang="en-US" altLang="en-US" dirty="0"/>
              <a:t>Bodily injury:  Death or injury for all those involved in the accident</a:t>
            </a:r>
          </a:p>
          <a:p>
            <a:pPr lvl="2" eaLnBrk="1" hangingPunct="1"/>
            <a:r>
              <a:rPr lang="en-US" altLang="en-US" dirty="0"/>
              <a:t>Property damage:  All damage to the car or cars and any property damage</a:t>
            </a:r>
          </a:p>
          <a:p>
            <a:pPr lvl="2" eaLnBrk="1" hangingPunct="1"/>
            <a:r>
              <a:rPr lang="en-US" altLang="en-US" dirty="0"/>
              <a:t>Losses due to lawsuits: Losses from lawsuits resulting from the accident</a:t>
            </a:r>
          </a:p>
          <a:p>
            <a:pPr lvl="2" eaLnBrk="1" hangingPunct="1"/>
            <a:r>
              <a:rPr lang="en-US" altLang="en-US" dirty="0"/>
              <a:t>Defense costs in addition to your policy limits in civil trials:  Defense costs in case the accident goes to trial</a:t>
            </a: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1731">
                                            <p:txEl>
                                              <p:pRg st="0" end="0"/>
                                            </p:txEl>
                                          </p:spTgt>
                                        </p:tgtEl>
                                        <p:attrNameLst>
                                          <p:attrName>style.visibility</p:attrName>
                                        </p:attrNameLst>
                                      </p:cBhvr>
                                      <p:to>
                                        <p:strVal val="visible"/>
                                      </p:to>
                                    </p:set>
                                    <p:anim calcmode="lin" valueType="num">
                                      <p:cBhvr additive="base">
                                        <p:cTn id="7" dur="500" fill="hold"/>
                                        <p:tgtEl>
                                          <p:spTgt spid="2017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17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1731">
                                            <p:txEl>
                                              <p:pRg st="1" end="1"/>
                                            </p:txEl>
                                          </p:spTgt>
                                        </p:tgtEl>
                                        <p:attrNameLst>
                                          <p:attrName>style.visibility</p:attrName>
                                        </p:attrNameLst>
                                      </p:cBhvr>
                                      <p:to>
                                        <p:strVal val="visible"/>
                                      </p:to>
                                    </p:set>
                                    <p:anim calcmode="lin" valueType="num">
                                      <p:cBhvr additive="base">
                                        <p:cTn id="13" dur="500" fill="hold"/>
                                        <p:tgtEl>
                                          <p:spTgt spid="2017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17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1731">
                                            <p:txEl>
                                              <p:pRg st="2" end="2"/>
                                            </p:txEl>
                                          </p:spTgt>
                                        </p:tgtEl>
                                        <p:attrNameLst>
                                          <p:attrName>style.visibility</p:attrName>
                                        </p:attrNameLst>
                                      </p:cBhvr>
                                      <p:to>
                                        <p:strVal val="visible"/>
                                      </p:to>
                                    </p:set>
                                    <p:anim calcmode="lin" valueType="num">
                                      <p:cBhvr additive="base">
                                        <p:cTn id="17" dur="500" fill="hold"/>
                                        <p:tgtEl>
                                          <p:spTgt spid="20173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173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1731">
                                            <p:txEl>
                                              <p:pRg st="3" end="3"/>
                                            </p:txEl>
                                          </p:spTgt>
                                        </p:tgtEl>
                                        <p:attrNameLst>
                                          <p:attrName>style.visibility</p:attrName>
                                        </p:attrNameLst>
                                      </p:cBhvr>
                                      <p:to>
                                        <p:strVal val="visible"/>
                                      </p:to>
                                    </p:set>
                                    <p:anim calcmode="lin" valueType="num">
                                      <p:cBhvr additive="base">
                                        <p:cTn id="21" dur="500" fill="hold"/>
                                        <p:tgtEl>
                                          <p:spTgt spid="20173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173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1731">
                                            <p:txEl>
                                              <p:pRg st="4" end="4"/>
                                            </p:txEl>
                                          </p:spTgt>
                                        </p:tgtEl>
                                        <p:attrNameLst>
                                          <p:attrName>style.visibility</p:attrName>
                                        </p:attrNameLst>
                                      </p:cBhvr>
                                      <p:to>
                                        <p:strVal val="visible"/>
                                      </p:to>
                                    </p:set>
                                    <p:anim calcmode="lin" valueType="num">
                                      <p:cBhvr additive="base">
                                        <p:cTn id="25" dur="500" fill="hold"/>
                                        <p:tgtEl>
                                          <p:spTgt spid="20173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17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1731">
                                            <p:txEl>
                                              <p:pRg st="5" end="5"/>
                                            </p:txEl>
                                          </p:spTgt>
                                        </p:tgtEl>
                                        <p:attrNameLst>
                                          <p:attrName>style.visibility</p:attrName>
                                        </p:attrNameLst>
                                      </p:cBhvr>
                                      <p:to>
                                        <p:strVal val="visible"/>
                                      </p:to>
                                    </p:set>
                                    <p:anim calcmode="lin" valueType="num">
                                      <p:cBhvr additive="base">
                                        <p:cTn id="29" dur="500" fill="hold"/>
                                        <p:tgtEl>
                                          <p:spTgt spid="20173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173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uiExpand="1" build="p" bldLvl="2"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647700"/>
            <a:ext cx="7772400" cy="1104900"/>
          </a:xfrm>
        </p:spPr>
        <p:txBody>
          <a:bodyPr/>
          <a:lstStyle/>
          <a:p>
            <a:pPr eaLnBrk="1" hangingPunct="1"/>
            <a:r>
              <a:rPr lang="en-US" altLang="en-US"/>
              <a:t>Case Study #5 Answer</a:t>
            </a:r>
          </a:p>
        </p:txBody>
      </p:sp>
      <p:sp>
        <p:nvSpPr>
          <p:cNvPr id="69636" name="Rectangle 3"/>
          <p:cNvSpPr>
            <a:spLocks noGrp="1" noChangeArrowheads="1"/>
          </p:cNvSpPr>
          <p:nvPr>
            <p:ph idx="1"/>
          </p:nvPr>
        </p:nvSpPr>
        <p:spPr>
          <a:xfrm>
            <a:off x="928688" y="1608138"/>
            <a:ext cx="7286625" cy="4419600"/>
          </a:xfrm>
        </p:spPr>
        <p:txBody>
          <a:bodyPr/>
          <a:lstStyle/>
          <a:p>
            <a:pPr eaLnBrk="1" hangingPunct="1"/>
            <a:r>
              <a:rPr lang="en-US" altLang="en-US" sz="2400"/>
              <a:t>Paul’s umbrella policy is a policy which provides protection against lawsuits and judgments    </a:t>
            </a:r>
          </a:p>
          <a:p>
            <a:pPr eaLnBrk="1" hangingPunct="1"/>
            <a:r>
              <a:rPr lang="en-US" altLang="en-US" sz="2400"/>
              <a:t>It doesn’t go into effect until after he has exhausted his homeowners and automobile liability coverage.  For that reason, the insurance company requires high liability coverage on his home and automobiles before he can purchase an umbrella policy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altLang="en-US" sz="3700"/>
              <a:t>Case Study #6</a:t>
            </a:r>
          </a:p>
        </p:txBody>
      </p:sp>
      <p:sp>
        <p:nvSpPr>
          <p:cNvPr id="93187" name="Rectangle 3"/>
          <p:cNvSpPr>
            <a:spLocks noGrp="1" noChangeArrowheads="1"/>
          </p:cNvSpPr>
          <p:nvPr>
            <p:ph idx="1"/>
          </p:nvPr>
        </p:nvSpPr>
        <p:spPr>
          <a:xfrm>
            <a:off x="914400" y="1600200"/>
            <a:ext cx="7315200" cy="5105400"/>
          </a:xfrm>
        </p:spPr>
        <p:txBody>
          <a:bodyPr/>
          <a:lstStyle/>
          <a:p>
            <a:pPr eaLnBrk="1" hangingPunct="1">
              <a:buFont typeface="Wingdings" panose="05000000000000000000" pitchFamily="2" charset="2"/>
              <a:buNone/>
              <a:defRPr/>
            </a:pPr>
            <a:r>
              <a:rPr lang="en-US" altLang="en-US" dirty="0"/>
              <a:t>Data</a:t>
            </a:r>
          </a:p>
          <a:p>
            <a:pPr marL="914400" lvl="1" indent="-457200" eaLnBrk="1" hangingPunct="1">
              <a:defRPr/>
            </a:pPr>
            <a:r>
              <a:rPr lang="en-US" altLang="en-US" dirty="0"/>
              <a:t>Bill was in an accident where he was found at fault. Assume all three persons were injured in the accident and their medical claims were the amount shown. </a:t>
            </a:r>
          </a:p>
          <a:p>
            <a:pPr marL="514350" indent="-457200" eaLnBrk="1" hangingPunct="1">
              <a:defRPr/>
            </a:pPr>
            <a:r>
              <a:rPr lang="en-US" altLang="en-US" dirty="0"/>
              <a:t>Application</a:t>
            </a:r>
          </a:p>
          <a:p>
            <a:pPr marL="1314450" lvl="2" indent="-457200" eaLnBrk="1" hangingPunct="1">
              <a:defRPr/>
            </a:pPr>
            <a:r>
              <a:rPr lang="en-US" altLang="en-US" dirty="0"/>
              <a:t>Fill in the following form based on the example liability limits on the left of the page. </a:t>
            </a:r>
          </a:p>
          <a:p>
            <a:pPr marL="1314450" lvl="2" indent="-457200" eaLnBrk="1" hangingPunct="1">
              <a:defRPr/>
            </a:pPr>
            <a:r>
              <a:rPr lang="en-US" altLang="en-US" dirty="0"/>
              <a:t>Who is responsible for the remaining exposure?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31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318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31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ltLang="en-US" sz="3800"/>
              <a:t>Case Study 6 Data</a:t>
            </a:r>
          </a:p>
        </p:txBody>
      </p:sp>
      <p:sp>
        <p:nvSpPr>
          <p:cNvPr id="94211" name="Rectangle 3"/>
          <p:cNvSpPr>
            <a:spLocks noGrp="1" noChangeArrowheads="1"/>
          </p:cNvSpPr>
          <p:nvPr>
            <p:ph idx="1"/>
          </p:nvPr>
        </p:nvSpPr>
        <p:spPr>
          <a:xfrm>
            <a:off x="304800" y="1600200"/>
            <a:ext cx="8839200" cy="5257800"/>
          </a:xfrm>
        </p:spPr>
        <p:txBody>
          <a:bodyPr/>
          <a:lstStyle/>
          <a:p>
            <a:pPr eaLnBrk="1" hangingPunct="1">
              <a:buFont typeface="Wingdings" panose="05000000000000000000" pitchFamily="2" charset="2"/>
              <a:buNone/>
            </a:pPr>
            <a:r>
              <a:rPr lang="en-US" altLang="en-US" sz="2400"/>
              <a:t>Liability Limits/               Person 1    Person 2   Person 3      Remaining Claims		      $20,000     $90,000  $150,000	Exposure</a:t>
            </a:r>
          </a:p>
          <a:p>
            <a:pPr eaLnBrk="1" hangingPunct="1">
              <a:buFont typeface="Wingdings" panose="05000000000000000000" pitchFamily="2" charset="2"/>
              <a:buNone/>
            </a:pPr>
            <a:r>
              <a:rPr lang="en-US" altLang="en-US" sz="2400"/>
              <a:t>25/50 Covered</a:t>
            </a:r>
          </a:p>
          <a:p>
            <a:pPr eaLnBrk="1" hangingPunct="1">
              <a:buFont typeface="Wingdings" panose="05000000000000000000" pitchFamily="2" charset="2"/>
              <a:buNone/>
            </a:pPr>
            <a:r>
              <a:rPr lang="en-US" altLang="en-US" sz="2400"/>
              <a:t>25/50 Not Covered</a:t>
            </a:r>
          </a:p>
          <a:p>
            <a:pPr eaLnBrk="1" hangingPunct="1">
              <a:buFont typeface="Wingdings" panose="05000000000000000000" pitchFamily="2" charset="2"/>
              <a:buNone/>
            </a:pPr>
            <a:r>
              <a:rPr lang="en-US" altLang="en-US" sz="2400"/>
              <a:t>50/100 Covered</a:t>
            </a:r>
          </a:p>
          <a:p>
            <a:pPr eaLnBrk="1" hangingPunct="1">
              <a:buFont typeface="Wingdings" panose="05000000000000000000" pitchFamily="2" charset="2"/>
              <a:buNone/>
            </a:pPr>
            <a:r>
              <a:rPr lang="en-US" altLang="en-US" sz="2400"/>
              <a:t>50/100 Not Covered</a:t>
            </a:r>
          </a:p>
          <a:p>
            <a:pPr eaLnBrk="1" hangingPunct="1">
              <a:buFont typeface="Wingdings" panose="05000000000000000000" pitchFamily="2" charset="2"/>
              <a:buNone/>
            </a:pPr>
            <a:r>
              <a:rPr lang="en-US" altLang="en-US" sz="2400"/>
              <a:t>100/300 Covered</a:t>
            </a:r>
          </a:p>
          <a:p>
            <a:pPr eaLnBrk="1" hangingPunct="1">
              <a:buFont typeface="Wingdings" panose="05000000000000000000" pitchFamily="2" charset="2"/>
              <a:buNone/>
            </a:pPr>
            <a:r>
              <a:rPr lang="en-US" altLang="en-US" sz="2400"/>
              <a:t>100/300 Not Covered</a:t>
            </a:r>
          </a:p>
          <a:p>
            <a:pPr eaLnBrk="1" hangingPunct="1">
              <a:buFont typeface="Wingdings" panose="05000000000000000000" pitchFamily="2" charset="2"/>
              <a:buNone/>
            </a:pPr>
            <a:r>
              <a:rPr lang="en-US" altLang="en-US" sz="2400"/>
              <a:t>250/500 Covered</a:t>
            </a:r>
          </a:p>
          <a:p>
            <a:pPr eaLnBrk="1" hangingPunct="1">
              <a:buFont typeface="Wingdings" panose="05000000000000000000" pitchFamily="2" charset="2"/>
              <a:buNone/>
            </a:pPr>
            <a:r>
              <a:rPr lang="en-US" altLang="en-US" sz="2400"/>
              <a:t>250/500 Not Covered</a:t>
            </a:r>
          </a:p>
          <a:p>
            <a:pPr eaLnBrk="1" hangingPunct="1">
              <a:buFont typeface="Wingdings" panose="05000000000000000000" pitchFamily="2" charset="2"/>
              <a:buNone/>
            </a:pPr>
            <a:endParaRPr lang="en-US" altLang="en-US" sz="24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altLang="en-US" sz="3800"/>
              <a:t>Case Study 6 Answers</a:t>
            </a:r>
          </a:p>
        </p:txBody>
      </p:sp>
      <p:sp>
        <p:nvSpPr>
          <p:cNvPr id="72708" name="Rectangle 3"/>
          <p:cNvSpPr>
            <a:spLocks noGrp="1" noChangeArrowheads="1"/>
          </p:cNvSpPr>
          <p:nvPr>
            <p:ph idx="1"/>
          </p:nvPr>
        </p:nvSpPr>
        <p:spPr>
          <a:xfrm>
            <a:off x="304800" y="1600200"/>
            <a:ext cx="8839200" cy="5257800"/>
          </a:xfrm>
        </p:spPr>
        <p:txBody>
          <a:bodyPr/>
          <a:lstStyle/>
          <a:p>
            <a:pPr eaLnBrk="1" hangingPunct="1">
              <a:buFont typeface="Wingdings" panose="05000000000000000000" pitchFamily="2" charset="2"/>
              <a:buNone/>
            </a:pPr>
            <a:r>
              <a:rPr lang="en-US" altLang="en-US" sz="2600"/>
              <a:t>Liability Limits        Person 1    Person 2  Person 3     Remaining 			 $20,000    $90,000  $150,000	Exposure</a:t>
            </a:r>
          </a:p>
          <a:p>
            <a:pPr eaLnBrk="1" hangingPunct="1">
              <a:buFont typeface="Wingdings" panose="05000000000000000000" pitchFamily="2" charset="2"/>
              <a:buNone/>
            </a:pPr>
            <a:r>
              <a:rPr lang="en-US" altLang="en-US" sz="2600"/>
              <a:t>25/50 Covered	       20k          25k            5k                50k</a:t>
            </a:r>
          </a:p>
          <a:p>
            <a:pPr eaLnBrk="1" hangingPunct="1">
              <a:buFont typeface="Wingdings" panose="05000000000000000000" pitchFamily="2" charset="2"/>
              <a:buNone/>
            </a:pPr>
            <a:r>
              <a:rPr lang="en-US" altLang="en-US" sz="2600"/>
              <a:t>25/50 Not Covered            0            65          145                210</a:t>
            </a:r>
          </a:p>
          <a:p>
            <a:pPr eaLnBrk="1" hangingPunct="1">
              <a:buFont typeface="Wingdings" panose="05000000000000000000" pitchFamily="2" charset="2"/>
              <a:buNone/>
            </a:pPr>
            <a:r>
              <a:rPr lang="en-US" altLang="en-US" sz="2600"/>
              <a:t>50/100 Covered               20            50            30                100</a:t>
            </a:r>
          </a:p>
          <a:p>
            <a:pPr eaLnBrk="1" hangingPunct="1">
              <a:buFont typeface="Wingdings" panose="05000000000000000000" pitchFamily="2" charset="2"/>
              <a:buNone/>
            </a:pPr>
            <a:r>
              <a:rPr lang="en-US" altLang="en-US" sz="2600"/>
              <a:t>50/100 Not Covered          0            40          120                160</a:t>
            </a:r>
          </a:p>
          <a:p>
            <a:pPr eaLnBrk="1" hangingPunct="1">
              <a:buFont typeface="Wingdings" panose="05000000000000000000" pitchFamily="2" charset="2"/>
              <a:buNone/>
            </a:pPr>
            <a:r>
              <a:rPr lang="en-US" altLang="en-US" sz="2600"/>
              <a:t>100/300 Covered	       20             90          100                210</a:t>
            </a:r>
          </a:p>
          <a:p>
            <a:pPr eaLnBrk="1" hangingPunct="1">
              <a:buFont typeface="Wingdings" panose="05000000000000000000" pitchFamily="2" charset="2"/>
              <a:buNone/>
            </a:pPr>
            <a:r>
              <a:rPr lang="en-US" altLang="en-US" sz="2600"/>
              <a:t>100/300 Not Covered        0              0             50                 50</a:t>
            </a:r>
          </a:p>
          <a:p>
            <a:pPr eaLnBrk="1" hangingPunct="1">
              <a:buFont typeface="Wingdings" panose="05000000000000000000" pitchFamily="2" charset="2"/>
              <a:buNone/>
            </a:pPr>
            <a:r>
              <a:rPr lang="en-US" altLang="en-US" sz="2600"/>
              <a:t>250/500 Covered             20            90           150               260</a:t>
            </a:r>
          </a:p>
          <a:p>
            <a:pPr eaLnBrk="1" hangingPunct="1">
              <a:buFont typeface="Wingdings" panose="05000000000000000000" pitchFamily="2" charset="2"/>
              <a:buNone/>
            </a:pPr>
            <a:r>
              <a:rPr lang="en-US" altLang="en-US" sz="2600"/>
              <a:t>250/500 Not Covered        0              0               0                   0</a:t>
            </a:r>
          </a:p>
          <a:p>
            <a:pPr algn="ctr" eaLnBrk="1" hangingPunct="1">
              <a:buFont typeface="Wingdings" panose="05000000000000000000" pitchFamily="2" charset="2"/>
              <a:buNone/>
            </a:pPr>
            <a:r>
              <a:rPr lang="en-US" altLang="en-US" sz="2600"/>
              <a:t>Bill is responsible for all the remaining exposure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7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270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270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270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2708">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2708">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2708">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270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endParaRPr lang="en-US" altLang="en-US"/>
          </a:p>
        </p:txBody>
      </p:sp>
      <p:pic>
        <p:nvPicPr>
          <p:cNvPr id="96259"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
        <p:nvSpPr>
          <p:cNvPr id="96260" name="TextBox 4"/>
          <p:cNvSpPr txBox="1">
            <a:spLocks noChangeArrowheads="1"/>
          </p:cNvSpPr>
          <p:nvPr/>
        </p:nvSpPr>
        <p:spPr bwMode="auto">
          <a:xfrm>
            <a:off x="-31750" y="62484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r>
              <a:rPr lang="en-US" altLang="en-US" sz="1800"/>
              <a:t>Source:  Consumer Reports, March 2017, p. 43.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28600" y="609600"/>
            <a:ext cx="8686800" cy="1143000"/>
          </a:xfrm>
        </p:spPr>
        <p:txBody>
          <a:bodyPr/>
          <a:lstStyle/>
          <a:p>
            <a:pPr eaLnBrk="1" hangingPunct="1"/>
            <a:r>
              <a:rPr lang="en-US" altLang="en-US"/>
              <a:t>Auto Split-Coverage Limits</a:t>
            </a:r>
          </a:p>
        </p:txBody>
      </p:sp>
      <p:sp>
        <p:nvSpPr>
          <p:cNvPr id="203779" name="Rectangle 3"/>
          <p:cNvSpPr>
            <a:spLocks noGrp="1" noChangeArrowheads="1"/>
          </p:cNvSpPr>
          <p:nvPr>
            <p:ph idx="1"/>
          </p:nvPr>
        </p:nvSpPr>
        <p:spPr>
          <a:xfrm>
            <a:off x="914400" y="1600200"/>
            <a:ext cx="7188200" cy="5867400"/>
          </a:xfrm>
        </p:spPr>
        <p:txBody>
          <a:bodyPr/>
          <a:lstStyle/>
          <a:p>
            <a:pPr algn="ctr" eaLnBrk="1" hangingPunct="1"/>
            <a:r>
              <a:rPr lang="en-US" altLang="en-US"/>
              <a:t>What are auto split-coverage insurance limits?</a:t>
            </a:r>
          </a:p>
          <a:p>
            <a:pPr algn="ctr" eaLnBrk="1" hangingPunct="1">
              <a:buFont typeface="Wingdings" panose="05000000000000000000" pitchFamily="2" charset="2"/>
              <a:buNone/>
            </a:pPr>
            <a:r>
              <a:rPr lang="en-US" altLang="en-US" sz="2400"/>
              <a:t>100/300/50 (my recommended minimum coverage)</a:t>
            </a:r>
          </a:p>
          <a:p>
            <a:pPr lvl="1" eaLnBrk="1" hangingPunct="1"/>
            <a:r>
              <a:rPr lang="en-US" altLang="en-US"/>
              <a:t>These limits have reference to your coverage amounts.  It means:</a:t>
            </a:r>
          </a:p>
          <a:p>
            <a:pPr lvl="2" eaLnBrk="1" hangingPunct="1"/>
            <a:r>
              <a:rPr lang="en-US" altLang="en-US"/>
              <a:t>$100,000 of bodily injury liability per person</a:t>
            </a:r>
          </a:p>
          <a:p>
            <a:pPr lvl="2" eaLnBrk="1" hangingPunct="1"/>
            <a:r>
              <a:rPr lang="en-US" altLang="en-US"/>
              <a:t>$300,000 of bodily injury liability per accident</a:t>
            </a:r>
          </a:p>
          <a:p>
            <a:pPr lvl="2" eaLnBrk="1" hangingPunct="1"/>
            <a:r>
              <a:rPr lang="en-US" altLang="en-US"/>
              <a:t>$50,000 of property damage per accident</a:t>
            </a:r>
          </a:p>
          <a:p>
            <a:pPr lvl="1" eaLnBrk="1" hangingPunct="1"/>
            <a:r>
              <a:rPr lang="en-US" altLang="en-US"/>
              <a:t>These are the maximum amounts your insurance company will pay per person or per accident.  </a:t>
            </a:r>
          </a:p>
          <a:p>
            <a:pPr lvl="2" eaLnBrk="1" hangingPunct="1"/>
            <a:r>
              <a:rPr lang="en-US" altLang="en-US"/>
              <a:t>Should the cost of the accident exceed the stated limits, you are </a:t>
            </a:r>
            <a:r>
              <a:rPr lang="en-US" altLang="en-US" b="1" i="1"/>
              <a:t>personally responsible</a:t>
            </a:r>
            <a:r>
              <a:rPr lang="en-US" altLang="en-US"/>
              <a:t> for any amounts exceeding these limits</a:t>
            </a:r>
            <a:r>
              <a:rPr lang="en-US" altLang="en-US" sz="1800"/>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anim calcmode="lin" valueType="num">
                                      <p:cBhvr additive="base">
                                        <p:cTn id="7" dur="500" fill="hold"/>
                                        <p:tgtEl>
                                          <p:spTgt spid="2037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37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3779">
                                            <p:txEl>
                                              <p:pRg st="1" end="1"/>
                                            </p:txEl>
                                          </p:spTgt>
                                        </p:tgtEl>
                                        <p:attrNameLst>
                                          <p:attrName>style.visibility</p:attrName>
                                        </p:attrNameLst>
                                      </p:cBhvr>
                                      <p:to>
                                        <p:strVal val="visible"/>
                                      </p:to>
                                    </p:set>
                                    <p:anim calcmode="lin" valueType="num">
                                      <p:cBhvr additive="base">
                                        <p:cTn id="13" dur="500" fill="hold"/>
                                        <p:tgtEl>
                                          <p:spTgt spid="2037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37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3779">
                                            <p:txEl>
                                              <p:pRg st="2" end="2"/>
                                            </p:txEl>
                                          </p:spTgt>
                                        </p:tgtEl>
                                        <p:attrNameLst>
                                          <p:attrName>style.visibility</p:attrName>
                                        </p:attrNameLst>
                                      </p:cBhvr>
                                      <p:to>
                                        <p:strVal val="visible"/>
                                      </p:to>
                                    </p:set>
                                    <p:anim calcmode="lin" valueType="num">
                                      <p:cBhvr additive="base">
                                        <p:cTn id="17" dur="500" fill="hold"/>
                                        <p:tgtEl>
                                          <p:spTgt spid="2037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37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3779">
                                            <p:txEl>
                                              <p:pRg st="3" end="3"/>
                                            </p:txEl>
                                          </p:spTgt>
                                        </p:tgtEl>
                                        <p:attrNameLst>
                                          <p:attrName>style.visibility</p:attrName>
                                        </p:attrNameLst>
                                      </p:cBhvr>
                                      <p:to>
                                        <p:strVal val="visible"/>
                                      </p:to>
                                    </p:set>
                                    <p:anim calcmode="lin" valueType="num">
                                      <p:cBhvr additive="base">
                                        <p:cTn id="21" dur="500" fill="hold"/>
                                        <p:tgtEl>
                                          <p:spTgt spid="2037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377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3779">
                                            <p:txEl>
                                              <p:pRg st="4" end="4"/>
                                            </p:txEl>
                                          </p:spTgt>
                                        </p:tgtEl>
                                        <p:attrNameLst>
                                          <p:attrName>style.visibility</p:attrName>
                                        </p:attrNameLst>
                                      </p:cBhvr>
                                      <p:to>
                                        <p:strVal val="visible"/>
                                      </p:to>
                                    </p:set>
                                    <p:anim calcmode="lin" valueType="num">
                                      <p:cBhvr additive="base">
                                        <p:cTn id="25" dur="500" fill="hold"/>
                                        <p:tgtEl>
                                          <p:spTgt spid="2037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377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3779">
                                            <p:txEl>
                                              <p:pRg st="5" end="5"/>
                                            </p:txEl>
                                          </p:spTgt>
                                        </p:tgtEl>
                                        <p:attrNameLst>
                                          <p:attrName>style.visibility</p:attrName>
                                        </p:attrNameLst>
                                      </p:cBhvr>
                                      <p:to>
                                        <p:strVal val="visible"/>
                                      </p:to>
                                    </p:set>
                                    <p:anim calcmode="lin" valueType="num">
                                      <p:cBhvr additive="base">
                                        <p:cTn id="29" dur="500" fill="hold"/>
                                        <p:tgtEl>
                                          <p:spTgt spid="20377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377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3779">
                                            <p:txEl>
                                              <p:pRg st="6" end="6"/>
                                            </p:txEl>
                                          </p:spTgt>
                                        </p:tgtEl>
                                        <p:attrNameLst>
                                          <p:attrName>style.visibility</p:attrName>
                                        </p:attrNameLst>
                                      </p:cBhvr>
                                      <p:to>
                                        <p:strVal val="visible"/>
                                      </p:to>
                                    </p:set>
                                    <p:anim calcmode="lin" valueType="num">
                                      <p:cBhvr additive="base">
                                        <p:cTn id="33" dur="500" fill="hold"/>
                                        <p:tgtEl>
                                          <p:spTgt spid="20377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377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03779">
                                            <p:txEl>
                                              <p:pRg st="7" end="7"/>
                                            </p:txEl>
                                          </p:spTgt>
                                        </p:tgtEl>
                                        <p:attrNameLst>
                                          <p:attrName>style.visibility</p:attrName>
                                        </p:attrNameLst>
                                      </p:cBhvr>
                                      <p:to>
                                        <p:strVal val="visible"/>
                                      </p:to>
                                    </p:set>
                                    <p:anim calcmode="lin" valueType="num">
                                      <p:cBhvr additive="base">
                                        <p:cTn id="37" dur="500" fill="hold"/>
                                        <p:tgtEl>
                                          <p:spTgt spid="20377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377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9"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81000"/>
            <a:ext cx="7772400" cy="1143000"/>
          </a:xfrm>
          <a:noFill/>
        </p:spPr>
        <p:txBody>
          <a:bodyPr lIns="90488" tIns="44450" rIns="90488" bIns="44450" anchor="b"/>
          <a:lstStyle/>
          <a:p>
            <a:pPr eaLnBrk="1" hangingPunct="1"/>
            <a:r>
              <a:rPr lang="en-US" altLang="en-US"/>
              <a:t>Part B:  Medical Payment Coverage</a:t>
            </a:r>
          </a:p>
        </p:txBody>
      </p:sp>
      <p:sp>
        <p:nvSpPr>
          <p:cNvPr id="205827"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a:t>What does medical payment cover?</a:t>
            </a:r>
          </a:p>
          <a:p>
            <a:pPr lvl="1" eaLnBrk="1" hangingPunct="1"/>
            <a:r>
              <a:rPr lang="en-US" altLang="en-US"/>
              <a:t>It covers all reasonable medical costs and funeral expenses incurred, by the insured or the insured’s family members within 3 years of an accident.  It also includes coverage for the insured when walking.</a:t>
            </a:r>
          </a:p>
          <a:p>
            <a:pPr eaLnBrk="1" hangingPunct="1"/>
            <a:r>
              <a:rPr lang="en-US" altLang="en-US" sz="2400"/>
              <a:t>What doesn’t it cover?</a:t>
            </a:r>
          </a:p>
          <a:p>
            <a:pPr lvl="1" eaLnBrk="1" hangingPunct="1"/>
            <a:r>
              <a:rPr lang="en-US" altLang="en-US"/>
              <a:t>It does not cover medical expenses if the insured is injured by a vehicle not designed for public streets, such as an unlicensed 3 or 4 wheeler (quad, four wheeler or go cart) 	</a:t>
            </a:r>
          </a:p>
          <a:p>
            <a:pPr eaLnBrk="1" hangingPunct="1"/>
            <a:r>
              <a:rPr lang="en-US" altLang="en-US" sz="2400"/>
              <a:t>My recommended minimum coverage is $50,000.</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27">
                                            <p:txEl>
                                              <p:pRg st="0" end="0"/>
                                            </p:txEl>
                                          </p:spTgt>
                                        </p:tgtEl>
                                        <p:attrNameLst>
                                          <p:attrName>style.visibility</p:attrName>
                                        </p:attrNameLst>
                                      </p:cBhvr>
                                      <p:to>
                                        <p:strVal val="visible"/>
                                      </p:to>
                                    </p:set>
                                    <p:anim calcmode="lin" valueType="num">
                                      <p:cBhvr additive="base">
                                        <p:cTn id="7" dur="500" fill="hold"/>
                                        <p:tgtEl>
                                          <p:spTgt spid="205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827">
                                            <p:txEl>
                                              <p:pRg st="1" end="1"/>
                                            </p:txEl>
                                          </p:spTgt>
                                        </p:tgtEl>
                                        <p:attrNameLst>
                                          <p:attrName>style.visibility</p:attrName>
                                        </p:attrNameLst>
                                      </p:cBhvr>
                                      <p:to>
                                        <p:strVal val="visible"/>
                                      </p:to>
                                    </p:set>
                                    <p:anim calcmode="lin" valueType="num">
                                      <p:cBhvr additive="base">
                                        <p:cTn id="13" dur="500" fill="hold"/>
                                        <p:tgtEl>
                                          <p:spTgt spid="205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8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5827">
                                            <p:txEl>
                                              <p:pRg st="2" end="2"/>
                                            </p:txEl>
                                          </p:spTgt>
                                        </p:tgtEl>
                                        <p:attrNameLst>
                                          <p:attrName>style.visibility</p:attrName>
                                        </p:attrNameLst>
                                      </p:cBhvr>
                                      <p:to>
                                        <p:strVal val="visible"/>
                                      </p:to>
                                    </p:set>
                                    <p:anim calcmode="lin" valueType="num">
                                      <p:cBhvr additive="base">
                                        <p:cTn id="17" dur="500" fill="hold"/>
                                        <p:tgtEl>
                                          <p:spTgt spid="205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58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5827">
                                            <p:txEl>
                                              <p:pRg st="3" end="3"/>
                                            </p:txEl>
                                          </p:spTgt>
                                        </p:tgtEl>
                                        <p:attrNameLst>
                                          <p:attrName>style.visibility</p:attrName>
                                        </p:attrNameLst>
                                      </p:cBhvr>
                                      <p:to>
                                        <p:strVal val="visible"/>
                                      </p:to>
                                    </p:set>
                                    <p:anim calcmode="lin" valueType="num">
                                      <p:cBhvr additive="base">
                                        <p:cTn id="21" dur="500" fill="hold"/>
                                        <p:tgtEl>
                                          <p:spTgt spid="205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8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5827">
                                            <p:txEl>
                                              <p:pRg st="4" end="4"/>
                                            </p:txEl>
                                          </p:spTgt>
                                        </p:tgtEl>
                                        <p:attrNameLst>
                                          <p:attrName>style.visibility</p:attrName>
                                        </p:attrNameLst>
                                      </p:cBhvr>
                                      <p:to>
                                        <p:strVal val="visible"/>
                                      </p:to>
                                    </p:set>
                                    <p:anim calcmode="lin" valueType="num">
                                      <p:cBhvr additive="base">
                                        <p:cTn id="25" dur="500" fill="hold"/>
                                        <p:tgtEl>
                                          <p:spTgt spid="2058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58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200" y="655572"/>
            <a:ext cx="8991600" cy="944628"/>
          </a:xfrm>
          <a:noFill/>
        </p:spPr>
        <p:txBody>
          <a:bodyPr lIns="90488" tIns="44450" rIns="90488" bIns="44450" anchor="ctr"/>
          <a:lstStyle/>
          <a:p>
            <a:pPr eaLnBrk="1" hangingPunct="1"/>
            <a:r>
              <a:rPr lang="en-US" altLang="en-US" sz="3200" dirty="0"/>
              <a:t>Part C:  Uninsured/Underinsured  </a:t>
            </a:r>
            <a:br>
              <a:rPr lang="en-US" altLang="en-US" sz="3200" dirty="0"/>
            </a:br>
            <a:r>
              <a:rPr lang="en-US" altLang="en-US" sz="3200" dirty="0"/>
              <a:t>Motorist’s Coverage</a:t>
            </a:r>
          </a:p>
        </p:txBody>
      </p:sp>
      <p:sp>
        <p:nvSpPr>
          <p:cNvPr id="207875" name="Rectangle 3"/>
          <p:cNvSpPr>
            <a:spLocks noGrp="1" noChangeArrowheads="1"/>
          </p:cNvSpPr>
          <p:nvPr>
            <p:ph idx="1"/>
          </p:nvPr>
        </p:nvSpPr>
        <p:spPr>
          <a:xfrm>
            <a:off x="914400" y="1600200"/>
            <a:ext cx="7239000" cy="5029200"/>
          </a:xfrm>
        </p:spPr>
        <p:txBody>
          <a:bodyPr lIns="90488" tIns="44450" rIns="90488" bIns="44450"/>
          <a:lstStyle/>
          <a:p>
            <a:pPr eaLnBrk="1" hangingPunct="1"/>
            <a:r>
              <a:rPr lang="en-US" altLang="en-US" dirty="0"/>
              <a:t>What does uninsured/underinsured insurance cover?</a:t>
            </a:r>
          </a:p>
          <a:p>
            <a:pPr lvl="1" eaLnBrk="1" hangingPunct="1"/>
            <a:r>
              <a:rPr lang="en-US" altLang="en-US" dirty="0"/>
              <a:t>It covers:</a:t>
            </a:r>
          </a:p>
          <a:p>
            <a:pPr lvl="2" eaLnBrk="1" hangingPunct="1"/>
            <a:r>
              <a:rPr lang="en-US" altLang="en-US" dirty="0"/>
              <a:t>Costs if injured by an uninsured motorist or a hit-and-run driver.</a:t>
            </a:r>
          </a:p>
          <a:p>
            <a:pPr lvl="3" eaLnBrk="1" hangingPunct="1"/>
            <a:r>
              <a:rPr lang="en-US" altLang="en-US" dirty="0"/>
              <a:t>The other driver must be at fault to collect on this coverage.</a:t>
            </a:r>
          </a:p>
          <a:p>
            <a:pPr lvl="2" eaLnBrk="1" hangingPunct="1"/>
            <a:r>
              <a:rPr lang="en-US" altLang="en-US" dirty="0"/>
              <a:t>Costs in excess of the other driver’s liability coverage (i.e., under-insurance), if it is inadequate to pay for your losses.</a:t>
            </a:r>
          </a:p>
          <a:p>
            <a:pPr lvl="1" eaLnBrk="1" hangingPunct="1"/>
            <a:r>
              <a:rPr lang="en-US" altLang="en-US" dirty="0"/>
              <a:t>My recommended minimum coverage is the same as your other liability coverage </a:t>
            </a: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 calcmode="lin" valueType="num">
                                      <p:cBhvr additive="base">
                                        <p:cTn id="7" dur="500" fill="hold"/>
                                        <p:tgtEl>
                                          <p:spTgt spid="207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7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7875">
                                            <p:txEl>
                                              <p:pRg st="1" end="1"/>
                                            </p:txEl>
                                          </p:spTgt>
                                        </p:tgtEl>
                                        <p:attrNameLst>
                                          <p:attrName>style.visibility</p:attrName>
                                        </p:attrNameLst>
                                      </p:cBhvr>
                                      <p:to>
                                        <p:strVal val="visible"/>
                                      </p:to>
                                    </p:set>
                                    <p:anim calcmode="lin" valueType="num">
                                      <p:cBhvr additive="base">
                                        <p:cTn id="13" dur="500" fill="hold"/>
                                        <p:tgtEl>
                                          <p:spTgt spid="2078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78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7875">
                                            <p:txEl>
                                              <p:pRg st="2" end="2"/>
                                            </p:txEl>
                                          </p:spTgt>
                                        </p:tgtEl>
                                        <p:attrNameLst>
                                          <p:attrName>style.visibility</p:attrName>
                                        </p:attrNameLst>
                                      </p:cBhvr>
                                      <p:to>
                                        <p:strVal val="visible"/>
                                      </p:to>
                                    </p:set>
                                    <p:anim calcmode="lin" valueType="num">
                                      <p:cBhvr additive="base">
                                        <p:cTn id="17" dur="500" fill="hold"/>
                                        <p:tgtEl>
                                          <p:spTgt spid="2078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78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7875">
                                            <p:txEl>
                                              <p:pRg st="3" end="3"/>
                                            </p:txEl>
                                          </p:spTgt>
                                        </p:tgtEl>
                                        <p:attrNameLst>
                                          <p:attrName>style.visibility</p:attrName>
                                        </p:attrNameLst>
                                      </p:cBhvr>
                                      <p:to>
                                        <p:strVal val="visible"/>
                                      </p:to>
                                    </p:set>
                                    <p:anim calcmode="lin" valueType="num">
                                      <p:cBhvr additive="base">
                                        <p:cTn id="21" dur="500" fill="hold"/>
                                        <p:tgtEl>
                                          <p:spTgt spid="2078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78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7875">
                                            <p:txEl>
                                              <p:pRg st="4" end="4"/>
                                            </p:txEl>
                                          </p:spTgt>
                                        </p:tgtEl>
                                        <p:attrNameLst>
                                          <p:attrName>style.visibility</p:attrName>
                                        </p:attrNameLst>
                                      </p:cBhvr>
                                      <p:to>
                                        <p:strVal val="visible"/>
                                      </p:to>
                                    </p:set>
                                    <p:anim calcmode="lin" valueType="num">
                                      <p:cBhvr additive="base">
                                        <p:cTn id="25" dur="500" fill="hold"/>
                                        <p:tgtEl>
                                          <p:spTgt spid="2078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787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7875">
                                            <p:txEl>
                                              <p:pRg st="5" end="5"/>
                                            </p:txEl>
                                          </p:spTgt>
                                        </p:tgtEl>
                                        <p:attrNameLst>
                                          <p:attrName>style.visibility</p:attrName>
                                        </p:attrNameLst>
                                      </p:cBhvr>
                                      <p:to>
                                        <p:strVal val="visible"/>
                                      </p:to>
                                    </p:set>
                                    <p:anim calcmode="lin" valueType="num">
                                      <p:cBhvr additive="base">
                                        <p:cTn id="29" dur="500" fill="hold"/>
                                        <p:tgtEl>
                                          <p:spTgt spid="20787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787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uiExpand="1" build="p" bldLvl="2"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3636</TotalTime>
  <Pages>44</Pages>
  <Words>5165</Words>
  <Application>Microsoft Office PowerPoint</Application>
  <PresentationFormat>On-screen Show (4:3)</PresentationFormat>
  <Paragraphs>461</Paragraphs>
  <Slides>64</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Arial</vt:lpstr>
      <vt:lpstr>Times New Roman</vt:lpstr>
      <vt:lpstr>Wingdings</vt:lpstr>
      <vt:lpstr>BM418-Theme1</vt:lpstr>
      <vt:lpstr>Personal Finance: Another Perspective</vt:lpstr>
      <vt:lpstr>Objectives</vt:lpstr>
      <vt:lpstr>Your Personal Financial Plan</vt:lpstr>
      <vt:lpstr>Your Personal Financial Plan (continued)</vt:lpstr>
      <vt:lpstr>A. Understand the Key Areas of Auto Insurance</vt:lpstr>
      <vt:lpstr>Part A:  Liability Coverage</vt:lpstr>
      <vt:lpstr>Auto Split-Coverage Limits</vt:lpstr>
      <vt:lpstr>Part B:  Medical Payment Coverage</vt:lpstr>
      <vt:lpstr>Part C:  Uninsured/Underinsured   Motorist’s Coverage</vt:lpstr>
      <vt:lpstr>Part D:  Comprehensive Physical  Damage Coverage</vt:lpstr>
      <vt:lpstr>Standard Exclusions</vt:lpstr>
      <vt:lpstr>No-Fault Insurance</vt:lpstr>
      <vt:lpstr>No-fault Insurance (continued)</vt:lpstr>
      <vt:lpstr>Buying Automobile Insurance</vt:lpstr>
      <vt:lpstr>Keeping Your Costs  for Automobile Insurance Down</vt:lpstr>
      <vt:lpstr>Keeping Auto Insurance Costs Down (continued)</vt:lpstr>
      <vt:lpstr>Keeping Auto Insurance Costs Down (continued)</vt:lpstr>
      <vt:lpstr>Keeping Auto Insurance Costs Down (continued)</vt:lpstr>
      <vt:lpstr>Keeping Auto Insurance Costs Down (continued)</vt:lpstr>
      <vt:lpstr>Filing a Claim Using Your Automobile Policy</vt:lpstr>
      <vt:lpstr>Filing a Claim (continued)</vt:lpstr>
      <vt:lpstr>B.  Understand the Key Areas of Homeowners and Renters Insurance</vt:lpstr>
      <vt:lpstr>Homeowners Insurance (continued)</vt:lpstr>
      <vt:lpstr>Homeowners Insurance (continued)</vt:lpstr>
      <vt:lpstr>Six Basic Homeowner's Policies</vt:lpstr>
      <vt:lpstr>Six Basic Homeowner's Policies (continued)</vt:lpstr>
      <vt:lpstr>Six Basic Homeowner's Policies (continued)</vt:lpstr>
      <vt:lpstr>Six Basic Homeowner's Policies (continued)</vt:lpstr>
      <vt:lpstr>Six Basic Homeowner's Policies (continued)</vt:lpstr>
      <vt:lpstr>Six Basic Homeowner's Policies (continued)</vt:lpstr>
      <vt:lpstr>Homeowners Policy Coverage Sections</vt:lpstr>
      <vt:lpstr>Section I:  Property Coverage (continued)</vt:lpstr>
      <vt:lpstr>Section I:  Property Coverage (continued)</vt:lpstr>
      <vt:lpstr>Section II:  Liability </vt:lpstr>
      <vt:lpstr>Supplementing your Policy</vt:lpstr>
      <vt:lpstr>Know How to Keep Your  Homeowner's Insurance Costs Down</vt:lpstr>
      <vt:lpstr>Keeping Homeowners Costs Down (continued)</vt:lpstr>
      <vt:lpstr>Keeping Homeowners Costs Down (continued)</vt:lpstr>
      <vt:lpstr>Keeping Homeowners Costs Down (continued)</vt:lpstr>
      <vt:lpstr>Keeping Homeowners Costs Down (continued)</vt:lpstr>
      <vt:lpstr>Keeping Homeowners Costs Down (continued)</vt:lpstr>
      <vt:lpstr>If You Have a Claim</vt:lpstr>
      <vt:lpstr>Questions</vt:lpstr>
      <vt:lpstr>C. Understand the Key Areas  of Personal Liability Coverage</vt:lpstr>
      <vt:lpstr>Personal Liability Coverage (continued)</vt:lpstr>
      <vt:lpstr>Personal Liability Coverage (continued)</vt:lpstr>
      <vt:lpstr>D. Understand Asset Plans and  Strategies</vt:lpstr>
      <vt:lpstr>Asset Protection Plans and Strategies (continued)</vt:lpstr>
      <vt:lpstr>Asset Protection Plans and Strategies (continued)</vt:lpstr>
      <vt:lpstr>Review of Objectives</vt:lpstr>
      <vt:lpstr>Case Study #1</vt:lpstr>
      <vt:lpstr>Case Study #1 Answer</vt:lpstr>
      <vt:lpstr>Case Study #2</vt:lpstr>
      <vt:lpstr>Case Study #2 Answer</vt:lpstr>
      <vt:lpstr>Case Study #3</vt:lpstr>
      <vt:lpstr>Case Study #3 Answer</vt:lpstr>
      <vt:lpstr>Case Study #4</vt:lpstr>
      <vt:lpstr>Case Study #4 Answer</vt:lpstr>
      <vt:lpstr>Case Study #5</vt:lpstr>
      <vt:lpstr>Case Study #5 Answer</vt:lpstr>
      <vt:lpstr>Case Study #6</vt:lpstr>
      <vt:lpstr>Case Study 6 Data</vt:lpstr>
      <vt:lpstr>Case Study 6 Answers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Property and Liability Insurance</dc:title>
  <dc:subject>Property and Liability Insurance</dc:subject>
  <dc:creator>Bryan Sudweeks</dc:creator>
  <cp:lastModifiedBy>Bryan Sudweeks</cp:lastModifiedBy>
  <cp:revision>229</cp:revision>
  <cp:lastPrinted>2019-10-16T02:49:55Z</cp:lastPrinted>
  <dcterms:created xsi:type="dcterms:W3CDTF">1998-03-04T19:06:56Z</dcterms:created>
  <dcterms:modified xsi:type="dcterms:W3CDTF">2020-02-19T16:53:08Z</dcterms:modified>
</cp:coreProperties>
</file>