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0" r:id="rId1"/>
  </p:sldMasterIdLst>
  <p:notesMasterIdLst>
    <p:notesMasterId r:id="rId65"/>
  </p:notesMasterIdLst>
  <p:handoutMasterIdLst>
    <p:handoutMasterId r:id="rId66"/>
  </p:handoutMasterIdLst>
  <p:sldIdLst>
    <p:sldId id="367" r:id="rId2"/>
    <p:sldId id="348" r:id="rId3"/>
    <p:sldId id="350" r:id="rId4"/>
    <p:sldId id="368" r:id="rId5"/>
    <p:sldId id="425" r:id="rId6"/>
    <p:sldId id="424" r:id="rId7"/>
    <p:sldId id="297" r:id="rId8"/>
    <p:sldId id="298" r:id="rId9"/>
    <p:sldId id="299" r:id="rId10"/>
    <p:sldId id="300" r:id="rId11"/>
    <p:sldId id="301" r:id="rId12"/>
    <p:sldId id="302" r:id="rId13"/>
    <p:sldId id="352" r:id="rId14"/>
    <p:sldId id="305" r:id="rId15"/>
    <p:sldId id="307" r:id="rId16"/>
    <p:sldId id="382" r:id="rId17"/>
    <p:sldId id="383" r:id="rId18"/>
    <p:sldId id="309" r:id="rId19"/>
    <p:sldId id="451" r:id="rId20"/>
    <p:sldId id="448" r:id="rId21"/>
    <p:sldId id="450" r:id="rId22"/>
    <p:sldId id="453" r:id="rId23"/>
    <p:sldId id="310" r:id="rId24"/>
    <p:sldId id="311" r:id="rId25"/>
    <p:sldId id="312" r:id="rId26"/>
    <p:sldId id="370" r:id="rId27"/>
    <p:sldId id="343" r:id="rId28"/>
    <p:sldId id="316" r:id="rId29"/>
    <p:sldId id="408" r:id="rId30"/>
    <p:sldId id="385" r:id="rId31"/>
    <p:sldId id="386" r:id="rId32"/>
    <p:sldId id="426" r:id="rId33"/>
    <p:sldId id="388" r:id="rId34"/>
    <p:sldId id="390" r:id="rId35"/>
    <p:sldId id="392" r:id="rId36"/>
    <p:sldId id="393" r:id="rId37"/>
    <p:sldId id="387" r:id="rId38"/>
    <p:sldId id="395" r:id="rId39"/>
    <p:sldId id="398" r:id="rId40"/>
    <p:sldId id="400" r:id="rId41"/>
    <p:sldId id="403" r:id="rId42"/>
    <p:sldId id="405" r:id="rId43"/>
    <p:sldId id="407" r:id="rId44"/>
    <p:sldId id="452" r:id="rId45"/>
    <p:sldId id="434" r:id="rId46"/>
    <p:sldId id="435" r:id="rId47"/>
    <p:sldId id="431" r:id="rId48"/>
    <p:sldId id="446" r:id="rId49"/>
    <p:sldId id="432" r:id="rId50"/>
    <p:sldId id="433" r:id="rId51"/>
    <p:sldId id="444" r:id="rId52"/>
    <p:sldId id="445" r:id="rId53"/>
    <p:sldId id="366" r:id="rId54"/>
    <p:sldId id="380" r:id="rId55"/>
    <p:sldId id="381" r:id="rId56"/>
    <p:sldId id="436" r:id="rId57"/>
    <p:sldId id="437" r:id="rId58"/>
    <p:sldId id="438" r:id="rId59"/>
    <p:sldId id="439" r:id="rId60"/>
    <p:sldId id="440" r:id="rId61"/>
    <p:sldId id="441" r:id="rId62"/>
    <p:sldId id="442" r:id="rId63"/>
    <p:sldId id="443" r:id="rId64"/>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757" autoAdjust="0"/>
    <p:restoredTop sz="86447" autoAdjust="0"/>
  </p:normalViewPr>
  <p:slideViewPr>
    <p:cSldViewPr>
      <p:cViewPr varScale="1">
        <p:scale>
          <a:sx n="92" d="100"/>
          <a:sy n="92" d="100"/>
        </p:scale>
        <p:origin x="1032" y="78"/>
      </p:cViewPr>
      <p:guideLst>
        <p:guide orient="horz" pos="2160"/>
        <p:guide pos="2880"/>
      </p:guideLst>
    </p:cSldViewPr>
  </p:slideViewPr>
  <p:outlineViewPr>
    <p:cViewPr>
      <p:scale>
        <a:sx n="33" d="100"/>
        <a:sy n="33" d="100"/>
      </p:scale>
      <p:origin x="0" y="56016"/>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48" y="-6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1146175" y="231775"/>
            <a:ext cx="47355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07" tIns="45295" rIns="92207" bIns="45295"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US" altLang="en-US" sz="1400"/>
              <a:t>Insurance 3: Health, Disability, and Long-term Care Insurance</a:t>
            </a:r>
          </a:p>
          <a:p>
            <a:pPr algn="ctr">
              <a:defRPr/>
            </a:pPr>
            <a:r>
              <a:rPr lang="en-US" altLang="en-US" sz="1400"/>
              <a:t>Personal Finance: Another Perspective</a:t>
            </a:r>
          </a:p>
        </p:txBody>
      </p:sp>
      <p:sp>
        <p:nvSpPr>
          <p:cNvPr id="103427" name="Rectangle 3"/>
          <p:cNvSpPr>
            <a:spLocks noChangeArrowheads="1"/>
          </p:cNvSpPr>
          <p:nvPr/>
        </p:nvSpPr>
        <p:spPr bwMode="auto">
          <a:xfrm>
            <a:off x="3306763" y="8753475"/>
            <a:ext cx="396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07" tIns="45295" rIns="92207" bIns="45295"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587EB9AC-C306-413C-B4F2-79D95DB72B79}" type="slidenum">
              <a:rPr lang="en-US" altLang="en-US" sz="1400" smtClean="0"/>
              <a:pPr algn="r">
                <a:defRPr/>
              </a:pPr>
              <a:t>‹#›</a:t>
            </a:fld>
            <a:endParaRPr lang="en-US" alt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5038" y="4416425"/>
            <a:ext cx="5140325" cy="4183063"/>
          </a:xfrm>
          <a:prstGeom prst="rect">
            <a:avLst/>
          </a:prstGeom>
          <a:noFill/>
          <a:ln w="12700">
            <a:noFill/>
            <a:miter lim="800000"/>
            <a:headEnd/>
            <a:tailEnd/>
          </a:ln>
          <a:effectLst/>
        </p:spPr>
        <p:txBody>
          <a:bodyPr vert="horz" wrap="square" lIns="92207" tIns="45295" rIns="92207" bIns="45295"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p:cNvSpPr>
            <a:spLocks noGrp="1" noRot="1" noChangeAspect="1" noChangeArrowheads="1" noTextEdit="1"/>
          </p:cNvSpPr>
          <p:nvPr>
            <p:ph type="sldImg" idx="2"/>
          </p:nvPr>
        </p:nvSpPr>
        <p:spPr bwMode="auto">
          <a:xfrm>
            <a:off x="1189038" y="703263"/>
            <a:ext cx="4632325"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82948" name="Rectangle 4"/>
          <p:cNvSpPr>
            <a:spLocks noChangeArrowheads="1"/>
          </p:cNvSpPr>
          <p:nvPr/>
        </p:nvSpPr>
        <p:spPr bwMode="auto">
          <a:xfrm>
            <a:off x="71438" y="93663"/>
            <a:ext cx="152241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07" tIns="45295" rIns="92207" bIns="45295"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400"/>
              <a:t>Prentice-Hall, Inc.</a:t>
            </a:r>
          </a:p>
        </p:txBody>
      </p:sp>
      <p:sp>
        <p:nvSpPr>
          <p:cNvPr id="82949" name="Rectangle 5"/>
          <p:cNvSpPr>
            <a:spLocks noChangeArrowheads="1"/>
          </p:cNvSpPr>
          <p:nvPr/>
        </p:nvSpPr>
        <p:spPr bwMode="auto">
          <a:xfrm>
            <a:off x="6543675" y="8896350"/>
            <a:ext cx="395288"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07" tIns="45295" rIns="92207" bIns="45295"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B69E11AB-DB3E-4771-AB8E-F1CDC935C102}" type="slidenum">
              <a:rPr lang="en-US" altLang="en-US" sz="1400" smtClean="0"/>
              <a:pPr algn="r">
                <a:defRPr/>
              </a:pPr>
              <a:t>‹#›</a:t>
            </a:fld>
            <a:endParaRPr lang="en-US" alt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cap="flat"/>
        </p:spPr>
      </p:sp>
      <p:sp>
        <p:nvSpPr>
          <p:cNvPr id="143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3815096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cap="flat"/>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cap="flat"/>
        </p:spPr>
      </p:sp>
      <p:sp>
        <p:nvSpPr>
          <p:cNvPr id="460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cap="flat"/>
        </p:spPr>
      </p:sp>
      <p:sp>
        <p:nvSpPr>
          <p:cNvPr id="522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cap="flat"/>
        </p:spPr>
      </p:sp>
      <p:sp>
        <p:nvSpPr>
          <p:cNvPr id="675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cap="flat"/>
        </p:spPr>
      </p:sp>
      <p:sp>
        <p:nvSpPr>
          <p:cNvPr id="798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cap="flat"/>
        </p:spPr>
      </p:sp>
      <p:sp>
        <p:nvSpPr>
          <p:cNvPr id="931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2026467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cap="flat"/>
        </p:spPr>
      </p:sp>
      <p:sp>
        <p:nvSpPr>
          <p:cNvPr id="163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cap="flat"/>
        </p:spPr>
      </p:sp>
      <p:sp>
        <p:nvSpPr>
          <p:cNvPr id="184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cap="flat"/>
        </p:spPr>
      </p:sp>
      <p:sp>
        <p:nvSpPr>
          <p:cNvPr id="204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cap="flat"/>
        </p:spPr>
      </p:sp>
      <p:sp>
        <p:nvSpPr>
          <p:cNvPr id="2253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cap="flat"/>
        </p:spPr>
      </p:sp>
      <p:sp>
        <p:nvSpPr>
          <p:cNvPr id="245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cap="flat"/>
        </p:spPr>
      </p:sp>
      <p:sp>
        <p:nvSpPr>
          <p:cNvPr id="296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fld id="{05743B86-E805-421C-BF33-A7485727655D}" type="slidenum">
              <a:rPr lang="en-US" altLang="en-US" sz="1400" smtClean="0">
                <a:solidFill>
                  <a:schemeClr val="bg1"/>
                </a:solidFill>
              </a:rPr>
              <a:pP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1" name="TextBox 10"/>
          <p:cNvSpPr txBox="1"/>
          <p:nvPr userDrawn="1"/>
        </p:nvSpPr>
        <p:spPr>
          <a:xfrm>
            <a:off x="8153400" y="6248400"/>
            <a:ext cx="609600" cy="307975"/>
          </a:xfrm>
          <a:prstGeom prst="rect">
            <a:avLst/>
          </a:prstGeom>
          <a:noFill/>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67FABF43-C7AD-4A9C-8F17-F22340045682}" type="slidenum">
              <a:rPr lang="en-US" altLang="en-US" sz="1400" smtClean="0">
                <a:solidFill>
                  <a:schemeClr val="tx2"/>
                </a:solidFill>
              </a:rPr>
              <a:pPr algn="ctr" eaLnBrk="1" hangingPunct="1">
                <a:defRPr/>
              </a:pPr>
              <a:t>‹#›</a:t>
            </a:fld>
            <a:endParaRPr lang="en-US" altLang="en-US" sz="4400">
              <a:solidFill>
                <a:schemeClr val="tx2"/>
              </a:solidFill>
            </a:endParaRPr>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3" name="Rectangle 7"/>
          <p:cNvSpPr>
            <a:spLocks noChangeArrowheads="1"/>
          </p:cNvSpPr>
          <p:nvPr userDrawn="1"/>
        </p:nvSpPr>
        <p:spPr bwMode="auto">
          <a:xfrm>
            <a:off x="228600" y="228600"/>
            <a:ext cx="86868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cmpd="tri">
                <a:solidFill>
                  <a:srgbClr val="000000"/>
                </a:solidFill>
                <a:miter lim="800000"/>
                <a:headEnd type="none" w="sm" len="sm"/>
                <a:tailEnd type="none" w="sm" len="sm"/>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26390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952500" y="1628775"/>
            <a:ext cx="356235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67250" y="1628775"/>
            <a:ext cx="3562350" cy="4114800"/>
          </a:xfrm>
        </p:spPr>
        <p:txBody>
          <a:bodyPr/>
          <a:lstStyle/>
          <a:p>
            <a:pPr lvl="0"/>
            <a:endParaRPr lang="en-US" noProof="0"/>
          </a:p>
        </p:txBody>
      </p:sp>
    </p:spTree>
    <p:extLst>
      <p:ext uri="{BB962C8B-B14F-4D97-AF65-F5344CB8AC3E}">
        <p14:creationId xmlns:p14="http://schemas.microsoft.com/office/powerpoint/2010/main" val="1528325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a:t>Click to edit Master title style</a:t>
            </a:r>
          </a:p>
        </p:txBody>
      </p:sp>
      <p:sp>
        <p:nvSpPr>
          <p:cNvPr id="3" name="ClipArt Placeholder 2"/>
          <p:cNvSpPr>
            <a:spLocks noGrp="1"/>
          </p:cNvSpPr>
          <p:nvPr>
            <p:ph type="clipArt" sz="half" idx="1"/>
          </p:nvPr>
        </p:nvSpPr>
        <p:spPr>
          <a:xfrm>
            <a:off x="952500" y="1628775"/>
            <a:ext cx="3562350" cy="4114800"/>
          </a:xfrm>
        </p:spPr>
        <p:txBody>
          <a:bodyPr/>
          <a:lstStyle/>
          <a:p>
            <a:pPr lvl="0"/>
            <a:endParaRPr lang="en-US" noProof="0"/>
          </a:p>
        </p:txBody>
      </p:sp>
      <p:sp>
        <p:nvSpPr>
          <p:cNvPr id="4" name="Text Placeholder 3"/>
          <p:cNvSpPr>
            <a:spLocks noGrp="1"/>
          </p:cNvSpPr>
          <p:nvPr>
            <p:ph type="body" sz="half" idx="2"/>
          </p:nvPr>
        </p:nvSpPr>
        <p:spPr>
          <a:xfrm>
            <a:off x="4667250" y="1628775"/>
            <a:ext cx="356235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88278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034" name="Rectangle 7"/>
          <p:cNvSpPr>
            <a:spLocks noChangeArrowheads="1"/>
          </p:cNvSpPr>
          <p:nvPr userDrawn="1"/>
        </p:nvSpPr>
        <p:spPr bwMode="auto">
          <a:xfrm>
            <a:off x="228600" y="228600"/>
            <a:ext cx="86868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cmpd="tri">
                <a:solidFill>
                  <a:srgbClr val="000000"/>
                </a:solidFill>
                <a:miter lim="800000"/>
                <a:headEnd type="none" w="sm" len="sm"/>
                <a:tailEnd type="none" w="sm" len="sm"/>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994" r:id="rId1"/>
    <p:sldLayoutId id="2147483992" r:id="rId2"/>
    <p:sldLayoutId id="2147483993"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sldNum="0"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ambest.com/"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a:xfrm>
            <a:off x="685800" y="655638"/>
            <a:ext cx="7772400" cy="944562"/>
          </a:xfrm>
        </p:spPr>
        <p:txBody>
          <a:bodyPr/>
          <a:lstStyle/>
          <a:p>
            <a:pPr eaLnBrk="1" hangingPunct="1"/>
            <a:r>
              <a:rPr lang="en-US" altLang="en-US"/>
              <a:t>Personal Finance: Another Perspective</a:t>
            </a:r>
          </a:p>
        </p:txBody>
      </p:sp>
      <p:sp>
        <p:nvSpPr>
          <p:cNvPr id="5123" name="Rectangle 1027"/>
          <p:cNvSpPr>
            <a:spLocks noGrp="1" noChangeArrowheads="1"/>
          </p:cNvSpPr>
          <p:nvPr>
            <p:ph idx="1"/>
          </p:nvPr>
        </p:nvSpPr>
        <p:spPr>
          <a:xfrm>
            <a:off x="1185863" y="2895600"/>
            <a:ext cx="6772275" cy="2743200"/>
          </a:xfrm>
        </p:spPr>
        <p:txBody>
          <a:bodyPr/>
          <a:lstStyle/>
          <a:p>
            <a:pPr algn="ctr" eaLnBrk="1" hangingPunct="1">
              <a:buFont typeface="Wingdings" panose="05000000000000000000" pitchFamily="2" charset="2"/>
              <a:buNone/>
            </a:pPr>
            <a:r>
              <a:rPr lang="en-US" altLang="en-US" sz="4000" dirty="0"/>
              <a:t>Insurance 3: Protecting Your Health through Health, Disability, and Long-term Care Insurance</a:t>
            </a:r>
          </a:p>
          <a:p>
            <a:pPr algn="ctr" eaLnBrk="1" hangingPunct="1">
              <a:buFont typeface="Wingdings" panose="05000000000000000000" pitchFamily="2" charset="2"/>
              <a:buNone/>
            </a:pPr>
            <a:endParaRPr lang="en-US" altLang="en-US" sz="4000" dirty="0"/>
          </a:p>
          <a:p>
            <a:pPr algn="ctr" eaLnBrk="1" hangingPunct="1">
              <a:buFont typeface="Wingdings" panose="05000000000000000000" pitchFamily="2" charset="2"/>
              <a:buNone/>
            </a:pPr>
            <a:r>
              <a:rPr lang="en-US" altLang="en-US" sz="2400" dirty="0"/>
              <a:t>(Updated </a:t>
            </a:r>
            <a:r>
              <a:rPr lang="en-US" altLang="en-US" sz="2400" dirty="0" smtClean="0"/>
              <a:t>2020/02/18)</a:t>
            </a:r>
            <a:endParaRPr lang="en-US" alt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9900" y="533400"/>
            <a:ext cx="8153400" cy="1219200"/>
          </a:xfrm>
          <a:noFill/>
        </p:spPr>
        <p:txBody>
          <a:bodyPr lIns="90488" tIns="44450" rIns="90488" bIns="44450" anchor="b"/>
          <a:lstStyle/>
          <a:p>
            <a:pPr eaLnBrk="1" hangingPunct="1"/>
            <a:r>
              <a:rPr lang="en-US" altLang="en-US"/>
              <a:t>IV. Dread Disease and </a:t>
            </a:r>
            <a:br>
              <a:rPr lang="en-US" altLang="en-US"/>
            </a:br>
            <a:r>
              <a:rPr lang="en-US" altLang="en-US"/>
              <a:t>Accident Insurance</a:t>
            </a:r>
          </a:p>
        </p:txBody>
      </p:sp>
      <p:sp>
        <p:nvSpPr>
          <p:cNvPr id="94211" name="Rectangle 3"/>
          <p:cNvSpPr>
            <a:spLocks noGrp="1" noChangeArrowheads="1"/>
          </p:cNvSpPr>
          <p:nvPr>
            <p:ph idx="1"/>
          </p:nvPr>
        </p:nvSpPr>
        <p:spPr>
          <a:xfrm>
            <a:off x="914400" y="1600200"/>
            <a:ext cx="7467600" cy="5257800"/>
          </a:xfrm>
        </p:spPr>
        <p:txBody>
          <a:bodyPr lIns="90488" tIns="44450" rIns="90488" bIns="44450"/>
          <a:lstStyle/>
          <a:p>
            <a:pPr eaLnBrk="1" hangingPunct="1"/>
            <a:r>
              <a:rPr lang="en-US" altLang="en-US" dirty="0"/>
              <a:t>What is Dread Disease and Accident Insurance? </a:t>
            </a:r>
          </a:p>
          <a:p>
            <a:pPr lvl="2" eaLnBrk="1" hangingPunct="1"/>
            <a:r>
              <a:rPr lang="en-US" altLang="en-US" dirty="0"/>
              <a:t>It is special insurance to cover a specific type of disease or accident</a:t>
            </a:r>
          </a:p>
          <a:p>
            <a:pPr lvl="1" eaLnBrk="1" hangingPunct="1"/>
            <a:r>
              <a:rPr lang="en-US" altLang="en-US" dirty="0"/>
              <a:t>What does it cover?</a:t>
            </a:r>
          </a:p>
          <a:p>
            <a:pPr lvl="2" eaLnBrk="1" hangingPunct="1"/>
            <a:r>
              <a:rPr lang="en-US" altLang="en-US" dirty="0"/>
              <a:t>Generally it provides only for ‘specific’ illnesses or accidents on the “covered” list</a:t>
            </a:r>
          </a:p>
          <a:p>
            <a:pPr lvl="2" eaLnBrk="1" hangingPunct="1"/>
            <a:r>
              <a:rPr lang="en-US" altLang="en-US" dirty="0"/>
              <a:t>It provides a set maximum dollar amount of reimbursement</a:t>
            </a:r>
          </a:p>
          <a:p>
            <a:pPr lvl="1" eaLnBrk="1" hangingPunct="1"/>
            <a:r>
              <a:rPr lang="en-US" altLang="en-US" dirty="0"/>
              <a:t>This insurance is generally expensive, unless included in your company’s total health plan.  </a:t>
            </a:r>
          </a:p>
          <a:p>
            <a:pPr lvl="2" eaLnBrk="1" hangingPunct="1"/>
            <a:r>
              <a:rPr lang="en-US" altLang="en-US" dirty="0"/>
              <a:t>Generally, concentrate on making your health coverage as comprehensive as possible</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42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421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9421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9421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942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9421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942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uiExpand="1" build="p" bldLvl="3"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655571"/>
            <a:ext cx="7772400" cy="944629"/>
          </a:xfrm>
          <a:noFill/>
        </p:spPr>
        <p:txBody>
          <a:bodyPr lIns="90488" tIns="44450" rIns="90488" bIns="44450" anchor="ctr"/>
          <a:lstStyle/>
          <a:p>
            <a:pPr eaLnBrk="1" hangingPunct="1"/>
            <a:r>
              <a:rPr lang="en-US" altLang="en-US" dirty="0"/>
              <a:t>Health Care Providers</a:t>
            </a:r>
          </a:p>
        </p:txBody>
      </p:sp>
      <p:sp>
        <p:nvSpPr>
          <p:cNvPr id="96259" name="Rectangle 3"/>
          <p:cNvSpPr>
            <a:spLocks noGrp="1" noChangeArrowheads="1"/>
          </p:cNvSpPr>
          <p:nvPr>
            <p:ph idx="1"/>
          </p:nvPr>
        </p:nvSpPr>
        <p:spPr>
          <a:xfrm>
            <a:off x="952500" y="1628775"/>
            <a:ext cx="7200900" cy="4114800"/>
          </a:xfrm>
        </p:spPr>
        <p:txBody>
          <a:bodyPr lIns="90488" tIns="44450" rIns="90488" bIns="44450"/>
          <a:lstStyle/>
          <a:p>
            <a:pPr marL="609600" indent="-609600" eaLnBrk="1" hangingPunct="1"/>
            <a:r>
              <a:rPr lang="en-US" altLang="en-US" dirty="0"/>
              <a:t>Who are the three major providers of health care?</a:t>
            </a:r>
          </a:p>
          <a:p>
            <a:pPr marL="1447800" lvl="2" indent="-533400" eaLnBrk="1" hangingPunct="1"/>
            <a:r>
              <a:rPr lang="en-US" altLang="en-US" dirty="0"/>
              <a:t>1. Group private health care plans</a:t>
            </a:r>
          </a:p>
          <a:p>
            <a:pPr marL="1905000" lvl="3" indent="-533400" eaLnBrk="1" hangingPunct="1"/>
            <a:r>
              <a:rPr lang="en-US" altLang="en-US" dirty="0"/>
              <a:t>Fee-for-service (or traditional indemnity plans), managed health care (HMO, PPO, POS, and EPO)</a:t>
            </a:r>
          </a:p>
          <a:p>
            <a:pPr marL="1447800" lvl="2" indent="-533400" eaLnBrk="1" hangingPunct="1"/>
            <a:r>
              <a:rPr lang="en-US" altLang="en-US" dirty="0"/>
              <a:t>2.  Non-group and individual health care plans</a:t>
            </a:r>
          </a:p>
          <a:p>
            <a:pPr marL="1905000" lvl="3" indent="-533400" eaLnBrk="1" hangingPunct="1"/>
            <a:r>
              <a:rPr lang="en-US" altLang="en-US" dirty="0"/>
              <a:t>Individual, HDHP, and HSA</a:t>
            </a:r>
          </a:p>
          <a:p>
            <a:pPr marL="1447800" lvl="2" indent="-533400" eaLnBrk="1" hangingPunct="1"/>
            <a:r>
              <a:rPr lang="en-US" altLang="en-US" dirty="0"/>
              <a:t>3.  Government-sponsored health care plans</a:t>
            </a:r>
          </a:p>
          <a:p>
            <a:pPr marL="1905000" lvl="3" indent="-533400" eaLnBrk="1" hangingPunct="1"/>
            <a:r>
              <a:rPr lang="en-US" altLang="en-US" dirty="0"/>
              <a:t>Workers Compensation, Medicare and  Medicaid</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Effect transition="in" filter="blinds(vertical)">
                                      <p:cBhvr>
                                        <p:cTn id="7" dur="500"/>
                                        <p:tgtEl>
                                          <p:spTgt spid="962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96259">
                                            <p:txEl>
                                              <p:pRg st="1" end="1"/>
                                            </p:txEl>
                                          </p:spTgt>
                                        </p:tgtEl>
                                        <p:attrNameLst>
                                          <p:attrName>style.visibility</p:attrName>
                                        </p:attrNameLst>
                                      </p:cBhvr>
                                      <p:to>
                                        <p:strVal val="visible"/>
                                      </p:to>
                                    </p:set>
                                    <p:animEffect transition="in" filter="blinds(vertical)">
                                      <p:cBhvr>
                                        <p:cTn id="12" dur="500"/>
                                        <p:tgtEl>
                                          <p:spTgt spid="96259">
                                            <p:txEl>
                                              <p:pRg st="1" end="1"/>
                                            </p:txEl>
                                          </p:spTgt>
                                        </p:tgtEl>
                                      </p:cBhvr>
                                    </p:animEffect>
                                  </p:childTnLst>
                                </p:cTn>
                              </p:par>
                              <p:par>
                                <p:cTn id="13" presetID="3" presetClass="entr" presetSubtype="5" fill="hold" grpId="0" nodeType="with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animEffect transition="in" filter="blinds(vertical)">
                                      <p:cBhvr>
                                        <p:cTn id="15" dur="500"/>
                                        <p:tgtEl>
                                          <p:spTgt spid="96259">
                                            <p:txEl>
                                              <p:pRg st="2" end="2"/>
                                            </p:txEl>
                                          </p:spTgt>
                                        </p:tgtEl>
                                      </p:cBhvr>
                                    </p:animEffect>
                                  </p:childTnLst>
                                </p:cTn>
                              </p:par>
                              <p:par>
                                <p:cTn id="16" presetID="3" presetClass="entr" presetSubtype="5" fill="hold" grpId="0" nodeType="withEffect">
                                  <p:stCondLst>
                                    <p:cond delay="0"/>
                                  </p:stCondLst>
                                  <p:childTnLst>
                                    <p:set>
                                      <p:cBhvr>
                                        <p:cTn id="17" dur="1" fill="hold">
                                          <p:stCondLst>
                                            <p:cond delay="0"/>
                                          </p:stCondLst>
                                        </p:cTn>
                                        <p:tgtEl>
                                          <p:spTgt spid="96259">
                                            <p:txEl>
                                              <p:pRg st="3" end="3"/>
                                            </p:txEl>
                                          </p:spTgt>
                                        </p:tgtEl>
                                        <p:attrNameLst>
                                          <p:attrName>style.visibility</p:attrName>
                                        </p:attrNameLst>
                                      </p:cBhvr>
                                      <p:to>
                                        <p:strVal val="visible"/>
                                      </p:to>
                                    </p:set>
                                    <p:animEffect transition="in" filter="blinds(vertical)">
                                      <p:cBhvr>
                                        <p:cTn id="18" dur="500"/>
                                        <p:tgtEl>
                                          <p:spTgt spid="96259">
                                            <p:txEl>
                                              <p:pRg st="3" end="3"/>
                                            </p:txEl>
                                          </p:spTgt>
                                        </p:tgtEl>
                                      </p:cBhvr>
                                    </p:animEffect>
                                  </p:childTnLst>
                                </p:cTn>
                              </p:par>
                              <p:par>
                                <p:cTn id="19" presetID="3" presetClass="entr" presetSubtype="5" fill="hold" grpId="0" nodeType="withEffect">
                                  <p:stCondLst>
                                    <p:cond delay="0"/>
                                  </p:stCondLst>
                                  <p:childTnLst>
                                    <p:set>
                                      <p:cBhvr>
                                        <p:cTn id="20" dur="1" fill="hold">
                                          <p:stCondLst>
                                            <p:cond delay="0"/>
                                          </p:stCondLst>
                                        </p:cTn>
                                        <p:tgtEl>
                                          <p:spTgt spid="96259">
                                            <p:txEl>
                                              <p:pRg st="4" end="4"/>
                                            </p:txEl>
                                          </p:spTgt>
                                        </p:tgtEl>
                                        <p:attrNameLst>
                                          <p:attrName>style.visibility</p:attrName>
                                        </p:attrNameLst>
                                      </p:cBhvr>
                                      <p:to>
                                        <p:strVal val="visible"/>
                                      </p:to>
                                    </p:set>
                                    <p:animEffect transition="in" filter="blinds(vertical)">
                                      <p:cBhvr>
                                        <p:cTn id="21" dur="500"/>
                                        <p:tgtEl>
                                          <p:spTgt spid="96259">
                                            <p:txEl>
                                              <p:pRg st="4" end="4"/>
                                            </p:txEl>
                                          </p:spTgt>
                                        </p:tgtEl>
                                      </p:cBhvr>
                                    </p:animEffect>
                                  </p:childTnLst>
                                </p:cTn>
                              </p:par>
                              <p:par>
                                <p:cTn id="22" presetID="3" presetClass="entr" presetSubtype="5" fill="hold" grpId="0" nodeType="withEffect">
                                  <p:stCondLst>
                                    <p:cond delay="0"/>
                                  </p:stCondLst>
                                  <p:childTnLst>
                                    <p:set>
                                      <p:cBhvr>
                                        <p:cTn id="23" dur="1" fill="hold">
                                          <p:stCondLst>
                                            <p:cond delay="0"/>
                                          </p:stCondLst>
                                        </p:cTn>
                                        <p:tgtEl>
                                          <p:spTgt spid="96259">
                                            <p:txEl>
                                              <p:pRg st="5" end="5"/>
                                            </p:txEl>
                                          </p:spTgt>
                                        </p:tgtEl>
                                        <p:attrNameLst>
                                          <p:attrName>style.visibility</p:attrName>
                                        </p:attrNameLst>
                                      </p:cBhvr>
                                      <p:to>
                                        <p:strVal val="visible"/>
                                      </p:to>
                                    </p:set>
                                    <p:animEffect transition="in" filter="blinds(vertical)">
                                      <p:cBhvr>
                                        <p:cTn id="24" dur="500"/>
                                        <p:tgtEl>
                                          <p:spTgt spid="96259">
                                            <p:txEl>
                                              <p:pRg st="5" end="5"/>
                                            </p:txEl>
                                          </p:spTgt>
                                        </p:tgtEl>
                                      </p:cBhvr>
                                    </p:animEffect>
                                  </p:childTnLst>
                                </p:cTn>
                              </p:par>
                              <p:par>
                                <p:cTn id="25" presetID="3" presetClass="entr" presetSubtype="5" fill="hold" grpId="0" nodeType="withEffect">
                                  <p:stCondLst>
                                    <p:cond delay="0"/>
                                  </p:stCondLst>
                                  <p:childTnLst>
                                    <p:set>
                                      <p:cBhvr>
                                        <p:cTn id="26" dur="1" fill="hold">
                                          <p:stCondLst>
                                            <p:cond delay="0"/>
                                          </p:stCondLst>
                                        </p:cTn>
                                        <p:tgtEl>
                                          <p:spTgt spid="96259">
                                            <p:txEl>
                                              <p:pRg st="6" end="6"/>
                                            </p:txEl>
                                          </p:spTgt>
                                        </p:tgtEl>
                                        <p:attrNameLst>
                                          <p:attrName>style.visibility</p:attrName>
                                        </p:attrNameLst>
                                      </p:cBhvr>
                                      <p:to>
                                        <p:strVal val="visible"/>
                                      </p:to>
                                    </p:set>
                                    <p:animEffect transition="in" filter="blinds(vertical)">
                                      <p:cBhvr>
                                        <p:cTn id="27" dur="500"/>
                                        <p:tgtEl>
                                          <p:spTgt spid="962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uiExpand="1" build="p" bldLvl="3"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dirty="0"/>
              <a:t>1. Private Health Care Plans</a:t>
            </a:r>
          </a:p>
        </p:txBody>
      </p:sp>
      <p:sp>
        <p:nvSpPr>
          <p:cNvPr id="98307" name="Rectangle 3"/>
          <p:cNvSpPr>
            <a:spLocks noGrp="1" noChangeArrowheads="1"/>
          </p:cNvSpPr>
          <p:nvPr>
            <p:ph idx="1"/>
          </p:nvPr>
        </p:nvSpPr>
        <p:spPr>
          <a:xfrm>
            <a:off x="914400" y="1600200"/>
            <a:ext cx="7391400" cy="4495800"/>
          </a:xfrm>
        </p:spPr>
        <p:txBody>
          <a:bodyPr lIns="90488" tIns="44450" rIns="90488" bIns="44450"/>
          <a:lstStyle/>
          <a:p>
            <a:pPr eaLnBrk="1" hangingPunct="1"/>
            <a:r>
              <a:rPr lang="en-US" altLang="en-US" dirty="0"/>
              <a:t>What are fee for-service plans?</a:t>
            </a:r>
          </a:p>
          <a:p>
            <a:pPr lvl="2" eaLnBrk="1" hangingPunct="1"/>
            <a:r>
              <a:rPr lang="en-US" altLang="en-US" dirty="0"/>
              <a:t>These are health care plans where the doctor bills the patient directly, and the patient is reimbursed, to a specific percentage, by the insurance company</a:t>
            </a:r>
          </a:p>
          <a:p>
            <a:pPr lvl="1" eaLnBrk="1" hangingPunct="1"/>
            <a:r>
              <a:rPr lang="en-US" altLang="en-US" dirty="0"/>
              <a:t>Advantages</a:t>
            </a:r>
          </a:p>
          <a:p>
            <a:pPr lvl="2" eaLnBrk="1" hangingPunct="1"/>
            <a:r>
              <a:rPr lang="en-US" altLang="en-US" dirty="0"/>
              <a:t>They provide the greatest flexibility for choosing doctors and hospitals.</a:t>
            </a:r>
          </a:p>
          <a:p>
            <a:pPr lvl="1" eaLnBrk="1" hangingPunct="1"/>
            <a:r>
              <a:rPr lang="en-US" altLang="en-US" dirty="0"/>
              <a:t>Disadvantages</a:t>
            </a:r>
          </a:p>
          <a:p>
            <a:pPr lvl="2" eaLnBrk="1" hangingPunct="1"/>
            <a:r>
              <a:rPr lang="en-US" altLang="en-US" dirty="0"/>
              <a:t>These plans are expensive and require paperwork</a:t>
            </a:r>
          </a:p>
          <a:p>
            <a:pPr lvl="1" eaLnBrk="1" hangingPunct="1"/>
            <a:endParaRPr lang="en-US" alt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 calcmode="lin" valueType="num">
                                      <p:cBhvr additive="base">
                                        <p:cTn id="7" dur="500" fill="hold"/>
                                        <p:tgtEl>
                                          <p:spTgt spid="983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83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8307">
                                            <p:txEl>
                                              <p:pRg st="1" end="1"/>
                                            </p:txEl>
                                          </p:spTgt>
                                        </p:tgtEl>
                                        <p:attrNameLst>
                                          <p:attrName>style.visibility</p:attrName>
                                        </p:attrNameLst>
                                      </p:cBhvr>
                                      <p:to>
                                        <p:strVal val="visible"/>
                                      </p:to>
                                    </p:set>
                                    <p:anim calcmode="lin" valueType="num">
                                      <p:cBhvr additive="base">
                                        <p:cTn id="13" dur="500" fill="hold"/>
                                        <p:tgtEl>
                                          <p:spTgt spid="983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83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8307">
                                            <p:txEl>
                                              <p:pRg st="2" end="2"/>
                                            </p:txEl>
                                          </p:spTgt>
                                        </p:tgtEl>
                                        <p:attrNameLst>
                                          <p:attrName>style.visibility</p:attrName>
                                        </p:attrNameLst>
                                      </p:cBhvr>
                                      <p:to>
                                        <p:strVal val="visible"/>
                                      </p:to>
                                    </p:set>
                                    <p:anim calcmode="lin" valueType="num">
                                      <p:cBhvr additive="base">
                                        <p:cTn id="17" dur="500" fill="hold"/>
                                        <p:tgtEl>
                                          <p:spTgt spid="983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83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8307">
                                            <p:txEl>
                                              <p:pRg st="3" end="3"/>
                                            </p:txEl>
                                          </p:spTgt>
                                        </p:tgtEl>
                                        <p:attrNameLst>
                                          <p:attrName>style.visibility</p:attrName>
                                        </p:attrNameLst>
                                      </p:cBhvr>
                                      <p:to>
                                        <p:strVal val="visible"/>
                                      </p:to>
                                    </p:set>
                                    <p:anim calcmode="lin" valueType="num">
                                      <p:cBhvr additive="base">
                                        <p:cTn id="21" dur="500" fill="hold"/>
                                        <p:tgtEl>
                                          <p:spTgt spid="983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83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8307">
                                            <p:txEl>
                                              <p:pRg st="4" end="4"/>
                                            </p:txEl>
                                          </p:spTgt>
                                        </p:tgtEl>
                                        <p:attrNameLst>
                                          <p:attrName>style.visibility</p:attrName>
                                        </p:attrNameLst>
                                      </p:cBhvr>
                                      <p:to>
                                        <p:strVal val="visible"/>
                                      </p:to>
                                    </p:set>
                                    <p:anim calcmode="lin" valueType="num">
                                      <p:cBhvr additive="base">
                                        <p:cTn id="25" dur="500" fill="hold"/>
                                        <p:tgtEl>
                                          <p:spTgt spid="983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830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8307">
                                            <p:txEl>
                                              <p:pRg st="5" end="5"/>
                                            </p:txEl>
                                          </p:spTgt>
                                        </p:tgtEl>
                                        <p:attrNameLst>
                                          <p:attrName>style.visibility</p:attrName>
                                        </p:attrNameLst>
                                      </p:cBhvr>
                                      <p:to>
                                        <p:strVal val="visible"/>
                                      </p:to>
                                    </p:set>
                                    <p:anim calcmode="lin" valueType="num">
                                      <p:cBhvr additive="base">
                                        <p:cTn id="29" dur="500" fill="hold"/>
                                        <p:tgtEl>
                                          <p:spTgt spid="9830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830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uiExpand="1"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a:t>Private Health Care Plans </a:t>
            </a:r>
            <a:r>
              <a:rPr lang="en-US" altLang="en-US" sz="2000"/>
              <a:t>(continued)</a:t>
            </a:r>
          </a:p>
        </p:txBody>
      </p:sp>
      <p:sp>
        <p:nvSpPr>
          <p:cNvPr id="238595" name="Rectangle 3"/>
          <p:cNvSpPr>
            <a:spLocks noGrp="1" noChangeArrowheads="1"/>
          </p:cNvSpPr>
          <p:nvPr>
            <p:ph idx="1"/>
          </p:nvPr>
        </p:nvSpPr>
        <p:spPr>
          <a:xfrm>
            <a:off x="914400" y="1600200"/>
            <a:ext cx="7315200" cy="5257800"/>
          </a:xfrm>
        </p:spPr>
        <p:txBody>
          <a:bodyPr/>
          <a:lstStyle/>
          <a:p>
            <a:pPr eaLnBrk="1" hangingPunct="1"/>
            <a:r>
              <a:rPr lang="en-US" altLang="en-US" dirty="0"/>
              <a:t>What are managed health care providers?</a:t>
            </a:r>
          </a:p>
          <a:p>
            <a:pPr lvl="2" eaLnBrk="1" hangingPunct="1"/>
            <a:r>
              <a:rPr lang="en-US" altLang="en-US" dirty="0"/>
              <a:t>These are insurance companies which provide pre-paid health care plans to employers and individuals.  </a:t>
            </a:r>
          </a:p>
          <a:p>
            <a:pPr lvl="1" eaLnBrk="1" hangingPunct="1"/>
            <a:r>
              <a:rPr lang="en-US" altLang="en-US" dirty="0"/>
              <a:t>Advantages</a:t>
            </a:r>
          </a:p>
          <a:p>
            <a:pPr lvl="2" eaLnBrk="1" hangingPunct="1"/>
            <a:r>
              <a:rPr lang="en-US" altLang="en-US" dirty="0"/>
              <a:t>They pay for and provide health care services and provide the most efficient payment of bills</a:t>
            </a:r>
          </a:p>
          <a:p>
            <a:pPr lvl="1" eaLnBrk="1" hangingPunct="1"/>
            <a:r>
              <a:rPr lang="en-US" altLang="en-US" dirty="0"/>
              <a:t>Disadvantages</a:t>
            </a:r>
          </a:p>
          <a:p>
            <a:pPr lvl="2" eaLnBrk="1" hangingPunct="1"/>
            <a:r>
              <a:rPr lang="en-US" altLang="en-US" dirty="0"/>
              <a:t>They limit choices to the doctors and hospitals and require policy holders to pay a monthly premium and share the cost of care.</a:t>
            </a:r>
          </a:p>
          <a:p>
            <a:pPr lvl="1" eaLnBrk="1" hangingPunct="1"/>
            <a:r>
              <a:rPr lang="en-US" altLang="en-US" dirty="0"/>
              <a:t>There are four main types of managed car providers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8595">
                                            <p:txEl>
                                              <p:pRg st="0" end="0"/>
                                            </p:txEl>
                                          </p:spTgt>
                                        </p:tgtEl>
                                        <p:attrNameLst>
                                          <p:attrName>style.visibility</p:attrName>
                                        </p:attrNameLst>
                                      </p:cBhvr>
                                      <p:to>
                                        <p:strVal val="visible"/>
                                      </p:to>
                                    </p:set>
                                    <p:animEffect transition="in" filter="randombar(horizontal)">
                                      <p:cBhvr>
                                        <p:cTn id="7" dur="500"/>
                                        <p:tgtEl>
                                          <p:spTgt spid="2385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8595">
                                            <p:txEl>
                                              <p:pRg st="1" end="1"/>
                                            </p:txEl>
                                          </p:spTgt>
                                        </p:tgtEl>
                                        <p:attrNameLst>
                                          <p:attrName>style.visibility</p:attrName>
                                        </p:attrNameLst>
                                      </p:cBhvr>
                                      <p:to>
                                        <p:strVal val="visible"/>
                                      </p:to>
                                    </p:set>
                                    <p:animEffect transition="in" filter="randombar(horizontal)">
                                      <p:cBhvr>
                                        <p:cTn id="12" dur="500"/>
                                        <p:tgtEl>
                                          <p:spTgt spid="238595">
                                            <p:txEl>
                                              <p:pRg st="1" end="1"/>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238595">
                                            <p:txEl>
                                              <p:pRg st="2" end="2"/>
                                            </p:txEl>
                                          </p:spTgt>
                                        </p:tgtEl>
                                        <p:attrNameLst>
                                          <p:attrName>style.visibility</p:attrName>
                                        </p:attrNameLst>
                                      </p:cBhvr>
                                      <p:to>
                                        <p:strVal val="visible"/>
                                      </p:to>
                                    </p:set>
                                    <p:animEffect transition="in" filter="randombar(horizontal)">
                                      <p:cBhvr>
                                        <p:cTn id="15" dur="500"/>
                                        <p:tgtEl>
                                          <p:spTgt spid="238595">
                                            <p:txEl>
                                              <p:pRg st="2" end="2"/>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238595">
                                            <p:txEl>
                                              <p:pRg st="3" end="3"/>
                                            </p:txEl>
                                          </p:spTgt>
                                        </p:tgtEl>
                                        <p:attrNameLst>
                                          <p:attrName>style.visibility</p:attrName>
                                        </p:attrNameLst>
                                      </p:cBhvr>
                                      <p:to>
                                        <p:strVal val="visible"/>
                                      </p:to>
                                    </p:set>
                                    <p:animEffect transition="in" filter="randombar(horizontal)">
                                      <p:cBhvr>
                                        <p:cTn id="18" dur="500"/>
                                        <p:tgtEl>
                                          <p:spTgt spid="238595">
                                            <p:txEl>
                                              <p:pRg st="3" end="3"/>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238595">
                                            <p:txEl>
                                              <p:pRg st="4" end="4"/>
                                            </p:txEl>
                                          </p:spTgt>
                                        </p:tgtEl>
                                        <p:attrNameLst>
                                          <p:attrName>style.visibility</p:attrName>
                                        </p:attrNameLst>
                                      </p:cBhvr>
                                      <p:to>
                                        <p:strVal val="visible"/>
                                      </p:to>
                                    </p:set>
                                    <p:animEffect transition="in" filter="randombar(horizontal)">
                                      <p:cBhvr>
                                        <p:cTn id="21" dur="500"/>
                                        <p:tgtEl>
                                          <p:spTgt spid="238595">
                                            <p:txEl>
                                              <p:pRg st="4" end="4"/>
                                            </p:tx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38595">
                                            <p:txEl>
                                              <p:pRg st="5" end="5"/>
                                            </p:txEl>
                                          </p:spTgt>
                                        </p:tgtEl>
                                        <p:attrNameLst>
                                          <p:attrName>style.visibility</p:attrName>
                                        </p:attrNameLst>
                                      </p:cBhvr>
                                      <p:to>
                                        <p:strVal val="visible"/>
                                      </p:to>
                                    </p:set>
                                    <p:animEffect transition="in" filter="randombar(horizontal)">
                                      <p:cBhvr>
                                        <p:cTn id="24" dur="500"/>
                                        <p:tgtEl>
                                          <p:spTgt spid="238595">
                                            <p:txEl>
                                              <p:pRg st="5" end="5"/>
                                            </p:txEl>
                                          </p:spTgt>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238595">
                                            <p:txEl>
                                              <p:pRg st="6" end="6"/>
                                            </p:txEl>
                                          </p:spTgt>
                                        </p:tgtEl>
                                        <p:attrNameLst>
                                          <p:attrName>style.visibility</p:attrName>
                                        </p:attrNameLst>
                                      </p:cBhvr>
                                      <p:to>
                                        <p:strVal val="visible"/>
                                      </p:to>
                                    </p:set>
                                    <p:animEffect transition="in" filter="randombar(horizontal)">
                                      <p:cBhvr>
                                        <p:cTn id="27" dur="500"/>
                                        <p:tgtEl>
                                          <p:spTgt spid="2385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uiExpand="1" build="p" bldLvl="3"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95300" y="228600"/>
            <a:ext cx="8153400" cy="1219200"/>
          </a:xfrm>
          <a:noFill/>
        </p:spPr>
        <p:txBody>
          <a:bodyPr lIns="90488" tIns="44450" rIns="90488" bIns="44450" anchor="b"/>
          <a:lstStyle/>
          <a:p>
            <a:pPr eaLnBrk="1" hangingPunct="1"/>
            <a:r>
              <a:rPr lang="en-US" altLang="en-US"/>
              <a:t>Private: Managed Health Care Plans</a:t>
            </a:r>
          </a:p>
        </p:txBody>
      </p:sp>
      <p:sp>
        <p:nvSpPr>
          <p:cNvPr id="104451" name="Rectangle 3"/>
          <p:cNvSpPr>
            <a:spLocks noGrp="1" noChangeArrowheads="1"/>
          </p:cNvSpPr>
          <p:nvPr>
            <p:ph idx="1"/>
          </p:nvPr>
        </p:nvSpPr>
        <p:spPr>
          <a:xfrm>
            <a:off x="914400" y="1600200"/>
            <a:ext cx="7315200" cy="4953000"/>
          </a:xfrm>
        </p:spPr>
        <p:txBody>
          <a:bodyPr lIns="90488" tIns="44450" rIns="90488" bIns="44450"/>
          <a:lstStyle/>
          <a:p>
            <a:pPr eaLnBrk="1" hangingPunct="1"/>
            <a:r>
              <a:rPr lang="en-US" altLang="en-US" dirty="0" err="1"/>
              <a:t>i</a:t>
            </a:r>
            <a:r>
              <a:rPr lang="en-US" altLang="en-US" dirty="0"/>
              <a:t>.  Health Maintenance Organizations (HMOs)?</a:t>
            </a:r>
          </a:p>
          <a:p>
            <a:pPr lvl="2" eaLnBrk="1" hangingPunct="1"/>
            <a:r>
              <a:rPr lang="en-US" altLang="en-US" dirty="0"/>
              <a:t>HMOs are prepaid insurance plans which entitle members to the services of specific doctors, hospitals and clinics.  </a:t>
            </a:r>
          </a:p>
          <a:p>
            <a:pPr lvl="1" eaLnBrk="1" hangingPunct="1"/>
            <a:r>
              <a:rPr lang="en-US" altLang="en-US" dirty="0"/>
              <a:t>Advantages</a:t>
            </a:r>
          </a:p>
          <a:p>
            <a:pPr lvl="2" eaLnBrk="1" hangingPunct="1"/>
            <a:r>
              <a:rPr lang="en-US" altLang="en-US" dirty="0"/>
              <a:t>It is a system of doctors and hospitals for a flat fee, and emphasize preventive medicine, with a small co-pay for services rendered</a:t>
            </a:r>
          </a:p>
          <a:p>
            <a:pPr lvl="1" eaLnBrk="1" hangingPunct="1"/>
            <a:r>
              <a:rPr lang="en-US" altLang="en-US" dirty="0"/>
              <a:t>Disadvantages</a:t>
            </a:r>
          </a:p>
          <a:p>
            <a:pPr lvl="2" eaLnBrk="1" hangingPunct="1"/>
            <a:r>
              <a:rPr lang="en-US" altLang="en-US" dirty="0"/>
              <a:t>They provide little choice of doctors /hospitals, and service may be less than at other facilities and referrals sometimes difficult to get</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 calcmode="lin" valueType="num">
                                      <p:cBhvr additive="base">
                                        <p:cTn id="7" dur="500" fill="hold"/>
                                        <p:tgtEl>
                                          <p:spTgt spid="1044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44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4451">
                                            <p:txEl>
                                              <p:pRg st="1" end="1"/>
                                            </p:txEl>
                                          </p:spTgt>
                                        </p:tgtEl>
                                        <p:attrNameLst>
                                          <p:attrName>style.visibility</p:attrName>
                                        </p:attrNameLst>
                                      </p:cBhvr>
                                      <p:to>
                                        <p:strVal val="visible"/>
                                      </p:to>
                                    </p:set>
                                    <p:anim calcmode="lin" valueType="num">
                                      <p:cBhvr additive="base">
                                        <p:cTn id="13" dur="500" fill="hold"/>
                                        <p:tgtEl>
                                          <p:spTgt spid="1044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44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4451">
                                            <p:txEl>
                                              <p:pRg st="2" end="2"/>
                                            </p:txEl>
                                          </p:spTgt>
                                        </p:tgtEl>
                                        <p:attrNameLst>
                                          <p:attrName>style.visibility</p:attrName>
                                        </p:attrNameLst>
                                      </p:cBhvr>
                                      <p:to>
                                        <p:strVal val="visible"/>
                                      </p:to>
                                    </p:set>
                                    <p:anim calcmode="lin" valueType="num">
                                      <p:cBhvr additive="base">
                                        <p:cTn id="17" dur="500" fill="hold"/>
                                        <p:tgtEl>
                                          <p:spTgt spid="1044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445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4451">
                                            <p:txEl>
                                              <p:pRg st="3" end="3"/>
                                            </p:txEl>
                                          </p:spTgt>
                                        </p:tgtEl>
                                        <p:attrNameLst>
                                          <p:attrName>style.visibility</p:attrName>
                                        </p:attrNameLst>
                                      </p:cBhvr>
                                      <p:to>
                                        <p:strVal val="visible"/>
                                      </p:to>
                                    </p:set>
                                    <p:anim calcmode="lin" valueType="num">
                                      <p:cBhvr additive="base">
                                        <p:cTn id="21" dur="500" fill="hold"/>
                                        <p:tgtEl>
                                          <p:spTgt spid="1044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445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4451">
                                            <p:txEl>
                                              <p:pRg st="4" end="4"/>
                                            </p:txEl>
                                          </p:spTgt>
                                        </p:tgtEl>
                                        <p:attrNameLst>
                                          <p:attrName>style.visibility</p:attrName>
                                        </p:attrNameLst>
                                      </p:cBhvr>
                                      <p:to>
                                        <p:strVal val="visible"/>
                                      </p:to>
                                    </p:set>
                                    <p:anim calcmode="lin" valueType="num">
                                      <p:cBhvr additive="base">
                                        <p:cTn id="25" dur="500" fill="hold"/>
                                        <p:tgtEl>
                                          <p:spTgt spid="1044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445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04451">
                                            <p:txEl>
                                              <p:pRg st="5" end="5"/>
                                            </p:txEl>
                                          </p:spTgt>
                                        </p:tgtEl>
                                        <p:attrNameLst>
                                          <p:attrName>style.visibility</p:attrName>
                                        </p:attrNameLst>
                                      </p:cBhvr>
                                      <p:to>
                                        <p:strVal val="visible"/>
                                      </p:to>
                                    </p:set>
                                    <p:anim calcmode="lin" valueType="num">
                                      <p:cBhvr additive="base">
                                        <p:cTn id="29" dur="500" fill="hold"/>
                                        <p:tgtEl>
                                          <p:spTgt spid="10445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445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uiExpand="1"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304800"/>
            <a:ext cx="8229600" cy="1143000"/>
          </a:xfrm>
          <a:noFill/>
        </p:spPr>
        <p:txBody>
          <a:bodyPr lIns="90488" tIns="44450" rIns="90488" bIns="44450" anchor="b"/>
          <a:lstStyle/>
          <a:p>
            <a:pPr eaLnBrk="1" hangingPunct="1"/>
            <a:r>
              <a:rPr lang="en-US" altLang="en-US"/>
              <a:t>Private: Managed Health Care Plans</a:t>
            </a:r>
            <a:r>
              <a:rPr lang="en-US" altLang="en-US" sz="2000"/>
              <a:t> (continued)</a:t>
            </a:r>
          </a:p>
        </p:txBody>
      </p:sp>
      <p:sp>
        <p:nvSpPr>
          <p:cNvPr id="108547" name="Rectangle 3"/>
          <p:cNvSpPr>
            <a:spLocks noGrp="1" noChangeArrowheads="1"/>
          </p:cNvSpPr>
          <p:nvPr>
            <p:ph idx="1"/>
          </p:nvPr>
        </p:nvSpPr>
        <p:spPr>
          <a:xfrm>
            <a:off x="914400" y="1600200"/>
            <a:ext cx="7315200" cy="4953000"/>
          </a:xfrm>
        </p:spPr>
        <p:txBody>
          <a:bodyPr lIns="90488" tIns="44450" rIns="90488" bIns="44450"/>
          <a:lstStyle/>
          <a:p>
            <a:pPr eaLnBrk="1" hangingPunct="1"/>
            <a:r>
              <a:rPr lang="en-US" altLang="en-US" dirty="0"/>
              <a:t>ii. Preferred Provider Organizations (PPOs)?</a:t>
            </a:r>
          </a:p>
          <a:p>
            <a:pPr lvl="2" eaLnBrk="1" hangingPunct="1"/>
            <a:r>
              <a:rPr lang="en-US" altLang="en-US" dirty="0"/>
              <a:t>Insurance plans which are a cross between the traditional fee-for-service and an HMO, where in-plan providers fees are covered, and out-of-plan providers results in higher fees</a:t>
            </a:r>
          </a:p>
          <a:p>
            <a:pPr lvl="1" eaLnBrk="1" hangingPunct="1"/>
            <a:r>
              <a:rPr lang="en-US" altLang="en-US" dirty="0"/>
              <a:t>Advantages</a:t>
            </a:r>
          </a:p>
          <a:p>
            <a:pPr lvl="2" eaLnBrk="1" hangingPunct="1"/>
            <a:r>
              <a:rPr lang="en-US" altLang="en-US" dirty="0"/>
              <a:t>PPOs provides health care at a discount to fee-for-service plans, and provide a group of doctors which work at reduced costs to participants, with additional fees to a non-member doctor or center</a:t>
            </a:r>
          </a:p>
          <a:p>
            <a:pPr lvl="1" eaLnBrk="1" hangingPunct="1"/>
            <a:r>
              <a:rPr lang="en-US" altLang="en-US" dirty="0"/>
              <a:t>Disadvantages</a:t>
            </a:r>
          </a:p>
          <a:p>
            <a:pPr lvl="2" eaLnBrk="1" hangingPunct="1"/>
            <a:r>
              <a:rPr lang="en-US" altLang="en-US" dirty="0"/>
              <a:t>PPOs are more expensive than HMOs and use of non-PPO providers results in higher costs</a:t>
            </a:r>
          </a:p>
          <a:p>
            <a:pPr lvl="1" eaLnBrk="1" hangingPunct="1"/>
            <a:endParaRPr lang="en-US" alt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Effect transition="in" filter="dissolve">
                                      <p:cBhvr>
                                        <p:cTn id="7" dur="500"/>
                                        <p:tgtEl>
                                          <p:spTgt spid="1085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8547">
                                            <p:txEl>
                                              <p:pRg st="1" end="1"/>
                                            </p:txEl>
                                          </p:spTgt>
                                        </p:tgtEl>
                                        <p:attrNameLst>
                                          <p:attrName>style.visibility</p:attrName>
                                        </p:attrNameLst>
                                      </p:cBhvr>
                                      <p:to>
                                        <p:strVal val="visible"/>
                                      </p:to>
                                    </p:set>
                                    <p:animEffect transition="in" filter="dissolve">
                                      <p:cBhvr>
                                        <p:cTn id="12" dur="500"/>
                                        <p:tgtEl>
                                          <p:spTgt spid="108547">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8547">
                                            <p:txEl>
                                              <p:pRg st="2" end="2"/>
                                            </p:txEl>
                                          </p:spTgt>
                                        </p:tgtEl>
                                        <p:attrNameLst>
                                          <p:attrName>style.visibility</p:attrName>
                                        </p:attrNameLst>
                                      </p:cBhvr>
                                      <p:to>
                                        <p:strVal val="visible"/>
                                      </p:to>
                                    </p:set>
                                    <p:animEffect transition="in" filter="dissolve">
                                      <p:cBhvr>
                                        <p:cTn id="15" dur="500"/>
                                        <p:tgtEl>
                                          <p:spTgt spid="108547">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8547">
                                            <p:txEl>
                                              <p:pRg st="3" end="3"/>
                                            </p:txEl>
                                          </p:spTgt>
                                        </p:tgtEl>
                                        <p:attrNameLst>
                                          <p:attrName>style.visibility</p:attrName>
                                        </p:attrNameLst>
                                      </p:cBhvr>
                                      <p:to>
                                        <p:strVal val="visible"/>
                                      </p:to>
                                    </p:set>
                                    <p:animEffect transition="in" filter="dissolve">
                                      <p:cBhvr>
                                        <p:cTn id="18" dur="500"/>
                                        <p:tgtEl>
                                          <p:spTgt spid="108547">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8547">
                                            <p:txEl>
                                              <p:pRg st="4" end="4"/>
                                            </p:txEl>
                                          </p:spTgt>
                                        </p:tgtEl>
                                        <p:attrNameLst>
                                          <p:attrName>style.visibility</p:attrName>
                                        </p:attrNameLst>
                                      </p:cBhvr>
                                      <p:to>
                                        <p:strVal val="visible"/>
                                      </p:to>
                                    </p:set>
                                    <p:animEffect transition="in" filter="dissolve">
                                      <p:cBhvr>
                                        <p:cTn id="21" dur="500"/>
                                        <p:tgtEl>
                                          <p:spTgt spid="108547">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08547">
                                            <p:txEl>
                                              <p:pRg st="5" end="5"/>
                                            </p:txEl>
                                          </p:spTgt>
                                        </p:tgtEl>
                                        <p:attrNameLst>
                                          <p:attrName>style.visibility</p:attrName>
                                        </p:attrNameLst>
                                      </p:cBhvr>
                                      <p:to>
                                        <p:strVal val="visible"/>
                                      </p:to>
                                    </p:set>
                                    <p:animEffect transition="in" filter="dissolve">
                                      <p:cBhvr>
                                        <p:cTn id="24" dur="500"/>
                                        <p:tgtEl>
                                          <p:spTgt spid="1085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uiExpand="1"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533400"/>
            <a:ext cx="8686800" cy="1143000"/>
          </a:xfrm>
        </p:spPr>
        <p:txBody>
          <a:bodyPr/>
          <a:lstStyle/>
          <a:p>
            <a:pPr eaLnBrk="1" hangingPunct="1"/>
            <a:r>
              <a:rPr lang="en-US" altLang="en-US"/>
              <a:t>Private: Managed Health Care Plans</a:t>
            </a:r>
            <a:r>
              <a:rPr lang="en-US" altLang="en-US" sz="2400"/>
              <a:t> (continued)</a:t>
            </a:r>
          </a:p>
        </p:txBody>
      </p:sp>
      <p:sp>
        <p:nvSpPr>
          <p:cNvPr id="22532" name="Rectangle 3"/>
          <p:cNvSpPr>
            <a:spLocks noGrp="1" noChangeArrowheads="1"/>
          </p:cNvSpPr>
          <p:nvPr>
            <p:ph idx="1"/>
          </p:nvPr>
        </p:nvSpPr>
        <p:spPr>
          <a:xfrm>
            <a:off x="928688" y="1608138"/>
            <a:ext cx="7286625" cy="4419600"/>
          </a:xfrm>
        </p:spPr>
        <p:txBody>
          <a:bodyPr/>
          <a:lstStyle/>
          <a:p>
            <a:pPr eaLnBrk="1" hangingPunct="1"/>
            <a:r>
              <a:rPr lang="en-US" altLang="en-US" dirty="0"/>
              <a:t>iii.  Point of Service Plans (POS)</a:t>
            </a:r>
          </a:p>
          <a:p>
            <a:pPr lvl="2" eaLnBrk="1" hangingPunct="1"/>
            <a:r>
              <a:rPr lang="en-US" altLang="en-US" dirty="0"/>
              <a:t>Has attributes of HMOs, PPOs, and indemnity plans, with the point at which benefits are received determines the amounts of benefits paid</a:t>
            </a:r>
          </a:p>
          <a:p>
            <a:pPr lvl="1" eaLnBrk="1" hangingPunct="1"/>
            <a:r>
              <a:rPr lang="en-US" altLang="en-US" dirty="0"/>
              <a:t>Advantages</a:t>
            </a:r>
          </a:p>
          <a:p>
            <a:pPr lvl="2" eaLnBrk="1" hangingPunct="1"/>
            <a:r>
              <a:rPr lang="en-US" altLang="en-US" dirty="0"/>
              <a:t>POS may include HMO, PPO, and indemnity type programs</a:t>
            </a:r>
          </a:p>
          <a:p>
            <a:pPr lvl="1" eaLnBrk="1" hangingPunct="1"/>
            <a:r>
              <a:rPr lang="en-US" altLang="en-US" dirty="0"/>
              <a:t>Disadvantages</a:t>
            </a:r>
          </a:p>
          <a:p>
            <a:pPr lvl="2" eaLnBrk="1" hangingPunct="1"/>
            <a:r>
              <a:rPr lang="en-US" altLang="en-US" dirty="0"/>
              <a:t>POS may also have a gatekeeper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53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28600" y="533400"/>
            <a:ext cx="8686800" cy="1143000"/>
          </a:xfrm>
        </p:spPr>
        <p:txBody>
          <a:bodyPr/>
          <a:lstStyle/>
          <a:p>
            <a:pPr eaLnBrk="1" hangingPunct="1"/>
            <a:r>
              <a:rPr lang="en-US" altLang="en-US"/>
              <a:t>Private: Managed Health Care Plans</a:t>
            </a:r>
            <a:r>
              <a:rPr lang="en-US" altLang="en-US" sz="2400"/>
              <a:t> (continued)</a:t>
            </a:r>
          </a:p>
        </p:txBody>
      </p:sp>
      <p:sp>
        <p:nvSpPr>
          <p:cNvPr id="23556" name="Rectangle 3"/>
          <p:cNvSpPr>
            <a:spLocks noGrp="1" noChangeArrowheads="1"/>
          </p:cNvSpPr>
          <p:nvPr>
            <p:ph idx="1"/>
          </p:nvPr>
        </p:nvSpPr>
        <p:spPr>
          <a:xfrm>
            <a:off x="928688" y="1608138"/>
            <a:ext cx="7286625" cy="4419600"/>
          </a:xfrm>
        </p:spPr>
        <p:txBody>
          <a:bodyPr/>
          <a:lstStyle/>
          <a:p>
            <a:pPr eaLnBrk="1" hangingPunct="1"/>
            <a:r>
              <a:rPr lang="en-US" altLang="en-US" dirty="0"/>
              <a:t>iv.  Exclusive Provider Organization (EPO)</a:t>
            </a:r>
          </a:p>
          <a:p>
            <a:pPr lvl="2" eaLnBrk="1" hangingPunct="1"/>
            <a:r>
              <a:rPr lang="en-US" altLang="en-US" dirty="0"/>
              <a:t>A health plan similar to an HMO, but operates through an insurance company.  </a:t>
            </a:r>
          </a:p>
          <a:p>
            <a:pPr lvl="1" eaLnBrk="1" hangingPunct="1"/>
            <a:r>
              <a:rPr lang="en-US" altLang="en-US" dirty="0"/>
              <a:t>Advantages</a:t>
            </a:r>
          </a:p>
          <a:p>
            <a:pPr lvl="2" eaLnBrk="1" hangingPunct="1"/>
            <a:r>
              <a:rPr lang="en-US" altLang="en-US" dirty="0"/>
              <a:t>It is funded through an insurance company, with health care provided by contracted providers</a:t>
            </a:r>
          </a:p>
          <a:p>
            <a:pPr lvl="2" eaLnBrk="1" hangingPunct="1"/>
            <a:r>
              <a:rPr lang="en-US" altLang="en-US" dirty="0"/>
              <a:t>Offers lower cost</a:t>
            </a:r>
          </a:p>
          <a:p>
            <a:pPr lvl="1" eaLnBrk="1" hangingPunct="1"/>
            <a:r>
              <a:rPr lang="en-US" altLang="en-US" dirty="0"/>
              <a:t>Disadvantages</a:t>
            </a:r>
          </a:p>
          <a:p>
            <a:pPr lvl="2" eaLnBrk="1" hangingPunct="1"/>
            <a:r>
              <a:rPr lang="en-US" altLang="en-US" dirty="0"/>
              <a:t>Only care received from contracted providers is covered (unless in an emergency situation)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55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55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dirty="0"/>
              <a:t>2. Non-group/Individual Plans</a:t>
            </a:r>
          </a:p>
        </p:txBody>
      </p:sp>
      <p:sp>
        <p:nvSpPr>
          <p:cNvPr id="112643" name="Rectangle 3"/>
          <p:cNvSpPr>
            <a:spLocks noGrp="1" noChangeArrowheads="1"/>
          </p:cNvSpPr>
          <p:nvPr>
            <p:ph idx="1"/>
          </p:nvPr>
        </p:nvSpPr>
        <p:spPr>
          <a:xfrm>
            <a:off x="914400" y="1600200"/>
            <a:ext cx="7239000" cy="4876800"/>
          </a:xfrm>
        </p:spPr>
        <p:txBody>
          <a:bodyPr lIns="90488" tIns="44450" rIns="90488" bIns="44450"/>
          <a:lstStyle/>
          <a:p>
            <a:pPr eaLnBrk="1" hangingPunct="1"/>
            <a:r>
              <a:rPr lang="en-US" altLang="en-US" dirty="0"/>
              <a:t>What are non-group or individual health care plans?</a:t>
            </a:r>
          </a:p>
          <a:p>
            <a:pPr lvl="1" eaLnBrk="1" hangingPunct="1"/>
            <a:r>
              <a:rPr lang="en-US" altLang="en-US" sz="2800" dirty="0" err="1"/>
              <a:t>i</a:t>
            </a:r>
            <a:r>
              <a:rPr lang="en-US" altLang="en-US" sz="2800" dirty="0"/>
              <a:t>. Non-group Plans</a:t>
            </a:r>
          </a:p>
          <a:p>
            <a:pPr lvl="2" eaLnBrk="1" hangingPunct="1"/>
            <a:r>
              <a:rPr lang="en-US" altLang="en-US" dirty="0"/>
              <a:t>These are health insurance plans which cover individuals on a case-by-case basis and are traditionally a most expensive type of coverage</a:t>
            </a:r>
          </a:p>
          <a:p>
            <a:pPr lvl="1" eaLnBrk="1" hangingPunct="1"/>
            <a:r>
              <a:rPr lang="en-US" altLang="en-US" dirty="0"/>
              <a:t>Advantages</a:t>
            </a:r>
          </a:p>
          <a:p>
            <a:pPr lvl="2" eaLnBrk="1" hangingPunct="1"/>
            <a:r>
              <a:rPr lang="en-US" altLang="en-US" dirty="0"/>
              <a:t>They provide a custom policy to the purchaser</a:t>
            </a:r>
          </a:p>
          <a:p>
            <a:pPr lvl="1" eaLnBrk="1" hangingPunct="1"/>
            <a:r>
              <a:rPr lang="en-US" altLang="en-US" dirty="0"/>
              <a:t>Disadvantages</a:t>
            </a:r>
          </a:p>
          <a:p>
            <a:pPr lvl="2" eaLnBrk="1" hangingPunct="1"/>
            <a:r>
              <a:rPr lang="en-US" altLang="en-US" dirty="0"/>
              <a:t>They are expensive, usually 15% - 60% more expensive than a group policy and may require subscribers to pass a medical exam</a:t>
            </a:r>
          </a:p>
          <a:p>
            <a:pPr lvl="1" eaLnBrk="1" hangingPunct="1"/>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Effect transition="in" filter="box(in)">
                                      <p:cBhvr>
                                        <p:cTn id="7" dur="500"/>
                                        <p:tgtEl>
                                          <p:spTgt spid="1126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2643">
                                            <p:txEl>
                                              <p:pRg st="1" end="1"/>
                                            </p:txEl>
                                          </p:spTgt>
                                        </p:tgtEl>
                                        <p:attrNameLst>
                                          <p:attrName>style.visibility</p:attrName>
                                        </p:attrNameLst>
                                      </p:cBhvr>
                                      <p:to>
                                        <p:strVal val="visible"/>
                                      </p:to>
                                    </p:set>
                                    <p:animEffect transition="in" filter="box(in)">
                                      <p:cBhvr>
                                        <p:cTn id="12" dur="500"/>
                                        <p:tgtEl>
                                          <p:spTgt spid="11264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12643">
                                            <p:txEl>
                                              <p:pRg st="2" end="2"/>
                                            </p:txEl>
                                          </p:spTgt>
                                        </p:tgtEl>
                                        <p:attrNameLst>
                                          <p:attrName>style.visibility</p:attrName>
                                        </p:attrNameLst>
                                      </p:cBhvr>
                                      <p:to>
                                        <p:strVal val="visible"/>
                                      </p:to>
                                    </p:set>
                                    <p:animEffect transition="in" filter="box(in)">
                                      <p:cBhvr>
                                        <p:cTn id="15" dur="500"/>
                                        <p:tgtEl>
                                          <p:spTgt spid="11264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12643">
                                            <p:txEl>
                                              <p:pRg st="3" end="3"/>
                                            </p:txEl>
                                          </p:spTgt>
                                        </p:tgtEl>
                                        <p:attrNameLst>
                                          <p:attrName>style.visibility</p:attrName>
                                        </p:attrNameLst>
                                      </p:cBhvr>
                                      <p:to>
                                        <p:strVal val="visible"/>
                                      </p:to>
                                    </p:set>
                                    <p:animEffect transition="in" filter="box(in)">
                                      <p:cBhvr>
                                        <p:cTn id="18" dur="500"/>
                                        <p:tgtEl>
                                          <p:spTgt spid="112643">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12643">
                                            <p:txEl>
                                              <p:pRg st="4" end="4"/>
                                            </p:txEl>
                                          </p:spTgt>
                                        </p:tgtEl>
                                        <p:attrNameLst>
                                          <p:attrName>style.visibility</p:attrName>
                                        </p:attrNameLst>
                                      </p:cBhvr>
                                      <p:to>
                                        <p:strVal val="visible"/>
                                      </p:to>
                                    </p:set>
                                    <p:animEffect transition="in" filter="box(in)">
                                      <p:cBhvr>
                                        <p:cTn id="21" dur="500"/>
                                        <p:tgtEl>
                                          <p:spTgt spid="112643">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12643">
                                            <p:txEl>
                                              <p:pRg st="5" end="5"/>
                                            </p:txEl>
                                          </p:spTgt>
                                        </p:tgtEl>
                                        <p:attrNameLst>
                                          <p:attrName>style.visibility</p:attrName>
                                        </p:attrNameLst>
                                      </p:cBhvr>
                                      <p:to>
                                        <p:strVal val="visible"/>
                                      </p:to>
                                    </p:set>
                                    <p:animEffect transition="in" filter="box(in)">
                                      <p:cBhvr>
                                        <p:cTn id="24" dur="500"/>
                                        <p:tgtEl>
                                          <p:spTgt spid="112643">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12643">
                                            <p:txEl>
                                              <p:pRg st="6" end="6"/>
                                            </p:txEl>
                                          </p:spTgt>
                                        </p:tgtEl>
                                        <p:attrNameLst>
                                          <p:attrName>style.visibility</p:attrName>
                                        </p:attrNameLst>
                                      </p:cBhvr>
                                      <p:to>
                                        <p:strVal val="visible"/>
                                      </p:to>
                                    </p:set>
                                    <p:animEffect transition="in" filter="box(in)">
                                      <p:cBhvr>
                                        <p:cTn id="27" dur="500"/>
                                        <p:tgtEl>
                                          <p:spTgt spid="1126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uiExpand="1"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dirty="0"/>
              <a:t>High Deductible Plans</a:t>
            </a:r>
          </a:p>
        </p:txBody>
      </p:sp>
      <p:sp>
        <p:nvSpPr>
          <p:cNvPr id="112643" name="Rectangle 3"/>
          <p:cNvSpPr>
            <a:spLocks noGrp="1" noChangeArrowheads="1"/>
          </p:cNvSpPr>
          <p:nvPr>
            <p:ph idx="1"/>
          </p:nvPr>
        </p:nvSpPr>
        <p:spPr>
          <a:xfrm>
            <a:off x="914400" y="1600200"/>
            <a:ext cx="7239000" cy="4876800"/>
          </a:xfrm>
        </p:spPr>
        <p:txBody>
          <a:bodyPr lIns="90488" tIns="44450" rIns="90488" bIns="44450"/>
          <a:lstStyle/>
          <a:p>
            <a:pPr lvl="1" eaLnBrk="1" hangingPunct="1"/>
            <a:r>
              <a:rPr lang="en-US" altLang="en-US" sz="2800" dirty="0"/>
              <a:t>ii. High Deductible Plans</a:t>
            </a:r>
          </a:p>
          <a:p>
            <a:pPr lvl="3" eaLnBrk="1" hangingPunct="1"/>
            <a:r>
              <a:rPr lang="en-US" altLang="en-US" dirty="0"/>
              <a:t>It is a form of catastrophic coverage with lower premiums and higher deductibles and is intended to cover catastrophic illnesses.</a:t>
            </a:r>
          </a:p>
          <a:p>
            <a:pPr lvl="2" eaLnBrk="1" hangingPunct="1"/>
            <a:r>
              <a:rPr lang="en-US" altLang="en-US" dirty="0"/>
              <a:t>Advantages</a:t>
            </a:r>
          </a:p>
          <a:p>
            <a:pPr lvl="3" eaLnBrk="1" hangingPunct="1"/>
            <a:r>
              <a:rPr lang="en-US" altLang="en-US" dirty="0"/>
              <a:t>Very low cost, as it covers only catastrophic illnesses</a:t>
            </a:r>
          </a:p>
          <a:p>
            <a:pPr lvl="2" eaLnBrk="1" hangingPunct="1"/>
            <a:r>
              <a:rPr lang="en-US" altLang="en-US" dirty="0"/>
              <a:t>Disadvantages</a:t>
            </a:r>
          </a:p>
          <a:p>
            <a:pPr lvl="3" eaLnBrk="1" hangingPunct="1"/>
            <a:r>
              <a:rPr lang="en-US" altLang="en-US" dirty="0"/>
              <a:t>High costs for medical coverage should it be needed</a:t>
            </a:r>
          </a:p>
          <a:p>
            <a:pPr marL="1371600" lvl="3" indent="0" eaLnBrk="1" hangingPunct="1">
              <a:buNone/>
            </a:pPr>
            <a:endParaRPr lang="en-US" altLang="en-US" dirty="0"/>
          </a:p>
          <a:p>
            <a:pPr lvl="1" eaLnBrk="1" hangingPunct="1"/>
            <a:endParaRPr lang="en-US" altLang="en-US" dirty="0"/>
          </a:p>
        </p:txBody>
      </p:sp>
    </p:spTree>
    <p:extLst>
      <p:ext uri="{BB962C8B-B14F-4D97-AF65-F5344CB8AC3E}">
        <p14:creationId xmlns:p14="http://schemas.microsoft.com/office/powerpoint/2010/main" val="9557293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Effect transition="in" filter="box(in)">
                                      <p:cBhvr>
                                        <p:cTn id="7" dur="500"/>
                                        <p:tgtEl>
                                          <p:spTgt spid="1126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2643">
                                            <p:txEl>
                                              <p:pRg st="1" end="1"/>
                                            </p:txEl>
                                          </p:spTgt>
                                        </p:tgtEl>
                                        <p:attrNameLst>
                                          <p:attrName>style.visibility</p:attrName>
                                        </p:attrNameLst>
                                      </p:cBhvr>
                                      <p:to>
                                        <p:strVal val="visible"/>
                                      </p:to>
                                    </p:set>
                                    <p:animEffect transition="in" filter="box(in)">
                                      <p:cBhvr>
                                        <p:cTn id="12" dur="500"/>
                                        <p:tgtEl>
                                          <p:spTgt spid="11264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12643">
                                            <p:txEl>
                                              <p:pRg st="2" end="2"/>
                                            </p:txEl>
                                          </p:spTgt>
                                        </p:tgtEl>
                                        <p:attrNameLst>
                                          <p:attrName>style.visibility</p:attrName>
                                        </p:attrNameLst>
                                      </p:cBhvr>
                                      <p:to>
                                        <p:strVal val="visible"/>
                                      </p:to>
                                    </p:set>
                                    <p:animEffect transition="in" filter="box(in)">
                                      <p:cBhvr>
                                        <p:cTn id="15" dur="500"/>
                                        <p:tgtEl>
                                          <p:spTgt spid="11264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12643">
                                            <p:txEl>
                                              <p:pRg st="3" end="3"/>
                                            </p:txEl>
                                          </p:spTgt>
                                        </p:tgtEl>
                                        <p:attrNameLst>
                                          <p:attrName>style.visibility</p:attrName>
                                        </p:attrNameLst>
                                      </p:cBhvr>
                                      <p:to>
                                        <p:strVal val="visible"/>
                                      </p:to>
                                    </p:set>
                                    <p:animEffect transition="in" filter="box(in)">
                                      <p:cBhvr>
                                        <p:cTn id="18" dur="500"/>
                                        <p:tgtEl>
                                          <p:spTgt spid="112643">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12643">
                                            <p:txEl>
                                              <p:pRg st="4" end="4"/>
                                            </p:txEl>
                                          </p:spTgt>
                                        </p:tgtEl>
                                        <p:attrNameLst>
                                          <p:attrName>style.visibility</p:attrName>
                                        </p:attrNameLst>
                                      </p:cBhvr>
                                      <p:to>
                                        <p:strVal val="visible"/>
                                      </p:to>
                                    </p:set>
                                    <p:animEffect transition="in" filter="box(in)">
                                      <p:cBhvr>
                                        <p:cTn id="21" dur="500"/>
                                        <p:tgtEl>
                                          <p:spTgt spid="112643">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12643">
                                            <p:txEl>
                                              <p:pRg st="5" end="5"/>
                                            </p:txEl>
                                          </p:spTgt>
                                        </p:tgtEl>
                                        <p:attrNameLst>
                                          <p:attrName>style.visibility</p:attrName>
                                        </p:attrNameLst>
                                      </p:cBhvr>
                                      <p:to>
                                        <p:strVal val="visible"/>
                                      </p:to>
                                    </p:set>
                                    <p:animEffect transition="in" filter="box(in)">
                                      <p:cBhvr>
                                        <p:cTn id="24" dur="500"/>
                                        <p:tgtEl>
                                          <p:spTgt spid="1126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uiExpand="1"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p:txBody>
          <a:bodyPr/>
          <a:lstStyle/>
          <a:p>
            <a:pPr eaLnBrk="1" hangingPunct="1"/>
            <a:r>
              <a:rPr lang="en-US" altLang="en-US"/>
              <a:t>Objectives</a:t>
            </a:r>
          </a:p>
        </p:txBody>
      </p:sp>
      <p:sp>
        <p:nvSpPr>
          <p:cNvPr id="220163" name="Rectangle 1027"/>
          <p:cNvSpPr>
            <a:spLocks noGrp="1" noChangeArrowheads="1"/>
          </p:cNvSpPr>
          <p:nvPr>
            <p:ph idx="1"/>
          </p:nvPr>
        </p:nvSpPr>
        <p:spPr>
          <a:xfrm>
            <a:off x="914400" y="1600200"/>
            <a:ext cx="7315200" cy="4114800"/>
          </a:xfrm>
        </p:spPr>
        <p:txBody>
          <a:bodyPr/>
          <a:lstStyle/>
          <a:p>
            <a:pPr marL="609600" indent="-609600" eaLnBrk="1" hangingPunct="1">
              <a:lnSpc>
                <a:spcPct val="90000"/>
              </a:lnSpc>
              <a:buFont typeface="Wingdings" panose="05000000000000000000" pitchFamily="2" charset="2"/>
              <a:buNone/>
            </a:pPr>
            <a:r>
              <a:rPr lang="en-US" altLang="en-US" dirty="0"/>
              <a:t>A. Understand how health insurance relates to your personal financial plan and basic health insurance coverage and provisions</a:t>
            </a:r>
          </a:p>
          <a:p>
            <a:pPr marL="609600" indent="-609600" eaLnBrk="1" hangingPunct="1">
              <a:lnSpc>
                <a:spcPct val="90000"/>
              </a:lnSpc>
              <a:buFont typeface="Wingdings" panose="05000000000000000000" pitchFamily="2" charset="2"/>
              <a:buNone/>
            </a:pPr>
            <a:r>
              <a:rPr lang="en-US" altLang="en-US" dirty="0"/>
              <a:t>B. Understand the Key Areas of Disability Insurance</a:t>
            </a:r>
          </a:p>
          <a:p>
            <a:pPr marL="609600" indent="-609600" eaLnBrk="1" hangingPunct="1">
              <a:lnSpc>
                <a:spcPct val="90000"/>
              </a:lnSpc>
              <a:buFont typeface="Wingdings" panose="05000000000000000000" pitchFamily="2" charset="2"/>
              <a:buNone/>
            </a:pPr>
            <a:r>
              <a:rPr lang="en-US" altLang="en-US" dirty="0"/>
              <a:t>C. Understand the Key Areas of Long-term Care Insurance</a:t>
            </a:r>
          </a:p>
          <a:p>
            <a:pPr marL="609600" indent="-609600" eaLnBrk="1" hangingPunct="1">
              <a:lnSpc>
                <a:spcPct val="90000"/>
              </a:lnSpc>
              <a:buFont typeface="Wingdings" panose="05000000000000000000" pitchFamily="2" charset="2"/>
              <a:buNone/>
            </a:pPr>
            <a:r>
              <a:rPr lang="en-US" altLang="en-US" dirty="0"/>
              <a:t>D. Understand strategies to control health care costs</a:t>
            </a:r>
          </a:p>
          <a:p>
            <a:pPr marL="609600" indent="-609600" eaLnBrk="1" hangingPunct="1">
              <a:lnSpc>
                <a:spcPct val="90000"/>
              </a:lnSpc>
              <a:buFont typeface="Wingdings" panose="05000000000000000000" pitchFamily="2" charset="2"/>
              <a:buNone/>
            </a:pPr>
            <a:r>
              <a:rPr lang="en-US" altLang="en-US" dirty="0"/>
              <a:t>E.  Understand strategies for health and disability, insurance for different life stages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20163">
                                            <p:txEl>
                                              <p:pRg st="0" end="0"/>
                                            </p:txEl>
                                          </p:spTgt>
                                        </p:tgtEl>
                                        <p:attrNameLst>
                                          <p:attrName>style.visibility</p:attrName>
                                        </p:attrNameLst>
                                      </p:cBhvr>
                                      <p:to>
                                        <p:strVal val="visible"/>
                                      </p:to>
                                    </p:set>
                                    <p:anim calcmode="lin" valueType="num">
                                      <p:cBhvr>
                                        <p:cTn id="7" dur="500" fill="hold"/>
                                        <p:tgtEl>
                                          <p:spTgt spid="22016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20163">
                                            <p:txEl>
                                              <p:pRg st="0" end="0"/>
                                            </p:txEl>
                                          </p:spTgt>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220163">
                                            <p:txEl>
                                              <p:pRg st="1" end="1"/>
                                            </p:txEl>
                                          </p:spTgt>
                                        </p:tgtEl>
                                        <p:attrNameLst>
                                          <p:attrName>style.visibility</p:attrName>
                                        </p:attrNameLst>
                                      </p:cBhvr>
                                      <p:to>
                                        <p:strVal val="visible"/>
                                      </p:to>
                                    </p:set>
                                    <p:anim calcmode="lin" valueType="num">
                                      <p:cBhvr>
                                        <p:cTn id="11" dur="500" fill="hold"/>
                                        <p:tgtEl>
                                          <p:spTgt spid="220163">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220163">
                                            <p:txEl>
                                              <p:pRg st="1" end="1"/>
                                            </p:txEl>
                                          </p:spTgt>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220163">
                                            <p:txEl>
                                              <p:pRg st="2" end="2"/>
                                            </p:txEl>
                                          </p:spTgt>
                                        </p:tgtEl>
                                        <p:attrNameLst>
                                          <p:attrName>style.visibility</p:attrName>
                                        </p:attrNameLst>
                                      </p:cBhvr>
                                      <p:to>
                                        <p:strVal val="visible"/>
                                      </p:to>
                                    </p:set>
                                    <p:anim calcmode="lin" valueType="num">
                                      <p:cBhvr>
                                        <p:cTn id="15" dur="500" fill="hold"/>
                                        <p:tgtEl>
                                          <p:spTgt spid="220163">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220163">
                                            <p:txEl>
                                              <p:pRg st="2" end="2"/>
                                            </p:txEl>
                                          </p:spTgt>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220163">
                                            <p:txEl>
                                              <p:pRg st="3" end="3"/>
                                            </p:txEl>
                                          </p:spTgt>
                                        </p:tgtEl>
                                        <p:attrNameLst>
                                          <p:attrName>style.visibility</p:attrName>
                                        </p:attrNameLst>
                                      </p:cBhvr>
                                      <p:to>
                                        <p:strVal val="visible"/>
                                      </p:to>
                                    </p:set>
                                    <p:anim calcmode="lin" valueType="num">
                                      <p:cBhvr>
                                        <p:cTn id="19" dur="500" fill="hold"/>
                                        <p:tgtEl>
                                          <p:spTgt spid="22016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220163">
                                            <p:txEl>
                                              <p:pRg st="3" end="3"/>
                                            </p:txEl>
                                          </p:spTgt>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childTnLst>
                                    <p:set>
                                      <p:cBhvr>
                                        <p:cTn id="22" dur="1" fill="hold">
                                          <p:stCondLst>
                                            <p:cond delay="0"/>
                                          </p:stCondLst>
                                        </p:cTn>
                                        <p:tgtEl>
                                          <p:spTgt spid="220163">
                                            <p:txEl>
                                              <p:pRg st="4" end="4"/>
                                            </p:txEl>
                                          </p:spTgt>
                                        </p:tgtEl>
                                        <p:attrNameLst>
                                          <p:attrName>style.visibility</p:attrName>
                                        </p:attrNameLst>
                                      </p:cBhvr>
                                      <p:to>
                                        <p:strVal val="visible"/>
                                      </p:to>
                                    </p:set>
                                    <p:anim calcmode="lin" valueType="num">
                                      <p:cBhvr>
                                        <p:cTn id="23" dur="500" fill="hold"/>
                                        <p:tgtEl>
                                          <p:spTgt spid="220163">
                                            <p:txEl>
                                              <p:pRg st="4" end="4"/>
                                            </p:txEl>
                                          </p:spTgt>
                                        </p:tgtEl>
                                        <p:attrNameLst>
                                          <p:attrName>ppt_w</p:attrName>
                                        </p:attrNameLst>
                                      </p:cBhvr>
                                      <p:tavLst>
                                        <p:tav tm="0">
                                          <p:val>
                                            <p:fltVal val="0"/>
                                          </p:val>
                                        </p:tav>
                                        <p:tav tm="100000">
                                          <p:val>
                                            <p:strVal val="#ppt_w"/>
                                          </p:val>
                                        </p:tav>
                                      </p:tavLst>
                                    </p:anim>
                                    <p:anim calcmode="lin" valueType="num">
                                      <p:cBhvr>
                                        <p:cTn id="24" dur="500" fill="hold"/>
                                        <p:tgtEl>
                                          <p:spTgt spid="22016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3" grpId="0" build="p" bldLvl="3"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Health Savings Accounts (HSA) </a:t>
            </a:r>
          </a:p>
        </p:txBody>
      </p:sp>
      <p:sp>
        <p:nvSpPr>
          <p:cNvPr id="60420" name="Rectangle 3"/>
          <p:cNvSpPr>
            <a:spLocks noGrp="1" noChangeArrowheads="1"/>
          </p:cNvSpPr>
          <p:nvPr>
            <p:ph idx="1"/>
          </p:nvPr>
        </p:nvSpPr>
        <p:spPr>
          <a:xfrm>
            <a:off x="914400" y="1600200"/>
            <a:ext cx="7277100" cy="5229225"/>
          </a:xfrm>
        </p:spPr>
        <p:txBody>
          <a:bodyPr/>
          <a:lstStyle/>
          <a:p>
            <a:pPr eaLnBrk="1" hangingPunct="1"/>
            <a:r>
              <a:rPr lang="en-US" altLang="en-US" dirty="0"/>
              <a:t>iii. Health Savings Accounts (HSA) </a:t>
            </a:r>
          </a:p>
          <a:p>
            <a:pPr lvl="1" eaLnBrk="1" hangingPunct="1"/>
            <a:r>
              <a:rPr lang="en-US" altLang="en-US" dirty="0"/>
              <a:t>If you have a qualified high-deductible health plan (a plan with a minimum deductible of $</a:t>
            </a:r>
            <a:r>
              <a:rPr lang="en-US" altLang="en-US" dirty="0" smtClean="0"/>
              <a:t>1,400 </a:t>
            </a:r>
            <a:r>
              <a:rPr lang="en-US" altLang="en-US" dirty="0"/>
              <a:t>for self and $</a:t>
            </a:r>
            <a:r>
              <a:rPr lang="en-US" altLang="en-US" dirty="0" smtClean="0"/>
              <a:t>2,800 </a:t>
            </a:r>
            <a:r>
              <a:rPr lang="en-US" altLang="en-US" dirty="0"/>
              <a:t>for a family in </a:t>
            </a:r>
            <a:r>
              <a:rPr lang="en-US" altLang="en-US" dirty="0" smtClean="0"/>
              <a:t>2020) </a:t>
            </a:r>
            <a:r>
              <a:rPr lang="en-US" altLang="en-US" dirty="0"/>
              <a:t>you can also have an HSA.</a:t>
            </a:r>
          </a:p>
          <a:p>
            <a:pPr lvl="2" eaLnBrk="1" hangingPunct="1"/>
            <a:r>
              <a:rPr lang="en-US" altLang="en-US" dirty="0"/>
              <a:t>Contributions can be made by an individual or an employer ($</a:t>
            </a:r>
            <a:r>
              <a:rPr lang="en-US" altLang="en-US" dirty="0" smtClean="0"/>
              <a:t>3,550 </a:t>
            </a:r>
            <a:r>
              <a:rPr lang="en-US" altLang="en-US" dirty="0"/>
              <a:t>self, $</a:t>
            </a:r>
            <a:r>
              <a:rPr lang="en-US" altLang="en-US" dirty="0" smtClean="0"/>
              <a:t>7,100 </a:t>
            </a:r>
            <a:r>
              <a:rPr lang="en-US" altLang="en-US" dirty="0"/>
              <a:t>family, with catch up limits for those over 55 of $1,000)</a:t>
            </a:r>
          </a:p>
          <a:p>
            <a:pPr lvl="2" eaLnBrk="1" hangingPunct="1"/>
            <a:r>
              <a:rPr lang="en-US" altLang="en-US" dirty="0"/>
              <a:t>Maximum annual out of pocket expenses are $</a:t>
            </a:r>
            <a:r>
              <a:rPr lang="en-US" altLang="en-US" dirty="0" smtClean="0"/>
              <a:t>6,900 </a:t>
            </a:r>
            <a:r>
              <a:rPr lang="en-US" altLang="en-US" dirty="0"/>
              <a:t>single and $</a:t>
            </a:r>
            <a:r>
              <a:rPr lang="en-US" altLang="en-US" dirty="0" smtClean="0"/>
              <a:t>13,800 </a:t>
            </a:r>
            <a:r>
              <a:rPr lang="en-US" altLang="en-US" dirty="0"/>
              <a:t>family</a:t>
            </a:r>
          </a:p>
          <a:p>
            <a:pPr lvl="2" eaLnBrk="1" hangingPunct="1"/>
            <a:r>
              <a:rPr lang="en-US" altLang="en-US" dirty="0"/>
              <a:t>Individuals contribute each year into an account that grows tax-free to pay for future qualified medical and retiree health expenses</a:t>
            </a:r>
          </a:p>
        </p:txBody>
      </p:sp>
    </p:spTree>
    <p:extLst>
      <p:ext uri="{BB962C8B-B14F-4D97-AF65-F5344CB8AC3E}">
        <p14:creationId xmlns:p14="http://schemas.microsoft.com/office/powerpoint/2010/main" val="26232316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604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42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42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042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Health Savings Accounts </a:t>
            </a:r>
            <a:r>
              <a:rPr lang="en-US" altLang="en-US" sz="2400" dirty="0"/>
              <a:t>(continued)</a:t>
            </a:r>
          </a:p>
        </p:txBody>
      </p:sp>
      <p:sp>
        <p:nvSpPr>
          <p:cNvPr id="62468" name="Rectangle 3"/>
          <p:cNvSpPr>
            <a:spLocks noGrp="1" noChangeArrowheads="1"/>
          </p:cNvSpPr>
          <p:nvPr>
            <p:ph idx="1"/>
          </p:nvPr>
        </p:nvSpPr>
        <p:spPr>
          <a:xfrm>
            <a:off x="914399" y="1600200"/>
            <a:ext cx="7391401" cy="5229225"/>
          </a:xfrm>
        </p:spPr>
        <p:txBody>
          <a:bodyPr/>
          <a:lstStyle/>
          <a:p>
            <a:pPr lvl="1" eaLnBrk="1" hangingPunct="1">
              <a:spcBef>
                <a:spcPct val="0"/>
              </a:spcBef>
            </a:pPr>
            <a:r>
              <a:rPr lang="en-US" altLang="en-US" dirty="0"/>
              <a:t>Advantages</a:t>
            </a:r>
          </a:p>
          <a:p>
            <a:pPr lvl="2" eaLnBrk="1" hangingPunct="1">
              <a:spcBef>
                <a:spcPct val="0"/>
              </a:spcBef>
            </a:pPr>
            <a:r>
              <a:rPr lang="en-US" altLang="en-US" dirty="0"/>
              <a:t>You are paying for “qualified medical expenses” on a tax-free basis</a:t>
            </a:r>
          </a:p>
          <a:p>
            <a:pPr lvl="2" eaLnBrk="1" hangingPunct="1">
              <a:spcBef>
                <a:spcPct val="0"/>
              </a:spcBef>
            </a:pPr>
            <a:r>
              <a:rPr lang="en-US" altLang="en-US" dirty="0"/>
              <a:t>Can be used to pay for medical expenses before you reach your deductible limits</a:t>
            </a:r>
          </a:p>
          <a:p>
            <a:pPr lvl="2" eaLnBrk="1" hangingPunct="1">
              <a:spcBef>
                <a:spcPct val="0"/>
              </a:spcBef>
            </a:pPr>
            <a:r>
              <a:rPr lang="en-US" altLang="en-US" dirty="0"/>
              <a:t>Earnings grow tax-free, and carry over into retirement</a:t>
            </a:r>
          </a:p>
          <a:p>
            <a:pPr lvl="2" eaLnBrk="1" hangingPunct="1">
              <a:spcBef>
                <a:spcPct val="0"/>
              </a:spcBef>
            </a:pPr>
            <a:r>
              <a:rPr lang="en-US" altLang="en-US" dirty="0"/>
              <a:t>Distributions may be used for spouse or kids</a:t>
            </a:r>
          </a:p>
          <a:p>
            <a:pPr lvl="1" eaLnBrk="1" hangingPunct="1">
              <a:spcBef>
                <a:spcPct val="0"/>
              </a:spcBef>
            </a:pPr>
            <a:r>
              <a:rPr lang="en-US" altLang="en-US" dirty="0"/>
              <a:t>Disadvantages</a:t>
            </a:r>
          </a:p>
          <a:p>
            <a:pPr lvl="2" eaLnBrk="1" hangingPunct="1">
              <a:spcBef>
                <a:spcPct val="0"/>
              </a:spcBef>
            </a:pPr>
            <a:r>
              <a:rPr lang="en-US" altLang="en-US" dirty="0"/>
              <a:t>Deductibles are high</a:t>
            </a:r>
          </a:p>
          <a:p>
            <a:pPr lvl="2" eaLnBrk="1" hangingPunct="1">
              <a:spcBef>
                <a:spcPct val="0"/>
              </a:spcBef>
            </a:pPr>
            <a:r>
              <a:rPr lang="en-US" altLang="en-US" dirty="0"/>
              <a:t>If distribution not for qualified medical expenses, then it is included in income and subject to a 10% penalty (no penalty after age 65)</a:t>
            </a:r>
          </a:p>
          <a:p>
            <a:pPr lvl="2" eaLnBrk="1" hangingPunct="1">
              <a:spcBef>
                <a:spcPct val="0"/>
              </a:spcBef>
            </a:pPr>
            <a:r>
              <a:rPr lang="en-US" altLang="en-US" dirty="0"/>
              <a:t>Not for the seriously ill</a:t>
            </a:r>
          </a:p>
          <a:p>
            <a:pPr lvl="1" eaLnBrk="1" hangingPunct="1"/>
            <a:endParaRPr lang="en-US" altLang="en-US" dirty="0"/>
          </a:p>
        </p:txBody>
      </p:sp>
    </p:spTree>
    <p:extLst>
      <p:ext uri="{BB962C8B-B14F-4D97-AF65-F5344CB8AC3E}">
        <p14:creationId xmlns:p14="http://schemas.microsoft.com/office/powerpoint/2010/main" val="2470901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246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246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246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246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2468">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246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2468">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246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Health Savings Accounts </a:t>
            </a:r>
            <a:r>
              <a:rPr lang="en-US" altLang="en-US" sz="2400" dirty="0"/>
              <a:t>(continued)</a:t>
            </a:r>
          </a:p>
        </p:txBody>
      </p:sp>
      <p:sp>
        <p:nvSpPr>
          <p:cNvPr id="62468" name="Rectangle 3"/>
          <p:cNvSpPr>
            <a:spLocks noGrp="1" noChangeArrowheads="1"/>
          </p:cNvSpPr>
          <p:nvPr>
            <p:ph idx="1"/>
          </p:nvPr>
        </p:nvSpPr>
        <p:spPr>
          <a:xfrm>
            <a:off x="608013" y="1447800"/>
            <a:ext cx="8001001" cy="5229225"/>
          </a:xfrm>
        </p:spPr>
        <p:txBody>
          <a:bodyPr/>
          <a:lstStyle/>
          <a:p>
            <a:r>
              <a:rPr lang="en-US" sz="2000" b="1" dirty="0"/>
              <a:t>High Deductible Health Plan Contributions, Deductibles and Limits</a:t>
            </a:r>
            <a:endParaRPr lang="en-US" sz="2000" dirty="0"/>
          </a:p>
          <a:p>
            <a:r>
              <a:rPr lang="en-US" sz="2000" dirty="0"/>
              <a:t>Max. Contributions:	</a:t>
            </a:r>
          </a:p>
          <a:p>
            <a:pPr marL="457200" lvl="1" indent="0">
              <a:buNone/>
            </a:pPr>
            <a:r>
              <a:rPr lang="en-US" sz="2000" dirty="0"/>
              <a:t>                           Self		Family	         Catch-Up *</a:t>
            </a:r>
          </a:p>
          <a:p>
            <a:pPr marL="400050" lvl="1" indent="0">
              <a:buNone/>
            </a:pPr>
            <a:r>
              <a:rPr lang="en-US" sz="2000" dirty="0" smtClean="0"/>
              <a:t>2018</a:t>
            </a:r>
            <a:r>
              <a:rPr lang="en-US" sz="2000" dirty="0"/>
              <a:t>		$3,450		$6,900		$1,000</a:t>
            </a:r>
          </a:p>
          <a:p>
            <a:pPr marL="400050" lvl="1" indent="0">
              <a:buNone/>
            </a:pPr>
            <a:r>
              <a:rPr lang="en-US" sz="2000" dirty="0" smtClean="0"/>
              <a:t>2019</a:t>
            </a:r>
            <a:r>
              <a:rPr lang="en-US" sz="2000" dirty="0"/>
              <a:t>		$3,500		$7,000		$1,000</a:t>
            </a:r>
          </a:p>
          <a:p>
            <a:pPr marL="400050" lvl="1" indent="0">
              <a:buNone/>
            </a:pPr>
            <a:r>
              <a:rPr lang="en-US" sz="2000" dirty="0" smtClean="0"/>
              <a:t>2020		$3,550		$7,100		$1,000</a:t>
            </a:r>
          </a:p>
          <a:p>
            <a:r>
              <a:rPr lang="en-US" sz="2000" dirty="0" smtClean="0"/>
              <a:t>Minimum </a:t>
            </a:r>
            <a:r>
              <a:rPr lang="en-US" sz="2000" dirty="0"/>
              <a:t>Deductibles		</a:t>
            </a:r>
          </a:p>
          <a:p>
            <a:pPr marL="400050" lvl="1" indent="0">
              <a:buNone/>
            </a:pPr>
            <a:r>
              <a:rPr lang="en-US" sz="2000" dirty="0" smtClean="0"/>
              <a:t>2018</a:t>
            </a:r>
            <a:r>
              <a:rPr lang="en-US" sz="2000" dirty="0"/>
              <a:t>		$1,350		$2,650	</a:t>
            </a:r>
          </a:p>
          <a:p>
            <a:pPr marL="400050" lvl="1" indent="0">
              <a:buNone/>
            </a:pPr>
            <a:r>
              <a:rPr lang="en-US" sz="2000" dirty="0" smtClean="0"/>
              <a:t>2019</a:t>
            </a:r>
            <a:r>
              <a:rPr lang="en-US" sz="2000" dirty="0"/>
              <a:t>		$1,350		$2,700	</a:t>
            </a:r>
          </a:p>
          <a:p>
            <a:pPr marL="400050" lvl="1" indent="0">
              <a:buNone/>
            </a:pPr>
            <a:r>
              <a:rPr lang="en-US" sz="2000" dirty="0" smtClean="0"/>
              <a:t>2020		$1,400		$2,800</a:t>
            </a:r>
          </a:p>
          <a:p>
            <a:r>
              <a:rPr lang="en-US" sz="2000" dirty="0" smtClean="0"/>
              <a:t>Maximum </a:t>
            </a:r>
            <a:r>
              <a:rPr lang="en-US" sz="2000" dirty="0"/>
              <a:t>Out-of-Pocket Expenses:</a:t>
            </a:r>
          </a:p>
          <a:p>
            <a:pPr marL="400050" lvl="1" indent="0">
              <a:buNone/>
            </a:pPr>
            <a:r>
              <a:rPr lang="en-US" sz="2000" dirty="0" smtClean="0"/>
              <a:t>2018</a:t>
            </a:r>
            <a:r>
              <a:rPr lang="en-US" sz="2000" dirty="0"/>
              <a:t>		$6,650		$13,300</a:t>
            </a:r>
          </a:p>
          <a:p>
            <a:pPr marL="400050" lvl="1" indent="0">
              <a:buNone/>
            </a:pPr>
            <a:r>
              <a:rPr lang="en-US" sz="2000" dirty="0" smtClean="0"/>
              <a:t>2019</a:t>
            </a:r>
            <a:r>
              <a:rPr lang="en-US" sz="2000" dirty="0"/>
              <a:t>		$6,750		$13,500</a:t>
            </a:r>
          </a:p>
          <a:p>
            <a:pPr marL="400050" lvl="1" indent="0">
              <a:buNone/>
            </a:pPr>
            <a:r>
              <a:rPr lang="en-US" sz="2000" dirty="0" smtClean="0"/>
              <a:t>2020		$6,900		$13,800</a:t>
            </a:r>
          </a:p>
          <a:p>
            <a:pPr marL="342900" lvl="1" indent="-342900"/>
            <a:endParaRPr lang="en-US" altLang="en-US" sz="2000" dirty="0">
              <a:ea typeface="+mn-ea"/>
              <a:cs typeface="+mn-cs"/>
            </a:endParaRPr>
          </a:p>
        </p:txBody>
      </p:sp>
    </p:spTree>
    <p:extLst>
      <p:ext uri="{BB962C8B-B14F-4D97-AF65-F5344CB8AC3E}">
        <p14:creationId xmlns:p14="http://schemas.microsoft.com/office/powerpoint/2010/main" val="964706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6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46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246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246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246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2468">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2468">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2468">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2468">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2468">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2468">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2468">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2468">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2468">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04800" y="685800"/>
            <a:ext cx="8534400" cy="915988"/>
          </a:xfrm>
          <a:noFill/>
        </p:spPr>
        <p:txBody>
          <a:bodyPr lIns="90488" tIns="44450" rIns="90488" bIns="44450"/>
          <a:lstStyle/>
          <a:p>
            <a:pPr eaLnBrk="1" hangingPunct="1"/>
            <a:r>
              <a:rPr lang="en-US" altLang="en-US"/>
              <a:t>3. Government-Sponsored Health Care Plans</a:t>
            </a:r>
          </a:p>
        </p:txBody>
      </p:sp>
      <p:sp>
        <p:nvSpPr>
          <p:cNvPr id="27652" name="Rectangle 3"/>
          <p:cNvSpPr>
            <a:spLocks noGrp="1" noChangeArrowheads="1"/>
          </p:cNvSpPr>
          <p:nvPr>
            <p:ph type="body" sz="half" idx="2"/>
          </p:nvPr>
        </p:nvSpPr>
        <p:spPr>
          <a:xfrm>
            <a:off x="914400" y="1600200"/>
            <a:ext cx="7315200" cy="4724400"/>
          </a:xfrm>
          <a:noFill/>
        </p:spPr>
        <p:txBody>
          <a:bodyPr lIns="90488" tIns="44450" rIns="90488" bIns="44450"/>
          <a:lstStyle/>
          <a:p>
            <a:pPr eaLnBrk="1" hangingPunct="1"/>
            <a:r>
              <a:rPr lang="en-US" altLang="en-US" dirty="0"/>
              <a:t>What are government-sponsored health care plans?</a:t>
            </a:r>
          </a:p>
          <a:p>
            <a:pPr lvl="2" eaLnBrk="1" hangingPunct="1"/>
            <a:r>
              <a:rPr lang="en-US" altLang="en-US" dirty="0"/>
              <a:t>These are insurance plans which are sponsored either by the state or the federal government</a:t>
            </a:r>
          </a:p>
          <a:p>
            <a:pPr lvl="1" eaLnBrk="1" hangingPunct="1"/>
            <a:r>
              <a:rPr lang="en-US" altLang="en-US" dirty="0"/>
              <a:t>These plans fall under three headings:</a:t>
            </a:r>
          </a:p>
          <a:p>
            <a:pPr lvl="3" eaLnBrk="1" hangingPunct="1">
              <a:buFontTx/>
              <a:buNone/>
            </a:pPr>
            <a:r>
              <a:rPr lang="en-US" altLang="en-US" dirty="0" err="1"/>
              <a:t>i</a:t>
            </a:r>
            <a:r>
              <a:rPr lang="en-US" altLang="en-US" dirty="0"/>
              <a:t>.  Workers’ Compensation</a:t>
            </a:r>
          </a:p>
          <a:p>
            <a:pPr lvl="3" eaLnBrk="1" hangingPunct="1">
              <a:buFontTx/>
              <a:buNone/>
            </a:pPr>
            <a:r>
              <a:rPr lang="en-US" altLang="en-US" dirty="0"/>
              <a:t>ii.  Medicare </a:t>
            </a:r>
          </a:p>
          <a:p>
            <a:pPr lvl="3" eaLnBrk="1" hangingPunct="1">
              <a:buFontTx/>
              <a:buNone/>
            </a:pPr>
            <a:r>
              <a:rPr lang="en-US" altLang="en-US" dirty="0"/>
              <a:t>iii. Medicaid</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a:t>i. Workers’ Compensation</a:t>
            </a:r>
          </a:p>
        </p:txBody>
      </p:sp>
      <p:sp>
        <p:nvSpPr>
          <p:cNvPr id="28676" name="Rectangle 3"/>
          <p:cNvSpPr>
            <a:spLocks noGrp="1" noChangeArrowheads="1"/>
          </p:cNvSpPr>
          <p:nvPr>
            <p:ph type="body" sz="half" idx="1"/>
          </p:nvPr>
        </p:nvSpPr>
        <p:spPr>
          <a:xfrm>
            <a:off x="914400" y="1600200"/>
            <a:ext cx="7277100" cy="4648200"/>
          </a:xfrm>
          <a:noFill/>
        </p:spPr>
        <p:txBody>
          <a:bodyPr lIns="90488" tIns="44450" rIns="90488" bIns="44450"/>
          <a:lstStyle/>
          <a:p>
            <a:pPr eaLnBrk="1" hangingPunct="1"/>
            <a:r>
              <a:rPr lang="en-US" altLang="en-US" dirty="0"/>
              <a:t>What is Workers’ Compensation?</a:t>
            </a:r>
          </a:p>
          <a:p>
            <a:pPr lvl="2" eaLnBrk="1" hangingPunct="1"/>
            <a:r>
              <a:rPr lang="en-US" altLang="en-US" dirty="0"/>
              <a:t>Workers compensation is state insurance program that insures against work-related accidents and illness</a:t>
            </a:r>
          </a:p>
          <a:p>
            <a:pPr lvl="1" eaLnBrk="1" hangingPunct="1"/>
            <a:r>
              <a:rPr lang="en-US" altLang="en-US" dirty="0"/>
              <a:t>Advantages</a:t>
            </a:r>
          </a:p>
          <a:p>
            <a:pPr lvl="2" eaLnBrk="1" hangingPunct="1"/>
            <a:r>
              <a:rPr lang="en-US" altLang="en-US" dirty="0"/>
              <a:t>Workers’ Compensation provides insurance to workers injured on the job, regardless of whether they have other health insurance or not</a:t>
            </a:r>
          </a:p>
          <a:p>
            <a:pPr lvl="1" eaLnBrk="1" hangingPunct="1"/>
            <a:r>
              <a:rPr lang="en-US" altLang="en-US" dirty="0"/>
              <a:t>Disadvantages</a:t>
            </a:r>
          </a:p>
          <a:p>
            <a:pPr lvl="2" eaLnBrk="1" hangingPunct="1"/>
            <a:r>
              <a:rPr lang="en-US" altLang="en-US" dirty="0"/>
              <a:t>It only covers work-related accidents and illnesses</a:t>
            </a:r>
          </a:p>
          <a:p>
            <a:pPr lvl="2" eaLnBrk="1" hangingPunct="1"/>
            <a:r>
              <a:rPr lang="en-US" altLang="en-US" dirty="0"/>
              <a:t>Coverage is determined by state law and varies state by state</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a:t>ii. Medicare</a:t>
            </a:r>
          </a:p>
        </p:txBody>
      </p:sp>
      <p:sp>
        <p:nvSpPr>
          <p:cNvPr id="118787" name="Rectangle 3"/>
          <p:cNvSpPr>
            <a:spLocks noGrp="1" noChangeArrowheads="1"/>
          </p:cNvSpPr>
          <p:nvPr>
            <p:ph idx="1"/>
          </p:nvPr>
        </p:nvSpPr>
        <p:spPr>
          <a:xfrm>
            <a:off x="914400" y="1600200"/>
            <a:ext cx="7315200" cy="4953000"/>
          </a:xfrm>
        </p:spPr>
        <p:txBody>
          <a:bodyPr lIns="90488" tIns="44450" rIns="90488" bIns="44450"/>
          <a:lstStyle/>
          <a:p>
            <a:pPr eaLnBrk="1" hangingPunct="1"/>
            <a:r>
              <a:rPr lang="en-US" altLang="en-US" dirty="0"/>
              <a:t>What is Medicare insurance?</a:t>
            </a:r>
          </a:p>
          <a:p>
            <a:pPr lvl="2" eaLnBrk="1" hangingPunct="1"/>
            <a:r>
              <a:rPr lang="en-US" altLang="en-US" dirty="0"/>
              <a:t>Medicare insurance provides medical benefits to the disabled and to those 65 and older who are covered by Social Security.  </a:t>
            </a:r>
          </a:p>
          <a:p>
            <a:pPr lvl="2" eaLnBrk="1" hangingPunct="1"/>
            <a:r>
              <a:rPr lang="en-US" altLang="en-US" dirty="0"/>
              <a:t>Its cost is covered through Social Security taxes</a:t>
            </a:r>
          </a:p>
          <a:p>
            <a:pPr lvl="1" eaLnBrk="1" hangingPunct="1"/>
            <a:r>
              <a:rPr lang="en-US" altLang="en-US" dirty="0"/>
              <a:t>Advantages</a:t>
            </a:r>
          </a:p>
          <a:p>
            <a:pPr lvl="2" eaLnBrk="1" hangingPunct="1"/>
            <a:r>
              <a:rPr lang="en-US" altLang="en-US" dirty="0"/>
              <a:t>Individuals can get insurance that would be prohibitively expensive through other channels</a:t>
            </a:r>
          </a:p>
          <a:p>
            <a:pPr lvl="1" eaLnBrk="1" hangingPunct="1"/>
            <a:r>
              <a:rPr lang="en-US" altLang="en-US" dirty="0"/>
              <a:t>Disadvantages</a:t>
            </a:r>
          </a:p>
          <a:p>
            <a:pPr lvl="2" eaLnBrk="1" hangingPunct="1"/>
            <a:r>
              <a:rPr lang="en-US" altLang="en-US" dirty="0"/>
              <a:t>It doesn’t cover all the costs and expenses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Effect transition="in" filter="slide(fromBottom)">
                                      <p:cBhvr>
                                        <p:cTn id="7" dur="500"/>
                                        <p:tgtEl>
                                          <p:spTgt spid="1187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8787">
                                            <p:txEl>
                                              <p:pRg st="1" end="1"/>
                                            </p:txEl>
                                          </p:spTgt>
                                        </p:tgtEl>
                                        <p:attrNameLst>
                                          <p:attrName>style.visibility</p:attrName>
                                        </p:attrNameLst>
                                      </p:cBhvr>
                                      <p:to>
                                        <p:strVal val="visible"/>
                                      </p:to>
                                    </p:set>
                                    <p:animEffect transition="in" filter="slide(fromBottom)">
                                      <p:cBhvr>
                                        <p:cTn id="12" dur="500"/>
                                        <p:tgtEl>
                                          <p:spTgt spid="118787">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18787">
                                            <p:txEl>
                                              <p:pRg st="2" end="2"/>
                                            </p:txEl>
                                          </p:spTgt>
                                        </p:tgtEl>
                                        <p:attrNameLst>
                                          <p:attrName>style.visibility</p:attrName>
                                        </p:attrNameLst>
                                      </p:cBhvr>
                                      <p:to>
                                        <p:strVal val="visible"/>
                                      </p:to>
                                    </p:set>
                                    <p:animEffect transition="in" filter="slide(fromBottom)">
                                      <p:cBhvr>
                                        <p:cTn id="15" dur="500"/>
                                        <p:tgtEl>
                                          <p:spTgt spid="118787">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18787">
                                            <p:txEl>
                                              <p:pRg st="3" end="3"/>
                                            </p:txEl>
                                          </p:spTgt>
                                        </p:tgtEl>
                                        <p:attrNameLst>
                                          <p:attrName>style.visibility</p:attrName>
                                        </p:attrNameLst>
                                      </p:cBhvr>
                                      <p:to>
                                        <p:strVal val="visible"/>
                                      </p:to>
                                    </p:set>
                                    <p:animEffect transition="in" filter="slide(fromBottom)">
                                      <p:cBhvr>
                                        <p:cTn id="18" dur="500"/>
                                        <p:tgtEl>
                                          <p:spTgt spid="118787">
                                            <p:txEl>
                                              <p:pRg st="3" end="3"/>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18787">
                                            <p:txEl>
                                              <p:pRg st="4" end="4"/>
                                            </p:txEl>
                                          </p:spTgt>
                                        </p:tgtEl>
                                        <p:attrNameLst>
                                          <p:attrName>style.visibility</p:attrName>
                                        </p:attrNameLst>
                                      </p:cBhvr>
                                      <p:to>
                                        <p:strVal val="visible"/>
                                      </p:to>
                                    </p:set>
                                    <p:animEffect transition="in" filter="slide(fromBottom)">
                                      <p:cBhvr>
                                        <p:cTn id="21" dur="500"/>
                                        <p:tgtEl>
                                          <p:spTgt spid="118787">
                                            <p:txEl>
                                              <p:pRg st="4" end="4"/>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18787">
                                            <p:txEl>
                                              <p:pRg st="5" end="5"/>
                                            </p:txEl>
                                          </p:spTgt>
                                        </p:tgtEl>
                                        <p:attrNameLst>
                                          <p:attrName>style.visibility</p:attrName>
                                        </p:attrNameLst>
                                      </p:cBhvr>
                                      <p:to>
                                        <p:strVal val="visible"/>
                                      </p:to>
                                    </p:set>
                                    <p:animEffect transition="in" filter="slide(fromBottom)">
                                      <p:cBhvr>
                                        <p:cTn id="24" dur="500"/>
                                        <p:tgtEl>
                                          <p:spTgt spid="118787">
                                            <p:txEl>
                                              <p:pRg st="5" end="5"/>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18787">
                                            <p:txEl>
                                              <p:pRg st="6" end="6"/>
                                            </p:txEl>
                                          </p:spTgt>
                                        </p:tgtEl>
                                        <p:attrNameLst>
                                          <p:attrName>style.visibility</p:attrName>
                                        </p:attrNameLst>
                                      </p:cBhvr>
                                      <p:to>
                                        <p:strVal val="visible"/>
                                      </p:to>
                                    </p:set>
                                    <p:animEffect transition="in" filter="slide(fromBottom)">
                                      <p:cBhvr>
                                        <p:cTn id="27" dur="500"/>
                                        <p:tgtEl>
                                          <p:spTgt spid="1187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uiExpand="1" build="p" bldLvl="3"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1026"/>
          <p:cNvSpPr>
            <a:spLocks noGrp="1" noChangeArrowheads="1"/>
          </p:cNvSpPr>
          <p:nvPr>
            <p:ph type="title"/>
          </p:nvPr>
        </p:nvSpPr>
        <p:spPr/>
        <p:txBody>
          <a:bodyPr/>
          <a:lstStyle/>
          <a:p>
            <a:pPr eaLnBrk="1" hangingPunct="1"/>
            <a:r>
              <a:rPr lang="en-US" altLang="en-US"/>
              <a:t>Medicare </a:t>
            </a:r>
            <a:r>
              <a:rPr lang="en-US" altLang="en-US" sz="2400"/>
              <a:t>(continued)</a:t>
            </a:r>
            <a:endParaRPr lang="en-US" altLang="en-US"/>
          </a:p>
        </p:txBody>
      </p:sp>
      <p:sp>
        <p:nvSpPr>
          <p:cNvPr id="30724" name="Rectangle 1027"/>
          <p:cNvSpPr>
            <a:spLocks noGrp="1" noChangeArrowheads="1"/>
          </p:cNvSpPr>
          <p:nvPr>
            <p:ph idx="1"/>
          </p:nvPr>
        </p:nvSpPr>
        <p:spPr>
          <a:xfrm>
            <a:off x="914400" y="1600200"/>
            <a:ext cx="7239000" cy="4800600"/>
          </a:xfrm>
        </p:spPr>
        <p:txBody>
          <a:bodyPr/>
          <a:lstStyle/>
          <a:p>
            <a:pPr eaLnBrk="1" hangingPunct="1"/>
            <a:r>
              <a:rPr lang="en-US" altLang="en-US" dirty="0"/>
              <a:t>Medicare is Divided into three parts: A,B, C</a:t>
            </a:r>
          </a:p>
          <a:p>
            <a:pPr lvl="1" eaLnBrk="1" hangingPunct="1"/>
            <a:r>
              <a:rPr lang="en-US" altLang="en-US" dirty="0"/>
              <a:t>Medicare Part A is compulsory and covers all hospital related expenses, such as bed and board, operating room costs, and lab tests. Patient pays a deductible and coinsurance payment</a:t>
            </a:r>
          </a:p>
          <a:p>
            <a:pPr lvl="1" eaLnBrk="1" hangingPunct="1"/>
            <a:r>
              <a:rPr lang="en-US" altLang="en-US" dirty="0"/>
              <a:t>Medicare Part B is voluntary, with a monthly charge.  It covers doctors’ fees and other outpatient treatment. Patient pays a premium, deductible, and 20% of approved charges</a:t>
            </a:r>
          </a:p>
          <a:p>
            <a:pPr lvl="1" eaLnBrk="1" hangingPunct="1"/>
            <a:r>
              <a:rPr lang="en-US" altLang="en-US" dirty="0"/>
              <a:t>Medicare Part C (Medicare Advantage) provides three program alternatives:  coordinated care plans, private fee-for-service Medicare, and health savings accounts (HSAs)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a:xfrm>
            <a:off x="685800" y="643096"/>
            <a:ext cx="7772400" cy="944628"/>
          </a:xfrm>
        </p:spPr>
        <p:txBody>
          <a:bodyPr/>
          <a:lstStyle/>
          <a:p>
            <a:pPr eaLnBrk="1" hangingPunct="1"/>
            <a:r>
              <a:rPr lang="en-US" altLang="en-US" dirty="0"/>
              <a:t>Medicare </a:t>
            </a:r>
            <a:r>
              <a:rPr lang="en-US" altLang="en-US" sz="2400" dirty="0"/>
              <a:t>(continued)</a:t>
            </a:r>
            <a:r>
              <a:rPr lang="en-US" altLang="en-US" dirty="0"/>
              <a:t> </a:t>
            </a:r>
          </a:p>
        </p:txBody>
      </p:sp>
      <p:sp>
        <p:nvSpPr>
          <p:cNvPr id="189443" name="Rectangle 1027"/>
          <p:cNvSpPr>
            <a:spLocks noGrp="1" noChangeArrowheads="1"/>
          </p:cNvSpPr>
          <p:nvPr>
            <p:ph type="body" sz="half" idx="1"/>
          </p:nvPr>
        </p:nvSpPr>
        <p:spPr>
          <a:xfrm>
            <a:off x="952500" y="1600200"/>
            <a:ext cx="7277100" cy="5257800"/>
          </a:xfrm>
        </p:spPr>
        <p:txBody>
          <a:bodyPr/>
          <a:lstStyle/>
          <a:p>
            <a:pPr eaLnBrk="1" hangingPunct="1">
              <a:spcBef>
                <a:spcPts val="400"/>
              </a:spcBef>
            </a:pPr>
            <a:r>
              <a:rPr lang="en-US" altLang="en-US" dirty="0"/>
              <a:t>What is Medigap insurance?</a:t>
            </a:r>
          </a:p>
          <a:p>
            <a:pPr lvl="2" eaLnBrk="1" hangingPunct="1">
              <a:spcBef>
                <a:spcPts val="400"/>
              </a:spcBef>
            </a:pPr>
            <a:r>
              <a:rPr lang="en-US" altLang="en-US" dirty="0"/>
              <a:t>Private insurance which covers the gaps between the two parts of Medicare.  It covers more costs</a:t>
            </a:r>
          </a:p>
          <a:p>
            <a:pPr lvl="1" eaLnBrk="1" hangingPunct="1">
              <a:spcBef>
                <a:spcPts val="400"/>
              </a:spcBef>
            </a:pPr>
            <a:r>
              <a:rPr lang="en-US" altLang="en-US" dirty="0"/>
              <a:t>Advantages</a:t>
            </a:r>
          </a:p>
          <a:p>
            <a:pPr lvl="2" eaLnBrk="1" hangingPunct="1">
              <a:spcBef>
                <a:spcPts val="400"/>
              </a:spcBef>
            </a:pPr>
            <a:r>
              <a:rPr lang="en-US" altLang="en-US" dirty="0"/>
              <a:t>It covers the additional costs of Medicare insurance and is in 10 standardized contracts </a:t>
            </a:r>
          </a:p>
          <a:p>
            <a:pPr lvl="2" eaLnBrk="1" hangingPunct="1">
              <a:spcBef>
                <a:spcPts val="400"/>
              </a:spcBef>
            </a:pPr>
            <a:r>
              <a:rPr lang="en-US" altLang="en-US" dirty="0"/>
              <a:t>It can’t be rejected if you enroll within 6 months of enrolling in Medicare Part B</a:t>
            </a:r>
          </a:p>
          <a:p>
            <a:pPr lvl="1" eaLnBrk="1" hangingPunct="1">
              <a:spcBef>
                <a:spcPts val="400"/>
              </a:spcBef>
            </a:pPr>
            <a:r>
              <a:rPr lang="en-US" altLang="en-US" dirty="0"/>
              <a:t>Disadvantages</a:t>
            </a:r>
          </a:p>
          <a:p>
            <a:pPr lvl="2" eaLnBrk="1" hangingPunct="1">
              <a:spcBef>
                <a:spcPts val="400"/>
              </a:spcBef>
            </a:pPr>
            <a:r>
              <a:rPr lang="en-US" altLang="en-US" dirty="0"/>
              <a:t>It is expensive, so shop around as the costs vary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anim calcmode="lin" valueType="num">
                                      <p:cBhvr additive="base">
                                        <p:cTn id="7" dur="500" fill="hold"/>
                                        <p:tgtEl>
                                          <p:spTgt spid="189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94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9443">
                                            <p:txEl>
                                              <p:pRg st="1" end="1"/>
                                            </p:txEl>
                                          </p:spTgt>
                                        </p:tgtEl>
                                        <p:attrNameLst>
                                          <p:attrName>style.visibility</p:attrName>
                                        </p:attrNameLst>
                                      </p:cBhvr>
                                      <p:to>
                                        <p:strVal val="visible"/>
                                      </p:to>
                                    </p:set>
                                    <p:anim calcmode="lin" valueType="num">
                                      <p:cBhvr additive="base">
                                        <p:cTn id="13" dur="500" fill="hold"/>
                                        <p:tgtEl>
                                          <p:spTgt spid="1894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94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9443">
                                            <p:txEl>
                                              <p:pRg st="2" end="2"/>
                                            </p:txEl>
                                          </p:spTgt>
                                        </p:tgtEl>
                                        <p:attrNameLst>
                                          <p:attrName>style.visibility</p:attrName>
                                        </p:attrNameLst>
                                      </p:cBhvr>
                                      <p:to>
                                        <p:strVal val="visible"/>
                                      </p:to>
                                    </p:set>
                                    <p:anim calcmode="lin" valueType="num">
                                      <p:cBhvr additive="base">
                                        <p:cTn id="17" dur="500" fill="hold"/>
                                        <p:tgtEl>
                                          <p:spTgt spid="1894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94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9443">
                                            <p:txEl>
                                              <p:pRg st="3" end="3"/>
                                            </p:txEl>
                                          </p:spTgt>
                                        </p:tgtEl>
                                        <p:attrNameLst>
                                          <p:attrName>style.visibility</p:attrName>
                                        </p:attrNameLst>
                                      </p:cBhvr>
                                      <p:to>
                                        <p:strVal val="visible"/>
                                      </p:to>
                                    </p:set>
                                    <p:anim calcmode="lin" valueType="num">
                                      <p:cBhvr additive="base">
                                        <p:cTn id="21" dur="500" fill="hold"/>
                                        <p:tgtEl>
                                          <p:spTgt spid="1894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94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9443">
                                            <p:txEl>
                                              <p:pRg st="4" end="4"/>
                                            </p:txEl>
                                          </p:spTgt>
                                        </p:tgtEl>
                                        <p:attrNameLst>
                                          <p:attrName>style.visibility</p:attrName>
                                        </p:attrNameLst>
                                      </p:cBhvr>
                                      <p:to>
                                        <p:strVal val="visible"/>
                                      </p:to>
                                    </p:set>
                                    <p:anim calcmode="lin" valueType="num">
                                      <p:cBhvr additive="base">
                                        <p:cTn id="25" dur="500" fill="hold"/>
                                        <p:tgtEl>
                                          <p:spTgt spid="1894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94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9443">
                                            <p:txEl>
                                              <p:pRg st="5" end="5"/>
                                            </p:txEl>
                                          </p:spTgt>
                                        </p:tgtEl>
                                        <p:attrNameLst>
                                          <p:attrName>style.visibility</p:attrName>
                                        </p:attrNameLst>
                                      </p:cBhvr>
                                      <p:to>
                                        <p:strVal val="visible"/>
                                      </p:to>
                                    </p:set>
                                    <p:anim calcmode="lin" valueType="num">
                                      <p:cBhvr additive="base">
                                        <p:cTn id="29" dur="500" fill="hold"/>
                                        <p:tgtEl>
                                          <p:spTgt spid="1894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94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9443">
                                            <p:txEl>
                                              <p:pRg st="6" end="6"/>
                                            </p:txEl>
                                          </p:spTgt>
                                        </p:tgtEl>
                                        <p:attrNameLst>
                                          <p:attrName>style.visibility</p:attrName>
                                        </p:attrNameLst>
                                      </p:cBhvr>
                                      <p:to>
                                        <p:strVal val="visible"/>
                                      </p:to>
                                    </p:set>
                                    <p:anim calcmode="lin" valueType="num">
                                      <p:cBhvr additive="base">
                                        <p:cTn id="33" dur="500" fill="hold"/>
                                        <p:tgtEl>
                                          <p:spTgt spid="1894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94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655572"/>
            <a:ext cx="7772400" cy="944628"/>
          </a:xfrm>
          <a:noFill/>
        </p:spPr>
        <p:txBody>
          <a:bodyPr lIns="90488" tIns="44450" rIns="90488" bIns="44450" anchor="ctr"/>
          <a:lstStyle/>
          <a:p>
            <a:pPr eaLnBrk="1" hangingPunct="1"/>
            <a:r>
              <a:rPr lang="en-US" altLang="en-US" dirty="0"/>
              <a:t>iii. Medicaid</a:t>
            </a:r>
          </a:p>
        </p:txBody>
      </p:sp>
      <p:sp>
        <p:nvSpPr>
          <p:cNvPr id="126979" name="Rectangle 3"/>
          <p:cNvSpPr>
            <a:spLocks noGrp="1" noChangeArrowheads="1"/>
          </p:cNvSpPr>
          <p:nvPr>
            <p:ph idx="1"/>
          </p:nvPr>
        </p:nvSpPr>
        <p:spPr>
          <a:xfrm>
            <a:off x="914400" y="1600200"/>
            <a:ext cx="7239000" cy="5181600"/>
          </a:xfrm>
        </p:spPr>
        <p:txBody>
          <a:bodyPr lIns="90488" tIns="44450" rIns="90488" bIns="44450"/>
          <a:lstStyle/>
          <a:p>
            <a:pPr eaLnBrk="1" hangingPunct="1"/>
            <a:r>
              <a:rPr lang="en-US" altLang="en-US" dirty="0"/>
              <a:t>What is Medicaid insurance?</a:t>
            </a:r>
          </a:p>
          <a:p>
            <a:pPr lvl="2" eaLnBrk="1" hangingPunct="1"/>
            <a:r>
              <a:rPr lang="en-US" altLang="en-US" dirty="0"/>
              <a:t>Medicaid is a medical assistance program, operated jointly by the states and federal government, to provide health care coverage to low income, blind, or aged persons</a:t>
            </a:r>
          </a:p>
          <a:p>
            <a:pPr lvl="1" eaLnBrk="1" hangingPunct="1"/>
            <a:r>
              <a:rPr lang="en-US" altLang="en-US" dirty="0"/>
              <a:t>Advantages</a:t>
            </a:r>
          </a:p>
          <a:p>
            <a:pPr lvl="2" eaLnBrk="1" hangingPunct="1"/>
            <a:r>
              <a:rPr lang="en-US" altLang="en-US" dirty="0"/>
              <a:t>Medicaid payments may be used to offset the premiums, deductibles, and co-payments incurred with Medicare.</a:t>
            </a:r>
          </a:p>
          <a:p>
            <a:pPr lvl="1" eaLnBrk="1" hangingPunct="1"/>
            <a:r>
              <a:rPr lang="en-US" altLang="en-US" dirty="0"/>
              <a:t>What are its disadvantages</a:t>
            </a:r>
          </a:p>
          <a:p>
            <a:pPr lvl="2" eaLnBrk="1" hangingPunct="1"/>
            <a:r>
              <a:rPr lang="en-US" altLang="en-US" dirty="0"/>
              <a:t>There is no guarantee that this plan will be around in its present form	</a:t>
            </a:r>
          </a:p>
          <a:p>
            <a:pPr eaLnBrk="1" hangingPunct="1"/>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checkerboard(across)">
                                      <p:cBhvr>
                                        <p:cTn id="7" dur="500"/>
                                        <p:tgtEl>
                                          <p:spTgt spid="1269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6979">
                                            <p:txEl>
                                              <p:pRg st="1" end="1"/>
                                            </p:txEl>
                                          </p:spTgt>
                                        </p:tgtEl>
                                        <p:attrNameLst>
                                          <p:attrName>style.visibility</p:attrName>
                                        </p:attrNameLst>
                                      </p:cBhvr>
                                      <p:to>
                                        <p:strVal val="visible"/>
                                      </p:to>
                                    </p:set>
                                    <p:animEffect transition="in" filter="checkerboard(across)">
                                      <p:cBhvr>
                                        <p:cTn id="12" dur="500"/>
                                        <p:tgtEl>
                                          <p:spTgt spid="12697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26979">
                                            <p:txEl>
                                              <p:pRg st="2" end="2"/>
                                            </p:txEl>
                                          </p:spTgt>
                                        </p:tgtEl>
                                        <p:attrNameLst>
                                          <p:attrName>style.visibility</p:attrName>
                                        </p:attrNameLst>
                                      </p:cBhvr>
                                      <p:to>
                                        <p:strVal val="visible"/>
                                      </p:to>
                                    </p:set>
                                    <p:animEffect transition="in" filter="checkerboard(across)">
                                      <p:cBhvr>
                                        <p:cTn id="15" dur="500"/>
                                        <p:tgtEl>
                                          <p:spTgt spid="12697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26979">
                                            <p:txEl>
                                              <p:pRg st="3" end="3"/>
                                            </p:txEl>
                                          </p:spTgt>
                                        </p:tgtEl>
                                        <p:attrNameLst>
                                          <p:attrName>style.visibility</p:attrName>
                                        </p:attrNameLst>
                                      </p:cBhvr>
                                      <p:to>
                                        <p:strVal val="visible"/>
                                      </p:to>
                                    </p:set>
                                    <p:animEffect transition="in" filter="checkerboard(across)">
                                      <p:cBhvr>
                                        <p:cTn id="18" dur="500"/>
                                        <p:tgtEl>
                                          <p:spTgt spid="126979">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26979">
                                            <p:txEl>
                                              <p:pRg st="4" end="4"/>
                                            </p:txEl>
                                          </p:spTgt>
                                        </p:tgtEl>
                                        <p:attrNameLst>
                                          <p:attrName>style.visibility</p:attrName>
                                        </p:attrNameLst>
                                      </p:cBhvr>
                                      <p:to>
                                        <p:strVal val="visible"/>
                                      </p:to>
                                    </p:set>
                                    <p:animEffect transition="in" filter="checkerboard(across)">
                                      <p:cBhvr>
                                        <p:cTn id="21" dur="500"/>
                                        <p:tgtEl>
                                          <p:spTgt spid="126979">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26979">
                                            <p:txEl>
                                              <p:pRg st="5" end="5"/>
                                            </p:txEl>
                                          </p:spTgt>
                                        </p:tgtEl>
                                        <p:attrNameLst>
                                          <p:attrName>style.visibility</p:attrName>
                                        </p:attrNameLst>
                                      </p:cBhvr>
                                      <p:to>
                                        <p:strVal val="visible"/>
                                      </p:to>
                                    </p:set>
                                    <p:animEffect transition="in" filter="checkerboard(across)">
                                      <p:cBhvr>
                                        <p:cTn id="24" dur="500"/>
                                        <p:tgtEl>
                                          <p:spTgt spid="1269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08013" y="381000"/>
            <a:ext cx="7772400" cy="914400"/>
          </a:xfrm>
        </p:spPr>
        <p:txBody>
          <a:bodyPr/>
          <a:lstStyle/>
          <a:p>
            <a:pPr eaLnBrk="1" hangingPunct="1"/>
            <a:r>
              <a:rPr lang="en-US" altLang="en-US" dirty="0"/>
              <a:t>Questions</a:t>
            </a:r>
          </a:p>
        </p:txBody>
      </p:sp>
      <p:sp>
        <p:nvSpPr>
          <p:cNvPr id="53251" name="Rectangle 3"/>
          <p:cNvSpPr>
            <a:spLocks noGrp="1" noChangeArrowheads="1"/>
          </p:cNvSpPr>
          <p:nvPr>
            <p:ph idx="1"/>
          </p:nvPr>
        </p:nvSpPr>
        <p:spPr>
          <a:xfrm>
            <a:off x="928688" y="1608138"/>
            <a:ext cx="7286625" cy="4419600"/>
          </a:xfrm>
        </p:spPr>
        <p:txBody>
          <a:bodyPr/>
          <a:lstStyle/>
          <a:p>
            <a:pPr lvl="2" eaLnBrk="1" hangingPunct="1"/>
            <a:endParaRPr lang="en-US" altLang="en-US" dirty="0"/>
          </a:p>
          <a:p>
            <a:pPr lvl="1" eaLnBrk="1" hangingPunct="1"/>
            <a:endParaRPr lang="en-US" altLang="en-US" dirty="0"/>
          </a:p>
          <a:p>
            <a:pPr eaLnBrk="1" hangingPunct="1"/>
            <a:endParaRPr lang="en-US" altLang="en-US" dirty="0"/>
          </a:p>
          <a:p>
            <a:pPr eaLnBrk="1" hangingPunct="1">
              <a:buFont typeface="Wingdings" panose="05000000000000000000" pitchFamily="2" charset="2"/>
              <a:buNone/>
            </a:pPr>
            <a:endParaRPr lang="en-US" altLang="en-US" dirty="0"/>
          </a:p>
        </p:txBody>
      </p:sp>
      <p:pic>
        <p:nvPicPr>
          <p:cNvPr id="3" name="Picture 2"/>
          <p:cNvPicPr>
            <a:picLocks noChangeAspect="1"/>
          </p:cNvPicPr>
          <p:nvPr/>
        </p:nvPicPr>
        <p:blipFill>
          <a:blip r:embed="rId2"/>
          <a:stretch>
            <a:fillRect/>
          </a:stretch>
        </p:blipFill>
        <p:spPr>
          <a:xfrm>
            <a:off x="76200" y="1066801"/>
            <a:ext cx="8991600" cy="563879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685800"/>
            <a:ext cx="9144000" cy="915988"/>
          </a:xfrm>
        </p:spPr>
        <p:txBody>
          <a:bodyPr/>
          <a:lstStyle/>
          <a:p>
            <a:pPr marL="838200" indent="-838200" eaLnBrk="1" hangingPunct="1">
              <a:buFontTx/>
              <a:buAutoNum type="alphaUcPeriod"/>
            </a:pPr>
            <a:r>
              <a:rPr lang="en-US" altLang="en-US" sz="3200" dirty="0"/>
              <a:t>Understand Health Insurance Relates to your PFP and Basic Health Coverage</a:t>
            </a:r>
          </a:p>
        </p:txBody>
      </p:sp>
      <p:sp>
        <p:nvSpPr>
          <p:cNvPr id="231427" name="Rectangle 3"/>
          <p:cNvSpPr>
            <a:spLocks noGrp="1" noChangeArrowheads="1"/>
          </p:cNvSpPr>
          <p:nvPr>
            <p:ph idx="1"/>
          </p:nvPr>
        </p:nvSpPr>
        <p:spPr>
          <a:xfrm>
            <a:off x="914400" y="1600200"/>
            <a:ext cx="7315200" cy="3962400"/>
          </a:xfrm>
        </p:spPr>
        <p:txBody>
          <a:bodyPr/>
          <a:lstStyle/>
          <a:p>
            <a:pPr marL="609600" indent="-609600" eaLnBrk="1" hangingPunct="1"/>
            <a:r>
              <a:rPr lang="en-US" altLang="en-US" dirty="0"/>
              <a:t>What does health insurance do?</a:t>
            </a:r>
          </a:p>
          <a:p>
            <a:pPr marL="990600" lvl="1" indent="-533400" eaLnBrk="1" hangingPunct="1"/>
            <a:r>
              <a:rPr lang="en-US" altLang="en-US" dirty="0"/>
              <a:t>It provides the necessary care should you or your dependents become hurt or injured</a:t>
            </a:r>
          </a:p>
          <a:p>
            <a:pPr marL="990600" lvl="1" indent="-533400" eaLnBrk="1" hangingPunct="1"/>
            <a:r>
              <a:rPr lang="en-US" altLang="en-US" dirty="0"/>
              <a:t>It protects you and your dependents from catastrophe caused by high medical expenses</a:t>
            </a:r>
          </a:p>
          <a:p>
            <a:pPr marL="990600" lvl="1" indent="-533400" eaLnBrk="1" hangingPunct="1"/>
            <a:r>
              <a:rPr lang="en-US" dirty="0"/>
              <a:t>Enables you to better budget for healthcare costs</a:t>
            </a:r>
          </a:p>
          <a:p>
            <a:pPr marL="990600" lvl="1" indent="-533400" eaLnBrk="1" hangingPunct="1"/>
            <a:r>
              <a:rPr lang="en-US" dirty="0"/>
              <a:t>Provides access to very good care without worrying about the cost</a:t>
            </a:r>
          </a:p>
          <a:p>
            <a:pPr marL="990600" lvl="1" indent="-533400" eaLnBrk="1" hangingPunct="1"/>
            <a:r>
              <a:rPr lang="en-US" altLang="en-US" dirty="0"/>
              <a:t>It provides peace of mind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31427">
                                            <p:txEl>
                                              <p:pRg st="0" end="0"/>
                                            </p:txEl>
                                          </p:spTgt>
                                        </p:tgtEl>
                                        <p:attrNameLst>
                                          <p:attrName>style.visibility</p:attrName>
                                        </p:attrNameLst>
                                      </p:cBhvr>
                                      <p:to>
                                        <p:strVal val="visible"/>
                                      </p:to>
                                    </p:set>
                                    <p:animEffect transition="in" filter="strips(downLeft)">
                                      <p:cBhvr>
                                        <p:cTn id="7" dur="500"/>
                                        <p:tgtEl>
                                          <p:spTgt spid="2314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09600" y="685800"/>
            <a:ext cx="7924800" cy="944628"/>
          </a:xfrm>
        </p:spPr>
        <p:txBody>
          <a:bodyPr/>
          <a:lstStyle/>
          <a:p>
            <a:pPr eaLnBrk="1" hangingPunct="1"/>
            <a:r>
              <a:rPr lang="en-US" altLang="en-US" sz="3200" dirty="0"/>
              <a:t>B. Understand the Key areas </a:t>
            </a:r>
            <a:br>
              <a:rPr lang="en-US" altLang="en-US" sz="3200" dirty="0"/>
            </a:br>
            <a:r>
              <a:rPr lang="en-US" altLang="en-US" sz="3200" dirty="0"/>
              <a:t>of Disability Insurance</a:t>
            </a:r>
          </a:p>
        </p:txBody>
      </p:sp>
      <p:sp>
        <p:nvSpPr>
          <p:cNvPr id="35844" name="Rectangle 3"/>
          <p:cNvSpPr>
            <a:spLocks noGrp="1" noChangeArrowheads="1"/>
          </p:cNvSpPr>
          <p:nvPr>
            <p:ph idx="1"/>
          </p:nvPr>
        </p:nvSpPr>
        <p:spPr>
          <a:xfrm>
            <a:off x="928688" y="1608138"/>
            <a:ext cx="7286625" cy="4419600"/>
          </a:xfrm>
        </p:spPr>
        <p:txBody>
          <a:bodyPr/>
          <a:lstStyle/>
          <a:p>
            <a:pPr eaLnBrk="1" hangingPunct="1">
              <a:spcBef>
                <a:spcPct val="0"/>
              </a:spcBef>
              <a:spcAft>
                <a:spcPts val="300"/>
              </a:spcAft>
            </a:pPr>
            <a:r>
              <a:rPr lang="en-US" altLang="en-US"/>
              <a:t>What is disability insurance?</a:t>
            </a:r>
          </a:p>
          <a:p>
            <a:pPr lvl="1" eaLnBrk="1" hangingPunct="1">
              <a:spcBef>
                <a:spcPct val="0"/>
              </a:spcBef>
              <a:spcAft>
                <a:spcPts val="300"/>
              </a:spcAft>
            </a:pPr>
            <a:r>
              <a:rPr lang="en-US" altLang="en-US"/>
              <a:t>Disability is similar to life insurance, but is really “earning-power” insurance</a:t>
            </a:r>
          </a:p>
          <a:p>
            <a:pPr lvl="2" eaLnBrk="1" hangingPunct="1">
              <a:spcBef>
                <a:spcPct val="0"/>
              </a:spcBef>
              <a:spcAft>
                <a:spcPts val="300"/>
              </a:spcAft>
            </a:pPr>
            <a:r>
              <a:rPr lang="en-US" altLang="en-US"/>
              <a:t>Insurance that in the event that income is interrupted due to illness, sickness, or accident, you will still have income</a:t>
            </a:r>
          </a:p>
          <a:p>
            <a:pPr lvl="1" eaLnBrk="1" hangingPunct="1">
              <a:spcBef>
                <a:spcPct val="0"/>
              </a:spcBef>
              <a:spcAft>
                <a:spcPts val="300"/>
              </a:spcAft>
            </a:pPr>
            <a:r>
              <a:rPr lang="en-US" altLang="en-US"/>
              <a:t>Who needs disability insurance?</a:t>
            </a:r>
          </a:p>
          <a:p>
            <a:pPr lvl="2" eaLnBrk="1" hangingPunct="1">
              <a:spcBef>
                <a:spcPct val="0"/>
              </a:spcBef>
              <a:spcAft>
                <a:spcPts val="300"/>
              </a:spcAft>
            </a:pPr>
            <a:r>
              <a:rPr lang="en-US" altLang="en-US"/>
              <a:t>Anyone who depends on income from a job</a:t>
            </a:r>
          </a:p>
          <a:p>
            <a:pPr lvl="1" eaLnBrk="1" hangingPunct="1">
              <a:spcBef>
                <a:spcPct val="0"/>
              </a:spcBef>
              <a:spcAft>
                <a:spcPts val="300"/>
              </a:spcAft>
            </a:pPr>
            <a:r>
              <a:rPr lang="en-US" altLang="en-US"/>
              <a:t>What are the odds of being disabled?</a:t>
            </a:r>
          </a:p>
          <a:p>
            <a:pPr lvl="2" eaLnBrk="1" hangingPunct="1">
              <a:spcBef>
                <a:spcPct val="0"/>
              </a:spcBef>
              <a:spcAft>
                <a:spcPts val="300"/>
              </a:spcAft>
            </a:pPr>
            <a:r>
              <a:rPr lang="en-US" altLang="en-US"/>
              <a:t>The Social Security Administration states: “Studies show that a 20-year-old worker has a 3-in-10 chance of becoming disabled before reaching retirement age.” </a:t>
            </a:r>
            <a:r>
              <a:rPr lang="en-US" altLang="en-US" sz="1800"/>
              <a:t>http://www.ssa.gov/dibplan/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4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4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84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84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altLang="en-US" dirty="0"/>
              <a:t>Disability Insurance </a:t>
            </a:r>
            <a:r>
              <a:rPr lang="en-US" altLang="en-US" sz="2800" dirty="0"/>
              <a:t>(continued)</a:t>
            </a:r>
          </a:p>
        </p:txBody>
      </p:sp>
      <p:sp>
        <p:nvSpPr>
          <p:cNvPr id="36868" name="Rectangle 3"/>
          <p:cNvSpPr>
            <a:spLocks noGrp="1" noChangeArrowheads="1"/>
          </p:cNvSpPr>
          <p:nvPr>
            <p:ph idx="1"/>
          </p:nvPr>
        </p:nvSpPr>
        <p:spPr>
          <a:xfrm>
            <a:off x="914400" y="1600200"/>
            <a:ext cx="7315200" cy="5257800"/>
          </a:xfrm>
        </p:spPr>
        <p:txBody>
          <a:bodyPr/>
          <a:lstStyle/>
          <a:p>
            <a:pPr eaLnBrk="1" hangingPunct="1"/>
            <a:r>
              <a:rPr lang="en-US" altLang="en-US" dirty="0"/>
              <a:t>What are the sources of disability insurance?</a:t>
            </a:r>
          </a:p>
          <a:p>
            <a:pPr lvl="1" eaLnBrk="1" hangingPunct="1"/>
            <a:r>
              <a:rPr lang="en-US" altLang="en-US" dirty="0"/>
              <a:t>Employers, Government and Private providers</a:t>
            </a:r>
          </a:p>
          <a:p>
            <a:pPr lvl="2" eaLnBrk="1" hangingPunct="1"/>
            <a:r>
              <a:rPr lang="en-US" altLang="en-US" dirty="0"/>
              <a:t>The definition of disability from an employer can be different than from an individual policy</a:t>
            </a:r>
          </a:p>
          <a:p>
            <a:pPr lvl="1" eaLnBrk="1" hangingPunct="1"/>
            <a:r>
              <a:rPr lang="en-US" altLang="en-US" dirty="0"/>
              <a:t>Isn’t worker’s compensation sufficient?</a:t>
            </a:r>
          </a:p>
          <a:p>
            <a:pPr lvl="2" eaLnBrk="1" hangingPunct="1"/>
            <a:r>
              <a:rPr lang="en-US" altLang="en-US" dirty="0"/>
              <a:t>What about if the accident is not work-related?</a:t>
            </a:r>
          </a:p>
          <a:p>
            <a:pPr lvl="3" eaLnBrk="1" hangingPunct="1"/>
            <a:r>
              <a:rPr lang="en-US" altLang="en-US" dirty="0"/>
              <a:t>Coverage is determined by individual states, with wide variability</a:t>
            </a:r>
          </a:p>
          <a:p>
            <a:pPr lvl="3" eaLnBrk="1" hangingPunct="1"/>
            <a:r>
              <a:rPr lang="en-US" altLang="en-US" dirty="0"/>
              <a:t>Social Security benefits vary depending on how many years you have paid into the system, your salary, how long the disability is expected to last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6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86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6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dirty="0"/>
              <a:t>Disability Insurance </a:t>
            </a:r>
            <a:r>
              <a:rPr lang="en-US" altLang="en-US" sz="2800" dirty="0"/>
              <a:t>(continued)</a:t>
            </a:r>
            <a:endParaRPr lang="en-US" altLang="en-US" dirty="0"/>
          </a:p>
        </p:txBody>
      </p:sp>
      <p:pic>
        <p:nvPicPr>
          <p:cNvPr id="56323"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752600"/>
            <a:ext cx="7999413" cy="4902200"/>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en-US" dirty="0"/>
              <a:t>Disability Insurance </a:t>
            </a:r>
            <a:r>
              <a:rPr lang="en-US" altLang="en-US" sz="2400" dirty="0"/>
              <a:t>(continued)</a:t>
            </a:r>
          </a:p>
        </p:txBody>
      </p:sp>
      <p:sp>
        <p:nvSpPr>
          <p:cNvPr id="38916" name="Rectangle 3"/>
          <p:cNvSpPr>
            <a:spLocks noGrp="1" noChangeArrowheads="1"/>
          </p:cNvSpPr>
          <p:nvPr>
            <p:ph idx="1"/>
          </p:nvPr>
        </p:nvSpPr>
        <p:spPr>
          <a:xfrm>
            <a:off x="914400" y="1600200"/>
            <a:ext cx="7315200" cy="5105400"/>
          </a:xfrm>
        </p:spPr>
        <p:txBody>
          <a:bodyPr/>
          <a:lstStyle/>
          <a:p>
            <a:pPr eaLnBrk="1" hangingPunct="1"/>
            <a:r>
              <a:rPr lang="en-US" altLang="en-US" dirty="0"/>
              <a:t>What are the key areas of disability insurance?</a:t>
            </a:r>
          </a:p>
          <a:p>
            <a:pPr lvl="1" eaLnBrk="1" hangingPunct="1"/>
            <a:r>
              <a:rPr lang="en-US" altLang="en-US" dirty="0"/>
              <a:t>1. Definition of disability</a:t>
            </a:r>
          </a:p>
          <a:p>
            <a:pPr lvl="2" eaLnBrk="1" hangingPunct="1"/>
            <a:r>
              <a:rPr lang="en-US" altLang="en-US" dirty="0"/>
              <a:t>What does the policy consider a disability?</a:t>
            </a:r>
          </a:p>
          <a:p>
            <a:pPr lvl="3" eaLnBrk="1" hangingPunct="1"/>
            <a:r>
              <a:rPr lang="en-US" altLang="en-US" dirty="0"/>
              <a:t>Stick with a policy that defines disability as an inability to perform your normal job.</a:t>
            </a:r>
          </a:p>
          <a:p>
            <a:pPr lvl="1" eaLnBrk="1" hangingPunct="1"/>
            <a:r>
              <a:rPr lang="en-US" altLang="en-US" dirty="0"/>
              <a:t>2. Residual or part-time payments when returning to work part-time</a:t>
            </a:r>
          </a:p>
          <a:p>
            <a:pPr lvl="2" eaLnBrk="1" hangingPunct="1"/>
            <a:r>
              <a:rPr lang="en-US" altLang="en-US" dirty="0"/>
              <a:t>Some policies offer partial disability payments that allow workers to return to work part-time</a:t>
            </a:r>
          </a:p>
          <a:p>
            <a:pPr lvl="3" eaLnBrk="1" hangingPunct="1"/>
            <a:r>
              <a:rPr lang="en-US" altLang="en-US" dirty="0"/>
              <a:t>These payments make up the difference between part-time and full-time work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9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9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en-US" dirty="0"/>
              <a:t>Disability Insurance</a:t>
            </a:r>
            <a:r>
              <a:rPr lang="en-US" altLang="en-US" sz="3200" dirty="0"/>
              <a:t> </a:t>
            </a:r>
            <a:r>
              <a:rPr lang="en-US" altLang="en-US" sz="2400" dirty="0"/>
              <a:t>(continued)</a:t>
            </a:r>
          </a:p>
        </p:txBody>
      </p:sp>
      <p:sp>
        <p:nvSpPr>
          <p:cNvPr id="40964" name="Rectangle 3"/>
          <p:cNvSpPr>
            <a:spLocks noGrp="1" noChangeArrowheads="1"/>
          </p:cNvSpPr>
          <p:nvPr>
            <p:ph idx="1"/>
          </p:nvPr>
        </p:nvSpPr>
        <p:spPr>
          <a:xfrm>
            <a:off x="928688" y="1608138"/>
            <a:ext cx="7286625" cy="4419600"/>
          </a:xfrm>
        </p:spPr>
        <p:txBody>
          <a:bodyPr/>
          <a:lstStyle/>
          <a:p>
            <a:pPr eaLnBrk="1" hangingPunct="1"/>
            <a:r>
              <a:rPr lang="en-US" altLang="en-US" sz="2400" dirty="0"/>
              <a:t>3. Benefit Duration</a:t>
            </a:r>
          </a:p>
          <a:p>
            <a:pPr lvl="1" eaLnBrk="1" hangingPunct="1"/>
            <a:r>
              <a:rPr lang="en-US" altLang="en-US" dirty="0"/>
              <a:t>Policies state how long the benefits will continue</a:t>
            </a:r>
          </a:p>
          <a:p>
            <a:pPr lvl="2" eaLnBrk="1" hangingPunct="1"/>
            <a:r>
              <a:rPr lang="en-US" altLang="en-US" dirty="0"/>
              <a:t>Most policies provide for a maximum period or until the disability ends (or age 65 or 70).</a:t>
            </a:r>
          </a:p>
          <a:p>
            <a:pPr lvl="2" eaLnBrk="1" hangingPunct="1"/>
            <a:r>
              <a:rPr lang="en-US" altLang="en-US" dirty="0"/>
              <a:t>Short-term disability provide benefits from 6 months to 2 years, after a wait of 8 to 20 days</a:t>
            </a:r>
          </a:p>
          <a:p>
            <a:pPr lvl="2" eaLnBrk="1" hangingPunct="1"/>
            <a:r>
              <a:rPr lang="en-US" altLang="en-US" dirty="0"/>
              <a:t>Get a long-term policy as your emergency fund protects short-term</a:t>
            </a:r>
          </a:p>
          <a:p>
            <a:pPr eaLnBrk="1" hangingPunct="1"/>
            <a:r>
              <a:rPr lang="en-US" altLang="en-US" sz="2400" dirty="0"/>
              <a:t>4. Waiting or Elimination Period</a:t>
            </a:r>
          </a:p>
          <a:p>
            <a:pPr lvl="1" eaLnBrk="1" hangingPunct="1"/>
            <a:r>
              <a:rPr lang="en-US" altLang="en-US" dirty="0"/>
              <a:t>Policies determine the waiting period before the benefits begin, with most having periods of between 1 and 6 months with the longer the waiting period, the less-expensive the policy</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96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dirty="0"/>
              <a:t>Disability Insurance</a:t>
            </a:r>
            <a:r>
              <a:rPr lang="en-US" altLang="en-US" sz="3200" dirty="0"/>
              <a:t> </a:t>
            </a:r>
            <a:r>
              <a:rPr lang="en-US" altLang="en-US" sz="2400" dirty="0"/>
              <a:t>(continued)</a:t>
            </a:r>
          </a:p>
        </p:txBody>
      </p:sp>
      <p:sp>
        <p:nvSpPr>
          <p:cNvPr id="43012" name="Rectangle 3"/>
          <p:cNvSpPr>
            <a:spLocks noGrp="1" noChangeArrowheads="1"/>
          </p:cNvSpPr>
          <p:nvPr>
            <p:ph idx="1"/>
          </p:nvPr>
        </p:nvSpPr>
        <p:spPr>
          <a:xfrm>
            <a:off x="928688" y="1608138"/>
            <a:ext cx="7286625" cy="4419600"/>
          </a:xfrm>
        </p:spPr>
        <p:txBody>
          <a:bodyPr/>
          <a:lstStyle/>
          <a:p>
            <a:pPr eaLnBrk="1" hangingPunct="1"/>
            <a:r>
              <a:rPr lang="en-US" altLang="en-US" sz="2400" dirty="0"/>
              <a:t>5. Waiver of Premium</a:t>
            </a:r>
          </a:p>
          <a:p>
            <a:pPr lvl="1" eaLnBrk="1" hangingPunct="1"/>
            <a:r>
              <a:rPr lang="en-US" altLang="en-US" dirty="0"/>
              <a:t>What is the waiver of premium?</a:t>
            </a:r>
          </a:p>
          <a:p>
            <a:pPr lvl="2" eaLnBrk="1" hangingPunct="1"/>
            <a:r>
              <a:rPr lang="en-US" altLang="en-US" dirty="0"/>
              <a:t>It is a good idea to have a waiver of premium provision, which waives the premium payments if you become disabled</a:t>
            </a:r>
          </a:p>
          <a:p>
            <a:pPr eaLnBrk="1" hangingPunct="1"/>
            <a:r>
              <a:rPr lang="en-US" altLang="en-US" sz="2400" dirty="0"/>
              <a:t>6. Non cancelable</a:t>
            </a:r>
          </a:p>
          <a:p>
            <a:pPr lvl="1" eaLnBrk="1" hangingPunct="1"/>
            <a:r>
              <a:rPr lang="en-US" altLang="en-US" dirty="0"/>
              <a:t>Make sure your policy is one that cannot be cancelled.  This protects you and guarantees your policy is renewable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01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01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0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a:t>Disability Insurance</a:t>
            </a:r>
            <a:r>
              <a:rPr lang="en-US" altLang="en-US" sz="3200"/>
              <a:t> </a:t>
            </a:r>
            <a:r>
              <a:rPr lang="en-US" altLang="en-US" sz="2400"/>
              <a:t>(continued)</a:t>
            </a:r>
          </a:p>
        </p:txBody>
      </p:sp>
      <p:sp>
        <p:nvSpPr>
          <p:cNvPr id="44036" name="Rectangle 3"/>
          <p:cNvSpPr>
            <a:spLocks noGrp="1" noChangeArrowheads="1"/>
          </p:cNvSpPr>
          <p:nvPr>
            <p:ph idx="1"/>
          </p:nvPr>
        </p:nvSpPr>
        <p:spPr>
          <a:xfrm>
            <a:off x="928688" y="1608138"/>
            <a:ext cx="7286625" cy="4419600"/>
          </a:xfrm>
        </p:spPr>
        <p:txBody>
          <a:bodyPr/>
          <a:lstStyle/>
          <a:p>
            <a:pPr eaLnBrk="1" hangingPunct="1"/>
            <a:r>
              <a:rPr lang="en-US" altLang="en-US" sz="2400" dirty="0"/>
              <a:t>7. Rehabilitation Coverage</a:t>
            </a:r>
          </a:p>
          <a:p>
            <a:pPr lvl="1" eaLnBrk="1" hangingPunct="1"/>
            <a:r>
              <a:rPr lang="en-US" altLang="en-US" dirty="0"/>
              <a:t>What is the rehabilitation coverage?</a:t>
            </a:r>
          </a:p>
          <a:p>
            <a:pPr lvl="2" eaLnBrk="1" hangingPunct="1"/>
            <a:r>
              <a:rPr lang="en-US" altLang="en-US" dirty="0"/>
              <a:t>This provides for vocational rehabilitation, allowing the policyholder to be retrained for employment through employment-related educational and job-training programs.</a:t>
            </a:r>
          </a:p>
          <a:p>
            <a:pPr eaLnBrk="1" hangingPunct="1"/>
            <a:r>
              <a:rPr lang="en-US" altLang="en-US" sz="2400" dirty="0"/>
              <a:t>8. Cost of Living Rider</a:t>
            </a:r>
          </a:p>
          <a:p>
            <a:pPr lvl="1" eaLnBrk="1" hangingPunct="1"/>
            <a:r>
              <a:rPr lang="en-US" altLang="en-US" dirty="0"/>
              <a:t>This provides for inflation adjustments to protect you from the impact of inflation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03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03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altLang="en-US" dirty="0"/>
              <a:t>Disability Insurance </a:t>
            </a:r>
            <a:r>
              <a:rPr lang="en-US" altLang="en-US" sz="2800" dirty="0"/>
              <a:t>(continued)</a:t>
            </a:r>
          </a:p>
        </p:txBody>
      </p:sp>
      <p:sp>
        <p:nvSpPr>
          <p:cNvPr id="37892" name="Rectangle 3"/>
          <p:cNvSpPr>
            <a:spLocks noGrp="1" noChangeArrowheads="1"/>
          </p:cNvSpPr>
          <p:nvPr>
            <p:ph idx="1"/>
          </p:nvPr>
        </p:nvSpPr>
        <p:spPr>
          <a:xfrm>
            <a:off x="914400" y="1600200"/>
            <a:ext cx="7315200" cy="5257800"/>
          </a:xfrm>
        </p:spPr>
        <p:txBody>
          <a:bodyPr/>
          <a:lstStyle/>
          <a:p>
            <a:pPr eaLnBrk="1" hangingPunct="1"/>
            <a:r>
              <a:rPr lang="en-US" altLang="en-US" dirty="0"/>
              <a:t>How much coverage should I have?</a:t>
            </a:r>
          </a:p>
          <a:p>
            <a:pPr lvl="1" eaLnBrk="1" hangingPunct="1"/>
            <a:r>
              <a:rPr lang="en-US" altLang="en-US" dirty="0"/>
              <a:t>Enough coverage to maintain your living standard should you no longer be able to work</a:t>
            </a:r>
          </a:p>
          <a:p>
            <a:pPr lvl="2" eaLnBrk="1" hangingPunct="1"/>
            <a:r>
              <a:rPr lang="en-US" altLang="en-US" dirty="0"/>
              <a:t>If you have sufficient savings, you may not need much insurance, perhaps only 30% of after-tax income</a:t>
            </a:r>
          </a:p>
          <a:p>
            <a:pPr lvl="2" eaLnBrk="1" hangingPunct="1"/>
            <a:r>
              <a:rPr lang="en-US" altLang="en-US" dirty="0"/>
              <a:t>If you have little savings, you may need a lot, perhaps 80% </a:t>
            </a:r>
          </a:p>
          <a:p>
            <a:pPr lvl="1" eaLnBrk="1" hangingPunct="1"/>
            <a:r>
              <a:rPr lang="en-US" altLang="en-US" dirty="0"/>
              <a:t>How expensive is disability coverage?</a:t>
            </a:r>
          </a:p>
          <a:p>
            <a:pPr lvl="2" eaLnBrk="1" hangingPunct="1"/>
            <a:r>
              <a:rPr lang="en-US" altLang="en-US" dirty="0"/>
              <a:t>Generally, the annual premium will be around 1-2% of the income replaced</a:t>
            </a:r>
          </a:p>
          <a:p>
            <a:pPr lvl="3" eaLnBrk="1" hangingPunct="1"/>
            <a:r>
              <a:rPr lang="en-US" altLang="en-US" dirty="0"/>
              <a:t>It’s expensive, but may be cheaper through work</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89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89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89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89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89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dirty="0"/>
              <a:t>Questions</a:t>
            </a:r>
          </a:p>
        </p:txBody>
      </p:sp>
      <p:sp>
        <p:nvSpPr>
          <p:cNvPr id="65539"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disability insurance?</a:t>
            </a:r>
          </a:p>
          <a:p>
            <a:pPr lvl="2" eaLnBrk="1" hangingPunct="1"/>
            <a:endParaRPr lang="en-US" altLang="en-US" dirty="0"/>
          </a:p>
          <a:p>
            <a:pPr lvl="1" eaLnBrk="1" hangingPunct="1"/>
            <a:endParaRPr lang="en-US" altLang="en-US" dirty="0"/>
          </a:p>
          <a:p>
            <a:pPr eaLnBrk="1" hangingPunct="1"/>
            <a:endParaRPr lang="en-US" altLang="en-US" dirty="0"/>
          </a:p>
          <a:p>
            <a:pPr eaLnBrk="1" hangingPunct="1">
              <a:buFont typeface="Wingdings" panose="05000000000000000000" pitchFamily="2" charset="2"/>
              <a:buNone/>
            </a:pPr>
            <a:endParaRPr lang="en-US" altLang="en-US" dirty="0"/>
          </a:p>
        </p:txBody>
      </p:sp>
      <p:pic>
        <p:nvPicPr>
          <p:cNvPr id="2" name="Picture 1">
            <a:extLst>
              <a:ext uri="{FF2B5EF4-FFF2-40B4-BE49-F238E27FC236}">
                <a16:creationId xmlns:a16="http://schemas.microsoft.com/office/drawing/2014/main" id="{7042FDCF-FD36-43C5-B373-6CE46EE9B802}"/>
              </a:ext>
            </a:extLst>
          </p:cNvPr>
          <p:cNvPicPr>
            <a:picLocks noChangeAspect="1"/>
          </p:cNvPicPr>
          <p:nvPr/>
        </p:nvPicPr>
        <p:blipFill>
          <a:blip r:embed="rId2"/>
          <a:stretch>
            <a:fillRect/>
          </a:stretch>
        </p:blipFill>
        <p:spPr>
          <a:xfrm>
            <a:off x="2090737" y="3817938"/>
            <a:ext cx="4962525" cy="2209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0" y="655638"/>
            <a:ext cx="9144000" cy="944562"/>
          </a:xfrm>
          <a:noFill/>
        </p:spPr>
        <p:txBody>
          <a:bodyPr lIns="90488" tIns="44450" rIns="90488" bIns="44450"/>
          <a:lstStyle/>
          <a:p>
            <a:pPr marL="609600" indent="-609600" eaLnBrk="1" hangingPunct="1"/>
            <a:r>
              <a:rPr lang="en-US" altLang="en-US" sz="3200" dirty="0"/>
              <a:t>C. Understand the Key areas of </a:t>
            </a:r>
            <a:br>
              <a:rPr lang="en-US" altLang="en-US" sz="3200" dirty="0"/>
            </a:br>
            <a:r>
              <a:rPr lang="en-US" altLang="en-US" sz="3200" dirty="0"/>
              <a:t>Long-term Care Insurance</a:t>
            </a:r>
          </a:p>
        </p:txBody>
      </p:sp>
      <p:sp>
        <p:nvSpPr>
          <p:cNvPr id="47108" name="Rectangle 3"/>
          <p:cNvSpPr>
            <a:spLocks noGrp="1" noChangeArrowheads="1"/>
          </p:cNvSpPr>
          <p:nvPr>
            <p:ph type="body" sz="half" idx="2"/>
          </p:nvPr>
        </p:nvSpPr>
        <p:spPr>
          <a:xfrm>
            <a:off x="914400" y="1600200"/>
            <a:ext cx="7315200" cy="5181600"/>
          </a:xfrm>
          <a:noFill/>
        </p:spPr>
        <p:txBody>
          <a:bodyPr lIns="90488" tIns="44450" rIns="90488" bIns="44450"/>
          <a:lstStyle/>
          <a:p>
            <a:pPr eaLnBrk="1" hangingPunct="1"/>
            <a:r>
              <a:rPr lang="en-US" altLang="en-US" dirty="0"/>
              <a:t>What is long-term care (LTC) and long term care insurance (LTCI)?</a:t>
            </a:r>
          </a:p>
          <a:p>
            <a:pPr lvl="2" eaLnBrk="1" hangingPunct="1"/>
            <a:r>
              <a:rPr lang="en-US" altLang="en-US" dirty="0"/>
              <a:t>LTCI covers the costs the cost of nursing home and long-term home health care expenses</a:t>
            </a:r>
          </a:p>
          <a:p>
            <a:pPr lvl="1" eaLnBrk="1" hangingPunct="1"/>
            <a:r>
              <a:rPr lang="en-US" altLang="en-US" dirty="0"/>
              <a:t>Advantages</a:t>
            </a:r>
          </a:p>
          <a:p>
            <a:pPr lvl="2" eaLnBrk="1" hangingPunct="1"/>
            <a:r>
              <a:rPr lang="en-US" altLang="en-US" dirty="0"/>
              <a:t>It provides a daily dollar benefit for the costs of long-term care </a:t>
            </a:r>
          </a:p>
          <a:p>
            <a:pPr lvl="2" eaLnBrk="1" hangingPunct="1"/>
            <a:r>
              <a:rPr lang="en-US" altLang="en-US" dirty="0"/>
              <a:t>It provides help to those with a family history of long-term disabilities</a:t>
            </a:r>
          </a:p>
          <a:p>
            <a:pPr lvl="1" eaLnBrk="1" hangingPunct="1"/>
            <a:r>
              <a:rPr lang="en-US" altLang="en-US" dirty="0"/>
              <a:t>Disadvantages</a:t>
            </a:r>
          </a:p>
          <a:p>
            <a:pPr lvl="2" eaLnBrk="1" hangingPunct="1"/>
            <a:r>
              <a:rPr lang="en-US" altLang="en-US" dirty="0"/>
              <a:t>It is expensive, with many exceptions and conditions for coverage </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10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10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pPr eaLnBrk="1" hangingPunct="1">
              <a:buFont typeface="Wingdings" panose="05000000000000000000" pitchFamily="2" charset="2"/>
              <a:buNone/>
            </a:pPr>
            <a:r>
              <a:rPr lang="en-US" altLang="en-US"/>
              <a:t>The Need for Health Insurance</a:t>
            </a:r>
          </a:p>
        </p:txBody>
      </p:sp>
      <p:sp>
        <p:nvSpPr>
          <p:cNvPr id="7172" name="Rectangle 1027"/>
          <p:cNvSpPr>
            <a:spLocks noGrp="1" noChangeArrowheads="1"/>
          </p:cNvSpPr>
          <p:nvPr>
            <p:ph idx="1"/>
          </p:nvPr>
        </p:nvSpPr>
        <p:spPr>
          <a:xfrm>
            <a:off x="914400" y="1600200"/>
            <a:ext cx="7315200" cy="4876800"/>
          </a:xfrm>
        </p:spPr>
        <p:txBody>
          <a:bodyPr/>
          <a:lstStyle/>
          <a:p>
            <a:pPr eaLnBrk="1" hangingPunct="1"/>
            <a:r>
              <a:rPr lang="en-US" altLang="en-US">
                <a:cs typeface="Times New Roman" panose="02020603050405020304" pitchFamily="18" charset="0"/>
              </a:rPr>
              <a:t>President N. Eldon Tanner commented:  </a:t>
            </a:r>
          </a:p>
          <a:p>
            <a:pPr lvl="1" eaLnBrk="1" hangingPunct="1"/>
            <a:r>
              <a:rPr lang="en-US" altLang="en-US">
                <a:cs typeface="Times New Roman" panose="02020603050405020304" pitchFamily="18" charset="0"/>
              </a:rPr>
              <a:t>Nothing seems so certain as the unexpected in our lives. With rising medical costs, health insurance is the only way most families can meet serious accident, illness, or maternity costs, particularly those for premature births. . . Every family should make provision for proper health and life insurance</a:t>
            </a:r>
            <a:r>
              <a:rPr lang="en-US" altLang="en-US">
                <a:solidFill>
                  <a:srgbClr val="336699"/>
                </a:solidFill>
                <a:latin typeface="Tahoma" panose="020B0604030504040204" pitchFamily="34" charset="0"/>
                <a:cs typeface="Times New Roman" panose="02020603050405020304" pitchFamily="18" charset="0"/>
              </a:rPr>
              <a:t> </a:t>
            </a:r>
            <a:r>
              <a:rPr lang="en-US" altLang="en-US">
                <a:latin typeface="Tahoma" panose="020B0604030504040204" pitchFamily="34" charset="0"/>
                <a:cs typeface="Times New Roman" panose="02020603050405020304" pitchFamily="18" charset="0"/>
              </a:rPr>
              <a:t>(</a:t>
            </a:r>
            <a:r>
              <a:rPr lang="en-US" altLang="en-US">
                <a:cs typeface="Times New Roman" panose="02020603050405020304" pitchFamily="18" charset="0"/>
              </a:rPr>
              <a:t>N. Eldon Tanner, “Constancy Amid Change,” </a:t>
            </a:r>
            <a:r>
              <a:rPr lang="en-US" altLang="en-US" i="1">
                <a:cs typeface="Times New Roman" panose="02020603050405020304" pitchFamily="18" charset="0"/>
              </a:rPr>
              <a:t>Ensign,</a:t>
            </a:r>
            <a:r>
              <a:rPr lang="en-US" altLang="en-US">
                <a:cs typeface="Times New Roman" panose="02020603050405020304" pitchFamily="18" charset="0"/>
              </a:rPr>
              <a:t> Nov. 1979, 80</a:t>
            </a:r>
            <a:r>
              <a:rPr lang="en-US" altLang="en-US"/>
              <a:t>).</a:t>
            </a:r>
          </a:p>
        </p:txBody>
      </p:sp>
      <p:pic>
        <p:nvPicPr>
          <p:cNvPr id="2" name="Picture 1">
            <a:extLst>
              <a:ext uri="{FF2B5EF4-FFF2-40B4-BE49-F238E27FC236}">
                <a16:creationId xmlns:a16="http://schemas.microsoft.com/office/drawing/2014/main" id="{CF5C36A9-25B8-4997-AA4E-E33A4352F51E}"/>
              </a:ext>
            </a:extLst>
          </p:cNvPr>
          <p:cNvPicPr>
            <a:picLocks noChangeAspect="1"/>
          </p:cNvPicPr>
          <p:nvPr/>
        </p:nvPicPr>
        <p:blipFill>
          <a:blip r:embed="rId2"/>
          <a:stretch>
            <a:fillRect/>
          </a:stretch>
        </p:blipFill>
        <p:spPr>
          <a:xfrm>
            <a:off x="0" y="4505843"/>
            <a:ext cx="1676400" cy="23521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altLang="en-US" dirty="0"/>
              <a:t>Long-Term Care Insurance </a:t>
            </a:r>
            <a:r>
              <a:rPr lang="en-US" altLang="en-US" sz="2400" dirty="0"/>
              <a:t>(continued)</a:t>
            </a:r>
          </a:p>
        </p:txBody>
      </p:sp>
      <p:sp>
        <p:nvSpPr>
          <p:cNvPr id="48132" name="Rectangle 3"/>
          <p:cNvSpPr>
            <a:spLocks noGrp="1" noChangeArrowheads="1"/>
          </p:cNvSpPr>
          <p:nvPr>
            <p:ph idx="1"/>
          </p:nvPr>
        </p:nvSpPr>
        <p:spPr>
          <a:xfrm>
            <a:off x="928688" y="1608138"/>
            <a:ext cx="7286625" cy="4419600"/>
          </a:xfrm>
        </p:spPr>
        <p:txBody>
          <a:bodyPr/>
          <a:lstStyle/>
          <a:p>
            <a:pPr eaLnBrk="1" hangingPunct="1"/>
            <a:r>
              <a:rPr lang="en-US" altLang="en-US" dirty="0"/>
              <a:t>The four main providers of Long-term care are:</a:t>
            </a:r>
          </a:p>
          <a:p>
            <a:pPr lvl="1" eaLnBrk="1" hangingPunct="1"/>
            <a:r>
              <a:rPr lang="en-US" altLang="en-US" dirty="0"/>
              <a:t>Self-insurance</a:t>
            </a:r>
          </a:p>
          <a:p>
            <a:pPr lvl="1" eaLnBrk="1" hangingPunct="1"/>
            <a:r>
              <a:rPr lang="en-US" altLang="en-US" dirty="0"/>
              <a:t>Medicaid</a:t>
            </a:r>
          </a:p>
          <a:p>
            <a:pPr lvl="1" eaLnBrk="1" hangingPunct="1"/>
            <a:r>
              <a:rPr lang="en-US" altLang="en-US" dirty="0"/>
              <a:t>Medicare and </a:t>
            </a:r>
          </a:p>
          <a:p>
            <a:pPr lvl="1" eaLnBrk="1" hangingPunct="1"/>
            <a:r>
              <a:rPr lang="en-US" altLang="en-US" dirty="0"/>
              <a:t>Long Term Care Insurance</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en-US"/>
              <a:t>Long-Term Care Insurance </a:t>
            </a:r>
            <a:r>
              <a:rPr lang="en-US" altLang="en-US" sz="2400"/>
              <a:t>(continued)</a:t>
            </a:r>
          </a:p>
        </p:txBody>
      </p:sp>
      <p:sp>
        <p:nvSpPr>
          <p:cNvPr id="51204" name="Rectangle 3"/>
          <p:cNvSpPr>
            <a:spLocks noGrp="1" noChangeArrowheads="1"/>
          </p:cNvSpPr>
          <p:nvPr>
            <p:ph idx="1"/>
          </p:nvPr>
        </p:nvSpPr>
        <p:spPr>
          <a:xfrm>
            <a:off x="928688" y="1608138"/>
            <a:ext cx="7451725" cy="4419600"/>
          </a:xfrm>
        </p:spPr>
        <p:txBody>
          <a:bodyPr/>
          <a:lstStyle/>
          <a:p>
            <a:pPr eaLnBrk="1" hangingPunct="1"/>
            <a:r>
              <a:rPr lang="en-US" altLang="en-US" dirty="0"/>
              <a:t>What are the key areas of LT Care Insurance?</a:t>
            </a:r>
          </a:p>
          <a:p>
            <a:pPr eaLnBrk="1" hangingPunct="1"/>
            <a:r>
              <a:rPr lang="en-US" altLang="en-US" dirty="0"/>
              <a:t>1. Comprehensive or facilities only plans</a:t>
            </a:r>
          </a:p>
          <a:p>
            <a:pPr lvl="1" eaLnBrk="1" hangingPunct="1"/>
            <a:r>
              <a:rPr lang="en-US" altLang="en-US" dirty="0"/>
              <a:t>Comprehensive plans help pay for care received at home as well as in LTC facilities</a:t>
            </a:r>
          </a:p>
          <a:p>
            <a:pPr lvl="1" eaLnBrk="1" hangingPunct="1"/>
            <a:r>
              <a:rPr lang="en-US" altLang="en-US" dirty="0"/>
              <a:t>Facilities only plans require care at LTC facilities, which include nursing homes, assisted living, and hospice and respite care facilities (generally cheaper)</a:t>
            </a:r>
          </a:p>
          <a:p>
            <a:pPr eaLnBrk="1" hangingPunct="1"/>
            <a:r>
              <a:rPr lang="en-US" altLang="en-US" dirty="0"/>
              <a:t>2. Daily Benefit Amount</a:t>
            </a:r>
          </a:p>
          <a:p>
            <a:pPr lvl="1" eaLnBrk="1" hangingPunct="1"/>
            <a:r>
              <a:rPr lang="en-US" altLang="en-US" dirty="0"/>
              <a:t>This is either the maximum amount or actual amount the insurance will pay per day for covered services</a:t>
            </a:r>
          </a:p>
          <a:p>
            <a:pPr lvl="1" eaLnBrk="1" hangingPunct="1"/>
            <a:r>
              <a:rPr lang="en-US" altLang="en-US" dirty="0"/>
              <a:t>Some contracts offer benefits on a monthly or weekly basis (understand the rules for your policy)</a:t>
            </a:r>
          </a:p>
          <a:p>
            <a:pPr lvl="2" eaLnBrk="1" hangingPunct="1"/>
            <a:endParaRPr lang="en-US"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0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20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en-US"/>
              <a:t>Long-Term Care Insurance </a:t>
            </a:r>
            <a:r>
              <a:rPr lang="en-US" altLang="en-US" sz="2400"/>
              <a:t>(continued)</a:t>
            </a:r>
          </a:p>
        </p:txBody>
      </p:sp>
      <p:sp>
        <p:nvSpPr>
          <p:cNvPr id="53252" name="Rectangle 3"/>
          <p:cNvSpPr>
            <a:spLocks noGrp="1" noChangeArrowheads="1"/>
          </p:cNvSpPr>
          <p:nvPr>
            <p:ph idx="1"/>
          </p:nvPr>
        </p:nvSpPr>
        <p:spPr>
          <a:xfrm>
            <a:off x="928688" y="1608138"/>
            <a:ext cx="7286625" cy="4419600"/>
          </a:xfrm>
        </p:spPr>
        <p:txBody>
          <a:bodyPr/>
          <a:lstStyle/>
          <a:p>
            <a:pPr eaLnBrk="1" hangingPunct="1"/>
            <a:r>
              <a:rPr lang="en-US" altLang="en-US" dirty="0"/>
              <a:t>3. Benefit period</a:t>
            </a:r>
          </a:p>
          <a:p>
            <a:pPr lvl="1" eaLnBrk="1" hangingPunct="1"/>
            <a:r>
              <a:rPr lang="en-US" altLang="en-US" dirty="0"/>
              <a:t>This is the amount of time that you wish to receive the benefits, from 2 to 10 years or unlimited </a:t>
            </a:r>
          </a:p>
          <a:p>
            <a:pPr lvl="1" eaLnBrk="1" hangingPunct="1"/>
            <a:r>
              <a:rPr lang="en-US" altLang="en-US" dirty="0"/>
              <a:t>Your total lifetime benefit is your daily benefit * your benefit period </a:t>
            </a:r>
          </a:p>
          <a:p>
            <a:pPr eaLnBrk="1" hangingPunct="1"/>
            <a:r>
              <a:rPr lang="en-US" altLang="en-US" dirty="0"/>
              <a:t>4. Elimination or waiting period</a:t>
            </a:r>
          </a:p>
          <a:p>
            <a:pPr lvl="1" eaLnBrk="1" hangingPunct="1"/>
            <a:r>
              <a:rPr lang="en-US" altLang="en-US" dirty="0"/>
              <a:t>Your elimination period is a period of time during which you are eligible for benefits before the insurance company will begin paying your claim</a:t>
            </a:r>
          </a:p>
          <a:p>
            <a:pPr eaLnBrk="1" hangingPunct="1"/>
            <a:r>
              <a:rPr lang="en-US" altLang="en-US" dirty="0"/>
              <a:t>5. Inflation protection</a:t>
            </a:r>
          </a:p>
          <a:p>
            <a:pPr lvl="1" eaLnBrk="1" hangingPunct="1"/>
            <a:r>
              <a:rPr lang="en-US" altLang="en-US" dirty="0"/>
              <a:t>There are options to help you protect yourself against the increased costs of care in the future</a:t>
            </a:r>
          </a:p>
          <a:p>
            <a:pPr marL="457200" lvl="1" indent="0" eaLnBrk="1" hangingPunct="1">
              <a:buNone/>
            </a:pPr>
            <a:endParaRPr lang="en-US" altLang="en-US" dirty="0"/>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25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25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25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altLang="en-US"/>
              <a:t>Questions</a:t>
            </a:r>
          </a:p>
        </p:txBody>
      </p:sp>
      <p:sp>
        <p:nvSpPr>
          <p:cNvPr id="77827"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long-term care insurance?</a:t>
            </a:r>
          </a:p>
          <a:p>
            <a:pPr lvl="2" eaLnBrk="1" hangingPunct="1"/>
            <a:endParaRPr lang="en-US" altLang="en-US" dirty="0"/>
          </a:p>
        </p:txBody>
      </p:sp>
      <p:pic>
        <p:nvPicPr>
          <p:cNvPr id="2" name="Picture 1">
            <a:extLst>
              <a:ext uri="{FF2B5EF4-FFF2-40B4-BE49-F238E27FC236}">
                <a16:creationId xmlns:a16="http://schemas.microsoft.com/office/drawing/2014/main" id="{AEF6E2CB-1879-4440-BC82-6CBC1D8957E3}"/>
              </a:ext>
            </a:extLst>
          </p:cNvPr>
          <p:cNvPicPr>
            <a:picLocks noChangeAspect="1"/>
          </p:cNvPicPr>
          <p:nvPr/>
        </p:nvPicPr>
        <p:blipFill>
          <a:blip r:embed="rId2"/>
          <a:stretch>
            <a:fillRect/>
          </a:stretch>
        </p:blipFill>
        <p:spPr>
          <a:xfrm>
            <a:off x="1971675" y="3341688"/>
            <a:ext cx="5267325" cy="26860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1026"/>
          <p:cNvSpPr>
            <a:spLocks noGrp="1" noChangeArrowheads="1"/>
          </p:cNvSpPr>
          <p:nvPr>
            <p:ph type="title"/>
          </p:nvPr>
        </p:nvSpPr>
        <p:spPr>
          <a:xfrm>
            <a:off x="76200" y="655638"/>
            <a:ext cx="8991600" cy="944562"/>
          </a:xfrm>
          <a:noFill/>
        </p:spPr>
        <p:txBody>
          <a:bodyPr lIns="90488" tIns="44450" rIns="90488" bIns="44450"/>
          <a:lstStyle/>
          <a:p>
            <a:pPr marL="685800" indent="-685800" eaLnBrk="1" hangingPunct="1"/>
            <a:r>
              <a:rPr lang="en-US" altLang="en-US" dirty="0"/>
              <a:t>F. Understand Health Plans and Strategies</a:t>
            </a:r>
          </a:p>
        </p:txBody>
      </p:sp>
      <p:sp>
        <p:nvSpPr>
          <p:cNvPr id="254979" name="Rectangle 1027"/>
          <p:cNvSpPr>
            <a:spLocks noGrp="1" noChangeArrowheads="1"/>
          </p:cNvSpPr>
          <p:nvPr>
            <p:ph type="body" sz="half" idx="1"/>
          </p:nvPr>
        </p:nvSpPr>
        <p:spPr>
          <a:xfrm>
            <a:off x="914400" y="1600200"/>
            <a:ext cx="7239000" cy="4692650"/>
          </a:xfrm>
          <a:noFill/>
        </p:spPr>
        <p:txBody>
          <a:bodyPr lIns="90488" tIns="44450" rIns="90488" bIns="44450"/>
          <a:lstStyle/>
          <a:p>
            <a:pPr eaLnBrk="1" hangingPunct="1"/>
            <a:r>
              <a:rPr lang="en-US" altLang="en-US" dirty="0"/>
              <a:t>The best methods of controlling health care costs are:</a:t>
            </a:r>
          </a:p>
          <a:p>
            <a:pPr lvl="1" eaLnBrk="1" hangingPunct="1"/>
            <a:r>
              <a:rPr lang="en-US" altLang="en-US" dirty="0"/>
              <a:t>1. Live a healthy lifestyle</a:t>
            </a:r>
          </a:p>
          <a:p>
            <a:pPr lvl="1" eaLnBrk="1" hangingPunct="1"/>
            <a:r>
              <a:rPr lang="en-US" altLang="en-US" dirty="0"/>
              <a:t>2. Use a group plan (work) or subsidized plan</a:t>
            </a:r>
          </a:p>
          <a:p>
            <a:pPr lvl="1" eaLnBrk="1" hangingPunct="1"/>
            <a:r>
              <a:rPr lang="en-US" altLang="en-US" dirty="0"/>
              <a:t>3. Use a medical reimbursement or flexible spending account</a:t>
            </a:r>
          </a:p>
          <a:p>
            <a:pPr lvl="1" eaLnBrk="1" hangingPunct="1"/>
            <a:r>
              <a:rPr lang="en-US" altLang="en-US" dirty="0"/>
              <a:t>4.  Use a Health Savings Account (HSA)</a:t>
            </a:r>
          </a:p>
          <a:p>
            <a:pPr lvl="1" eaLnBrk="1" hangingPunct="1"/>
            <a:r>
              <a:rPr lang="en-US" altLang="en-US" dirty="0"/>
              <a:t>5. Consider COBRA when changing jobs</a:t>
            </a:r>
          </a:p>
          <a:p>
            <a:pPr lvl="1" eaLnBrk="1" hangingPunct="1"/>
            <a:r>
              <a:rPr lang="en-US" altLang="en-US" dirty="0"/>
              <a:t>6. Choose no health care coverage if you already have coverage through a spouse (this is not recommended unless already have coverage</a:t>
            </a:r>
            <a:r>
              <a:rPr lang="en-US" altLang="en-US" sz="2000" dirty="0"/>
              <a:t>)</a:t>
            </a:r>
          </a:p>
          <a:p>
            <a:pPr lvl="1" eaLnBrk="1" hangingPunct="1"/>
            <a:endParaRPr lang="en-US" altLang="en-US" sz="20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4979">
                                            <p:txEl>
                                              <p:pRg st="0" end="0"/>
                                            </p:txEl>
                                          </p:spTgt>
                                        </p:tgtEl>
                                        <p:attrNameLst>
                                          <p:attrName>style.visibility</p:attrName>
                                        </p:attrNameLst>
                                      </p:cBhvr>
                                      <p:to>
                                        <p:strVal val="visible"/>
                                      </p:to>
                                    </p:set>
                                    <p:anim calcmode="lin" valueType="num">
                                      <p:cBhvr additive="base">
                                        <p:cTn id="7" dur="500" fill="hold"/>
                                        <p:tgtEl>
                                          <p:spTgt spid="2549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49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4979">
                                            <p:txEl>
                                              <p:pRg st="1" end="1"/>
                                            </p:txEl>
                                          </p:spTgt>
                                        </p:tgtEl>
                                        <p:attrNameLst>
                                          <p:attrName>style.visibility</p:attrName>
                                        </p:attrNameLst>
                                      </p:cBhvr>
                                      <p:to>
                                        <p:strVal val="visible"/>
                                      </p:to>
                                    </p:set>
                                    <p:anim calcmode="lin" valueType="num">
                                      <p:cBhvr additive="base">
                                        <p:cTn id="13" dur="500" fill="hold"/>
                                        <p:tgtEl>
                                          <p:spTgt spid="2549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49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4979">
                                            <p:txEl>
                                              <p:pRg st="2" end="2"/>
                                            </p:txEl>
                                          </p:spTgt>
                                        </p:tgtEl>
                                        <p:attrNameLst>
                                          <p:attrName>style.visibility</p:attrName>
                                        </p:attrNameLst>
                                      </p:cBhvr>
                                      <p:to>
                                        <p:strVal val="visible"/>
                                      </p:to>
                                    </p:set>
                                    <p:anim calcmode="lin" valueType="num">
                                      <p:cBhvr additive="base">
                                        <p:cTn id="17" dur="500" fill="hold"/>
                                        <p:tgtEl>
                                          <p:spTgt spid="2549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497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4979">
                                            <p:txEl>
                                              <p:pRg st="3" end="3"/>
                                            </p:txEl>
                                          </p:spTgt>
                                        </p:tgtEl>
                                        <p:attrNameLst>
                                          <p:attrName>style.visibility</p:attrName>
                                        </p:attrNameLst>
                                      </p:cBhvr>
                                      <p:to>
                                        <p:strVal val="visible"/>
                                      </p:to>
                                    </p:set>
                                    <p:anim calcmode="lin" valueType="num">
                                      <p:cBhvr additive="base">
                                        <p:cTn id="21" dur="500" fill="hold"/>
                                        <p:tgtEl>
                                          <p:spTgt spid="2549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497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4979">
                                            <p:txEl>
                                              <p:pRg st="4" end="4"/>
                                            </p:txEl>
                                          </p:spTgt>
                                        </p:tgtEl>
                                        <p:attrNameLst>
                                          <p:attrName>style.visibility</p:attrName>
                                        </p:attrNameLst>
                                      </p:cBhvr>
                                      <p:to>
                                        <p:strVal val="visible"/>
                                      </p:to>
                                    </p:set>
                                    <p:anim calcmode="lin" valueType="num">
                                      <p:cBhvr additive="base">
                                        <p:cTn id="25" dur="500" fill="hold"/>
                                        <p:tgtEl>
                                          <p:spTgt spid="25497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497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4979">
                                            <p:txEl>
                                              <p:pRg st="5" end="5"/>
                                            </p:txEl>
                                          </p:spTgt>
                                        </p:tgtEl>
                                        <p:attrNameLst>
                                          <p:attrName>style.visibility</p:attrName>
                                        </p:attrNameLst>
                                      </p:cBhvr>
                                      <p:to>
                                        <p:strVal val="visible"/>
                                      </p:to>
                                    </p:set>
                                    <p:anim calcmode="lin" valueType="num">
                                      <p:cBhvr additive="base">
                                        <p:cTn id="29" dur="500" fill="hold"/>
                                        <p:tgtEl>
                                          <p:spTgt spid="25497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497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54979">
                                            <p:txEl>
                                              <p:pRg st="6" end="6"/>
                                            </p:txEl>
                                          </p:spTgt>
                                        </p:tgtEl>
                                        <p:attrNameLst>
                                          <p:attrName>style.visibility</p:attrName>
                                        </p:attrNameLst>
                                      </p:cBhvr>
                                      <p:to>
                                        <p:strVal val="visible"/>
                                      </p:to>
                                    </p:set>
                                    <p:anim calcmode="lin" valueType="num">
                                      <p:cBhvr additive="base">
                                        <p:cTn id="33" dur="500" fill="hold"/>
                                        <p:tgtEl>
                                          <p:spTgt spid="25497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5497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uiExpand="1"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30175" y="685800"/>
            <a:ext cx="9404350" cy="915988"/>
          </a:xfrm>
          <a:noFill/>
        </p:spPr>
        <p:txBody>
          <a:bodyPr lIns="90488" tIns="44450" rIns="90488" bIns="44450"/>
          <a:lstStyle/>
          <a:p>
            <a:pPr eaLnBrk="1" hangingPunct="1"/>
            <a:r>
              <a:rPr lang="en-US" altLang="en-US" dirty="0"/>
              <a:t>Be Wise in Shopping for Insurance</a:t>
            </a:r>
          </a:p>
        </p:txBody>
      </p:sp>
      <p:sp>
        <p:nvSpPr>
          <p:cNvPr id="246787" name="Rectangle 3"/>
          <p:cNvSpPr>
            <a:spLocks noGrp="1" noChangeArrowheads="1"/>
          </p:cNvSpPr>
          <p:nvPr>
            <p:ph idx="1"/>
          </p:nvPr>
        </p:nvSpPr>
        <p:spPr>
          <a:xfrm>
            <a:off x="990600" y="1600200"/>
            <a:ext cx="7239000" cy="4876800"/>
          </a:xfrm>
        </p:spPr>
        <p:txBody>
          <a:bodyPr lIns="90488" tIns="44450" rIns="90488" bIns="44450"/>
          <a:lstStyle/>
          <a:p>
            <a:pPr eaLnBrk="1" hangingPunct="1">
              <a:buFont typeface="Wingdings" panose="05000000000000000000" pitchFamily="2" charset="2"/>
              <a:buNone/>
            </a:pPr>
            <a:r>
              <a:rPr lang="en-US" altLang="en-US" dirty="0"/>
              <a:t>Additional guidance includes:</a:t>
            </a:r>
          </a:p>
          <a:p>
            <a:pPr eaLnBrk="1" hangingPunct="1">
              <a:buFont typeface="Wingdings" panose="05000000000000000000" pitchFamily="2" charset="2"/>
              <a:buNone/>
            </a:pPr>
            <a:r>
              <a:rPr lang="en-US" altLang="en-US" sz="2400" dirty="0"/>
              <a:t>1.  Always compare rates</a:t>
            </a:r>
          </a:p>
          <a:p>
            <a:pPr lvl="1" eaLnBrk="1" hangingPunct="1"/>
            <a:r>
              <a:rPr lang="en-US" altLang="en-US" dirty="0"/>
              <a:t>Consider only high-quality insurance companies.  </a:t>
            </a:r>
          </a:p>
          <a:p>
            <a:pPr lvl="2" eaLnBrk="1" hangingPunct="1"/>
            <a:r>
              <a:rPr lang="en-US" altLang="en-US" dirty="0"/>
              <a:t>Check with AM Best at  </a:t>
            </a:r>
            <a:r>
              <a:rPr lang="en-US" altLang="en-US" dirty="0">
                <a:hlinkClick r:id="rId3"/>
              </a:rPr>
              <a:t>http://www.ambest.com/</a:t>
            </a:r>
            <a:r>
              <a:rPr lang="en-US" altLang="en-US" dirty="0"/>
              <a:t>  and other insurance rating companies for stability</a:t>
            </a:r>
          </a:p>
          <a:p>
            <a:pPr eaLnBrk="1" hangingPunct="1">
              <a:buFont typeface="Wingdings" panose="05000000000000000000" pitchFamily="2" charset="2"/>
              <a:buNone/>
            </a:pPr>
            <a:r>
              <a:rPr lang="en-US" altLang="en-US" sz="2400" dirty="0"/>
              <a:t>2. First protect yourself from the catastrophic illness or accident</a:t>
            </a:r>
          </a:p>
          <a:p>
            <a:pPr lvl="1" eaLnBrk="1" hangingPunct="1"/>
            <a:r>
              <a:rPr lang="en-US" altLang="en-US" dirty="0"/>
              <a:t>Avoid policies with major exclusions </a:t>
            </a:r>
          </a:p>
          <a:p>
            <a:pPr lvl="1" eaLnBrk="1" hangingPunct="1"/>
            <a:r>
              <a:rPr lang="en-US" altLang="en-US" dirty="0"/>
              <a:t>Get the “needed” major coverage first before the “nice” coverage</a:t>
            </a:r>
          </a:p>
          <a:p>
            <a:pPr lvl="1" eaLnBrk="1" hangingPunct="1"/>
            <a:r>
              <a:rPr lang="en-US" altLang="en-US" dirty="0"/>
              <a:t>Make sure your policy has a sufficiently high cap</a:t>
            </a:r>
          </a:p>
        </p:txBody>
      </p:sp>
    </p:spTree>
    <p:extLst>
      <p:ext uri="{BB962C8B-B14F-4D97-AF65-F5344CB8AC3E}">
        <p14:creationId xmlns:p14="http://schemas.microsoft.com/office/powerpoint/2010/main" val="1210757182"/>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46787">
                                            <p:txEl>
                                              <p:pRg st="0" end="0"/>
                                            </p:txEl>
                                          </p:spTgt>
                                        </p:tgtEl>
                                        <p:attrNameLst>
                                          <p:attrName>style.visibility</p:attrName>
                                        </p:attrNameLst>
                                      </p:cBhvr>
                                      <p:to>
                                        <p:strVal val="visible"/>
                                      </p:to>
                                    </p:set>
                                    <p:animEffect transition="in" filter="box(out)">
                                      <p:cBhvr>
                                        <p:cTn id="7" dur="500"/>
                                        <p:tgtEl>
                                          <p:spTgt spid="2467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46787">
                                            <p:txEl>
                                              <p:pRg st="1" end="1"/>
                                            </p:txEl>
                                          </p:spTgt>
                                        </p:tgtEl>
                                        <p:attrNameLst>
                                          <p:attrName>style.visibility</p:attrName>
                                        </p:attrNameLst>
                                      </p:cBhvr>
                                      <p:to>
                                        <p:strVal val="visible"/>
                                      </p:to>
                                    </p:set>
                                    <p:animEffect transition="in" filter="box(out)">
                                      <p:cBhvr>
                                        <p:cTn id="12" dur="500"/>
                                        <p:tgtEl>
                                          <p:spTgt spid="246787">
                                            <p:txEl>
                                              <p:pRg st="1" end="1"/>
                                            </p:txEl>
                                          </p:spTgt>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246787">
                                            <p:txEl>
                                              <p:pRg st="2" end="2"/>
                                            </p:txEl>
                                          </p:spTgt>
                                        </p:tgtEl>
                                        <p:attrNameLst>
                                          <p:attrName>style.visibility</p:attrName>
                                        </p:attrNameLst>
                                      </p:cBhvr>
                                      <p:to>
                                        <p:strVal val="visible"/>
                                      </p:to>
                                    </p:set>
                                    <p:animEffect transition="in" filter="box(out)">
                                      <p:cBhvr>
                                        <p:cTn id="15" dur="500"/>
                                        <p:tgtEl>
                                          <p:spTgt spid="246787">
                                            <p:txEl>
                                              <p:pRg st="2" end="2"/>
                                            </p:txEl>
                                          </p:spTgt>
                                        </p:tgtEl>
                                      </p:cBhvr>
                                    </p:animEffect>
                                  </p:childTnLst>
                                </p:cTn>
                              </p:par>
                              <p:par>
                                <p:cTn id="16" presetID="4" presetClass="entr" presetSubtype="32" fill="hold" grpId="0" nodeType="withEffect">
                                  <p:stCondLst>
                                    <p:cond delay="0"/>
                                  </p:stCondLst>
                                  <p:childTnLst>
                                    <p:set>
                                      <p:cBhvr>
                                        <p:cTn id="17" dur="1" fill="hold">
                                          <p:stCondLst>
                                            <p:cond delay="0"/>
                                          </p:stCondLst>
                                        </p:cTn>
                                        <p:tgtEl>
                                          <p:spTgt spid="246787">
                                            <p:txEl>
                                              <p:pRg st="3" end="3"/>
                                            </p:txEl>
                                          </p:spTgt>
                                        </p:tgtEl>
                                        <p:attrNameLst>
                                          <p:attrName>style.visibility</p:attrName>
                                        </p:attrNameLst>
                                      </p:cBhvr>
                                      <p:to>
                                        <p:strVal val="visible"/>
                                      </p:to>
                                    </p:set>
                                    <p:animEffect transition="in" filter="box(out)">
                                      <p:cBhvr>
                                        <p:cTn id="18" dur="500"/>
                                        <p:tgtEl>
                                          <p:spTgt spid="246787">
                                            <p:txEl>
                                              <p:pRg st="3" end="3"/>
                                            </p:txEl>
                                          </p:spTgt>
                                        </p:tgtEl>
                                      </p:cBhvr>
                                    </p:animEffect>
                                  </p:childTnLst>
                                </p:cTn>
                              </p:par>
                              <p:par>
                                <p:cTn id="19" presetID="4" presetClass="entr" presetSubtype="32" fill="hold" grpId="0" nodeType="withEffect">
                                  <p:stCondLst>
                                    <p:cond delay="0"/>
                                  </p:stCondLst>
                                  <p:childTnLst>
                                    <p:set>
                                      <p:cBhvr>
                                        <p:cTn id="20" dur="1" fill="hold">
                                          <p:stCondLst>
                                            <p:cond delay="0"/>
                                          </p:stCondLst>
                                        </p:cTn>
                                        <p:tgtEl>
                                          <p:spTgt spid="246787">
                                            <p:txEl>
                                              <p:pRg st="4" end="4"/>
                                            </p:txEl>
                                          </p:spTgt>
                                        </p:tgtEl>
                                        <p:attrNameLst>
                                          <p:attrName>style.visibility</p:attrName>
                                        </p:attrNameLst>
                                      </p:cBhvr>
                                      <p:to>
                                        <p:strVal val="visible"/>
                                      </p:to>
                                    </p:set>
                                    <p:animEffect transition="in" filter="box(out)">
                                      <p:cBhvr>
                                        <p:cTn id="21" dur="500"/>
                                        <p:tgtEl>
                                          <p:spTgt spid="246787">
                                            <p:txEl>
                                              <p:pRg st="4" end="4"/>
                                            </p:txEl>
                                          </p:spTgt>
                                        </p:tgtEl>
                                      </p:cBhvr>
                                    </p:animEffect>
                                  </p:childTnLst>
                                </p:cTn>
                              </p:par>
                              <p:par>
                                <p:cTn id="22" presetID="4" presetClass="entr" presetSubtype="32" fill="hold" grpId="0" nodeType="withEffect">
                                  <p:stCondLst>
                                    <p:cond delay="0"/>
                                  </p:stCondLst>
                                  <p:childTnLst>
                                    <p:set>
                                      <p:cBhvr>
                                        <p:cTn id="23" dur="1" fill="hold">
                                          <p:stCondLst>
                                            <p:cond delay="0"/>
                                          </p:stCondLst>
                                        </p:cTn>
                                        <p:tgtEl>
                                          <p:spTgt spid="246787">
                                            <p:txEl>
                                              <p:pRg st="5" end="5"/>
                                            </p:txEl>
                                          </p:spTgt>
                                        </p:tgtEl>
                                        <p:attrNameLst>
                                          <p:attrName>style.visibility</p:attrName>
                                        </p:attrNameLst>
                                      </p:cBhvr>
                                      <p:to>
                                        <p:strVal val="visible"/>
                                      </p:to>
                                    </p:set>
                                    <p:animEffect transition="in" filter="box(out)">
                                      <p:cBhvr>
                                        <p:cTn id="24" dur="500"/>
                                        <p:tgtEl>
                                          <p:spTgt spid="246787">
                                            <p:txEl>
                                              <p:pRg st="5" end="5"/>
                                            </p:txEl>
                                          </p:spTgt>
                                        </p:tgtEl>
                                      </p:cBhvr>
                                    </p:animEffect>
                                  </p:childTnLst>
                                </p:cTn>
                              </p:par>
                              <p:par>
                                <p:cTn id="25" presetID="4" presetClass="entr" presetSubtype="32" fill="hold" grpId="0" nodeType="withEffect">
                                  <p:stCondLst>
                                    <p:cond delay="0"/>
                                  </p:stCondLst>
                                  <p:childTnLst>
                                    <p:set>
                                      <p:cBhvr>
                                        <p:cTn id="26" dur="1" fill="hold">
                                          <p:stCondLst>
                                            <p:cond delay="0"/>
                                          </p:stCondLst>
                                        </p:cTn>
                                        <p:tgtEl>
                                          <p:spTgt spid="246787">
                                            <p:txEl>
                                              <p:pRg st="6" end="6"/>
                                            </p:txEl>
                                          </p:spTgt>
                                        </p:tgtEl>
                                        <p:attrNameLst>
                                          <p:attrName>style.visibility</p:attrName>
                                        </p:attrNameLst>
                                      </p:cBhvr>
                                      <p:to>
                                        <p:strVal val="visible"/>
                                      </p:to>
                                    </p:set>
                                    <p:animEffect transition="in" filter="box(out)">
                                      <p:cBhvr>
                                        <p:cTn id="27" dur="500"/>
                                        <p:tgtEl>
                                          <p:spTgt spid="246787">
                                            <p:txEl>
                                              <p:pRg st="6" end="6"/>
                                            </p:txEl>
                                          </p:spTgt>
                                        </p:tgtEl>
                                      </p:cBhvr>
                                    </p:animEffect>
                                  </p:childTnLst>
                                </p:cTn>
                              </p:par>
                              <p:par>
                                <p:cTn id="28" presetID="4" presetClass="entr" presetSubtype="32" fill="hold" grpId="0" nodeType="withEffect">
                                  <p:stCondLst>
                                    <p:cond delay="0"/>
                                  </p:stCondLst>
                                  <p:childTnLst>
                                    <p:set>
                                      <p:cBhvr>
                                        <p:cTn id="29" dur="1" fill="hold">
                                          <p:stCondLst>
                                            <p:cond delay="0"/>
                                          </p:stCondLst>
                                        </p:cTn>
                                        <p:tgtEl>
                                          <p:spTgt spid="246787">
                                            <p:txEl>
                                              <p:pRg st="7" end="7"/>
                                            </p:txEl>
                                          </p:spTgt>
                                        </p:tgtEl>
                                        <p:attrNameLst>
                                          <p:attrName>style.visibility</p:attrName>
                                        </p:attrNameLst>
                                      </p:cBhvr>
                                      <p:to>
                                        <p:strVal val="visible"/>
                                      </p:to>
                                    </p:set>
                                    <p:animEffect transition="in" filter="box(out)">
                                      <p:cBhvr>
                                        <p:cTn id="30" dur="500"/>
                                        <p:tgtEl>
                                          <p:spTgt spid="2467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uiExpand="1"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altLang="en-US"/>
              <a:t>Shopping for Health Insurance </a:t>
            </a:r>
            <a:r>
              <a:rPr lang="en-US" altLang="en-US" sz="2400"/>
              <a:t>(continued)</a:t>
            </a:r>
          </a:p>
        </p:txBody>
      </p:sp>
      <p:sp>
        <p:nvSpPr>
          <p:cNvPr id="69636" name="Rectangle 3"/>
          <p:cNvSpPr>
            <a:spLocks noGrp="1" noChangeArrowheads="1"/>
          </p:cNvSpPr>
          <p:nvPr>
            <p:ph idx="1"/>
          </p:nvPr>
        </p:nvSpPr>
        <p:spPr>
          <a:xfrm>
            <a:off x="928688" y="1608138"/>
            <a:ext cx="7451725" cy="4419600"/>
          </a:xfrm>
        </p:spPr>
        <p:txBody>
          <a:bodyPr/>
          <a:lstStyle/>
          <a:p>
            <a:pPr eaLnBrk="1" hangingPunct="1">
              <a:buFont typeface="Wingdings" panose="05000000000000000000" pitchFamily="2" charset="2"/>
              <a:buNone/>
            </a:pPr>
            <a:r>
              <a:rPr lang="en-US" altLang="en-US" sz="2400" dirty="0"/>
              <a:t>3. Buy an individual policy if not covered at work</a:t>
            </a:r>
          </a:p>
          <a:p>
            <a:pPr lvl="1" eaLnBrk="1" hangingPunct="1"/>
            <a:r>
              <a:rPr lang="en-US" altLang="en-US" dirty="0"/>
              <a:t>Consider a high deductible health savings account (HSA)</a:t>
            </a:r>
          </a:p>
          <a:p>
            <a:pPr lvl="1" eaLnBrk="1" hangingPunct="1"/>
            <a:r>
              <a:rPr lang="en-US" altLang="en-US" dirty="0"/>
              <a:t>Consider joining a PPO or HMO to reduce costs</a:t>
            </a:r>
          </a:p>
          <a:p>
            <a:pPr lvl="1" eaLnBrk="1" hangingPunct="1"/>
            <a:r>
              <a:rPr lang="en-US" altLang="en-US" dirty="0"/>
              <a:t>Remember group plans are generally less expensive</a:t>
            </a:r>
          </a:p>
          <a:p>
            <a:pPr eaLnBrk="1" hangingPunct="1">
              <a:buFont typeface="Wingdings" panose="05000000000000000000" pitchFamily="2" charset="2"/>
              <a:buNone/>
            </a:pPr>
            <a:r>
              <a:rPr lang="en-US" altLang="en-US" sz="2400" dirty="0"/>
              <a:t>4. Consider higher deductibles to reduce premiums</a:t>
            </a:r>
          </a:p>
          <a:p>
            <a:pPr lvl="1" eaLnBrk="1" hangingPunct="1"/>
            <a:r>
              <a:rPr lang="en-US" altLang="en-US" dirty="0"/>
              <a:t>Consider raising deductibles to get better coverage</a:t>
            </a:r>
          </a:p>
          <a:p>
            <a:pPr lvl="1" eaLnBrk="1" hangingPunct="1"/>
            <a:r>
              <a:rPr lang="en-US" altLang="en-US" dirty="0"/>
              <a:t>Avoid polices that are not guaranteed renewable or that have a low minimum lifetime coverage amount</a:t>
            </a:r>
          </a:p>
        </p:txBody>
      </p:sp>
    </p:spTree>
    <p:extLst>
      <p:ext uri="{BB962C8B-B14F-4D97-AF65-F5344CB8AC3E}">
        <p14:creationId xmlns:p14="http://schemas.microsoft.com/office/powerpoint/2010/main" val="10601561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696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636">
                                            <p:txEl>
                                              <p:pRg st="1" end="1"/>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69636">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69636">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69636">
                                            <p:txEl>
                                              <p:pRg st="4" end="4"/>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69636">
                                            <p:txEl>
                                              <p:pRg st="5" end="5"/>
                                            </p:txEl>
                                          </p:spTgt>
                                        </p:tgtEl>
                                        <p:attrNameLst>
                                          <p:attrName>style.visibility</p:attrName>
                                        </p:attrNameLst>
                                      </p:cBhvr>
                                      <p:to>
                                        <p:strVal val="visible"/>
                                      </p:to>
                                    </p:set>
                                  </p:childTnLst>
                                </p:cTn>
                              </p:par>
                              <p:par>
                                <p:cTn id="19" presetID="1" presetClass="entr" presetSubtype="0" fill="hold" grpId="0" nodeType="withEffect">
                                  <p:stCondLst>
                                    <p:cond delay="200"/>
                                  </p:stCondLst>
                                  <p:childTnLst>
                                    <p:set>
                                      <p:cBhvr>
                                        <p:cTn id="20" dur="1" fill="hold">
                                          <p:stCondLst>
                                            <p:cond delay="0"/>
                                          </p:stCondLst>
                                        </p:cTn>
                                        <p:tgtEl>
                                          <p:spTgt spid="6963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19393" y="685800"/>
            <a:ext cx="8549640" cy="914400"/>
          </a:xfrm>
        </p:spPr>
        <p:txBody>
          <a:bodyPr/>
          <a:lstStyle/>
          <a:p>
            <a:pPr eaLnBrk="1" hangingPunct="1"/>
            <a:r>
              <a:rPr lang="en-US" altLang="en-US" dirty="0"/>
              <a:t>Health Strategies </a:t>
            </a:r>
            <a:r>
              <a:rPr lang="en-US" altLang="en-US" sz="2400" dirty="0"/>
              <a:t>(continued)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Health Insurance</a:t>
            </a:r>
          </a:p>
          <a:p>
            <a:pPr marL="0" indent="0" eaLnBrk="1" hangingPunct="1">
              <a:buNone/>
            </a:pPr>
            <a:r>
              <a:rPr lang="en-US" altLang="en-US" sz="2400" i="1" dirty="0"/>
              <a:t>     Single students</a:t>
            </a:r>
          </a:p>
          <a:p>
            <a:pPr lvl="1" eaLnBrk="1" hangingPunct="1"/>
            <a:r>
              <a:rPr lang="en-US" altLang="en-US" dirty="0"/>
              <a:t>If under 26, you may still be able to be on your parent’s insurance</a:t>
            </a:r>
          </a:p>
          <a:p>
            <a:pPr lvl="1" eaLnBrk="1" hangingPunct="1"/>
            <a:r>
              <a:rPr lang="en-US" altLang="en-US" dirty="0"/>
              <a:t>If no parent’s insurance, you can be on a BYU Health Insurance Plan</a:t>
            </a:r>
          </a:p>
          <a:p>
            <a:pPr lvl="1" eaLnBrk="1" hangingPunct="1"/>
            <a:r>
              <a:rPr lang="en-US" altLang="en-US" dirty="0"/>
              <a:t>If not on your parent’s insurance, look into a Health Savings Account for inexpensive coverage</a:t>
            </a:r>
          </a:p>
          <a:p>
            <a:pPr lvl="1" eaLnBrk="1" hangingPunct="1"/>
            <a:r>
              <a:rPr lang="en-US" altLang="en-US" dirty="0"/>
              <a:t>Build your Emergency Fund to meet your immediate needs for emergencies</a:t>
            </a:r>
          </a:p>
          <a:p>
            <a:pPr lvl="2" eaLnBrk="1" hangingPunct="1"/>
            <a:endParaRPr lang="en-US" altLang="en-US" dirty="0"/>
          </a:p>
          <a:p>
            <a:pPr marL="914400" lvl="2" indent="0" eaLnBrk="1" hangingPunct="1">
              <a:buNone/>
            </a:pPr>
            <a:endParaRPr lang="en-US" altLang="en-US" dirty="0"/>
          </a:p>
        </p:txBody>
      </p:sp>
    </p:spTree>
    <p:extLst>
      <p:ext uri="{BB962C8B-B14F-4D97-AF65-F5344CB8AC3E}">
        <p14:creationId xmlns:p14="http://schemas.microsoft.com/office/powerpoint/2010/main" val="1418369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Health Strategies </a:t>
            </a:r>
            <a:r>
              <a:rPr lang="en-US" altLang="en-US" sz="2400" dirty="0"/>
              <a:t>(continued)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Health Insurance</a:t>
            </a:r>
          </a:p>
          <a:p>
            <a:pPr marL="0" indent="0" eaLnBrk="1" hangingPunct="1">
              <a:buNone/>
            </a:pPr>
            <a:r>
              <a:rPr lang="en-US" altLang="en-US" sz="2400" i="1" dirty="0"/>
              <a:t>     Young Marrieds</a:t>
            </a:r>
          </a:p>
          <a:p>
            <a:pPr lvl="1" eaLnBrk="1" hangingPunct="1"/>
            <a:r>
              <a:rPr lang="en-US" altLang="en-US" sz="2200" dirty="0"/>
              <a:t>If planning for children and still on parent’s insurance, ensure parents insurance covers pregnancy.  Deductible may be per person, and the baby is a person</a:t>
            </a:r>
          </a:p>
          <a:p>
            <a:pPr lvl="1" eaLnBrk="1" hangingPunct="1"/>
            <a:r>
              <a:rPr lang="en-US" altLang="en-US" sz="2200" dirty="0"/>
              <a:t>If income levels are low, may be eligible for Medicaid</a:t>
            </a:r>
          </a:p>
          <a:p>
            <a:pPr lvl="1" eaLnBrk="1" hangingPunct="1"/>
            <a:r>
              <a:rPr lang="en-US" altLang="en-US" sz="2200" dirty="0"/>
              <a:t>If married without kids, compare your group plans to a Health Savings Account to see which plan has the best coverage for the costs</a:t>
            </a:r>
          </a:p>
          <a:p>
            <a:pPr lvl="1" eaLnBrk="1" hangingPunct="1"/>
            <a:r>
              <a:rPr lang="en-US" altLang="en-US" sz="2200" dirty="0"/>
              <a:t>Once children come, switch to a traditional group plan to meet your family’s needs</a:t>
            </a:r>
          </a:p>
          <a:p>
            <a:pPr lvl="1" eaLnBrk="1" hangingPunct="1"/>
            <a:r>
              <a:rPr lang="en-US" altLang="en-US" sz="2200" dirty="0"/>
              <a:t>Use a flexible spending plan if offered by your employer to reduce your medical expenses</a:t>
            </a:r>
          </a:p>
          <a:p>
            <a:pPr lvl="1" eaLnBrk="1" hangingPunct="1"/>
            <a:r>
              <a:rPr lang="en-US" altLang="en-US" sz="2200" dirty="0"/>
              <a:t>Build your Emergency Fund to meet your needs</a:t>
            </a:r>
          </a:p>
          <a:p>
            <a:pPr lvl="2" eaLnBrk="1" hangingPunct="1"/>
            <a:endParaRPr lang="en-US" altLang="en-US" dirty="0"/>
          </a:p>
          <a:p>
            <a:pPr marL="914400" lvl="2" indent="0" eaLnBrk="1" hangingPunct="1">
              <a:buNone/>
            </a:pPr>
            <a:endParaRPr lang="en-US" altLang="en-US" dirty="0"/>
          </a:p>
        </p:txBody>
      </p:sp>
    </p:spTree>
    <p:extLst>
      <p:ext uri="{BB962C8B-B14F-4D97-AF65-F5344CB8AC3E}">
        <p14:creationId xmlns:p14="http://schemas.microsoft.com/office/powerpoint/2010/main" val="164526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80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Health Strategies </a:t>
            </a:r>
            <a:r>
              <a:rPr lang="en-US" altLang="en-US" sz="2400" dirty="0"/>
              <a:t>(continued)</a:t>
            </a:r>
          </a:p>
        </p:txBody>
      </p:sp>
      <p:sp>
        <p:nvSpPr>
          <p:cNvPr id="88067" name="Rectangle 3"/>
          <p:cNvSpPr>
            <a:spLocks noGrp="1" noChangeArrowheads="1"/>
          </p:cNvSpPr>
          <p:nvPr>
            <p:ph idx="1"/>
          </p:nvPr>
        </p:nvSpPr>
        <p:spPr>
          <a:xfrm>
            <a:off x="928688" y="1608138"/>
            <a:ext cx="7451725" cy="4419600"/>
          </a:xfrm>
        </p:spPr>
        <p:txBody>
          <a:bodyPr/>
          <a:lstStyle/>
          <a:p>
            <a:pPr eaLnBrk="1" hangingPunct="1"/>
            <a:r>
              <a:rPr lang="en-US" altLang="en-US" dirty="0"/>
              <a:t>Health Insurance</a:t>
            </a:r>
          </a:p>
          <a:p>
            <a:pPr marL="0" indent="0" eaLnBrk="1" hangingPunct="1">
              <a:buNone/>
            </a:pPr>
            <a:r>
              <a:rPr lang="en-US" altLang="en-US" sz="2400" i="1" dirty="0"/>
              <a:t>     Married with families</a:t>
            </a:r>
          </a:p>
          <a:p>
            <a:pPr lvl="1" eaLnBrk="1" hangingPunct="1"/>
            <a:r>
              <a:rPr lang="en-US" altLang="en-US" dirty="0"/>
              <a:t>Make sure you have sufficient health insurance to meet your family needs</a:t>
            </a:r>
          </a:p>
          <a:p>
            <a:pPr lvl="1" eaLnBrk="1" hangingPunct="1"/>
            <a:r>
              <a:rPr lang="en-US" altLang="en-US" dirty="0"/>
              <a:t>Review your insurance needs annually during the open period to be most cost effective with your health expenses</a:t>
            </a:r>
          </a:p>
          <a:p>
            <a:pPr lvl="1" eaLnBrk="1" hangingPunct="1"/>
            <a:r>
              <a:rPr lang="en-US" altLang="en-US" dirty="0"/>
              <a:t>Use a flexible spending plan if offered by your employer to reduce your medical expenses</a:t>
            </a:r>
          </a:p>
          <a:p>
            <a:pPr lvl="2" eaLnBrk="1" hangingPunct="1"/>
            <a:endParaRPr lang="en-US" altLang="en-US" dirty="0"/>
          </a:p>
        </p:txBody>
      </p:sp>
    </p:spTree>
    <p:extLst>
      <p:ext uri="{BB962C8B-B14F-4D97-AF65-F5344CB8AC3E}">
        <p14:creationId xmlns:p14="http://schemas.microsoft.com/office/powerpoint/2010/main" val="145032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3074"/>
          <p:cNvSpPr>
            <a:spLocks noGrp="1" noChangeArrowheads="1"/>
          </p:cNvSpPr>
          <p:nvPr>
            <p:ph type="title"/>
          </p:nvPr>
        </p:nvSpPr>
        <p:spPr>
          <a:xfrm>
            <a:off x="685800" y="684213"/>
            <a:ext cx="7772400" cy="917575"/>
          </a:xfrm>
        </p:spPr>
        <p:txBody>
          <a:bodyPr/>
          <a:lstStyle/>
          <a:p>
            <a:pPr eaLnBrk="1" hangingPunct="1"/>
            <a:r>
              <a:rPr lang="en-US" altLang="en-US" dirty="0"/>
              <a:t>Basic Health Care </a:t>
            </a:r>
            <a:r>
              <a:rPr lang="en-US" altLang="en-US" sz="2400" dirty="0"/>
              <a:t>(continued)</a:t>
            </a:r>
            <a:endParaRPr lang="en-US" altLang="en-US" dirty="0"/>
          </a:p>
        </p:txBody>
      </p:sp>
      <p:sp>
        <p:nvSpPr>
          <p:cNvPr id="235523" name="Rectangle 3075"/>
          <p:cNvSpPr>
            <a:spLocks noGrp="1" noChangeArrowheads="1"/>
          </p:cNvSpPr>
          <p:nvPr>
            <p:ph idx="1"/>
          </p:nvPr>
        </p:nvSpPr>
        <p:spPr>
          <a:xfrm>
            <a:off x="914400" y="1600200"/>
            <a:ext cx="7315200" cy="4114800"/>
          </a:xfrm>
        </p:spPr>
        <p:txBody>
          <a:bodyPr/>
          <a:lstStyle/>
          <a:p>
            <a:pPr eaLnBrk="1" hangingPunct="1"/>
            <a:r>
              <a:rPr lang="en-US" altLang="en-US" dirty="0"/>
              <a:t>Where can you get healthcare?</a:t>
            </a:r>
          </a:p>
          <a:p>
            <a:pPr lvl="1" eaLnBrk="1" hangingPunct="1"/>
            <a:r>
              <a:rPr lang="en-US" altLang="en-US" dirty="0"/>
              <a:t>If you are under 26, you can stay on your parents health insurance</a:t>
            </a:r>
          </a:p>
          <a:p>
            <a:pPr lvl="1" eaLnBrk="1" hangingPunct="1"/>
            <a:r>
              <a:rPr lang="en-US" altLang="en-US" dirty="0"/>
              <a:t>You can continue to get health insurance through your work if it is provided</a:t>
            </a:r>
          </a:p>
          <a:p>
            <a:pPr lvl="1" eaLnBrk="1" hangingPunct="1"/>
            <a:r>
              <a:rPr lang="en-US" altLang="en-US" dirty="0"/>
              <a:t>You can obtain healthcare coverage outside or inside of the marketplace during open enrollment</a:t>
            </a:r>
          </a:p>
          <a:p>
            <a:pPr lvl="1" eaLnBrk="1" hangingPunct="1"/>
            <a:r>
              <a:rPr lang="en-US" altLang="en-US" dirty="0"/>
              <a:t>During open enrollment, you can purchase federally regulated and subsidized health insurance through private providers</a:t>
            </a:r>
          </a:p>
          <a:p>
            <a:pPr lvl="1" eaLnBrk="1" hangingPunct="1"/>
            <a:r>
              <a:rPr lang="en-US" altLang="en-US" dirty="0"/>
              <a:t>You can purchase private health plans through a broker or directly from the provider at any time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35523">
                                            <p:txEl>
                                              <p:pRg st="0" end="0"/>
                                            </p:txEl>
                                          </p:spTgt>
                                        </p:tgtEl>
                                        <p:attrNameLst>
                                          <p:attrName>style.visibility</p:attrName>
                                        </p:attrNameLst>
                                      </p:cBhvr>
                                      <p:to>
                                        <p:strVal val="visible"/>
                                      </p:to>
                                    </p:set>
                                    <p:animEffect transition="in" filter="checkerboard(across)">
                                      <p:cBhvr>
                                        <p:cTn id="7" dur="500"/>
                                        <p:tgtEl>
                                          <p:spTgt spid="2355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35523">
                                            <p:txEl>
                                              <p:pRg st="1" end="1"/>
                                            </p:txEl>
                                          </p:spTgt>
                                        </p:tgtEl>
                                        <p:attrNameLst>
                                          <p:attrName>style.visibility</p:attrName>
                                        </p:attrNameLst>
                                      </p:cBhvr>
                                      <p:to>
                                        <p:strVal val="visible"/>
                                      </p:to>
                                    </p:set>
                                    <p:animEffect transition="in" filter="checkerboard(across)">
                                      <p:cBhvr>
                                        <p:cTn id="12" dur="500"/>
                                        <p:tgtEl>
                                          <p:spTgt spid="2355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35523">
                                            <p:txEl>
                                              <p:pRg st="2" end="2"/>
                                            </p:txEl>
                                          </p:spTgt>
                                        </p:tgtEl>
                                        <p:attrNameLst>
                                          <p:attrName>style.visibility</p:attrName>
                                        </p:attrNameLst>
                                      </p:cBhvr>
                                      <p:to>
                                        <p:strVal val="visible"/>
                                      </p:to>
                                    </p:set>
                                    <p:animEffect transition="in" filter="checkerboard(across)">
                                      <p:cBhvr>
                                        <p:cTn id="17" dur="500"/>
                                        <p:tgtEl>
                                          <p:spTgt spid="235523">
                                            <p:txEl>
                                              <p:pRg st="2" end="2"/>
                                            </p:txEl>
                                          </p:spTgt>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235523">
                                            <p:txEl>
                                              <p:pRg st="3" end="3"/>
                                            </p:txEl>
                                          </p:spTgt>
                                        </p:tgtEl>
                                        <p:attrNameLst>
                                          <p:attrName>style.visibility</p:attrName>
                                        </p:attrNameLst>
                                      </p:cBhvr>
                                      <p:to>
                                        <p:strVal val="visible"/>
                                      </p:to>
                                    </p:set>
                                    <p:animEffect transition="in" filter="checkerboard(across)">
                                      <p:cBhvr>
                                        <p:cTn id="20" dur="500"/>
                                        <p:tgtEl>
                                          <p:spTgt spid="235523">
                                            <p:txEl>
                                              <p:pRg st="3" end="3"/>
                                            </p:txEl>
                                          </p:spTgt>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235523">
                                            <p:txEl>
                                              <p:pRg st="4" end="4"/>
                                            </p:txEl>
                                          </p:spTgt>
                                        </p:tgtEl>
                                        <p:attrNameLst>
                                          <p:attrName>style.visibility</p:attrName>
                                        </p:attrNameLst>
                                      </p:cBhvr>
                                      <p:to>
                                        <p:strVal val="visible"/>
                                      </p:to>
                                    </p:set>
                                    <p:animEffect transition="in" filter="checkerboard(across)">
                                      <p:cBhvr>
                                        <p:cTn id="23" dur="500"/>
                                        <p:tgtEl>
                                          <p:spTgt spid="235523">
                                            <p:txEl>
                                              <p:pRg st="4" end="4"/>
                                            </p:txEl>
                                          </p:spTgt>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235523">
                                            <p:txEl>
                                              <p:pRg st="5" end="5"/>
                                            </p:txEl>
                                          </p:spTgt>
                                        </p:tgtEl>
                                        <p:attrNameLst>
                                          <p:attrName>style.visibility</p:attrName>
                                        </p:attrNameLst>
                                      </p:cBhvr>
                                      <p:to>
                                        <p:strVal val="visible"/>
                                      </p:to>
                                    </p:set>
                                    <p:animEffect transition="in" filter="checkerboard(across)">
                                      <p:cBhvr>
                                        <p:cTn id="26" dur="500"/>
                                        <p:tgtEl>
                                          <p:spTgt spid="2355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3" grpId="0" build="p" bldLvl="3"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Health Strategies</a:t>
            </a:r>
            <a:r>
              <a:rPr lang="en-US" altLang="en-US" sz="2400" dirty="0"/>
              <a:t> (continued)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Health Insurance</a:t>
            </a:r>
          </a:p>
          <a:p>
            <a:pPr marL="0" indent="0" eaLnBrk="1" hangingPunct="1">
              <a:buNone/>
            </a:pPr>
            <a:r>
              <a:rPr lang="en-US" altLang="en-US" sz="2400" i="1" dirty="0"/>
              <a:t>     Empty nesters</a:t>
            </a:r>
          </a:p>
          <a:p>
            <a:pPr lvl="1" eaLnBrk="1" hangingPunct="1"/>
            <a:r>
              <a:rPr lang="en-US" altLang="en-US" dirty="0"/>
              <a:t>Make sure you have sufficient health insurance to meet your family needs</a:t>
            </a:r>
          </a:p>
          <a:p>
            <a:pPr lvl="1" eaLnBrk="1" hangingPunct="1"/>
            <a:r>
              <a:rPr lang="en-US" altLang="en-US" dirty="0"/>
              <a:t>Review your insurance needs annually during the open period to be most cost effective with your health expenses</a:t>
            </a:r>
          </a:p>
          <a:p>
            <a:pPr lvl="1" eaLnBrk="1" hangingPunct="1"/>
            <a:r>
              <a:rPr lang="en-US" altLang="en-US" dirty="0"/>
              <a:t>As children leave home, make adjustments to your health insurance to be cost effective with your coverage</a:t>
            </a:r>
          </a:p>
          <a:p>
            <a:pPr lvl="1" eaLnBrk="1" hangingPunct="1"/>
            <a:r>
              <a:rPr lang="en-US" altLang="en-US" dirty="0"/>
              <a:t>Use a flexible spending plan if offered by your employer to reduce your medical expenses</a:t>
            </a:r>
          </a:p>
          <a:p>
            <a:pPr lvl="2" eaLnBrk="1" hangingPunct="1"/>
            <a:endParaRPr lang="en-US" altLang="en-US" dirty="0"/>
          </a:p>
        </p:txBody>
      </p:sp>
    </p:spTree>
    <p:extLst>
      <p:ext uri="{BB962C8B-B14F-4D97-AF65-F5344CB8AC3E}">
        <p14:creationId xmlns:p14="http://schemas.microsoft.com/office/powerpoint/2010/main" val="245437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Health Strategies</a:t>
            </a:r>
            <a:r>
              <a:rPr lang="en-US" altLang="en-US" sz="2400" dirty="0"/>
              <a:t> (continued)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Disability Insurance</a:t>
            </a:r>
          </a:p>
          <a:p>
            <a:pPr lvl="1" eaLnBrk="1" hangingPunct="1"/>
            <a:r>
              <a:rPr lang="en-US" altLang="en-US" dirty="0"/>
              <a:t>Look to company provided insurance, as it is generally cheaper</a:t>
            </a:r>
          </a:p>
          <a:p>
            <a:pPr lvl="1" eaLnBrk="1" hangingPunct="1"/>
            <a:r>
              <a:rPr lang="en-US" altLang="en-US" dirty="0"/>
              <a:t>Because of the high cost of short-term disability insurance, keep an Emergency Fund of 4-5 months, which should be sufficient to get by until Social Security Disability or Worker’s Compensation is available</a:t>
            </a:r>
          </a:p>
          <a:p>
            <a:pPr lvl="1" eaLnBrk="1" hangingPunct="1"/>
            <a:r>
              <a:rPr lang="en-US" altLang="en-US" dirty="0"/>
              <a:t>For long-term disability, look to Social Security and Worker’s Compensation Funds</a:t>
            </a:r>
          </a:p>
          <a:p>
            <a:pPr lvl="1" eaLnBrk="1" hangingPunct="1"/>
            <a:endParaRPr lang="en-US" altLang="en-US" dirty="0"/>
          </a:p>
        </p:txBody>
      </p:sp>
    </p:spTree>
    <p:extLst>
      <p:ext uri="{BB962C8B-B14F-4D97-AF65-F5344CB8AC3E}">
        <p14:creationId xmlns:p14="http://schemas.microsoft.com/office/powerpoint/2010/main" val="1178263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Health Strategies</a:t>
            </a:r>
            <a:r>
              <a:rPr lang="en-US" altLang="en-US" sz="2400" dirty="0"/>
              <a:t> (continued)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Long-term Care Insurance</a:t>
            </a:r>
          </a:p>
          <a:p>
            <a:pPr lvl="1" eaLnBrk="1" hangingPunct="1"/>
            <a:r>
              <a:rPr lang="en-US" altLang="en-US" dirty="0"/>
              <a:t>Because of the high cost of long-term care insurance, continue to save 20% of every dollar I earn after college and will invest it wisely and carefully.  </a:t>
            </a:r>
          </a:p>
          <a:p>
            <a:pPr lvl="1" eaLnBrk="1" hangingPunct="1"/>
            <a:r>
              <a:rPr lang="en-US" altLang="en-US" dirty="0"/>
              <a:t>Then, when care is required, I will have the resources needed to take care of myself and my spouse</a:t>
            </a:r>
          </a:p>
        </p:txBody>
      </p:sp>
    </p:spTree>
    <p:extLst>
      <p:ext uri="{BB962C8B-B14F-4D97-AF65-F5344CB8AC3E}">
        <p14:creationId xmlns:p14="http://schemas.microsoft.com/office/powerpoint/2010/main" val="2839154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altLang="en-US"/>
              <a:t>Review of Objectives</a:t>
            </a:r>
          </a:p>
        </p:txBody>
      </p:sp>
      <p:sp>
        <p:nvSpPr>
          <p:cNvPr id="267267" name="Rectangle 3"/>
          <p:cNvSpPr>
            <a:spLocks noGrp="1" noChangeArrowheads="1"/>
          </p:cNvSpPr>
          <p:nvPr>
            <p:ph idx="1"/>
          </p:nvPr>
        </p:nvSpPr>
        <p:spPr>
          <a:xfrm>
            <a:off x="914400" y="1622425"/>
            <a:ext cx="7239000" cy="4549775"/>
          </a:xfrm>
        </p:spPr>
        <p:txBody>
          <a:bodyPr/>
          <a:lstStyle/>
          <a:p>
            <a:pPr marL="609600" indent="-609600" eaLnBrk="1" hangingPunct="1">
              <a:lnSpc>
                <a:spcPct val="90000"/>
              </a:lnSpc>
              <a:buFont typeface="Wingdings" panose="05000000000000000000" pitchFamily="2" charset="2"/>
              <a:buNone/>
            </a:pPr>
            <a:r>
              <a:rPr lang="en-US" altLang="en-US" dirty="0"/>
              <a:t>A. Do you understand how health insurance relates to your personal financial plan and basic health insurance coverage and provisions?</a:t>
            </a:r>
          </a:p>
          <a:p>
            <a:pPr marL="609600" indent="-609600" eaLnBrk="1" hangingPunct="1">
              <a:lnSpc>
                <a:spcPct val="90000"/>
              </a:lnSpc>
              <a:buFont typeface="Wingdings" panose="05000000000000000000" pitchFamily="2" charset="2"/>
              <a:buNone/>
            </a:pPr>
            <a:r>
              <a:rPr lang="en-US" altLang="en-US" dirty="0"/>
              <a:t>B. Do you understand the key areas of Disability Insurance? </a:t>
            </a:r>
          </a:p>
          <a:p>
            <a:pPr marL="609600" indent="-609600" eaLnBrk="1" hangingPunct="1">
              <a:lnSpc>
                <a:spcPct val="90000"/>
              </a:lnSpc>
              <a:buFont typeface="Wingdings" panose="05000000000000000000" pitchFamily="2" charset="2"/>
              <a:buNone/>
            </a:pPr>
            <a:r>
              <a:rPr lang="en-US" altLang="en-US" dirty="0"/>
              <a:t>C. Do you understand the key areas of Long-term Care Insurance? </a:t>
            </a:r>
          </a:p>
          <a:p>
            <a:pPr marL="609600" indent="-609600" eaLnBrk="1" hangingPunct="1">
              <a:lnSpc>
                <a:spcPct val="90000"/>
              </a:lnSpc>
              <a:buFont typeface="Wingdings" panose="05000000000000000000" pitchFamily="2" charset="2"/>
              <a:buNone/>
            </a:pPr>
            <a:r>
              <a:rPr lang="en-US" altLang="en-US" dirty="0"/>
              <a:t>D. Do you know how to control your health care costs?</a:t>
            </a:r>
          </a:p>
          <a:p>
            <a:pPr marL="609600" indent="-609600" eaLnBrk="1" hangingPunct="1">
              <a:lnSpc>
                <a:spcPct val="90000"/>
              </a:lnSpc>
              <a:buFont typeface="Wingdings" panose="05000000000000000000" pitchFamily="2" charset="2"/>
              <a:buNone/>
            </a:pPr>
            <a:r>
              <a:rPr lang="en-US" altLang="en-US" dirty="0"/>
              <a:t>E. Do you have some ideas on strategies for health insurance for different stages of life?</a:t>
            </a:r>
          </a:p>
          <a:p>
            <a:pPr marL="609600" indent="-609600" eaLnBrk="1" hangingPunct="1">
              <a:lnSpc>
                <a:spcPct val="90000"/>
              </a:lnSpc>
              <a:buFont typeface="Wingdings" panose="05000000000000000000" pitchFamily="2" charset="2"/>
              <a:buNone/>
            </a:pPr>
            <a:endParaRPr lang="en-US" altLang="en-US" dirty="0"/>
          </a:p>
          <a:p>
            <a:pPr marL="609600" indent="-609600" eaLnBrk="1" hangingPunct="1">
              <a:lnSpc>
                <a:spcPct val="90000"/>
              </a:lnSpc>
              <a:buFont typeface="Wingdings" panose="05000000000000000000" pitchFamily="2" charset="2"/>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67267">
                                            <p:txEl>
                                              <p:pRg st="0" end="0"/>
                                            </p:txEl>
                                          </p:spTgt>
                                        </p:tgtEl>
                                        <p:attrNameLst>
                                          <p:attrName>style.visibility</p:attrName>
                                        </p:attrNameLst>
                                      </p:cBhvr>
                                      <p:to>
                                        <p:strVal val="visible"/>
                                      </p:to>
                                    </p:set>
                                    <p:anim calcmode="lin" valueType="num">
                                      <p:cBhvr>
                                        <p:cTn id="7" dur="500" fill="hold"/>
                                        <p:tgtEl>
                                          <p:spTgt spid="26726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67267">
                                            <p:txEl>
                                              <p:pRg st="0" end="0"/>
                                            </p:txEl>
                                          </p:spTgt>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267267">
                                            <p:txEl>
                                              <p:pRg st="1" end="1"/>
                                            </p:txEl>
                                          </p:spTgt>
                                        </p:tgtEl>
                                        <p:attrNameLst>
                                          <p:attrName>style.visibility</p:attrName>
                                        </p:attrNameLst>
                                      </p:cBhvr>
                                      <p:to>
                                        <p:strVal val="visible"/>
                                      </p:to>
                                    </p:set>
                                    <p:anim calcmode="lin" valueType="num">
                                      <p:cBhvr>
                                        <p:cTn id="11" dur="500" fill="hold"/>
                                        <p:tgtEl>
                                          <p:spTgt spid="267267">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267267">
                                            <p:txEl>
                                              <p:pRg st="1" end="1"/>
                                            </p:txEl>
                                          </p:spTgt>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267267">
                                            <p:txEl>
                                              <p:pRg st="2" end="2"/>
                                            </p:txEl>
                                          </p:spTgt>
                                        </p:tgtEl>
                                        <p:attrNameLst>
                                          <p:attrName>style.visibility</p:attrName>
                                        </p:attrNameLst>
                                      </p:cBhvr>
                                      <p:to>
                                        <p:strVal val="visible"/>
                                      </p:to>
                                    </p:set>
                                    <p:anim calcmode="lin" valueType="num">
                                      <p:cBhvr>
                                        <p:cTn id="15" dur="500" fill="hold"/>
                                        <p:tgtEl>
                                          <p:spTgt spid="267267">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267267">
                                            <p:txEl>
                                              <p:pRg st="2" end="2"/>
                                            </p:txEl>
                                          </p:spTgt>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267267">
                                            <p:txEl>
                                              <p:pRg st="3" end="3"/>
                                            </p:txEl>
                                          </p:spTgt>
                                        </p:tgtEl>
                                        <p:attrNameLst>
                                          <p:attrName>style.visibility</p:attrName>
                                        </p:attrNameLst>
                                      </p:cBhvr>
                                      <p:to>
                                        <p:strVal val="visible"/>
                                      </p:to>
                                    </p:set>
                                    <p:anim calcmode="lin" valueType="num">
                                      <p:cBhvr>
                                        <p:cTn id="19" dur="500" fill="hold"/>
                                        <p:tgtEl>
                                          <p:spTgt spid="267267">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267267">
                                            <p:txEl>
                                              <p:pRg st="3" end="3"/>
                                            </p:txEl>
                                          </p:spTgt>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childTnLst>
                                    <p:set>
                                      <p:cBhvr>
                                        <p:cTn id="22" dur="1" fill="hold">
                                          <p:stCondLst>
                                            <p:cond delay="0"/>
                                          </p:stCondLst>
                                        </p:cTn>
                                        <p:tgtEl>
                                          <p:spTgt spid="267267">
                                            <p:txEl>
                                              <p:pRg st="4" end="4"/>
                                            </p:txEl>
                                          </p:spTgt>
                                        </p:tgtEl>
                                        <p:attrNameLst>
                                          <p:attrName>style.visibility</p:attrName>
                                        </p:attrNameLst>
                                      </p:cBhvr>
                                      <p:to>
                                        <p:strVal val="visible"/>
                                      </p:to>
                                    </p:set>
                                    <p:anim calcmode="lin" valueType="num">
                                      <p:cBhvr>
                                        <p:cTn id="23" dur="500" fill="hold"/>
                                        <p:tgtEl>
                                          <p:spTgt spid="267267">
                                            <p:txEl>
                                              <p:pRg st="4" end="4"/>
                                            </p:txEl>
                                          </p:spTgt>
                                        </p:tgtEl>
                                        <p:attrNameLst>
                                          <p:attrName>ppt_w</p:attrName>
                                        </p:attrNameLst>
                                      </p:cBhvr>
                                      <p:tavLst>
                                        <p:tav tm="0">
                                          <p:val>
                                            <p:fltVal val="0"/>
                                          </p:val>
                                        </p:tav>
                                        <p:tav tm="100000">
                                          <p:val>
                                            <p:strVal val="#ppt_w"/>
                                          </p:val>
                                        </p:tav>
                                      </p:tavLst>
                                    </p:anim>
                                    <p:anim calcmode="lin" valueType="num">
                                      <p:cBhvr>
                                        <p:cTn id="24" dur="500" fill="hold"/>
                                        <p:tgtEl>
                                          <p:spTgt spid="267267">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7" grpId="0" uiExpand="1" build="p" bldLvl="3"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US" altLang="en-US"/>
              <a:t>Case Study #1</a:t>
            </a:r>
          </a:p>
        </p:txBody>
      </p:sp>
      <p:sp>
        <p:nvSpPr>
          <p:cNvPr id="104451"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Data</a:t>
            </a:r>
          </a:p>
          <a:p>
            <a:pPr eaLnBrk="1" hangingPunct="1"/>
            <a:r>
              <a:rPr lang="en-US" altLang="en-US" sz="2400" dirty="0"/>
              <a:t>Steven has a $1 million major medical policy with a $500 deductible, an 80% co-insurance provisions, and a $5,000 stop-loss limit.    He recently incurred $10,500 of covered medical expenses.  </a:t>
            </a:r>
          </a:p>
          <a:p>
            <a:pPr eaLnBrk="1" hangingPunct="1">
              <a:buFont typeface="Wingdings" panose="05000000000000000000" pitchFamily="2" charset="2"/>
              <a:buNone/>
            </a:pPr>
            <a:r>
              <a:rPr lang="en-US" altLang="en-US" dirty="0"/>
              <a:t>Calculations</a:t>
            </a:r>
          </a:p>
          <a:p>
            <a:pPr eaLnBrk="1" hangingPunct="1"/>
            <a:r>
              <a:rPr lang="en-US" altLang="en-US" sz="2400" dirty="0"/>
              <a:t>What amount will the insurer pay in this situation?</a:t>
            </a:r>
          </a:p>
          <a:p>
            <a:pPr eaLnBrk="1" hangingPunct="1"/>
            <a:r>
              <a:rPr lang="en-US" altLang="en-US" sz="2400" dirty="0"/>
              <a:t>How much will Steven pay?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0445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445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44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altLang="en-US" dirty="0"/>
              <a:t>Case Study #1 Answers</a:t>
            </a:r>
            <a:endParaRPr lang="en-US" altLang="en-US" sz="2400" dirty="0"/>
          </a:p>
        </p:txBody>
      </p:sp>
      <p:sp>
        <p:nvSpPr>
          <p:cNvPr id="81924" name="Rectangle 3"/>
          <p:cNvSpPr>
            <a:spLocks noGrp="1" noChangeArrowheads="1"/>
          </p:cNvSpPr>
          <p:nvPr>
            <p:ph idx="1"/>
          </p:nvPr>
        </p:nvSpPr>
        <p:spPr>
          <a:xfrm>
            <a:off x="928688" y="1608138"/>
            <a:ext cx="7286625" cy="4419600"/>
          </a:xfrm>
        </p:spPr>
        <p:txBody>
          <a:bodyPr/>
          <a:lstStyle/>
          <a:p>
            <a:pPr eaLnBrk="1" hangingPunct="1"/>
            <a:r>
              <a:rPr lang="en-US" altLang="en-US" sz="2400" dirty="0"/>
              <a:t>The insured pays the deductible first ($500), then the insurance company and the insured split the remainder (80%/20%), up to the stop-loss limit of the insured ($5,000).</a:t>
            </a:r>
          </a:p>
          <a:p>
            <a:pPr eaLnBrk="1" hangingPunct="1">
              <a:buFont typeface="Wingdings" panose="05000000000000000000" pitchFamily="2" charset="2"/>
              <a:buNone/>
            </a:pPr>
            <a:endParaRPr lang="en-US" altLang="en-US" sz="2400" dirty="0"/>
          </a:p>
          <a:p>
            <a:pPr eaLnBrk="1" hangingPunct="1">
              <a:buFont typeface="Wingdings" panose="05000000000000000000" pitchFamily="2" charset="2"/>
              <a:buNone/>
            </a:pPr>
            <a:r>
              <a:rPr lang="en-US" altLang="en-US" sz="2400" dirty="0"/>
              <a:t>Total Expenses    $10,500          Insurer Pays  Steven Pays</a:t>
            </a:r>
          </a:p>
          <a:p>
            <a:pPr eaLnBrk="1" hangingPunct="1">
              <a:buFont typeface="Wingdings" panose="05000000000000000000" pitchFamily="2" charset="2"/>
              <a:buNone/>
            </a:pPr>
            <a:r>
              <a:rPr lang="en-US" altLang="en-US" sz="2400" dirty="0"/>
              <a:t>Deductible                 500                            $0          $500</a:t>
            </a:r>
          </a:p>
          <a:p>
            <a:pPr eaLnBrk="1" hangingPunct="1">
              <a:buFont typeface="Wingdings" panose="05000000000000000000" pitchFamily="2" charset="2"/>
              <a:buNone/>
            </a:pPr>
            <a:r>
              <a:rPr lang="en-US" altLang="en-US" sz="2400" dirty="0"/>
              <a:t>Remaining            10,000   80/20 split   8,000         2,000</a:t>
            </a:r>
          </a:p>
          <a:p>
            <a:pPr eaLnBrk="1" hangingPunct="1">
              <a:buFont typeface="Wingdings" panose="05000000000000000000" pitchFamily="2" charset="2"/>
              <a:buNone/>
            </a:pPr>
            <a:r>
              <a:rPr lang="en-US" altLang="en-US" sz="2400" dirty="0"/>
              <a:t>Total Payments   $10,500                     $8,000       $2,500</a:t>
            </a:r>
          </a:p>
        </p:txBody>
      </p:sp>
      <p:sp>
        <p:nvSpPr>
          <p:cNvPr id="2" name="TextBox 1">
            <a:extLst>
              <a:ext uri="{FF2B5EF4-FFF2-40B4-BE49-F238E27FC236}">
                <a16:creationId xmlns:a16="http://schemas.microsoft.com/office/drawing/2014/main" id="{23211C37-EE0C-4304-8CEE-C342C11E3A56}"/>
              </a:ext>
            </a:extLst>
          </p:cNvPr>
          <p:cNvSpPr txBox="1"/>
          <p:nvPr/>
        </p:nvSpPr>
        <p:spPr>
          <a:xfrm>
            <a:off x="0" y="0"/>
            <a:ext cx="9144000" cy="923330"/>
          </a:xfrm>
          <a:prstGeom prst="rect">
            <a:avLst/>
          </a:prstGeom>
          <a:solidFill>
            <a:schemeClr val="bg1"/>
          </a:solidFill>
        </p:spPr>
        <p:txBody>
          <a:bodyPr wrap="square" rtlCol="0">
            <a:spAutoFit/>
          </a:bodyPr>
          <a:lstStyle/>
          <a:p>
            <a:pPr>
              <a:spcBef>
                <a:spcPts val="600"/>
              </a:spcBef>
            </a:pPr>
            <a:r>
              <a:rPr lang="en-US" altLang="en-US" sz="1800" dirty="0"/>
              <a:t>Steven has a $1 million major medical policy with a $500 deductible, an 80% co-insurance provisions, and a $5,000 stop-loss limit.    He recently incurred $10,500 of covered medical expenses.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819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200"/>
                                  </p:stCondLst>
                                  <p:childTnLst>
                                    <p:set>
                                      <p:cBhvr>
                                        <p:cTn id="10" dur="1" fill="hold">
                                          <p:stCondLst>
                                            <p:cond delay="0"/>
                                          </p:stCondLst>
                                        </p:cTn>
                                        <p:tgtEl>
                                          <p:spTgt spid="8192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200"/>
                                  </p:stCondLst>
                                  <p:childTnLst>
                                    <p:set>
                                      <p:cBhvr>
                                        <p:cTn id="14" dur="1" fill="hold">
                                          <p:stCondLst>
                                            <p:cond delay="0"/>
                                          </p:stCondLst>
                                        </p:cTn>
                                        <p:tgtEl>
                                          <p:spTgt spid="8192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200"/>
                                  </p:stCondLst>
                                  <p:childTnLst>
                                    <p:set>
                                      <p:cBhvr>
                                        <p:cTn id="18" dur="1" fill="hold">
                                          <p:stCondLst>
                                            <p:cond delay="0"/>
                                          </p:stCondLst>
                                        </p:cTn>
                                        <p:tgtEl>
                                          <p:spTgt spid="81924">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200"/>
                                  </p:stCondLst>
                                  <p:childTnLst>
                                    <p:set>
                                      <p:cBhvr>
                                        <p:cTn id="22" dur="1" fill="hold">
                                          <p:stCondLst>
                                            <p:cond delay="0"/>
                                          </p:stCondLst>
                                        </p:cTn>
                                        <p:tgtEl>
                                          <p:spTgt spid="8192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altLang="en-US" dirty="0"/>
              <a:t>Case #2</a:t>
            </a:r>
          </a:p>
        </p:txBody>
      </p:sp>
      <p:sp>
        <p:nvSpPr>
          <p:cNvPr id="70660" name="Rectangle 3"/>
          <p:cNvSpPr>
            <a:spLocks noGrp="1" noChangeArrowheads="1"/>
          </p:cNvSpPr>
          <p:nvPr>
            <p:ph idx="1"/>
          </p:nvPr>
        </p:nvSpPr>
        <p:spPr>
          <a:xfrm>
            <a:off x="928688" y="1608138"/>
            <a:ext cx="7286625" cy="4419600"/>
          </a:xfrm>
        </p:spPr>
        <p:txBody>
          <a:bodyPr/>
          <a:lstStyle/>
          <a:p>
            <a:pPr eaLnBrk="1" hangingPunct="1"/>
            <a:r>
              <a:rPr lang="en-US" altLang="en-US" sz="2400" dirty="0"/>
              <a:t>Bill is thinking about getting health insurance.  What questions should he ask to protect his health and the health of his family?</a:t>
            </a:r>
          </a:p>
          <a:p>
            <a:pPr eaLnBrk="1" hangingPunct="1"/>
            <a:endParaRPr lang="en-US" altLang="en-US" sz="2400" dirty="0"/>
          </a:p>
          <a:p>
            <a:pPr eaLnBrk="1" hangingPunct="1"/>
            <a:r>
              <a:rPr lang="en-US" altLang="en-US" sz="2400" dirty="0"/>
              <a:t>These questions and major ideas were taken from Lisa Collier Cool in the April 2006 Readers Digest.  She recommends:</a:t>
            </a:r>
          </a:p>
        </p:txBody>
      </p:sp>
    </p:spTree>
    <p:extLst>
      <p:ext uri="{BB962C8B-B14F-4D97-AF65-F5344CB8AC3E}">
        <p14:creationId xmlns:p14="http://schemas.microsoft.com/office/powerpoint/2010/main" val="2009065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706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200"/>
                                  </p:stCondLst>
                                  <p:childTnLst>
                                    <p:set>
                                      <p:cBhvr>
                                        <p:cTn id="10" dur="1" fill="hold">
                                          <p:stCondLst>
                                            <p:cond delay="0"/>
                                          </p:stCondLst>
                                        </p:cTn>
                                        <p:tgtEl>
                                          <p:spTgt spid="7066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eaLnBrk="1" hangingPunct="1"/>
            <a:r>
              <a:rPr lang="en-US" altLang="en-US"/>
              <a:t>Key Questions to Ask </a:t>
            </a:r>
            <a:r>
              <a:rPr lang="en-US" altLang="en-US" sz="2400"/>
              <a:t>(continued)</a:t>
            </a:r>
            <a:endParaRPr lang="en-US" altLang="en-US"/>
          </a:p>
        </p:txBody>
      </p:sp>
      <p:sp>
        <p:nvSpPr>
          <p:cNvPr id="71684" name="Content Placeholder 2"/>
          <p:cNvSpPr>
            <a:spLocks noGrp="1"/>
          </p:cNvSpPr>
          <p:nvPr>
            <p:ph idx="1"/>
          </p:nvPr>
        </p:nvSpPr>
        <p:spPr>
          <a:xfrm>
            <a:off x="928688" y="1608138"/>
            <a:ext cx="7286625" cy="4419600"/>
          </a:xfrm>
        </p:spPr>
        <p:txBody>
          <a:bodyPr/>
          <a:lstStyle/>
          <a:p>
            <a:pPr lvl="1" eaLnBrk="1" hangingPunct="1"/>
            <a:r>
              <a:rPr lang="en-US" altLang="en-US" u="sng"/>
              <a:t>1.  What is the real bottom line</a:t>
            </a:r>
            <a:r>
              <a:rPr lang="en-US" altLang="en-US"/>
              <a:t>.  </a:t>
            </a:r>
          </a:p>
          <a:p>
            <a:pPr lvl="2" eaLnBrk="1" hangingPunct="1"/>
            <a:r>
              <a:rPr lang="en-US" altLang="en-US"/>
              <a:t>Determine the total costs of your health insurance.  Total costs include not just the annual costs, but any deductibles for lab work, emergency care, and other coverage.  </a:t>
            </a:r>
          </a:p>
          <a:p>
            <a:pPr lvl="2" eaLnBrk="1" hangingPunct="1"/>
            <a:r>
              <a:rPr lang="en-US" altLang="en-US"/>
              <a:t>Make sure the deductible is annual, and not for every time you visit the doctor.  </a:t>
            </a:r>
          </a:p>
          <a:p>
            <a:pPr lvl="2" eaLnBrk="1" hangingPunct="1"/>
            <a:r>
              <a:rPr lang="en-US" altLang="en-US"/>
              <a:t>Also understand what it takes to reach the family deductible.  </a:t>
            </a:r>
          </a:p>
          <a:p>
            <a:pPr lvl="2" eaLnBrk="1" hangingPunct="1"/>
            <a:r>
              <a:rPr lang="en-US" altLang="en-US"/>
              <a:t>In addition, weigh co-payments for lab tests, hospital care, emergency room visits, etc.  </a:t>
            </a:r>
          </a:p>
        </p:txBody>
      </p:sp>
    </p:spTree>
    <p:extLst>
      <p:ext uri="{BB962C8B-B14F-4D97-AF65-F5344CB8AC3E}">
        <p14:creationId xmlns:p14="http://schemas.microsoft.com/office/powerpoint/2010/main" val="2437683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68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68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68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4"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altLang="en-US"/>
              <a:t>Key Questions to Ask </a:t>
            </a:r>
            <a:r>
              <a:rPr lang="en-US" altLang="en-US" sz="2400"/>
              <a:t>(continued)</a:t>
            </a:r>
          </a:p>
        </p:txBody>
      </p:sp>
      <p:sp>
        <p:nvSpPr>
          <p:cNvPr id="72708" name="Rectangle 3"/>
          <p:cNvSpPr>
            <a:spLocks noGrp="1" noChangeArrowheads="1"/>
          </p:cNvSpPr>
          <p:nvPr>
            <p:ph idx="1"/>
          </p:nvPr>
        </p:nvSpPr>
        <p:spPr>
          <a:xfrm>
            <a:off x="952500" y="1628775"/>
            <a:ext cx="7277100" cy="4924425"/>
          </a:xfrm>
        </p:spPr>
        <p:txBody>
          <a:bodyPr/>
          <a:lstStyle/>
          <a:p>
            <a:pPr lvl="1" eaLnBrk="1" hangingPunct="1"/>
            <a:r>
              <a:rPr lang="en-US" altLang="en-US"/>
              <a:t>Finally, make sure you know your annual out-of-pocket maximum, or the maximum you will have to spend each year before the health plan pays 100% of all additional costs.</a:t>
            </a:r>
          </a:p>
          <a:p>
            <a:pPr lvl="1" eaLnBrk="1" hangingPunct="1"/>
            <a:r>
              <a:rPr lang="en-US" altLang="en-US" u="sng"/>
              <a:t> 2.  How well protected are you from catastrophic costs?</a:t>
            </a:r>
            <a:r>
              <a:rPr lang="en-US" altLang="en-US"/>
              <a:t>  </a:t>
            </a:r>
          </a:p>
          <a:p>
            <a:pPr lvl="2" eaLnBrk="1" hangingPunct="1"/>
            <a:r>
              <a:rPr lang="en-US" altLang="en-US"/>
              <a:t>Check your plan to determine the limits the insurance company will pay over you or a member of your family’s lifetime.  </a:t>
            </a:r>
          </a:p>
          <a:p>
            <a:pPr lvl="3" eaLnBrk="1" hangingPunct="1"/>
            <a:r>
              <a:rPr lang="en-US" altLang="en-US"/>
              <a:t>A low cap, such as $100,000, would leave you exposed to additional costs over that amount from a major accident or disease.</a:t>
            </a:r>
            <a:endParaRPr lang="en-US" altLang="en-US" b="1"/>
          </a:p>
        </p:txBody>
      </p:sp>
    </p:spTree>
    <p:extLst>
      <p:ext uri="{BB962C8B-B14F-4D97-AF65-F5344CB8AC3E}">
        <p14:creationId xmlns:p14="http://schemas.microsoft.com/office/powerpoint/2010/main" val="7604928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270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7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altLang="en-US"/>
              <a:t>Key Questions to Ask </a:t>
            </a:r>
            <a:r>
              <a:rPr lang="en-US" altLang="en-US" sz="2400"/>
              <a:t>(continued)</a:t>
            </a:r>
          </a:p>
        </p:txBody>
      </p:sp>
      <p:sp>
        <p:nvSpPr>
          <p:cNvPr id="73732" name="Rectangle 3"/>
          <p:cNvSpPr>
            <a:spLocks noGrp="1" noChangeArrowheads="1"/>
          </p:cNvSpPr>
          <p:nvPr>
            <p:ph idx="1"/>
          </p:nvPr>
        </p:nvSpPr>
        <p:spPr>
          <a:xfrm>
            <a:off x="928688" y="1608138"/>
            <a:ext cx="7286625" cy="4419600"/>
          </a:xfrm>
        </p:spPr>
        <p:txBody>
          <a:bodyPr/>
          <a:lstStyle/>
          <a:p>
            <a:pPr lvl="1" eaLnBrk="1" hangingPunct="1"/>
            <a:r>
              <a:rPr lang="en-US" altLang="en-US" u="sng"/>
              <a:t>3.  Will you be able to use your regular doctors?</a:t>
            </a:r>
          </a:p>
          <a:p>
            <a:pPr lvl="2" eaLnBrk="1" hangingPunct="1"/>
            <a:r>
              <a:rPr lang="en-US" altLang="en-US"/>
              <a:t>Check the list of available doctors and hospitals for any plan that you are considering.  </a:t>
            </a:r>
          </a:p>
          <a:p>
            <a:pPr lvl="3" eaLnBrk="1" hangingPunct="1"/>
            <a:r>
              <a:rPr lang="en-US" altLang="en-US"/>
              <a:t>Since many doctors may accept a range of plans, discuss with your current doctor which plans they accept, and if they would consider working with your “prospective” new health plan.</a:t>
            </a:r>
          </a:p>
        </p:txBody>
      </p:sp>
    </p:spTree>
    <p:extLst>
      <p:ext uri="{BB962C8B-B14F-4D97-AF65-F5344CB8AC3E}">
        <p14:creationId xmlns:p14="http://schemas.microsoft.com/office/powerpoint/2010/main" val="26943627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7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7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73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2"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3074"/>
          <p:cNvSpPr>
            <a:spLocks noGrp="1" noChangeArrowheads="1"/>
          </p:cNvSpPr>
          <p:nvPr>
            <p:ph type="title"/>
          </p:nvPr>
        </p:nvSpPr>
        <p:spPr>
          <a:xfrm>
            <a:off x="685800" y="684213"/>
            <a:ext cx="7772400" cy="917575"/>
          </a:xfrm>
        </p:spPr>
        <p:txBody>
          <a:bodyPr/>
          <a:lstStyle/>
          <a:p>
            <a:pPr eaLnBrk="1" hangingPunct="1"/>
            <a:r>
              <a:rPr lang="en-US" altLang="en-US" dirty="0"/>
              <a:t>Basic Health Care </a:t>
            </a:r>
            <a:r>
              <a:rPr lang="en-US" altLang="en-US" sz="2400" dirty="0"/>
              <a:t>(continued)</a:t>
            </a:r>
            <a:endParaRPr lang="en-US" altLang="en-US" dirty="0"/>
          </a:p>
        </p:txBody>
      </p:sp>
      <p:sp>
        <p:nvSpPr>
          <p:cNvPr id="235523" name="Rectangle 3075"/>
          <p:cNvSpPr>
            <a:spLocks noGrp="1" noChangeArrowheads="1"/>
          </p:cNvSpPr>
          <p:nvPr>
            <p:ph idx="1"/>
          </p:nvPr>
        </p:nvSpPr>
        <p:spPr>
          <a:xfrm>
            <a:off x="914400" y="1600200"/>
            <a:ext cx="7315200" cy="4114800"/>
          </a:xfrm>
        </p:spPr>
        <p:txBody>
          <a:bodyPr/>
          <a:lstStyle/>
          <a:p>
            <a:pPr eaLnBrk="1" hangingPunct="1"/>
            <a:r>
              <a:rPr lang="en-US" altLang="en-US"/>
              <a:t>What are the major types of Health Care Coverage?</a:t>
            </a:r>
          </a:p>
          <a:p>
            <a:pPr lvl="1" eaLnBrk="1" hangingPunct="1"/>
            <a:r>
              <a:rPr lang="en-US" altLang="en-US"/>
              <a:t>The four major types of Health Care Coverage are:</a:t>
            </a:r>
          </a:p>
          <a:p>
            <a:pPr lvl="2" eaLnBrk="1" hangingPunct="1"/>
            <a:r>
              <a:rPr lang="en-US" altLang="en-US"/>
              <a:t>I.   Basic health insurance</a:t>
            </a:r>
          </a:p>
          <a:p>
            <a:pPr lvl="2" eaLnBrk="1" hangingPunct="1"/>
            <a:r>
              <a:rPr lang="en-US" altLang="en-US"/>
              <a:t>II.  Major medical expense insurance</a:t>
            </a:r>
          </a:p>
          <a:p>
            <a:pPr lvl="2" eaLnBrk="1" hangingPunct="1"/>
            <a:r>
              <a:rPr lang="en-US" altLang="en-US"/>
              <a:t>III. Dental and eye insurance</a:t>
            </a:r>
          </a:p>
          <a:p>
            <a:pPr lvl="2" eaLnBrk="1" hangingPunct="1"/>
            <a:r>
              <a:rPr lang="en-US" altLang="en-US"/>
              <a:t>IV. Dread disease and accident insurance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35523">
                                            <p:txEl>
                                              <p:pRg st="0" end="0"/>
                                            </p:txEl>
                                          </p:spTgt>
                                        </p:tgtEl>
                                        <p:attrNameLst>
                                          <p:attrName>style.visibility</p:attrName>
                                        </p:attrNameLst>
                                      </p:cBhvr>
                                      <p:to>
                                        <p:strVal val="visible"/>
                                      </p:to>
                                    </p:set>
                                    <p:animEffect transition="in" filter="checkerboard(across)">
                                      <p:cBhvr>
                                        <p:cTn id="7" dur="500"/>
                                        <p:tgtEl>
                                          <p:spTgt spid="2355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35523">
                                            <p:txEl>
                                              <p:pRg st="1" end="1"/>
                                            </p:txEl>
                                          </p:spTgt>
                                        </p:tgtEl>
                                        <p:attrNameLst>
                                          <p:attrName>style.visibility</p:attrName>
                                        </p:attrNameLst>
                                      </p:cBhvr>
                                      <p:to>
                                        <p:strVal val="visible"/>
                                      </p:to>
                                    </p:set>
                                    <p:animEffect transition="in" filter="checkerboard(across)">
                                      <p:cBhvr>
                                        <p:cTn id="12" dur="500"/>
                                        <p:tgtEl>
                                          <p:spTgt spid="23552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35523">
                                            <p:txEl>
                                              <p:pRg st="2" end="2"/>
                                            </p:txEl>
                                          </p:spTgt>
                                        </p:tgtEl>
                                        <p:attrNameLst>
                                          <p:attrName>style.visibility</p:attrName>
                                        </p:attrNameLst>
                                      </p:cBhvr>
                                      <p:to>
                                        <p:strVal val="visible"/>
                                      </p:to>
                                    </p:set>
                                    <p:animEffect transition="in" filter="checkerboard(across)">
                                      <p:cBhvr>
                                        <p:cTn id="15" dur="500"/>
                                        <p:tgtEl>
                                          <p:spTgt spid="23552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35523">
                                            <p:txEl>
                                              <p:pRg st="3" end="3"/>
                                            </p:txEl>
                                          </p:spTgt>
                                        </p:tgtEl>
                                        <p:attrNameLst>
                                          <p:attrName>style.visibility</p:attrName>
                                        </p:attrNameLst>
                                      </p:cBhvr>
                                      <p:to>
                                        <p:strVal val="visible"/>
                                      </p:to>
                                    </p:set>
                                    <p:animEffect transition="in" filter="checkerboard(across)">
                                      <p:cBhvr>
                                        <p:cTn id="18" dur="500"/>
                                        <p:tgtEl>
                                          <p:spTgt spid="23552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235523">
                                            <p:txEl>
                                              <p:pRg st="4" end="4"/>
                                            </p:txEl>
                                          </p:spTgt>
                                        </p:tgtEl>
                                        <p:attrNameLst>
                                          <p:attrName>style.visibility</p:attrName>
                                        </p:attrNameLst>
                                      </p:cBhvr>
                                      <p:to>
                                        <p:strVal val="visible"/>
                                      </p:to>
                                    </p:set>
                                    <p:animEffect transition="in" filter="checkerboard(across)">
                                      <p:cBhvr>
                                        <p:cTn id="21" dur="500"/>
                                        <p:tgtEl>
                                          <p:spTgt spid="235523">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235523">
                                            <p:txEl>
                                              <p:pRg st="5" end="5"/>
                                            </p:txEl>
                                          </p:spTgt>
                                        </p:tgtEl>
                                        <p:attrNameLst>
                                          <p:attrName>style.visibility</p:attrName>
                                        </p:attrNameLst>
                                      </p:cBhvr>
                                      <p:to>
                                        <p:strVal val="visible"/>
                                      </p:to>
                                    </p:set>
                                    <p:animEffect transition="in" filter="checkerboard(across)">
                                      <p:cBhvr>
                                        <p:cTn id="24" dur="500"/>
                                        <p:tgtEl>
                                          <p:spTgt spid="2355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3" grpId="0" uiExpand="1" build="p" bldLvl="3"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altLang="en-US"/>
              <a:t>Key Questions to Ask </a:t>
            </a:r>
            <a:r>
              <a:rPr lang="en-US" altLang="en-US" sz="2400"/>
              <a:t>(continued)</a:t>
            </a:r>
          </a:p>
        </p:txBody>
      </p:sp>
      <p:sp>
        <p:nvSpPr>
          <p:cNvPr id="74756" name="Rectangle 3"/>
          <p:cNvSpPr>
            <a:spLocks noGrp="1" noChangeArrowheads="1"/>
          </p:cNvSpPr>
          <p:nvPr>
            <p:ph idx="1"/>
          </p:nvPr>
        </p:nvSpPr>
        <p:spPr>
          <a:xfrm>
            <a:off x="928688" y="1608138"/>
            <a:ext cx="7286625" cy="4419600"/>
          </a:xfrm>
        </p:spPr>
        <p:txBody>
          <a:bodyPr/>
          <a:lstStyle/>
          <a:p>
            <a:pPr lvl="1" eaLnBrk="1" hangingPunct="1"/>
            <a:r>
              <a:rPr lang="en-US" altLang="en-US" u="sng"/>
              <a:t>4.  How complicated is it to see a specialist?</a:t>
            </a:r>
            <a:r>
              <a:rPr lang="en-US" altLang="en-US"/>
              <a:t>   </a:t>
            </a:r>
          </a:p>
          <a:p>
            <a:pPr lvl="2" eaLnBrk="1" hangingPunct="1"/>
            <a:r>
              <a:rPr lang="en-US" altLang="en-US"/>
              <a:t>With most of these plans, there generally is a medical “gatekeeper” that you must work through to see a specialist.   </a:t>
            </a:r>
          </a:p>
          <a:p>
            <a:pPr lvl="3" eaLnBrk="1" hangingPunct="1"/>
            <a:r>
              <a:rPr lang="en-US" altLang="en-US"/>
              <a:t>This gatekeeper decides whether or not the referral is necessary.  Depending on your type of plan, it could be harder to see specific specialists.  </a:t>
            </a:r>
          </a:p>
          <a:p>
            <a:pPr lvl="2" eaLnBrk="1" hangingPunct="1"/>
            <a:r>
              <a:rPr lang="en-US" altLang="en-US"/>
              <a:t>Make sure you understand what you are getting into before you commit.</a:t>
            </a:r>
          </a:p>
        </p:txBody>
      </p:sp>
    </p:spTree>
    <p:extLst>
      <p:ext uri="{BB962C8B-B14F-4D97-AF65-F5344CB8AC3E}">
        <p14:creationId xmlns:p14="http://schemas.microsoft.com/office/powerpoint/2010/main" val="16767973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75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75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7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altLang="en-US"/>
              <a:t>Key Questions to Ask </a:t>
            </a:r>
            <a:r>
              <a:rPr lang="en-US" altLang="en-US" sz="2400"/>
              <a:t>(continued)</a:t>
            </a:r>
          </a:p>
        </p:txBody>
      </p:sp>
      <p:sp>
        <p:nvSpPr>
          <p:cNvPr id="75780" name="Rectangle 3"/>
          <p:cNvSpPr>
            <a:spLocks noGrp="1" noChangeArrowheads="1"/>
          </p:cNvSpPr>
          <p:nvPr>
            <p:ph idx="1"/>
          </p:nvPr>
        </p:nvSpPr>
        <p:spPr>
          <a:xfrm>
            <a:off x="928688" y="1608138"/>
            <a:ext cx="7286625" cy="4419600"/>
          </a:xfrm>
        </p:spPr>
        <p:txBody>
          <a:bodyPr/>
          <a:lstStyle/>
          <a:p>
            <a:pPr lvl="1" eaLnBrk="1" hangingPunct="1"/>
            <a:r>
              <a:rPr lang="en-US" altLang="en-US" u="sng"/>
              <a:t>5.  Do you have a choice of hospitals?</a:t>
            </a:r>
            <a:r>
              <a:rPr lang="en-US" altLang="en-US"/>
              <a:t>  </a:t>
            </a:r>
          </a:p>
          <a:p>
            <a:pPr lvl="2" eaLnBrk="1" hangingPunct="1"/>
            <a:r>
              <a:rPr lang="en-US" altLang="en-US"/>
              <a:t>Most insurance plans are associated with specific hospitals and doctors.  </a:t>
            </a:r>
          </a:p>
          <a:p>
            <a:pPr lvl="3" eaLnBrk="1" hangingPunct="1"/>
            <a:r>
              <a:rPr lang="en-US" altLang="en-US"/>
              <a:t>Check to make sure that the plan covers your doctors and the hospital they are affiliated with, as well as any nearby hospitals where you may be treated in an emergency.  </a:t>
            </a:r>
          </a:p>
          <a:p>
            <a:pPr lvl="3" eaLnBrk="1" hangingPunct="1"/>
            <a:r>
              <a:rPr lang="en-US" altLang="en-US"/>
              <a:t>Also determine how your care would be handled if you were sick or hurt while traveling.</a:t>
            </a:r>
          </a:p>
        </p:txBody>
      </p:sp>
    </p:spTree>
    <p:extLst>
      <p:ext uri="{BB962C8B-B14F-4D97-AF65-F5344CB8AC3E}">
        <p14:creationId xmlns:p14="http://schemas.microsoft.com/office/powerpoint/2010/main" val="24915535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7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57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78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altLang="en-US"/>
              <a:t>Key Questions to Ask </a:t>
            </a:r>
            <a:r>
              <a:rPr lang="en-US" altLang="en-US" sz="2400"/>
              <a:t>(continued)</a:t>
            </a:r>
          </a:p>
        </p:txBody>
      </p:sp>
      <p:sp>
        <p:nvSpPr>
          <p:cNvPr id="76804" name="Rectangle 3"/>
          <p:cNvSpPr>
            <a:spLocks noGrp="1" noChangeArrowheads="1"/>
          </p:cNvSpPr>
          <p:nvPr>
            <p:ph idx="1"/>
          </p:nvPr>
        </p:nvSpPr>
        <p:spPr>
          <a:xfrm>
            <a:off x="928688" y="1608138"/>
            <a:ext cx="7286625" cy="4419600"/>
          </a:xfrm>
        </p:spPr>
        <p:txBody>
          <a:bodyPr/>
          <a:lstStyle/>
          <a:p>
            <a:pPr lvl="1" eaLnBrk="1" hangingPunct="1"/>
            <a:r>
              <a:rPr lang="en-US" altLang="en-US" u="sng"/>
              <a:t>6.  Are your prescriptions covered?</a:t>
            </a:r>
            <a:r>
              <a:rPr lang="en-US" altLang="en-US"/>
              <a:t>  </a:t>
            </a:r>
          </a:p>
          <a:p>
            <a:pPr lvl="2" eaLnBrk="1" hangingPunct="1"/>
            <a:r>
              <a:rPr lang="en-US" altLang="en-US"/>
              <a:t>If you plan includes prescription coverage, ask for its “formulary” or the list of prescription drugs it covers.  </a:t>
            </a:r>
          </a:p>
          <a:p>
            <a:pPr lvl="3" eaLnBrk="1" hangingPunct="1"/>
            <a:r>
              <a:rPr lang="en-US" altLang="en-US"/>
              <a:t>Some plans have a tiered coverage where coverage is grouped into different groups.</a:t>
            </a:r>
          </a:p>
          <a:p>
            <a:pPr lvl="3" eaLnBrk="1" hangingPunct="1"/>
            <a:r>
              <a:rPr lang="en-US" altLang="en-US"/>
              <a:t>Some drugs may not be covered at all if the insurance company considers that group of drugs experiments.</a:t>
            </a:r>
          </a:p>
        </p:txBody>
      </p:sp>
    </p:spTree>
    <p:extLst>
      <p:ext uri="{BB962C8B-B14F-4D97-AF65-F5344CB8AC3E}">
        <p14:creationId xmlns:p14="http://schemas.microsoft.com/office/powerpoint/2010/main" val="10176947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8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68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68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680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build="p"/>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altLang="en-US"/>
              <a:t>Key Questions to Ask </a:t>
            </a:r>
            <a:r>
              <a:rPr lang="en-US" altLang="en-US" sz="2400"/>
              <a:t>(continued)</a:t>
            </a:r>
          </a:p>
        </p:txBody>
      </p:sp>
      <p:sp>
        <p:nvSpPr>
          <p:cNvPr id="77828" name="Rectangle 3"/>
          <p:cNvSpPr>
            <a:spLocks noGrp="1" noChangeArrowheads="1"/>
          </p:cNvSpPr>
          <p:nvPr>
            <p:ph idx="1"/>
          </p:nvPr>
        </p:nvSpPr>
        <p:spPr>
          <a:xfrm>
            <a:off x="928688" y="1608138"/>
            <a:ext cx="7286625" cy="4419600"/>
          </a:xfrm>
        </p:spPr>
        <p:txBody>
          <a:bodyPr/>
          <a:lstStyle/>
          <a:p>
            <a:pPr lvl="1" eaLnBrk="1" hangingPunct="1"/>
            <a:r>
              <a:rPr lang="en-US" altLang="en-US" u="sng" dirty="0"/>
              <a:t>7.  What other benefits are included?</a:t>
            </a:r>
            <a:r>
              <a:rPr lang="en-US" altLang="en-US" dirty="0"/>
              <a:t> </a:t>
            </a:r>
          </a:p>
          <a:p>
            <a:pPr lvl="2" eaLnBrk="1" hangingPunct="1"/>
            <a:r>
              <a:rPr lang="en-US" altLang="en-US" dirty="0"/>
              <a:t>In addition to health care, some policies may also cover additional areas, such as dental and vision care, hearing aids, and other items.  </a:t>
            </a:r>
          </a:p>
          <a:p>
            <a:pPr lvl="3" eaLnBrk="1" hangingPunct="1"/>
            <a:r>
              <a:rPr lang="en-US" altLang="en-US" dirty="0"/>
              <a:t>In addition, many also include services to keep you healthy, including discounts on gym memberships, weight loss, and smoking cessation programs. (Lisa Collier Cool, “7 Key Questions to Ask,” </a:t>
            </a:r>
            <a:r>
              <a:rPr lang="en-US" altLang="en-US" i="1" dirty="0"/>
              <a:t>Readers Digest</a:t>
            </a:r>
            <a:r>
              <a:rPr lang="en-US" altLang="en-US" dirty="0"/>
              <a:t>, April 2006, pp. 102-103)</a:t>
            </a:r>
            <a:endParaRPr lang="en-US" altLang="en-US" b="1" dirty="0"/>
          </a:p>
          <a:p>
            <a:pPr lvl="1" eaLnBrk="1" hangingPunct="1">
              <a:lnSpc>
                <a:spcPct val="90000"/>
              </a:lnSpc>
            </a:pPr>
            <a:endParaRPr lang="en-US" altLang="en-US" dirty="0"/>
          </a:p>
        </p:txBody>
      </p:sp>
    </p:spTree>
    <p:extLst>
      <p:ext uri="{BB962C8B-B14F-4D97-AF65-F5344CB8AC3E}">
        <p14:creationId xmlns:p14="http://schemas.microsoft.com/office/powerpoint/2010/main" val="19635178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78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381000"/>
            <a:ext cx="7772400" cy="1143000"/>
          </a:xfrm>
          <a:noFill/>
        </p:spPr>
        <p:txBody>
          <a:bodyPr lIns="90488" tIns="44450" rIns="90488" bIns="44450" anchor="b"/>
          <a:lstStyle/>
          <a:p>
            <a:pPr eaLnBrk="1" hangingPunct="1"/>
            <a:r>
              <a:rPr lang="en-US" altLang="en-US" dirty="0"/>
              <a:t>I. Basic Health Insurance</a:t>
            </a:r>
          </a:p>
        </p:txBody>
      </p:sp>
      <p:sp>
        <p:nvSpPr>
          <p:cNvPr id="88067" name="Rectangle 3"/>
          <p:cNvSpPr>
            <a:spLocks noGrp="1" noChangeArrowheads="1"/>
          </p:cNvSpPr>
          <p:nvPr>
            <p:ph idx="1"/>
          </p:nvPr>
        </p:nvSpPr>
        <p:spPr>
          <a:xfrm>
            <a:off x="952500" y="1600200"/>
            <a:ext cx="7277100" cy="5257800"/>
          </a:xfrm>
        </p:spPr>
        <p:txBody>
          <a:bodyPr lIns="90488" tIns="44450" rIns="90488" bIns="44450"/>
          <a:lstStyle/>
          <a:p>
            <a:pPr eaLnBrk="1" hangingPunct="1"/>
            <a:r>
              <a:rPr lang="en-US" altLang="en-US" dirty="0"/>
              <a:t>What is basic health insurance?</a:t>
            </a:r>
          </a:p>
          <a:p>
            <a:pPr lvl="2" eaLnBrk="1" hangingPunct="1"/>
            <a:r>
              <a:rPr lang="en-US" altLang="en-US" dirty="0"/>
              <a:t>This is basic health coverage which covers hospital, surgical and physician expense insurance</a:t>
            </a:r>
          </a:p>
          <a:p>
            <a:pPr lvl="1" eaLnBrk="1" hangingPunct="1"/>
            <a:r>
              <a:rPr lang="en-US" altLang="en-US" dirty="0"/>
              <a:t>What does it cover?</a:t>
            </a:r>
          </a:p>
          <a:p>
            <a:pPr lvl="2" eaLnBrk="1" hangingPunct="1"/>
            <a:r>
              <a:rPr lang="en-US" altLang="en-US" u="sng" dirty="0"/>
              <a:t>Hospital insurance</a:t>
            </a:r>
            <a:r>
              <a:rPr lang="en-US" altLang="en-US" dirty="0"/>
              <a:t>.  This covers hospitalization including room, board, nursing, and drug fees</a:t>
            </a:r>
          </a:p>
          <a:p>
            <a:pPr lvl="2" eaLnBrk="1" hangingPunct="1"/>
            <a:r>
              <a:rPr lang="en-US" altLang="en-US" u="sng" dirty="0"/>
              <a:t>Surgical insurance</a:t>
            </a:r>
            <a:r>
              <a:rPr lang="en-US" altLang="en-US" dirty="0"/>
              <a:t>.  This covers only the direct costs of surgery including the surgeon’s and equipment fees</a:t>
            </a:r>
          </a:p>
          <a:p>
            <a:pPr lvl="2" eaLnBrk="1" hangingPunct="1"/>
            <a:r>
              <a:rPr lang="en-US" altLang="en-US" u="sng" dirty="0"/>
              <a:t>Physician expense insurance</a:t>
            </a:r>
            <a:r>
              <a:rPr lang="en-US" altLang="en-US" dirty="0"/>
              <a:t>.  This covers physicians’ fees including office, lab, X-ray, and fees for other needed tests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Effect transition="in" filter="box(in)">
                                      <p:cBhvr>
                                        <p:cTn id="7" dur="500"/>
                                        <p:tgtEl>
                                          <p:spTgt spid="88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8067">
                                            <p:txEl>
                                              <p:pRg st="1" end="1"/>
                                            </p:txEl>
                                          </p:spTgt>
                                        </p:tgtEl>
                                        <p:attrNameLst>
                                          <p:attrName>style.visibility</p:attrName>
                                        </p:attrNameLst>
                                      </p:cBhvr>
                                      <p:to>
                                        <p:strVal val="visible"/>
                                      </p:to>
                                    </p:set>
                                    <p:animEffect transition="in" filter="box(in)">
                                      <p:cBhvr>
                                        <p:cTn id="12" dur="500"/>
                                        <p:tgtEl>
                                          <p:spTgt spid="88067">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88067">
                                            <p:txEl>
                                              <p:pRg st="2" end="2"/>
                                            </p:txEl>
                                          </p:spTgt>
                                        </p:tgtEl>
                                        <p:attrNameLst>
                                          <p:attrName>style.visibility</p:attrName>
                                        </p:attrNameLst>
                                      </p:cBhvr>
                                      <p:to>
                                        <p:strVal val="visible"/>
                                      </p:to>
                                    </p:set>
                                    <p:animEffect transition="in" filter="box(in)">
                                      <p:cBhvr>
                                        <p:cTn id="15" dur="500"/>
                                        <p:tgtEl>
                                          <p:spTgt spid="88067">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88067">
                                            <p:txEl>
                                              <p:pRg st="3" end="3"/>
                                            </p:txEl>
                                          </p:spTgt>
                                        </p:tgtEl>
                                        <p:attrNameLst>
                                          <p:attrName>style.visibility</p:attrName>
                                        </p:attrNameLst>
                                      </p:cBhvr>
                                      <p:to>
                                        <p:strVal val="visible"/>
                                      </p:to>
                                    </p:set>
                                    <p:animEffect transition="in" filter="box(in)">
                                      <p:cBhvr>
                                        <p:cTn id="18" dur="500"/>
                                        <p:tgtEl>
                                          <p:spTgt spid="88067">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88067">
                                            <p:txEl>
                                              <p:pRg st="4" end="4"/>
                                            </p:txEl>
                                          </p:spTgt>
                                        </p:tgtEl>
                                        <p:attrNameLst>
                                          <p:attrName>style.visibility</p:attrName>
                                        </p:attrNameLst>
                                      </p:cBhvr>
                                      <p:to>
                                        <p:strVal val="visible"/>
                                      </p:to>
                                    </p:set>
                                    <p:animEffect transition="in" filter="box(in)">
                                      <p:cBhvr>
                                        <p:cTn id="21" dur="500"/>
                                        <p:tgtEl>
                                          <p:spTgt spid="88067">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88067">
                                            <p:txEl>
                                              <p:pRg st="5" end="5"/>
                                            </p:txEl>
                                          </p:spTgt>
                                        </p:tgtEl>
                                        <p:attrNameLst>
                                          <p:attrName>style.visibility</p:attrName>
                                        </p:attrNameLst>
                                      </p:cBhvr>
                                      <p:to>
                                        <p:strVal val="visible"/>
                                      </p:to>
                                    </p:set>
                                    <p:animEffect transition="in" filter="box(in)">
                                      <p:cBhvr>
                                        <p:cTn id="24" dur="500"/>
                                        <p:tgtEl>
                                          <p:spTgt spid="880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uiExpand="1"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228600"/>
            <a:ext cx="7772400" cy="1219200"/>
          </a:xfrm>
          <a:noFill/>
        </p:spPr>
        <p:txBody>
          <a:bodyPr lIns="90488" tIns="44450" rIns="90488" bIns="44450" anchor="b"/>
          <a:lstStyle/>
          <a:p>
            <a:pPr eaLnBrk="1" hangingPunct="1"/>
            <a:r>
              <a:rPr lang="en-US" altLang="en-US"/>
              <a:t>II. Major Medical Insurance</a:t>
            </a:r>
          </a:p>
        </p:txBody>
      </p:sp>
      <p:sp>
        <p:nvSpPr>
          <p:cNvPr id="90115" name="Rectangle 3"/>
          <p:cNvSpPr>
            <a:spLocks noGrp="1" noChangeArrowheads="1"/>
          </p:cNvSpPr>
          <p:nvPr>
            <p:ph idx="1"/>
          </p:nvPr>
        </p:nvSpPr>
        <p:spPr>
          <a:xfrm>
            <a:off x="952500" y="1600200"/>
            <a:ext cx="7277100" cy="4987925"/>
          </a:xfrm>
        </p:spPr>
        <p:txBody>
          <a:bodyPr lIns="90488" tIns="44450" rIns="90488" bIns="44450"/>
          <a:lstStyle/>
          <a:p>
            <a:pPr eaLnBrk="1" hangingPunct="1"/>
            <a:r>
              <a:rPr lang="en-US" altLang="en-US" dirty="0"/>
              <a:t>What is Major Medical Insurance?</a:t>
            </a:r>
          </a:p>
          <a:p>
            <a:pPr lvl="2" eaLnBrk="1" hangingPunct="1"/>
            <a:r>
              <a:rPr lang="en-US" altLang="en-US" dirty="0"/>
              <a:t>This is major coverage of medical costs over and above the basic health insurance coverage</a:t>
            </a:r>
          </a:p>
          <a:p>
            <a:pPr lvl="1" eaLnBrk="1" hangingPunct="1"/>
            <a:r>
              <a:rPr lang="en-US" altLang="en-US" dirty="0"/>
              <a:t>What does it cover?</a:t>
            </a:r>
          </a:p>
          <a:p>
            <a:pPr lvl="2" eaLnBrk="1" hangingPunct="1"/>
            <a:r>
              <a:rPr lang="en-US" altLang="en-US" dirty="0"/>
              <a:t>Medical costs beyond the basic plan.  These normally require a co-payment and/or a deductible</a:t>
            </a:r>
          </a:p>
          <a:p>
            <a:pPr lvl="2" eaLnBrk="1" hangingPunct="1"/>
            <a:r>
              <a:rPr lang="en-US" altLang="en-US" dirty="0"/>
              <a:t>A stop-loss provision.  This limits the total out-of-pocket expenses incurred by the insured to a specific dollar amount</a:t>
            </a:r>
          </a:p>
          <a:p>
            <a:pPr lvl="2" eaLnBrk="1" hangingPunct="1"/>
            <a:r>
              <a:rPr lang="en-US" altLang="en-US" dirty="0"/>
              <a:t>A life-time cap for the insurance company.  This limits the total amount the insurance company will pay over the life of a policy</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dissolve">
                                      <p:cBhvr>
                                        <p:cTn id="7" dur="500"/>
                                        <p:tgtEl>
                                          <p:spTgt spid="90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dissolve">
                                      <p:cBhvr>
                                        <p:cTn id="12" dur="500"/>
                                        <p:tgtEl>
                                          <p:spTgt spid="90115">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90115">
                                            <p:txEl>
                                              <p:pRg st="2" end="2"/>
                                            </p:txEl>
                                          </p:spTgt>
                                        </p:tgtEl>
                                        <p:attrNameLst>
                                          <p:attrName>style.visibility</p:attrName>
                                        </p:attrNameLst>
                                      </p:cBhvr>
                                      <p:to>
                                        <p:strVal val="visible"/>
                                      </p:to>
                                    </p:set>
                                    <p:animEffect transition="in" filter="dissolve">
                                      <p:cBhvr>
                                        <p:cTn id="15" dur="500"/>
                                        <p:tgtEl>
                                          <p:spTgt spid="90115">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0115">
                                            <p:txEl>
                                              <p:pRg st="3" end="3"/>
                                            </p:txEl>
                                          </p:spTgt>
                                        </p:tgtEl>
                                        <p:attrNameLst>
                                          <p:attrName>style.visibility</p:attrName>
                                        </p:attrNameLst>
                                      </p:cBhvr>
                                      <p:to>
                                        <p:strVal val="visible"/>
                                      </p:to>
                                    </p:set>
                                    <p:animEffect transition="in" filter="dissolve">
                                      <p:cBhvr>
                                        <p:cTn id="18" dur="500"/>
                                        <p:tgtEl>
                                          <p:spTgt spid="90115">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90115">
                                            <p:txEl>
                                              <p:pRg st="4" end="4"/>
                                            </p:txEl>
                                          </p:spTgt>
                                        </p:tgtEl>
                                        <p:attrNameLst>
                                          <p:attrName>style.visibility</p:attrName>
                                        </p:attrNameLst>
                                      </p:cBhvr>
                                      <p:to>
                                        <p:strVal val="visible"/>
                                      </p:to>
                                    </p:set>
                                    <p:animEffect transition="in" filter="dissolve">
                                      <p:cBhvr>
                                        <p:cTn id="21" dur="500"/>
                                        <p:tgtEl>
                                          <p:spTgt spid="90115">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90115">
                                            <p:txEl>
                                              <p:pRg st="5" end="5"/>
                                            </p:txEl>
                                          </p:spTgt>
                                        </p:tgtEl>
                                        <p:attrNameLst>
                                          <p:attrName>style.visibility</p:attrName>
                                        </p:attrNameLst>
                                      </p:cBhvr>
                                      <p:to>
                                        <p:strVal val="visible"/>
                                      </p:to>
                                    </p:set>
                                    <p:animEffect transition="in" filter="dissolve">
                                      <p:cBhvr>
                                        <p:cTn id="24" dur="500"/>
                                        <p:tgtEl>
                                          <p:spTgt spid="901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uiExpand="1" build="p" bldLvl="3"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7"/>
          <p:cNvSpPr>
            <a:spLocks noGrp="1" noChangeArrowheads="1"/>
          </p:cNvSpPr>
          <p:nvPr>
            <p:ph type="title"/>
          </p:nvPr>
        </p:nvSpPr>
        <p:spPr>
          <a:xfrm>
            <a:off x="685800" y="533400"/>
            <a:ext cx="7772400" cy="1143000"/>
          </a:xfrm>
        </p:spPr>
        <p:txBody>
          <a:bodyPr/>
          <a:lstStyle/>
          <a:p>
            <a:pPr eaLnBrk="1" hangingPunct="1"/>
            <a:r>
              <a:rPr lang="en-US" altLang="en-US"/>
              <a:t>III. Dental and Eye Insurance</a:t>
            </a:r>
          </a:p>
        </p:txBody>
      </p:sp>
      <p:sp>
        <p:nvSpPr>
          <p:cNvPr id="92168" name="Rectangle 8"/>
          <p:cNvSpPr>
            <a:spLocks noGrp="1" noChangeArrowheads="1"/>
          </p:cNvSpPr>
          <p:nvPr>
            <p:ph type="body" sz="half" idx="1"/>
          </p:nvPr>
        </p:nvSpPr>
        <p:spPr>
          <a:xfrm>
            <a:off x="914400" y="1600200"/>
            <a:ext cx="7315200" cy="4876800"/>
          </a:xfrm>
        </p:spPr>
        <p:txBody>
          <a:bodyPr/>
          <a:lstStyle/>
          <a:p>
            <a:pPr eaLnBrk="1" hangingPunct="1"/>
            <a:r>
              <a:rPr lang="en-US" altLang="en-US" dirty="0"/>
              <a:t>What is Dental and Eye Insurance?</a:t>
            </a:r>
          </a:p>
          <a:p>
            <a:pPr lvl="2" eaLnBrk="1" hangingPunct="1"/>
            <a:r>
              <a:rPr lang="en-US" altLang="en-US" dirty="0"/>
              <a:t>This is insurance which covers only dental work and expenses relating to the eyes</a:t>
            </a:r>
          </a:p>
          <a:p>
            <a:pPr lvl="1" eaLnBrk="1" hangingPunct="1"/>
            <a:r>
              <a:rPr lang="en-US" altLang="en-US" dirty="0"/>
              <a:t>What does it cover?</a:t>
            </a:r>
          </a:p>
          <a:p>
            <a:pPr lvl="2" eaLnBrk="1" hangingPunct="1"/>
            <a:r>
              <a:rPr lang="en-US" altLang="en-US" dirty="0"/>
              <a:t>Generally, it is only partial costs of eye exams, glasses, contact lenses, dental work, and dentures. </a:t>
            </a:r>
          </a:p>
          <a:p>
            <a:pPr lvl="3" eaLnBrk="1" hangingPunct="1"/>
            <a:r>
              <a:rPr lang="en-US" altLang="en-US" dirty="0"/>
              <a:t>Know your coverage, as the amount covered varies by plan provider</a:t>
            </a:r>
          </a:p>
          <a:p>
            <a:pPr lvl="2" eaLnBrk="1" hangingPunct="1"/>
            <a:r>
              <a:rPr lang="en-US" altLang="en-US" dirty="0"/>
              <a:t>These plans are generally expensive, unless they are provided as part of an employer plan</a:t>
            </a:r>
          </a:p>
          <a:p>
            <a:pPr lvl="3" eaLnBrk="1" hangingPunct="1"/>
            <a:r>
              <a:rPr lang="en-US" altLang="en-US" dirty="0"/>
              <a:t>Know what your plan covers before you go</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92168">
                                            <p:txEl>
                                              <p:pRg st="0" end="0"/>
                                            </p:txEl>
                                          </p:spTgt>
                                        </p:tgtEl>
                                        <p:attrNameLst>
                                          <p:attrName>style.visibility</p:attrName>
                                        </p:attrNameLst>
                                      </p:cBhvr>
                                      <p:to>
                                        <p:strVal val="visible"/>
                                      </p:to>
                                    </p:set>
                                    <p:animEffect transition="in" filter="slide(fromLeft)">
                                      <p:cBhvr>
                                        <p:cTn id="7" dur="500"/>
                                        <p:tgtEl>
                                          <p:spTgt spid="9216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92168">
                                            <p:txEl>
                                              <p:pRg st="1" end="1"/>
                                            </p:txEl>
                                          </p:spTgt>
                                        </p:tgtEl>
                                        <p:attrNameLst>
                                          <p:attrName>style.visibility</p:attrName>
                                        </p:attrNameLst>
                                      </p:cBhvr>
                                      <p:to>
                                        <p:strVal val="visible"/>
                                      </p:to>
                                    </p:set>
                                    <p:animEffect transition="in" filter="slide(fromLeft)">
                                      <p:cBhvr>
                                        <p:cTn id="12" dur="500"/>
                                        <p:tgtEl>
                                          <p:spTgt spid="92168">
                                            <p:txEl>
                                              <p:pRg st="1" end="1"/>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2168">
                                            <p:txEl>
                                              <p:pRg st="2" end="2"/>
                                            </p:txEl>
                                          </p:spTgt>
                                        </p:tgtEl>
                                        <p:attrNameLst>
                                          <p:attrName>style.visibility</p:attrName>
                                        </p:attrNameLst>
                                      </p:cBhvr>
                                      <p:to>
                                        <p:strVal val="visible"/>
                                      </p:to>
                                    </p:set>
                                    <p:animEffect transition="in" filter="slide(fromLeft)">
                                      <p:cBhvr>
                                        <p:cTn id="15" dur="700"/>
                                        <p:tgtEl>
                                          <p:spTgt spid="92168">
                                            <p:txEl>
                                              <p:pRg st="2" end="2"/>
                                            </p:txEl>
                                          </p:spTgt>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92168">
                                            <p:txEl>
                                              <p:pRg st="3" end="3"/>
                                            </p:txEl>
                                          </p:spTgt>
                                        </p:tgtEl>
                                        <p:attrNameLst>
                                          <p:attrName>style.visibility</p:attrName>
                                        </p:attrNameLst>
                                      </p:cBhvr>
                                      <p:to>
                                        <p:strVal val="visible"/>
                                      </p:to>
                                    </p:set>
                                    <p:animEffect transition="in" filter="slide(fromLeft)">
                                      <p:cBhvr>
                                        <p:cTn id="18" dur="500"/>
                                        <p:tgtEl>
                                          <p:spTgt spid="92168">
                                            <p:txEl>
                                              <p:pRg st="3" end="3"/>
                                            </p:txEl>
                                          </p:spTgt>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92168">
                                            <p:txEl>
                                              <p:pRg st="4" end="4"/>
                                            </p:txEl>
                                          </p:spTgt>
                                        </p:tgtEl>
                                        <p:attrNameLst>
                                          <p:attrName>style.visibility</p:attrName>
                                        </p:attrNameLst>
                                      </p:cBhvr>
                                      <p:to>
                                        <p:strVal val="visible"/>
                                      </p:to>
                                    </p:set>
                                    <p:animEffect transition="in" filter="slide(fromLeft)">
                                      <p:cBhvr>
                                        <p:cTn id="21" dur="500"/>
                                        <p:tgtEl>
                                          <p:spTgt spid="92168">
                                            <p:txEl>
                                              <p:pRg st="4" end="4"/>
                                            </p:txEl>
                                          </p:spTgt>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92168">
                                            <p:txEl>
                                              <p:pRg st="5" end="5"/>
                                            </p:txEl>
                                          </p:spTgt>
                                        </p:tgtEl>
                                        <p:attrNameLst>
                                          <p:attrName>style.visibility</p:attrName>
                                        </p:attrNameLst>
                                      </p:cBhvr>
                                      <p:to>
                                        <p:strVal val="visible"/>
                                      </p:to>
                                    </p:set>
                                    <p:animEffect transition="in" filter="slide(fromLeft)">
                                      <p:cBhvr>
                                        <p:cTn id="24" dur="500"/>
                                        <p:tgtEl>
                                          <p:spTgt spid="92168">
                                            <p:txEl>
                                              <p:pRg st="5" end="5"/>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92168">
                                            <p:txEl>
                                              <p:pRg st="6" end="6"/>
                                            </p:txEl>
                                          </p:spTgt>
                                        </p:tgtEl>
                                        <p:attrNameLst>
                                          <p:attrName>style.visibility</p:attrName>
                                        </p:attrNameLst>
                                      </p:cBhvr>
                                      <p:to>
                                        <p:strVal val="visible"/>
                                      </p:to>
                                    </p:set>
                                    <p:animEffect transition="in" filter="slide(fromLeft)">
                                      <p:cBhvr>
                                        <p:cTn id="27" dur="500"/>
                                        <p:tgtEl>
                                          <p:spTgt spid="9216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8" grpId="0" uiExpand="1" build="p" bldLvl="2" autoUpdateAnimBg="0"/>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4171</TotalTime>
  <Pages>40</Pages>
  <Words>4577</Words>
  <Application>Microsoft Office PowerPoint</Application>
  <PresentationFormat>On-screen Show (4:3)</PresentationFormat>
  <Paragraphs>420</Paragraphs>
  <Slides>63</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63</vt:i4>
      </vt:variant>
    </vt:vector>
  </HeadingPairs>
  <TitlesOfParts>
    <vt:vector size="68" baseType="lpstr">
      <vt:lpstr>Arial</vt:lpstr>
      <vt:lpstr>Tahoma</vt:lpstr>
      <vt:lpstr>Times New Roman</vt:lpstr>
      <vt:lpstr>Wingdings</vt:lpstr>
      <vt:lpstr>BM418-Theme1</vt:lpstr>
      <vt:lpstr>Personal Finance: Another Perspective</vt:lpstr>
      <vt:lpstr>Objectives</vt:lpstr>
      <vt:lpstr>Understand Health Insurance Relates to your PFP and Basic Health Coverage</vt:lpstr>
      <vt:lpstr>The Need for Health Insurance</vt:lpstr>
      <vt:lpstr>Basic Health Care (continued)</vt:lpstr>
      <vt:lpstr>Basic Health Care (continued)</vt:lpstr>
      <vt:lpstr>I. Basic Health Insurance</vt:lpstr>
      <vt:lpstr>II. Major Medical Insurance</vt:lpstr>
      <vt:lpstr>III. Dental and Eye Insurance</vt:lpstr>
      <vt:lpstr>IV. Dread Disease and  Accident Insurance</vt:lpstr>
      <vt:lpstr>Health Care Providers</vt:lpstr>
      <vt:lpstr>1. Private Health Care Plans</vt:lpstr>
      <vt:lpstr>Private Health Care Plans (continued)</vt:lpstr>
      <vt:lpstr>Private: Managed Health Care Plans</vt:lpstr>
      <vt:lpstr>Private: Managed Health Care Plans (continued)</vt:lpstr>
      <vt:lpstr>Private: Managed Health Care Plans (continued)</vt:lpstr>
      <vt:lpstr>Private: Managed Health Care Plans (continued)</vt:lpstr>
      <vt:lpstr>2. Non-group/Individual Plans</vt:lpstr>
      <vt:lpstr>High Deductible Plans</vt:lpstr>
      <vt:lpstr>Health Savings Accounts (HSA) </vt:lpstr>
      <vt:lpstr>Health Savings Accounts (continued)</vt:lpstr>
      <vt:lpstr>Health Savings Accounts (continued)</vt:lpstr>
      <vt:lpstr>3. Government-Sponsored Health Care Plans</vt:lpstr>
      <vt:lpstr>i. Workers’ Compensation</vt:lpstr>
      <vt:lpstr>ii. Medicare</vt:lpstr>
      <vt:lpstr>Medicare (continued)</vt:lpstr>
      <vt:lpstr>Medicare (continued) </vt:lpstr>
      <vt:lpstr>iii. Medicaid</vt:lpstr>
      <vt:lpstr>Questions</vt:lpstr>
      <vt:lpstr>B. Understand the Key areas  of Disability Insurance</vt:lpstr>
      <vt:lpstr>Disability Insurance (continued)</vt:lpstr>
      <vt:lpstr>Disability Insurance (continued)</vt:lpstr>
      <vt:lpstr>Disability Insurance (continued)</vt:lpstr>
      <vt:lpstr>Disability Insurance (continued)</vt:lpstr>
      <vt:lpstr>Disability Insurance (continued)</vt:lpstr>
      <vt:lpstr>Disability Insurance (continued)</vt:lpstr>
      <vt:lpstr>Disability Insurance (continued)</vt:lpstr>
      <vt:lpstr>Questions</vt:lpstr>
      <vt:lpstr>C. Understand the Key areas of  Long-term Care Insurance</vt:lpstr>
      <vt:lpstr>Long-Term Care Insurance (continued)</vt:lpstr>
      <vt:lpstr>Long-Term Care Insurance (continued)</vt:lpstr>
      <vt:lpstr>Long-Term Care Insurance (continued)</vt:lpstr>
      <vt:lpstr>Questions</vt:lpstr>
      <vt:lpstr>F. Understand Health Plans and Strategies</vt:lpstr>
      <vt:lpstr>Be Wise in Shopping for Insurance</vt:lpstr>
      <vt:lpstr>Shopping for Health Insurance (continued)</vt:lpstr>
      <vt:lpstr>Health Strategies (continued)</vt:lpstr>
      <vt:lpstr>Health Strategies (continued)</vt:lpstr>
      <vt:lpstr>Health Strategies (continued)</vt:lpstr>
      <vt:lpstr>Health Strategies (continued)</vt:lpstr>
      <vt:lpstr>Health Strategies (continued)</vt:lpstr>
      <vt:lpstr>Health Strategies (continued)</vt:lpstr>
      <vt:lpstr>Review of Objectives</vt:lpstr>
      <vt:lpstr>Case Study #1</vt:lpstr>
      <vt:lpstr>Case Study #1 Answers</vt:lpstr>
      <vt:lpstr>Case #2</vt:lpstr>
      <vt:lpstr>Key Questions to Ask (continued)</vt:lpstr>
      <vt:lpstr>Key Questions to Ask (continued)</vt:lpstr>
      <vt:lpstr>Key Questions to Ask (continued)</vt:lpstr>
      <vt:lpstr>Key Questions to Ask (continued)</vt:lpstr>
      <vt:lpstr>Key Questions to Ask (continued)</vt:lpstr>
      <vt:lpstr>Key Questions to Ask (continued)</vt:lpstr>
      <vt:lpstr>Key Questions to Ask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Insurance</dc:title>
  <dc:subject>Health Insurance</dc:subject>
  <dc:creator>Bryan Sudweeks</dc:creator>
  <cp:keywords/>
  <dc:description/>
  <cp:lastModifiedBy>Bryan Sudweeks</cp:lastModifiedBy>
  <cp:revision>259</cp:revision>
  <cp:lastPrinted>2018-10-16T21:10:23Z</cp:lastPrinted>
  <dcterms:created xsi:type="dcterms:W3CDTF">1998-03-04T19:00:02Z</dcterms:created>
  <dcterms:modified xsi:type="dcterms:W3CDTF">2020-02-18T21:12:04Z</dcterms:modified>
</cp:coreProperties>
</file>