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82" r:id="rId1"/>
  </p:sldMasterIdLst>
  <p:notesMasterIdLst>
    <p:notesMasterId r:id="rId71"/>
  </p:notesMasterIdLst>
  <p:handoutMasterIdLst>
    <p:handoutMasterId r:id="rId72"/>
  </p:handoutMasterIdLst>
  <p:sldIdLst>
    <p:sldId id="382" r:id="rId2"/>
    <p:sldId id="367" r:id="rId3"/>
    <p:sldId id="539" r:id="rId4"/>
    <p:sldId id="429" r:id="rId5"/>
    <p:sldId id="477" r:id="rId6"/>
    <p:sldId id="387" r:id="rId7"/>
    <p:sldId id="516" r:id="rId8"/>
    <p:sldId id="519" r:id="rId9"/>
    <p:sldId id="389" r:id="rId10"/>
    <p:sldId id="517" r:id="rId11"/>
    <p:sldId id="447" r:id="rId12"/>
    <p:sldId id="497" r:id="rId13"/>
    <p:sldId id="518" r:id="rId14"/>
    <p:sldId id="506" r:id="rId15"/>
    <p:sldId id="507" r:id="rId16"/>
    <p:sldId id="508" r:id="rId17"/>
    <p:sldId id="509" r:id="rId18"/>
    <p:sldId id="450" r:id="rId19"/>
    <p:sldId id="501" r:id="rId20"/>
    <p:sldId id="435" r:id="rId21"/>
    <p:sldId id="513" r:id="rId22"/>
    <p:sldId id="514" r:id="rId23"/>
    <p:sldId id="464" r:id="rId24"/>
    <p:sldId id="397" r:id="rId25"/>
    <p:sldId id="398" r:id="rId26"/>
    <p:sldId id="445" r:id="rId27"/>
    <p:sldId id="520" r:id="rId28"/>
    <p:sldId id="523" r:id="rId29"/>
    <p:sldId id="524" r:id="rId30"/>
    <p:sldId id="525" r:id="rId31"/>
    <p:sldId id="500" r:id="rId32"/>
    <p:sldId id="402" r:id="rId33"/>
    <p:sldId id="483" r:id="rId34"/>
    <p:sldId id="403" r:id="rId35"/>
    <p:sldId id="484" r:id="rId36"/>
    <p:sldId id="404" r:id="rId37"/>
    <p:sldId id="485" r:id="rId38"/>
    <p:sldId id="405" r:id="rId39"/>
    <p:sldId id="486" r:id="rId40"/>
    <p:sldId id="526" r:id="rId41"/>
    <p:sldId id="527" r:id="rId42"/>
    <p:sldId id="406" r:id="rId43"/>
    <p:sldId id="407" r:id="rId44"/>
    <p:sldId id="408" r:id="rId45"/>
    <p:sldId id="410" r:id="rId46"/>
    <p:sldId id="528" r:id="rId47"/>
    <p:sldId id="416" r:id="rId48"/>
    <p:sldId id="418" r:id="rId49"/>
    <p:sldId id="420" r:id="rId50"/>
    <p:sldId id="466" r:id="rId51"/>
    <p:sldId id="544" r:id="rId52"/>
    <p:sldId id="545" r:id="rId53"/>
    <p:sldId id="534" r:id="rId54"/>
    <p:sldId id="535" r:id="rId55"/>
    <p:sldId id="422" r:id="rId56"/>
    <p:sldId id="542" r:id="rId57"/>
    <p:sldId id="547" r:id="rId58"/>
    <p:sldId id="549" r:id="rId59"/>
    <p:sldId id="487" r:id="rId60"/>
    <p:sldId id="490" r:id="rId61"/>
    <p:sldId id="491" r:id="rId62"/>
    <p:sldId id="536" r:id="rId63"/>
    <p:sldId id="538" r:id="rId64"/>
    <p:sldId id="530" r:id="rId65"/>
    <p:sldId id="531" r:id="rId66"/>
    <p:sldId id="496" r:id="rId67"/>
    <p:sldId id="452" r:id="rId68"/>
    <p:sldId id="476" r:id="rId69"/>
    <p:sldId id="521" r:id="rId70"/>
  </p:sldIdLst>
  <p:sldSz cx="9144000" cy="6858000" type="screen4x3"/>
  <p:notesSz cx="7010400" cy="9296400"/>
  <p:defaultTextStyle>
    <a:defPPr>
      <a:defRPr lang="en-US"/>
    </a:defPPr>
    <a:lvl1pPr algn="l" rtl="0" eaLnBrk="0" fontAlgn="base" hangingPunct="0">
      <a:spcBef>
        <a:spcPct val="0"/>
      </a:spcBef>
      <a:spcAft>
        <a:spcPct val="0"/>
      </a:spcAft>
      <a:defRPr sz="2400" kern="1200">
        <a:solidFill>
          <a:schemeClr val="tx1"/>
        </a:solidFill>
        <a:latin typeface="Times New Roman"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anose="02020603050405020304" pitchFamily="18" charset="0"/>
        <a:ea typeface="+mn-ea"/>
        <a:cs typeface="+mn-cs"/>
      </a:defRPr>
    </a:lvl5pPr>
    <a:lvl6pPr marL="2286000" algn="l" defTabSz="914400" rtl="0" eaLnBrk="1" latinLnBrk="0" hangingPunct="1">
      <a:defRPr sz="2400" kern="1200">
        <a:solidFill>
          <a:schemeClr val="tx1"/>
        </a:solidFill>
        <a:latin typeface="Times New Roman" panose="02020603050405020304" pitchFamily="18" charset="0"/>
        <a:ea typeface="+mn-ea"/>
        <a:cs typeface="+mn-cs"/>
      </a:defRPr>
    </a:lvl6pPr>
    <a:lvl7pPr marL="2743200" algn="l" defTabSz="914400" rtl="0" eaLnBrk="1" latinLnBrk="0" hangingPunct="1">
      <a:defRPr sz="2400" kern="1200">
        <a:solidFill>
          <a:schemeClr val="tx1"/>
        </a:solidFill>
        <a:latin typeface="Times New Roman" panose="02020603050405020304" pitchFamily="18" charset="0"/>
        <a:ea typeface="+mn-ea"/>
        <a:cs typeface="+mn-cs"/>
      </a:defRPr>
    </a:lvl7pPr>
    <a:lvl8pPr marL="3200400" algn="l" defTabSz="914400" rtl="0" eaLnBrk="1" latinLnBrk="0" hangingPunct="1">
      <a:defRPr sz="2400" kern="1200">
        <a:solidFill>
          <a:schemeClr val="tx1"/>
        </a:solidFill>
        <a:latin typeface="Times New Roman" panose="02020603050405020304" pitchFamily="18" charset="0"/>
        <a:ea typeface="+mn-ea"/>
        <a:cs typeface="+mn-cs"/>
      </a:defRPr>
    </a:lvl8pPr>
    <a:lvl9pPr marL="3657600" algn="l" defTabSz="914400" rtl="0" eaLnBrk="1" latinLnBrk="0" hangingPunct="1">
      <a:defRPr sz="2400" kern="1200">
        <a:solidFill>
          <a:schemeClr val="tx1"/>
        </a:solidFill>
        <a:latin typeface="Times New Roman" panose="02020603050405020304"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28">
          <p15:clr>
            <a:srgbClr val="A4A3A4"/>
          </p15:clr>
        </p15:guide>
        <p15:guide id="2" pos="2208">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browse/>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FFFF99"/>
    <a:srgbClr val="CCFFCC"/>
    <a:srgbClr val="66FF66"/>
    <a:srgbClr val="FF7C80"/>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4615" autoAdjust="0"/>
    <p:restoredTop sz="86385" autoAdjust="0"/>
  </p:normalViewPr>
  <p:slideViewPr>
    <p:cSldViewPr>
      <p:cViewPr varScale="1">
        <p:scale>
          <a:sx n="95" d="100"/>
          <a:sy n="95" d="100"/>
        </p:scale>
        <p:origin x="1020" y="-786"/>
      </p:cViewPr>
      <p:guideLst>
        <p:guide orient="horz" pos="2160"/>
        <p:guide pos="2880"/>
      </p:guideLst>
    </p:cSldViewPr>
  </p:slideViewPr>
  <p:outlineViewPr>
    <p:cViewPr>
      <p:scale>
        <a:sx n="33" d="100"/>
        <a:sy n="33" d="100"/>
      </p:scale>
      <p:origin x="0" y="65064"/>
    </p:cViewPr>
  </p:outlineViewPr>
  <p:notesTextViewPr>
    <p:cViewPr>
      <p:scale>
        <a:sx n="100" d="100"/>
        <a:sy n="100" d="100"/>
      </p:scale>
      <p:origin x="0" y="0"/>
    </p:cViewPr>
  </p:notesTextViewPr>
  <p:sorterViewPr>
    <p:cViewPr>
      <p:scale>
        <a:sx n="66" d="100"/>
        <a:sy n="66" d="100"/>
      </p:scale>
      <p:origin x="0" y="0"/>
    </p:cViewPr>
  </p:sorterViewPr>
  <p:notesViewPr>
    <p:cSldViewPr>
      <p:cViewPr>
        <p:scale>
          <a:sx n="100" d="100"/>
          <a:sy n="100" d="100"/>
        </p:scale>
        <p:origin x="-1404" y="-60"/>
      </p:cViewPr>
      <p:guideLst>
        <p:guide orient="horz" pos="2928"/>
        <p:guide pos="2208"/>
      </p:guideLst>
    </p:cSldViewPr>
  </p:notesViewPr>
  <p:gridSpacing cx="91439" cy="91439"/>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viewProps" Target="viewProps.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handoutMaster" Target="handoutMasters/handoutMaster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tableStyles" Target="tableStyles.xml"/><Relationship Id="rId7" Type="http://schemas.openxmlformats.org/officeDocument/2006/relationships/slide" Target="slides/slide6.xml"/><Relationship Id="rId71" Type="http://schemas.openxmlformats.org/officeDocument/2006/relationships/notesMaster" Target="notesMasters/notesMaster1.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8.emf"/><Relationship Id="rId1" Type="http://schemas.openxmlformats.org/officeDocument/2006/relationships/image" Target="../media/image7.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3186" name="Rectangle 2"/>
          <p:cNvSpPr>
            <a:spLocks noChangeArrowheads="1"/>
          </p:cNvSpPr>
          <p:nvPr/>
        </p:nvSpPr>
        <p:spPr bwMode="auto">
          <a:xfrm>
            <a:off x="1966913" y="193675"/>
            <a:ext cx="3033712"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2181" tIns="45281" rIns="92181" bIns="45281" anchor="ctr">
            <a:spAutoFit/>
          </a:bodyPr>
          <a:lstStyle>
            <a:lvl1pPr defTabSz="930275" eaLnBrk="0" hangingPunct="0">
              <a:defRPr sz="2400">
                <a:solidFill>
                  <a:schemeClr val="tx1"/>
                </a:solidFill>
                <a:latin typeface="Times New Roman" pitchFamily="18" charset="0"/>
              </a:defRPr>
            </a:lvl1pPr>
            <a:lvl2pPr marL="742950" indent="-285750" defTabSz="930275" eaLnBrk="0" hangingPunct="0">
              <a:defRPr sz="2400">
                <a:solidFill>
                  <a:schemeClr val="tx1"/>
                </a:solidFill>
                <a:latin typeface="Times New Roman" pitchFamily="18" charset="0"/>
              </a:defRPr>
            </a:lvl2pPr>
            <a:lvl3pPr marL="1143000" indent="-228600" defTabSz="930275" eaLnBrk="0" hangingPunct="0">
              <a:defRPr sz="2400">
                <a:solidFill>
                  <a:schemeClr val="tx1"/>
                </a:solidFill>
                <a:latin typeface="Times New Roman" pitchFamily="18" charset="0"/>
              </a:defRPr>
            </a:lvl3pPr>
            <a:lvl4pPr marL="1600200" indent="-228600" defTabSz="930275" eaLnBrk="0" hangingPunct="0">
              <a:defRPr sz="2400">
                <a:solidFill>
                  <a:schemeClr val="tx1"/>
                </a:solidFill>
                <a:latin typeface="Times New Roman" pitchFamily="18" charset="0"/>
              </a:defRPr>
            </a:lvl4pPr>
            <a:lvl5pPr marL="2057400" indent="-228600" defTabSz="930275" eaLnBrk="0" hangingPunct="0">
              <a:defRPr sz="2400">
                <a:solidFill>
                  <a:schemeClr val="tx1"/>
                </a:solidFill>
                <a:latin typeface="Times New Roman" pitchFamily="18" charset="0"/>
              </a:defRPr>
            </a:lvl5pPr>
            <a:lvl6pPr marL="2514600" indent="-228600" algn="ctr" defTabSz="930275" eaLnBrk="0" fontAlgn="base" hangingPunct="0">
              <a:spcBef>
                <a:spcPct val="0"/>
              </a:spcBef>
              <a:spcAft>
                <a:spcPct val="0"/>
              </a:spcAft>
              <a:defRPr sz="2400">
                <a:solidFill>
                  <a:schemeClr val="tx1"/>
                </a:solidFill>
                <a:latin typeface="Times New Roman" pitchFamily="18" charset="0"/>
              </a:defRPr>
            </a:lvl6pPr>
            <a:lvl7pPr marL="2971800" indent="-228600" algn="ctr" defTabSz="930275" eaLnBrk="0" fontAlgn="base" hangingPunct="0">
              <a:spcBef>
                <a:spcPct val="0"/>
              </a:spcBef>
              <a:spcAft>
                <a:spcPct val="0"/>
              </a:spcAft>
              <a:defRPr sz="2400">
                <a:solidFill>
                  <a:schemeClr val="tx1"/>
                </a:solidFill>
                <a:latin typeface="Times New Roman" pitchFamily="18" charset="0"/>
              </a:defRPr>
            </a:lvl7pPr>
            <a:lvl8pPr marL="3429000" indent="-228600" algn="ctr" defTabSz="930275" eaLnBrk="0" fontAlgn="base" hangingPunct="0">
              <a:spcBef>
                <a:spcPct val="0"/>
              </a:spcBef>
              <a:spcAft>
                <a:spcPct val="0"/>
              </a:spcAft>
              <a:defRPr sz="2400">
                <a:solidFill>
                  <a:schemeClr val="tx1"/>
                </a:solidFill>
                <a:latin typeface="Times New Roman" pitchFamily="18" charset="0"/>
              </a:defRPr>
            </a:lvl8pPr>
            <a:lvl9pPr marL="3886200" indent="-228600" algn="ctr" defTabSz="930275" eaLnBrk="0" fontAlgn="base" hangingPunct="0">
              <a:spcBef>
                <a:spcPct val="0"/>
              </a:spcBef>
              <a:spcAft>
                <a:spcPct val="0"/>
              </a:spcAft>
              <a:defRPr sz="2400">
                <a:solidFill>
                  <a:schemeClr val="tx1"/>
                </a:solidFill>
                <a:latin typeface="Times New Roman" pitchFamily="18" charset="0"/>
              </a:defRPr>
            </a:lvl9pPr>
          </a:lstStyle>
          <a:p>
            <a:pPr algn="ctr">
              <a:defRPr/>
            </a:pPr>
            <a:r>
              <a:rPr lang="en-US" altLang="en-US" sz="1400"/>
              <a:t>Insurance 2: Life Insurance</a:t>
            </a:r>
          </a:p>
          <a:p>
            <a:pPr algn="ctr">
              <a:defRPr/>
            </a:pPr>
            <a:r>
              <a:rPr lang="en-US" altLang="en-US" sz="1400"/>
              <a:t>Personal Finance: Another Perspective</a:t>
            </a:r>
          </a:p>
        </p:txBody>
      </p:sp>
      <p:sp>
        <p:nvSpPr>
          <p:cNvPr id="93187" name="Rectangle 3"/>
          <p:cNvSpPr>
            <a:spLocks noChangeArrowheads="1"/>
          </p:cNvSpPr>
          <p:nvPr/>
        </p:nvSpPr>
        <p:spPr bwMode="auto">
          <a:xfrm>
            <a:off x="3303588" y="8672513"/>
            <a:ext cx="400050" cy="314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2181" tIns="45281" rIns="92181" bIns="45281" anchor="ctr">
            <a:spAutoFit/>
          </a:bodyPr>
          <a:lstStyle>
            <a:lvl1pPr defTabSz="930275" eaLnBrk="0" hangingPunct="0">
              <a:defRPr sz="2400">
                <a:solidFill>
                  <a:schemeClr val="tx1"/>
                </a:solidFill>
                <a:latin typeface="Times New Roman" panose="02020603050405020304" pitchFamily="18" charset="0"/>
              </a:defRPr>
            </a:lvl1pPr>
            <a:lvl2pPr marL="742950" indent="-285750" defTabSz="930275" eaLnBrk="0" hangingPunct="0">
              <a:defRPr sz="2400">
                <a:solidFill>
                  <a:schemeClr val="tx1"/>
                </a:solidFill>
                <a:latin typeface="Times New Roman" panose="02020603050405020304" pitchFamily="18" charset="0"/>
              </a:defRPr>
            </a:lvl2pPr>
            <a:lvl3pPr marL="1143000" indent="-228600" defTabSz="930275" eaLnBrk="0" hangingPunct="0">
              <a:defRPr sz="2400">
                <a:solidFill>
                  <a:schemeClr val="tx1"/>
                </a:solidFill>
                <a:latin typeface="Times New Roman" panose="02020603050405020304" pitchFamily="18" charset="0"/>
              </a:defRPr>
            </a:lvl3pPr>
            <a:lvl4pPr marL="1600200" indent="-228600" defTabSz="930275" eaLnBrk="0" hangingPunct="0">
              <a:defRPr sz="2400">
                <a:solidFill>
                  <a:schemeClr val="tx1"/>
                </a:solidFill>
                <a:latin typeface="Times New Roman" panose="02020603050405020304" pitchFamily="18" charset="0"/>
              </a:defRPr>
            </a:lvl4pPr>
            <a:lvl5pPr marL="2057400" indent="-228600" defTabSz="930275" eaLnBrk="0" hangingPunct="0">
              <a:defRPr sz="2400">
                <a:solidFill>
                  <a:schemeClr val="tx1"/>
                </a:solidFill>
                <a:latin typeface="Times New Roman" panose="02020603050405020304" pitchFamily="18" charset="0"/>
              </a:defRPr>
            </a:lvl5pPr>
            <a:lvl6pPr marL="2514600" indent="-228600" algn="ctr" defTabSz="930275"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defTabSz="930275"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defTabSz="930275"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defTabSz="930275" eaLnBrk="0" fontAlgn="base" hangingPunct="0">
              <a:spcBef>
                <a:spcPct val="0"/>
              </a:spcBef>
              <a:spcAft>
                <a:spcPct val="0"/>
              </a:spcAft>
              <a:defRPr sz="2400">
                <a:solidFill>
                  <a:schemeClr val="tx1"/>
                </a:solidFill>
                <a:latin typeface="Times New Roman" panose="02020603050405020304" pitchFamily="18" charset="0"/>
              </a:defRPr>
            </a:lvl9pPr>
          </a:lstStyle>
          <a:p>
            <a:pPr algn="r">
              <a:defRPr/>
            </a:pPr>
            <a:fld id="{757BB9FC-E2C1-4D14-8BDC-193EA6924A72}" type="slidenum">
              <a:rPr lang="en-US" altLang="en-US" sz="1400"/>
              <a:pPr algn="r">
                <a:defRPr/>
              </a:pPr>
              <a:t>‹#›</a:t>
            </a:fld>
            <a:endParaRPr lang="en-US" altLang="en-US" sz="1400"/>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body" sz="quarter" idx="3"/>
          </p:nvPr>
        </p:nvSpPr>
        <p:spPr bwMode="auto">
          <a:xfrm>
            <a:off x="933450" y="4416425"/>
            <a:ext cx="5143500" cy="4181475"/>
          </a:xfrm>
          <a:prstGeom prst="rect">
            <a:avLst/>
          </a:prstGeom>
          <a:noFill/>
          <a:ln w="12700">
            <a:noFill/>
            <a:miter lim="800000"/>
            <a:headEnd/>
            <a:tailEnd/>
          </a:ln>
          <a:effectLst/>
        </p:spPr>
        <p:txBody>
          <a:bodyPr vert="horz" wrap="square" lIns="92181" tIns="45281" rIns="92181" bIns="45281" numCol="1" anchor="t" anchorCtr="0" compatLnSpc="1">
            <a:prstTxWarp prst="textNoShape">
              <a:avLst/>
            </a:prstTxWarp>
          </a:bodyPr>
          <a:lstStyle/>
          <a:p>
            <a:pPr lvl="0"/>
            <a:r>
              <a:rPr lang="en-US" noProof="0"/>
              <a:t>Click to edit Master notes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099" name="Rectangle 3"/>
          <p:cNvSpPr>
            <a:spLocks noGrp="1" noRot="1" noChangeAspect="1" noChangeArrowheads="1" noTextEdit="1"/>
          </p:cNvSpPr>
          <p:nvPr>
            <p:ph type="sldImg" idx="2"/>
          </p:nvPr>
        </p:nvSpPr>
        <p:spPr bwMode="auto">
          <a:xfrm>
            <a:off x="1190625" y="703263"/>
            <a:ext cx="4629150" cy="3473450"/>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sp>
      <p:sp>
        <p:nvSpPr>
          <p:cNvPr id="82948" name="Rectangle 4"/>
          <p:cNvSpPr>
            <a:spLocks noChangeArrowheads="1"/>
          </p:cNvSpPr>
          <p:nvPr/>
        </p:nvSpPr>
        <p:spPr bwMode="auto">
          <a:xfrm>
            <a:off x="71438" y="93663"/>
            <a:ext cx="1538287" cy="315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2181" tIns="45281" rIns="92181" bIns="45281" anchor="ctr">
            <a:spAutoFit/>
          </a:bodyPr>
          <a:lstStyle>
            <a:lvl1pPr defTabSz="930275" eaLnBrk="0" hangingPunct="0">
              <a:defRPr sz="2400">
                <a:solidFill>
                  <a:schemeClr val="tx1"/>
                </a:solidFill>
                <a:latin typeface="Times New Roman" pitchFamily="18" charset="0"/>
              </a:defRPr>
            </a:lvl1pPr>
            <a:lvl2pPr marL="742950" indent="-285750" defTabSz="930275" eaLnBrk="0" hangingPunct="0">
              <a:defRPr sz="2400">
                <a:solidFill>
                  <a:schemeClr val="tx1"/>
                </a:solidFill>
                <a:latin typeface="Times New Roman" pitchFamily="18" charset="0"/>
              </a:defRPr>
            </a:lvl2pPr>
            <a:lvl3pPr marL="1143000" indent="-228600" defTabSz="930275" eaLnBrk="0" hangingPunct="0">
              <a:defRPr sz="2400">
                <a:solidFill>
                  <a:schemeClr val="tx1"/>
                </a:solidFill>
                <a:latin typeface="Times New Roman" pitchFamily="18" charset="0"/>
              </a:defRPr>
            </a:lvl3pPr>
            <a:lvl4pPr marL="1600200" indent="-228600" defTabSz="930275" eaLnBrk="0" hangingPunct="0">
              <a:defRPr sz="2400">
                <a:solidFill>
                  <a:schemeClr val="tx1"/>
                </a:solidFill>
                <a:latin typeface="Times New Roman" pitchFamily="18" charset="0"/>
              </a:defRPr>
            </a:lvl4pPr>
            <a:lvl5pPr marL="2057400" indent="-228600" defTabSz="930275" eaLnBrk="0" hangingPunct="0">
              <a:defRPr sz="2400">
                <a:solidFill>
                  <a:schemeClr val="tx1"/>
                </a:solidFill>
                <a:latin typeface="Times New Roman" pitchFamily="18" charset="0"/>
              </a:defRPr>
            </a:lvl5pPr>
            <a:lvl6pPr marL="2514600" indent="-228600" algn="ctr" defTabSz="930275" eaLnBrk="0" fontAlgn="base" hangingPunct="0">
              <a:spcBef>
                <a:spcPct val="0"/>
              </a:spcBef>
              <a:spcAft>
                <a:spcPct val="0"/>
              </a:spcAft>
              <a:defRPr sz="2400">
                <a:solidFill>
                  <a:schemeClr val="tx1"/>
                </a:solidFill>
                <a:latin typeface="Times New Roman" pitchFamily="18" charset="0"/>
              </a:defRPr>
            </a:lvl6pPr>
            <a:lvl7pPr marL="2971800" indent="-228600" algn="ctr" defTabSz="930275" eaLnBrk="0" fontAlgn="base" hangingPunct="0">
              <a:spcBef>
                <a:spcPct val="0"/>
              </a:spcBef>
              <a:spcAft>
                <a:spcPct val="0"/>
              </a:spcAft>
              <a:defRPr sz="2400">
                <a:solidFill>
                  <a:schemeClr val="tx1"/>
                </a:solidFill>
                <a:latin typeface="Times New Roman" pitchFamily="18" charset="0"/>
              </a:defRPr>
            </a:lvl7pPr>
            <a:lvl8pPr marL="3429000" indent="-228600" algn="ctr" defTabSz="930275" eaLnBrk="0" fontAlgn="base" hangingPunct="0">
              <a:spcBef>
                <a:spcPct val="0"/>
              </a:spcBef>
              <a:spcAft>
                <a:spcPct val="0"/>
              </a:spcAft>
              <a:defRPr sz="2400">
                <a:solidFill>
                  <a:schemeClr val="tx1"/>
                </a:solidFill>
                <a:latin typeface="Times New Roman" pitchFamily="18" charset="0"/>
              </a:defRPr>
            </a:lvl8pPr>
            <a:lvl9pPr marL="3886200" indent="-228600" algn="ctr" defTabSz="930275" eaLnBrk="0" fontAlgn="base" hangingPunct="0">
              <a:spcBef>
                <a:spcPct val="0"/>
              </a:spcBef>
              <a:spcAft>
                <a:spcPct val="0"/>
              </a:spcAft>
              <a:defRPr sz="2400">
                <a:solidFill>
                  <a:schemeClr val="tx1"/>
                </a:solidFill>
                <a:latin typeface="Times New Roman" pitchFamily="18" charset="0"/>
              </a:defRPr>
            </a:lvl9pPr>
          </a:lstStyle>
          <a:p>
            <a:pPr>
              <a:defRPr/>
            </a:pPr>
            <a:r>
              <a:rPr lang="en-US" altLang="en-US" sz="1400"/>
              <a:t>Prentice-Hall, Inc.</a:t>
            </a:r>
          </a:p>
        </p:txBody>
      </p:sp>
      <p:sp>
        <p:nvSpPr>
          <p:cNvPr id="82949" name="Rectangle 5"/>
          <p:cNvSpPr>
            <a:spLocks noChangeArrowheads="1"/>
          </p:cNvSpPr>
          <p:nvPr/>
        </p:nvSpPr>
        <p:spPr bwMode="auto">
          <a:xfrm>
            <a:off x="6538913" y="8891588"/>
            <a:ext cx="400050" cy="315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2181" tIns="45281" rIns="92181" bIns="45281" anchor="ctr">
            <a:spAutoFit/>
          </a:bodyPr>
          <a:lstStyle>
            <a:lvl1pPr defTabSz="930275" eaLnBrk="0" hangingPunct="0">
              <a:defRPr sz="2400">
                <a:solidFill>
                  <a:schemeClr val="tx1"/>
                </a:solidFill>
                <a:latin typeface="Times New Roman" panose="02020603050405020304" pitchFamily="18" charset="0"/>
              </a:defRPr>
            </a:lvl1pPr>
            <a:lvl2pPr marL="742950" indent="-285750" defTabSz="930275" eaLnBrk="0" hangingPunct="0">
              <a:defRPr sz="2400">
                <a:solidFill>
                  <a:schemeClr val="tx1"/>
                </a:solidFill>
                <a:latin typeface="Times New Roman" panose="02020603050405020304" pitchFamily="18" charset="0"/>
              </a:defRPr>
            </a:lvl2pPr>
            <a:lvl3pPr marL="1143000" indent="-228600" defTabSz="930275" eaLnBrk="0" hangingPunct="0">
              <a:defRPr sz="2400">
                <a:solidFill>
                  <a:schemeClr val="tx1"/>
                </a:solidFill>
                <a:latin typeface="Times New Roman" panose="02020603050405020304" pitchFamily="18" charset="0"/>
              </a:defRPr>
            </a:lvl3pPr>
            <a:lvl4pPr marL="1600200" indent="-228600" defTabSz="930275" eaLnBrk="0" hangingPunct="0">
              <a:defRPr sz="2400">
                <a:solidFill>
                  <a:schemeClr val="tx1"/>
                </a:solidFill>
                <a:latin typeface="Times New Roman" panose="02020603050405020304" pitchFamily="18" charset="0"/>
              </a:defRPr>
            </a:lvl4pPr>
            <a:lvl5pPr marL="2057400" indent="-228600" defTabSz="930275" eaLnBrk="0" hangingPunct="0">
              <a:defRPr sz="2400">
                <a:solidFill>
                  <a:schemeClr val="tx1"/>
                </a:solidFill>
                <a:latin typeface="Times New Roman" panose="02020603050405020304" pitchFamily="18" charset="0"/>
              </a:defRPr>
            </a:lvl5pPr>
            <a:lvl6pPr marL="2514600" indent="-228600" algn="ctr" defTabSz="930275"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defTabSz="930275"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defTabSz="930275"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defTabSz="930275" eaLnBrk="0" fontAlgn="base" hangingPunct="0">
              <a:spcBef>
                <a:spcPct val="0"/>
              </a:spcBef>
              <a:spcAft>
                <a:spcPct val="0"/>
              </a:spcAft>
              <a:defRPr sz="2400">
                <a:solidFill>
                  <a:schemeClr val="tx1"/>
                </a:solidFill>
                <a:latin typeface="Times New Roman" panose="02020603050405020304" pitchFamily="18" charset="0"/>
              </a:defRPr>
            </a:lvl9pPr>
          </a:lstStyle>
          <a:p>
            <a:pPr algn="r">
              <a:defRPr/>
            </a:pPr>
            <a:fld id="{C0C9A899-B341-48CA-8D7F-A440FDF72AC3}" type="slidenum">
              <a:rPr lang="en-US" altLang="en-US" sz="1400" smtClean="0"/>
              <a:pPr algn="r">
                <a:defRPr/>
              </a:pPr>
              <a:t>‹#›</a:t>
            </a:fld>
            <a:endParaRPr lang="en-US" altLang="en-US" sz="1400"/>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lide Image Placeholder 1"/>
          <p:cNvSpPr>
            <a:spLocks noGrp="1" noRot="1" noChangeAspect="1" noTextEdit="1"/>
          </p:cNvSpPr>
          <p:nvPr>
            <p:ph type="sldImg"/>
          </p:nvPr>
        </p:nvSpPr>
        <p:spPr>
          <a:ln/>
        </p:spPr>
      </p:sp>
      <p:sp>
        <p:nvSpPr>
          <p:cNvPr id="9219" name="Notes Placeholder 2"/>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lstStyle/>
          <a:p>
            <a:endParaRPr lang="en-US" altLang="en-US">
              <a:latin typeface="Arial" panose="020B0604020202020204" pitchFamily="34"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2"/>
          <p:cNvSpPr>
            <a:spLocks noGrp="1" noRot="1" noChangeAspect="1" noChangeArrowheads="1" noTextEdit="1"/>
          </p:cNvSpPr>
          <p:nvPr>
            <p:ph type="sldImg"/>
          </p:nvPr>
        </p:nvSpPr>
        <p:spPr>
          <a:ln cap="flat"/>
        </p:spPr>
      </p:sp>
      <p:sp>
        <p:nvSpPr>
          <p:cNvPr id="80899"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Arial" panose="020B0604020202020204" pitchFamily="34"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a:ln/>
        </p:spPr>
      </p:sp>
      <p:sp>
        <p:nvSpPr>
          <p:cNvPr id="25603" name="Notes Placeholder 2"/>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lstStyle/>
          <a:p>
            <a:endParaRPr lang="en-US" altLang="en-US">
              <a:latin typeface="Arial" panose="020B0604020202020204" pitchFamily="34" charset="0"/>
            </a:endParaRPr>
          </a:p>
        </p:txBody>
      </p:sp>
    </p:spTree>
    <p:extLst>
      <p:ext uri="{BB962C8B-B14F-4D97-AF65-F5344CB8AC3E}">
        <p14:creationId xmlns:p14="http://schemas.microsoft.com/office/powerpoint/2010/main" val="138535229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Rot="1" noChangeAspect="1" noChangeArrowheads="1" noTextEdit="1"/>
          </p:cNvSpPr>
          <p:nvPr>
            <p:ph type="sldImg"/>
          </p:nvPr>
        </p:nvSpPr>
        <p:spPr>
          <a:ln cap="flat"/>
        </p:spPr>
      </p:sp>
      <p:sp>
        <p:nvSpPr>
          <p:cNvPr id="19459"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Arial" panose="020B0604020202020204"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Rot="1" noChangeAspect="1" noChangeArrowheads="1" noTextEdit="1"/>
          </p:cNvSpPr>
          <p:nvPr>
            <p:ph type="sldImg"/>
          </p:nvPr>
        </p:nvSpPr>
        <p:spPr>
          <a:ln cap="flat"/>
        </p:spPr>
      </p:sp>
      <p:sp>
        <p:nvSpPr>
          <p:cNvPr id="41987"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Arial" panose="020B0604020202020204" pitchFamily="3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TextEdit="1"/>
          </p:cNvSpPr>
          <p:nvPr>
            <p:ph type="sldImg"/>
          </p:nvPr>
        </p:nvSpPr>
        <p:spPr>
          <a:ln/>
        </p:spPr>
      </p:sp>
      <p:sp>
        <p:nvSpPr>
          <p:cNvPr id="48131" name="Notes Placeholder 2"/>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lstStyle/>
          <a:p>
            <a:endParaRPr lang="en-US" altLang="en-US">
              <a:latin typeface="Arial" panose="020B0604020202020204" pitchFamily="34"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Rot="1" noChangeAspect="1" noChangeArrowheads="1" noTextEdit="1"/>
          </p:cNvSpPr>
          <p:nvPr>
            <p:ph type="sldImg"/>
          </p:nvPr>
        </p:nvSpPr>
        <p:spPr>
          <a:ln cap="flat"/>
        </p:spPr>
      </p:sp>
      <p:sp>
        <p:nvSpPr>
          <p:cNvPr id="59395"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Arial" panose="020B0604020202020204" pitchFamily="34"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Rot="1" noChangeAspect="1" noChangeArrowheads="1" noTextEdit="1"/>
          </p:cNvSpPr>
          <p:nvPr>
            <p:ph type="sldImg"/>
          </p:nvPr>
        </p:nvSpPr>
        <p:spPr>
          <a:ln cap="flat"/>
        </p:spPr>
      </p:sp>
      <p:sp>
        <p:nvSpPr>
          <p:cNvPr id="62467"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Arial" panose="020B0604020202020204" pitchFamily="34"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Rot="1" noChangeAspect="1" noChangeArrowheads="1" noTextEdit="1"/>
          </p:cNvSpPr>
          <p:nvPr>
            <p:ph type="sldImg"/>
          </p:nvPr>
        </p:nvSpPr>
        <p:spPr>
          <a:ln cap="flat"/>
        </p:spPr>
      </p:sp>
      <p:sp>
        <p:nvSpPr>
          <p:cNvPr id="65539"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Arial" panose="020B0604020202020204" pitchFamily="34"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Rot="1" noChangeAspect="1" noChangeArrowheads="1" noTextEdit="1"/>
          </p:cNvSpPr>
          <p:nvPr>
            <p:ph type="sldImg"/>
          </p:nvPr>
        </p:nvSpPr>
        <p:spPr>
          <a:ln cap="flat"/>
        </p:spPr>
      </p:sp>
      <p:sp>
        <p:nvSpPr>
          <p:cNvPr id="68611"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Arial" panose="020B0604020202020204" pitchFamily="34"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p:cNvSpPr>
            <a:spLocks noGrp="1" noRot="1" noChangeAspect="1" noChangeArrowheads="1" noTextEdit="1"/>
          </p:cNvSpPr>
          <p:nvPr>
            <p:ph type="sldImg"/>
          </p:nvPr>
        </p:nvSpPr>
        <p:spPr>
          <a:ln/>
        </p:spPr>
      </p:sp>
      <p:sp>
        <p:nvSpPr>
          <p:cNvPr id="73731"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Arial" panose="020B0604020202020204"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showMasterPhAnim="0" preserve="1" userDrawn="1">
  <p:cSld name="Title and Content">
    <p:spTree>
      <p:nvGrpSpPr>
        <p:cNvPr id="1" name=""/>
        <p:cNvGrpSpPr/>
        <p:nvPr/>
      </p:nvGrpSpPr>
      <p:grpSpPr>
        <a:xfrm>
          <a:off x="0" y="0"/>
          <a:ext cx="0" cy="0"/>
          <a:chOff x="0" y="0"/>
          <a:chExt cx="0" cy="0"/>
        </a:xfrm>
      </p:grpSpPr>
      <p:pic>
        <p:nvPicPr>
          <p:cNvPr id="4"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5588"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6"/>
          <p:cNvSpPr>
            <a:spLocks noChangeArrowheads="1"/>
          </p:cNvSpPr>
          <p:nvPr/>
        </p:nvSpPr>
        <p:spPr bwMode="auto">
          <a:xfrm>
            <a:off x="685800" y="685800"/>
            <a:ext cx="77724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lgn="ctr" eaLnBrk="1" hangingPunct="1">
              <a:defRPr/>
            </a:pPr>
            <a:endParaRPr lang="en-US" altLang="en-US"/>
          </a:p>
        </p:txBody>
      </p:sp>
      <p:sp>
        <p:nvSpPr>
          <p:cNvPr id="6" name="Slide Number Placeholder 3"/>
          <p:cNvSpPr txBox="1">
            <a:spLocks noGrp="1"/>
          </p:cNvSpPr>
          <p:nvPr/>
        </p:nvSpPr>
        <p:spPr bwMode="auto">
          <a:xfrm>
            <a:off x="8277225" y="6172200"/>
            <a:ext cx="592138" cy="457200"/>
          </a:xfrm>
          <a:prstGeom prst="rect">
            <a:avLst/>
          </a:prstGeom>
          <a:noFill/>
          <a:ln w="9525">
            <a:noFill/>
            <a:miter lim="800000"/>
            <a:headEnd/>
            <a:tailEnd/>
          </a:ln>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defRPr/>
            </a:pPr>
            <a:fld id="{37EA4E6B-D6BA-4F52-A2C7-220E79102EFF}" type="slidenum">
              <a:rPr lang="en-US" altLang="en-US" sz="1400" smtClean="0"/>
              <a:pPr algn="ctr" eaLnBrk="1" hangingPunct="1">
                <a:defRPr/>
              </a:pPr>
              <a:t>‹#›</a:t>
            </a:fld>
            <a:endParaRPr lang="en-US" altLang="en-US" sz="1400"/>
          </a:p>
        </p:txBody>
      </p:sp>
      <p:sp>
        <p:nvSpPr>
          <p:cNvPr id="7" name="Rectangle 8"/>
          <p:cNvSpPr>
            <a:spLocks noChangeArrowheads="1"/>
          </p:cNvSpPr>
          <p:nvPr/>
        </p:nvSpPr>
        <p:spPr bwMode="auto">
          <a:xfrm>
            <a:off x="0" y="0"/>
            <a:ext cx="9144000" cy="6858000"/>
          </a:xfrm>
          <a:prstGeom prst="rect">
            <a:avLst/>
          </a:prstGeom>
          <a:noFill/>
          <a:ln w="38100" cmpd="thickThin">
            <a:solidFill>
              <a:srgbClr val="80808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lgn="ctr" eaLnBrk="1" hangingPunct="1">
              <a:defRPr/>
            </a:pPr>
            <a:endParaRPr lang="en-US" altLang="en-US"/>
          </a:p>
        </p:txBody>
      </p:sp>
      <p:pic>
        <p:nvPicPr>
          <p:cNvPr id="8"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5588"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Rectangle 6"/>
          <p:cNvSpPr>
            <a:spLocks noChangeArrowheads="1"/>
          </p:cNvSpPr>
          <p:nvPr/>
        </p:nvSpPr>
        <p:spPr bwMode="auto">
          <a:xfrm>
            <a:off x="685800" y="685800"/>
            <a:ext cx="77724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lgn="ctr" eaLnBrk="1" hangingPunct="1">
              <a:defRPr/>
            </a:pPr>
            <a:endParaRPr lang="en-US" altLang="en-US"/>
          </a:p>
        </p:txBody>
      </p:sp>
      <p:sp>
        <p:nvSpPr>
          <p:cNvPr id="10" name="Slide Number Placeholder 3"/>
          <p:cNvSpPr txBox="1">
            <a:spLocks noGrp="1"/>
          </p:cNvSpPr>
          <p:nvPr/>
        </p:nvSpPr>
        <p:spPr bwMode="auto">
          <a:xfrm>
            <a:off x="8267700" y="5532438"/>
            <a:ext cx="533400" cy="457200"/>
          </a:xfrm>
          <a:prstGeom prst="rect">
            <a:avLst/>
          </a:prstGeom>
          <a:noFill/>
          <a:ln w="9525">
            <a:noFill/>
            <a:miter lim="800000"/>
            <a:headEnd/>
            <a:tailEnd/>
          </a:ln>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defRPr/>
            </a:pPr>
            <a:fld id="{B2079CBB-1B6B-42A2-8D2A-61607D7F11AC}" type="slidenum">
              <a:rPr lang="en-US" altLang="en-US" sz="1400" smtClean="0">
                <a:solidFill>
                  <a:schemeClr val="bg1"/>
                </a:solidFill>
              </a:rPr>
              <a:pPr algn="ctr" eaLnBrk="1" hangingPunct="1">
                <a:defRPr/>
              </a:pPr>
              <a:t>‹#›</a:t>
            </a:fld>
            <a:endParaRPr lang="en-US" altLang="en-US" sz="1400">
              <a:solidFill>
                <a:schemeClr val="bg1"/>
              </a:solidFill>
            </a:endParaRPr>
          </a:p>
        </p:txBody>
      </p:sp>
      <p:sp>
        <p:nvSpPr>
          <p:cNvPr id="11" name="Rectangle 8"/>
          <p:cNvSpPr>
            <a:spLocks noChangeArrowheads="1"/>
          </p:cNvSpPr>
          <p:nvPr/>
        </p:nvSpPr>
        <p:spPr bwMode="auto">
          <a:xfrm>
            <a:off x="0" y="0"/>
            <a:ext cx="9144000" cy="6858000"/>
          </a:xfrm>
          <a:prstGeom prst="rect">
            <a:avLst/>
          </a:prstGeom>
          <a:noFill/>
          <a:ln w="38100" cmpd="thickThin">
            <a:solidFill>
              <a:srgbClr val="80808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lgn="ctr" eaLnBrk="1" hangingPunct="1">
              <a:defRPr/>
            </a:pPr>
            <a:endParaRPr lang="en-US" altLang="en-US"/>
          </a:p>
        </p:txBody>
      </p:sp>
      <p:sp>
        <p:nvSpPr>
          <p:cNvPr id="3" name="Content Placeholder 2"/>
          <p:cNvSpPr>
            <a:spLocks noGrp="1"/>
          </p:cNvSpPr>
          <p:nvPr>
            <p:ph idx="1"/>
          </p:nvPr>
        </p:nvSpPr>
        <p:spPr>
          <a:xfrm>
            <a:off x="929040" y="1607520"/>
            <a:ext cx="7286625" cy="4419600"/>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5605821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showMasterPhAnim="0" type="title">
  <p:cSld name="Title Slide">
    <p:spTree>
      <p:nvGrpSpPr>
        <p:cNvPr id="1" name=""/>
        <p:cNvGrpSpPr/>
        <p:nvPr/>
      </p:nvGrpSpPr>
      <p:grpSpPr>
        <a:xfrm>
          <a:off x="0" y="0"/>
          <a:ext cx="0" cy="0"/>
          <a:chOff x="0" y="0"/>
          <a:chExt cx="0" cy="0"/>
        </a:xfrm>
      </p:grpSpPr>
      <p:pic>
        <p:nvPicPr>
          <p:cNvPr id="4"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5588"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6"/>
          <p:cNvSpPr>
            <a:spLocks noChangeArrowheads="1"/>
          </p:cNvSpPr>
          <p:nvPr/>
        </p:nvSpPr>
        <p:spPr bwMode="auto">
          <a:xfrm>
            <a:off x="685800" y="685800"/>
            <a:ext cx="77724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lgn="ctr" eaLnBrk="1" hangingPunct="1">
              <a:defRPr/>
            </a:pPr>
            <a:endParaRPr lang="en-US" altLang="en-US"/>
          </a:p>
        </p:txBody>
      </p:sp>
      <p:sp>
        <p:nvSpPr>
          <p:cNvPr id="6" name="Slide Number Placeholder 3"/>
          <p:cNvSpPr txBox="1">
            <a:spLocks noGrp="1"/>
          </p:cNvSpPr>
          <p:nvPr/>
        </p:nvSpPr>
        <p:spPr bwMode="auto">
          <a:xfrm>
            <a:off x="8305800" y="6172200"/>
            <a:ext cx="592138" cy="457200"/>
          </a:xfrm>
          <a:prstGeom prst="rect">
            <a:avLst/>
          </a:prstGeom>
          <a:noFill/>
          <a:ln w="9525">
            <a:noFill/>
            <a:miter lim="800000"/>
            <a:headEnd/>
            <a:tailEnd/>
          </a:ln>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defRPr/>
            </a:pPr>
            <a:fld id="{86934315-3227-4F60-B8CC-FEC137F08FDD}" type="slidenum">
              <a:rPr lang="en-US" altLang="en-US" sz="1400" smtClean="0"/>
              <a:pPr algn="ctr" eaLnBrk="1" hangingPunct="1">
                <a:defRPr/>
              </a:pPr>
              <a:t>‹#›</a:t>
            </a:fld>
            <a:endParaRPr lang="en-US" altLang="en-US" sz="1400"/>
          </a:p>
        </p:txBody>
      </p:sp>
      <p:sp>
        <p:nvSpPr>
          <p:cNvPr id="7" name="Rectangle 8"/>
          <p:cNvSpPr>
            <a:spLocks noChangeArrowheads="1"/>
          </p:cNvSpPr>
          <p:nvPr/>
        </p:nvSpPr>
        <p:spPr bwMode="auto">
          <a:xfrm>
            <a:off x="0" y="0"/>
            <a:ext cx="9144000" cy="6858000"/>
          </a:xfrm>
          <a:prstGeom prst="rect">
            <a:avLst/>
          </a:prstGeom>
          <a:noFill/>
          <a:ln w="38100" cmpd="thickThin">
            <a:solidFill>
              <a:srgbClr val="80808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lgn="ctr" eaLnBrk="1" hangingPunct="1">
              <a:defRPr/>
            </a:pPr>
            <a:endParaRPr lang="en-US" altLang="en-US"/>
          </a:p>
        </p:txBody>
      </p:sp>
      <p:sp>
        <p:nvSpPr>
          <p:cNvPr id="50178" name="Rectangle 2"/>
          <p:cNvSpPr>
            <a:spLocks noGrp="1" noChangeArrowheads="1"/>
          </p:cNvSpPr>
          <p:nvPr>
            <p:ph type="ctrTitle"/>
          </p:nvPr>
        </p:nvSpPr>
        <p:spPr>
          <a:xfrm>
            <a:off x="685800" y="2286000"/>
            <a:ext cx="7772400" cy="1143000"/>
          </a:xfrm>
        </p:spPr>
        <p:txBody>
          <a:bodyPr/>
          <a:lstStyle>
            <a:lvl1pPr>
              <a:defRPr/>
            </a:lvl1pPr>
          </a:lstStyle>
          <a:p>
            <a:r>
              <a:rPr lang="en-US"/>
              <a:t>Click to edit Master title style</a:t>
            </a:r>
          </a:p>
        </p:txBody>
      </p:sp>
      <p:sp>
        <p:nvSpPr>
          <p:cNvPr id="50179" name="Rectangle 3"/>
          <p:cNvSpPr>
            <a:spLocks noGrp="1" noChangeArrowheads="1"/>
          </p:cNvSpPr>
          <p:nvPr>
            <p:ph type="subTitle" idx="1"/>
          </p:nvPr>
        </p:nvSpPr>
        <p:spPr>
          <a:xfrm>
            <a:off x="1371600" y="3886200"/>
            <a:ext cx="6400800" cy="1752600"/>
          </a:xfrm>
        </p:spPr>
        <p:txBody>
          <a:bodyPr/>
          <a:lstStyle>
            <a:lvl1pPr marL="0" indent="0" algn="ctr">
              <a:buFont typeface="Wingdings" pitchFamily="2" charset="2"/>
              <a:buNone/>
              <a:defRPr sz="3600"/>
            </a:lvl1pPr>
          </a:lstStyle>
          <a:p>
            <a:r>
              <a:rPr lang="en-US"/>
              <a:t>Click to edit Master subtitle style</a:t>
            </a:r>
          </a:p>
        </p:txBody>
      </p:sp>
    </p:spTree>
    <p:extLst>
      <p:ext uri="{BB962C8B-B14F-4D97-AF65-F5344CB8AC3E}">
        <p14:creationId xmlns:p14="http://schemas.microsoft.com/office/powerpoint/2010/main" val="22545150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clipArtAndTx">
  <p:cSld name="Title, Clip Art and Text">
    <p:spTree>
      <p:nvGrpSpPr>
        <p:cNvPr id="1" name=""/>
        <p:cNvGrpSpPr/>
        <p:nvPr/>
      </p:nvGrpSpPr>
      <p:grpSpPr>
        <a:xfrm>
          <a:off x="0" y="0"/>
          <a:ext cx="0" cy="0"/>
          <a:chOff x="0" y="0"/>
          <a:chExt cx="0" cy="0"/>
        </a:xfrm>
      </p:grpSpPr>
      <p:sp>
        <p:nvSpPr>
          <p:cNvPr id="2" name="Title 1"/>
          <p:cNvSpPr>
            <a:spLocks noGrp="1"/>
          </p:cNvSpPr>
          <p:nvPr>
            <p:ph type="title"/>
          </p:nvPr>
        </p:nvSpPr>
        <p:spPr>
          <a:xfrm>
            <a:off x="762000" y="465138"/>
            <a:ext cx="7772400" cy="1143000"/>
          </a:xfrm>
        </p:spPr>
        <p:txBody>
          <a:bodyPr/>
          <a:lstStyle/>
          <a:p>
            <a:r>
              <a:rPr lang="en-US" dirty="0"/>
              <a:t>Click to edit Master title style</a:t>
            </a:r>
          </a:p>
        </p:txBody>
      </p:sp>
      <p:sp>
        <p:nvSpPr>
          <p:cNvPr id="3" name="ClipArt Placeholder 2"/>
          <p:cNvSpPr>
            <a:spLocks noGrp="1"/>
          </p:cNvSpPr>
          <p:nvPr>
            <p:ph type="clipArt" sz="half" idx="1"/>
          </p:nvPr>
        </p:nvSpPr>
        <p:spPr>
          <a:xfrm>
            <a:off x="914440" y="1632216"/>
            <a:ext cx="3567112" cy="4114800"/>
          </a:xfrm>
        </p:spPr>
        <p:txBody>
          <a:bodyPr/>
          <a:lstStyle/>
          <a:p>
            <a:pPr lvl="0"/>
            <a:r>
              <a:rPr lang="en-US" noProof="0"/>
              <a:t>Click icon to add clip art</a:t>
            </a:r>
            <a:endParaRPr lang="en-US" noProof="0" dirty="0"/>
          </a:p>
        </p:txBody>
      </p:sp>
      <p:sp>
        <p:nvSpPr>
          <p:cNvPr id="4" name="Text Placeholder 3"/>
          <p:cNvSpPr>
            <a:spLocks noGrp="1"/>
          </p:cNvSpPr>
          <p:nvPr>
            <p:ph type="body" sz="half" idx="2"/>
          </p:nvPr>
        </p:nvSpPr>
        <p:spPr>
          <a:xfrm>
            <a:off x="4648200" y="1608138"/>
            <a:ext cx="3567113"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1299665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Only">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640123" y="1691659"/>
            <a:ext cx="7772400" cy="55784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0250082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AndTwoObj">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639763" y="136525"/>
            <a:ext cx="7772400" cy="1143000"/>
          </a:xfrm>
        </p:spPr>
        <p:txBody>
          <a:bodyPr/>
          <a:lstStyle/>
          <a:p>
            <a:r>
              <a:rPr lang="en-US"/>
              <a:t>Click to edit Master title style</a:t>
            </a:r>
          </a:p>
        </p:txBody>
      </p:sp>
      <p:sp>
        <p:nvSpPr>
          <p:cNvPr id="3" name="Content Placeholder 2"/>
          <p:cNvSpPr>
            <a:spLocks noGrp="1"/>
          </p:cNvSpPr>
          <p:nvPr>
            <p:ph sz="half" idx="1"/>
          </p:nvPr>
        </p:nvSpPr>
        <p:spPr>
          <a:xfrm>
            <a:off x="914400" y="1600200"/>
            <a:ext cx="35814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quarter" idx="2"/>
          </p:nvPr>
        </p:nvSpPr>
        <p:spPr>
          <a:xfrm>
            <a:off x="4648200" y="1600200"/>
            <a:ext cx="3581400" cy="1981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Content Placeholder 4"/>
          <p:cNvSpPr>
            <a:spLocks noGrp="1"/>
          </p:cNvSpPr>
          <p:nvPr>
            <p:ph sz="quarter" idx="3"/>
          </p:nvPr>
        </p:nvSpPr>
        <p:spPr>
          <a:xfrm>
            <a:off x="4648200" y="3733800"/>
            <a:ext cx="3581400" cy="1981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05068577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8013" y="685800"/>
            <a:ext cx="77724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91491" name="Rectangle 3"/>
          <p:cNvSpPr>
            <a:spLocks noGrp="1" noChangeArrowheads="1"/>
          </p:cNvSpPr>
          <p:nvPr>
            <p:ph type="body" idx="1"/>
          </p:nvPr>
        </p:nvSpPr>
        <p:spPr bwMode="auto">
          <a:xfrm>
            <a:off x="928688" y="1608138"/>
            <a:ext cx="7286625" cy="441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pic>
        <p:nvPicPr>
          <p:cNvPr id="1028" name="Picture 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0" y="0"/>
            <a:ext cx="9145588"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9" name="Rectangle 6"/>
          <p:cNvSpPr>
            <a:spLocks noChangeArrowheads="1"/>
          </p:cNvSpPr>
          <p:nvPr/>
        </p:nvSpPr>
        <p:spPr bwMode="auto">
          <a:xfrm>
            <a:off x="685800" y="685800"/>
            <a:ext cx="77724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lgn="ctr" eaLnBrk="1" hangingPunct="1">
              <a:defRPr/>
            </a:pPr>
            <a:endParaRPr lang="en-US" altLang="en-US"/>
          </a:p>
        </p:txBody>
      </p:sp>
      <p:sp>
        <p:nvSpPr>
          <p:cNvPr id="1030" name="Slide Number Placeholder 3"/>
          <p:cNvSpPr txBox="1">
            <a:spLocks noGrp="1"/>
          </p:cNvSpPr>
          <p:nvPr/>
        </p:nvSpPr>
        <p:spPr bwMode="auto">
          <a:xfrm>
            <a:off x="8229600" y="6172200"/>
            <a:ext cx="592138" cy="457200"/>
          </a:xfrm>
          <a:prstGeom prst="rect">
            <a:avLst/>
          </a:prstGeom>
          <a:noFill/>
          <a:ln w="9525">
            <a:noFill/>
            <a:miter lim="800000"/>
            <a:headEnd/>
            <a:tailEnd/>
          </a:ln>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defRPr/>
            </a:pPr>
            <a:fld id="{E46E5E20-1D6A-41BA-A511-E3D09E01C52A}" type="slidenum">
              <a:rPr lang="en-US" altLang="en-US" sz="1400" smtClean="0"/>
              <a:pPr algn="ctr" eaLnBrk="1" hangingPunct="1">
                <a:defRPr/>
              </a:pPr>
              <a:t>‹#›</a:t>
            </a:fld>
            <a:endParaRPr lang="en-US" altLang="en-US" sz="1400"/>
          </a:p>
        </p:txBody>
      </p:sp>
      <p:sp>
        <p:nvSpPr>
          <p:cNvPr id="1031" name="Rectangle 8"/>
          <p:cNvSpPr>
            <a:spLocks noChangeArrowheads="1"/>
          </p:cNvSpPr>
          <p:nvPr/>
        </p:nvSpPr>
        <p:spPr bwMode="auto">
          <a:xfrm>
            <a:off x="0" y="0"/>
            <a:ext cx="9144000" cy="6858000"/>
          </a:xfrm>
          <a:prstGeom prst="rect">
            <a:avLst/>
          </a:prstGeom>
          <a:noFill/>
          <a:ln w="38100" cmpd="thickThin">
            <a:solidFill>
              <a:srgbClr val="80808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lgn="ctr" eaLnBrk="1" hangingPunct="1">
              <a:defRPr/>
            </a:pPr>
            <a:endParaRPr lang="en-US" altLang="en-US"/>
          </a:p>
        </p:txBody>
      </p:sp>
    </p:spTree>
  </p:cSld>
  <p:clrMap bg1="lt1" tx1="dk1" bg2="lt2" tx2="dk2" accent1="accent1" accent2="accent2" accent3="accent3" accent4="accent4" accent5="accent5" accent6="accent6" hlink="hlink" folHlink="folHlink"/>
  <p:sldLayoutIdLst>
    <p:sldLayoutId id="2147484091" r:id="rId1"/>
    <p:sldLayoutId id="2147484092" r:id="rId2"/>
    <p:sldLayoutId id="2147484088" r:id="rId3"/>
    <p:sldLayoutId id="2147484090" r:id="rId4"/>
    <p:sldLayoutId id="2147484093" r:id="rId5"/>
  </p:sldLayoutIdLs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91491">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91491">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91491">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91491">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91491">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1491" grpId="0" build="p">
        <p:tmplLst>
          <p:tmpl lvl="1">
            <p:tnLst>
              <p:par>
                <p:cTn presetID="1" presetClass="entr" presetSubtype="0" fill="hold" nodeType="clickEffect">
                  <p:stCondLst>
                    <p:cond delay="0"/>
                  </p:stCondLst>
                  <p:childTnLst>
                    <p:set>
                      <p:cBhvr>
                        <p:cTn dur="1" fill="hold">
                          <p:stCondLst>
                            <p:cond delay="0"/>
                          </p:stCondLst>
                        </p:cTn>
                        <p:tgtEl>
                          <p:spTgt spid="191491"/>
                        </p:tgtEl>
                        <p:attrNameLst>
                          <p:attrName>style.visibility</p:attrName>
                        </p:attrNameLst>
                      </p:cBhvr>
                      <p:to>
                        <p:strVal val="visible"/>
                      </p:to>
                    </p:set>
                  </p:childTnLst>
                </p:cTn>
              </p:par>
            </p:tnLst>
          </p:tmpl>
          <p:tmpl lvl="2">
            <p:tnLst>
              <p:par>
                <p:cTn presetID="1" presetClass="entr" presetSubtype="0" fill="hold" nodeType="clickEffect">
                  <p:stCondLst>
                    <p:cond delay="0"/>
                  </p:stCondLst>
                  <p:childTnLst>
                    <p:set>
                      <p:cBhvr>
                        <p:cTn dur="1" fill="hold">
                          <p:stCondLst>
                            <p:cond delay="0"/>
                          </p:stCondLst>
                        </p:cTn>
                        <p:tgtEl>
                          <p:spTgt spid="191491"/>
                        </p:tgtEl>
                        <p:attrNameLst>
                          <p:attrName>style.visibility</p:attrName>
                        </p:attrNameLst>
                      </p:cBhvr>
                      <p:to>
                        <p:strVal val="visible"/>
                      </p:to>
                    </p:set>
                  </p:childTnLst>
                </p:cTn>
              </p:par>
            </p:tnLst>
          </p:tmpl>
          <p:tmpl lvl="3">
            <p:tnLst>
              <p:par>
                <p:cTn presetID="1" presetClass="entr" presetSubtype="0" fill="hold" nodeType="withEffect">
                  <p:stCondLst>
                    <p:cond delay="0"/>
                  </p:stCondLst>
                  <p:childTnLst>
                    <p:set>
                      <p:cBhvr>
                        <p:cTn dur="1" fill="hold">
                          <p:stCondLst>
                            <p:cond delay="0"/>
                          </p:stCondLst>
                        </p:cTn>
                        <p:tgtEl>
                          <p:spTgt spid="191491"/>
                        </p:tgtEl>
                        <p:attrNameLst>
                          <p:attrName>style.visibility</p:attrName>
                        </p:attrNameLst>
                      </p:cBhvr>
                      <p:to>
                        <p:strVal val="visible"/>
                      </p:to>
                    </p:set>
                  </p:childTnLst>
                </p:cTn>
              </p:par>
            </p:tnLst>
          </p:tmpl>
          <p:tmpl lvl="4">
            <p:tnLst>
              <p:par>
                <p:cTn presetID="1" presetClass="entr" presetSubtype="0" fill="hold" nodeType="withEffect">
                  <p:stCondLst>
                    <p:cond delay="0"/>
                  </p:stCondLst>
                  <p:childTnLst>
                    <p:set>
                      <p:cBhvr>
                        <p:cTn dur="1" fill="hold">
                          <p:stCondLst>
                            <p:cond delay="0"/>
                          </p:stCondLst>
                        </p:cTn>
                        <p:tgtEl>
                          <p:spTgt spid="191491"/>
                        </p:tgtEl>
                        <p:attrNameLst>
                          <p:attrName>style.visibility</p:attrName>
                        </p:attrNameLst>
                      </p:cBhvr>
                      <p:to>
                        <p:strVal val="visible"/>
                      </p:to>
                    </p:set>
                  </p:childTnLst>
                </p:cTn>
              </p:par>
            </p:tnLst>
          </p:tmpl>
          <p:tmpl lvl="5">
            <p:tnLst>
              <p:par>
                <p:cTn presetID="1" presetClass="entr" presetSubtype="0" fill="hold" nodeType="withEffect">
                  <p:stCondLst>
                    <p:cond delay="0"/>
                  </p:stCondLst>
                  <p:childTnLst>
                    <p:set>
                      <p:cBhvr>
                        <p:cTn dur="1" fill="hold">
                          <p:stCondLst>
                            <p:cond delay="0"/>
                          </p:stCondLst>
                        </p:cTn>
                        <p:tgtEl>
                          <p:spTgt spid="191491"/>
                        </p:tgtEl>
                        <p:attrNameLst>
                          <p:attrName>style.visibility</p:attrName>
                        </p:attrNameLst>
                      </p:cBhvr>
                      <p:to>
                        <p:strVal val="visible"/>
                      </p:to>
                    </p:set>
                  </p:childTnLst>
                </p:cTn>
              </p:par>
            </p:tnLst>
          </p:tmpl>
        </p:tmplLst>
      </p:bldP>
    </p:bldLst>
  </p:timing>
  <p:hf hdr="0" ftr="0" dt="0"/>
  <p:txStyles>
    <p:titleStyle>
      <a:lvl1pPr algn="ctr" rtl="0" eaLnBrk="0" fontAlgn="base" hangingPunct="0">
        <a:spcBef>
          <a:spcPct val="0"/>
        </a:spcBef>
        <a:spcAft>
          <a:spcPct val="0"/>
        </a:spcAft>
        <a:defRPr sz="3600">
          <a:solidFill>
            <a:schemeClr val="tx1"/>
          </a:solidFill>
          <a:latin typeface="+mj-lt"/>
          <a:ea typeface="+mj-ea"/>
          <a:cs typeface="+mj-cs"/>
        </a:defRPr>
      </a:lvl1pPr>
      <a:lvl2pPr algn="ctr" rtl="0" eaLnBrk="0" fontAlgn="base" hangingPunct="0">
        <a:spcBef>
          <a:spcPct val="0"/>
        </a:spcBef>
        <a:spcAft>
          <a:spcPct val="0"/>
        </a:spcAft>
        <a:defRPr sz="3600">
          <a:solidFill>
            <a:schemeClr val="tx1"/>
          </a:solidFill>
          <a:latin typeface="Times New Roman" pitchFamily="18" charset="0"/>
        </a:defRPr>
      </a:lvl2pPr>
      <a:lvl3pPr algn="ctr" rtl="0" eaLnBrk="0" fontAlgn="base" hangingPunct="0">
        <a:spcBef>
          <a:spcPct val="0"/>
        </a:spcBef>
        <a:spcAft>
          <a:spcPct val="0"/>
        </a:spcAft>
        <a:defRPr sz="3600">
          <a:solidFill>
            <a:schemeClr val="tx1"/>
          </a:solidFill>
          <a:latin typeface="Times New Roman" pitchFamily="18" charset="0"/>
        </a:defRPr>
      </a:lvl3pPr>
      <a:lvl4pPr algn="ctr" rtl="0" eaLnBrk="0" fontAlgn="base" hangingPunct="0">
        <a:spcBef>
          <a:spcPct val="0"/>
        </a:spcBef>
        <a:spcAft>
          <a:spcPct val="0"/>
        </a:spcAft>
        <a:defRPr sz="3600">
          <a:solidFill>
            <a:schemeClr val="tx1"/>
          </a:solidFill>
          <a:latin typeface="Times New Roman" pitchFamily="18" charset="0"/>
        </a:defRPr>
      </a:lvl4pPr>
      <a:lvl5pPr algn="ctr" rtl="0" eaLnBrk="0" fontAlgn="base" hangingPunct="0">
        <a:spcBef>
          <a:spcPct val="0"/>
        </a:spcBef>
        <a:spcAft>
          <a:spcPct val="0"/>
        </a:spcAft>
        <a:defRPr sz="3600">
          <a:solidFill>
            <a:schemeClr val="tx1"/>
          </a:solidFill>
          <a:latin typeface="Times New Roman" pitchFamily="18" charset="0"/>
        </a:defRPr>
      </a:lvl5pPr>
      <a:lvl6pPr marL="457200" algn="ctr" rtl="0" eaLnBrk="1" fontAlgn="base" hangingPunct="1">
        <a:spcBef>
          <a:spcPct val="0"/>
        </a:spcBef>
        <a:spcAft>
          <a:spcPct val="0"/>
        </a:spcAft>
        <a:defRPr sz="3600">
          <a:solidFill>
            <a:schemeClr val="bg1"/>
          </a:solidFill>
          <a:latin typeface="Times New Roman" pitchFamily="18" charset="0"/>
        </a:defRPr>
      </a:lvl6pPr>
      <a:lvl7pPr marL="914400" algn="ctr" rtl="0" eaLnBrk="1" fontAlgn="base" hangingPunct="1">
        <a:spcBef>
          <a:spcPct val="0"/>
        </a:spcBef>
        <a:spcAft>
          <a:spcPct val="0"/>
        </a:spcAft>
        <a:defRPr sz="3600">
          <a:solidFill>
            <a:schemeClr val="bg1"/>
          </a:solidFill>
          <a:latin typeface="Times New Roman" pitchFamily="18" charset="0"/>
        </a:defRPr>
      </a:lvl7pPr>
      <a:lvl8pPr marL="1371600" algn="ctr" rtl="0" eaLnBrk="1" fontAlgn="base" hangingPunct="1">
        <a:spcBef>
          <a:spcPct val="0"/>
        </a:spcBef>
        <a:spcAft>
          <a:spcPct val="0"/>
        </a:spcAft>
        <a:defRPr sz="3600">
          <a:solidFill>
            <a:schemeClr val="bg1"/>
          </a:solidFill>
          <a:latin typeface="Times New Roman" pitchFamily="18" charset="0"/>
        </a:defRPr>
      </a:lvl8pPr>
      <a:lvl9pPr marL="1828800" algn="ctr" rtl="0" eaLnBrk="1" fontAlgn="base" hangingPunct="1">
        <a:spcBef>
          <a:spcPct val="0"/>
        </a:spcBef>
        <a:spcAft>
          <a:spcPct val="0"/>
        </a:spcAft>
        <a:defRPr sz="3600">
          <a:solidFill>
            <a:schemeClr val="bg1"/>
          </a:solidFill>
          <a:latin typeface="Times New Roman" pitchFamily="18" charset="0"/>
        </a:defRPr>
      </a:lvl9pPr>
    </p:titleStyle>
    <p:bodyStyle>
      <a:lvl1pPr marL="342900" indent="-342900" algn="l" rtl="0" eaLnBrk="0" fontAlgn="base" hangingPunct="0">
        <a:spcBef>
          <a:spcPct val="20000"/>
        </a:spcBef>
        <a:spcAft>
          <a:spcPct val="0"/>
        </a:spcAft>
        <a:buChar char="•"/>
        <a:defRPr sz="28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4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400">
          <a:solidFill>
            <a:schemeClr val="tx1"/>
          </a:solidFill>
          <a:latin typeface="+mn-lt"/>
        </a:defRPr>
      </a:lvl4pPr>
      <a:lvl5pPr marL="2057400" indent="-228600" algn="l" rtl="0" eaLnBrk="0" fontAlgn="base" hangingPunct="0">
        <a:spcBef>
          <a:spcPct val="20000"/>
        </a:spcBef>
        <a:spcAft>
          <a:spcPct val="0"/>
        </a:spcAft>
        <a:buChar char="•"/>
        <a:defRPr sz="2400">
          <a:solidFill>
            <a:schemeClr val="tx1"/>
          </a:solidFill>
          <a:latin typeface="+mn-lt"/>
        </a:defRPr>
      </a:lvl5pPr>
      <a:lvl6pPr marL="2514600" indent="-228600" algn="l" rtl="0" eaLnBrk="1" fontAlgn="base" hangingPunct="1">
        <a:spcBef>
          <a:spcPct val="20000"/>
        </a:spcBef>
        <a:spcAft>
          <a:spcPct val="0"/>
        </a:spcAft>
        <a:buChar char="•"/>
        <a:defRPr sz="2400">
          <a:solidFill>
            <a:schemeClr val="bg1"/>
          </a:solidFill>
          <a:latin typeface="+mn-lt"/>
        </a:defRPr>
      </a:lvl6pPr>
      <a:lvl7pPr marL="2971800" indent="-228600" algn="l" rtl="0" eaLnBrk="1" fontAlgn="base" hangingPunct="1">
        <a:spcBef>
          <a:spcPct val="20000"/>
        </a:spcBef>
        <a:spcAft>
          <a:spcPct val="0"/>
        </a:spcAft>
        <a:buChar char="•"/>
        <a:defRPr sz="2400">
          <a:solidFill>
            <a:schemeClr val="bg1"/>
          </a:solidFill>
          <a:latin typeface="+mn-lt"/>
        </a:defRPr>
      </a:lvl7pPr>
      <a:lvl8pPr marL="3429000" indent="-228600" algn="l" rtl="0" eaLnBrk="1" fontAlgn="base" hangingPunct="1">
        <a:spcBef>
          <a:spcPct val="20000"/>
        </a:spcBef>
        <a:spcAft>
          <a:spcPct val="0"/>
        </a:spcAft>
        <a:buChar char="•"/>
        <a:defRPr sz="2400">
          <a:solidFill>
            <a:schemeClr val="bg1"/>
          </a:solidFill>
          <a:latin typeface="+mn-lt"/>
        </a:defRPr>
      </a:lvl8pPr>
      <a:lvl9pPr marL="3886200" indent="-228600" algn="l" rtl="0" eaLnBrk="1" fontAlgn="base" hangingPunct="1">
        <a:spcBef>
          <a:spcPct val="20000"/>
        </a:spcBef>
        <a:spcAft>
          <a:spcPct val="0"/>
        </a:spcAft>
        <a:buChar char="•"/>
        <a:defRPr sz="2400">
          <a:solidFill>
            <a:schemeClr val="bg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hyperlink" Target="https://www.dropbox.com/s/dpb2itt73cirqxn/TT29%20-%20Calculating%20Life%20Insurance%20Needs.xls?dl=0" TargetMode="Externa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2.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1.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8.xml.rels><?xml version="1.0" encoding="UTF-8" standalone="yes"?>
<Relationships xmlns="http://schemas.openxmlformats.org/package/2006/relationships"><Relationship Id="rId8" Type="http://schemas.openxmlformats.org/officeDocument/2006/relationships/oleObject" Target="../embeddings/oleObject3.bin"/><Relationship Id="rId3" Type="http://schemas.openxmlformats.org/officeDocument/2006/relationships/notesSlide" Target="../notesSlides/notesSlide11.xml"/><Relationship Id="rId7" Type="http://schemas.openxmlformats.org/officeDocument/2006/relationships/image" Target="../media/image8.emf"/><Relationship Id="rId2" Type="http://schemas.openxmlformats.org/officeDocument/2006/relationships/slideLayout" Target="../slideLayouts/slideLayout5.xml"/><Relationship Id="rId1" Type="http://schemas.openxmlformats.org/officeDocument/2006/relationships/vmlDrawing" Target="../drawings/vmlDrawing1.vml"/><Relationship Id="rId6" Type="http://schemas.openxmlformats.org/officeDocument/2006/relationships/oleObject" Target="../embeddings/oleObject2.bin"/><Relationship Id="rId5" Type="http://schemas.openxmlformats.org/officeDocument/2006/relationships/image" Target="../media/image7.emf"/><Relationship Id="rId4" Type="http://schemas.openxmlformats.org/officeDocument/2006/relationships/oleObject" Target="../embeddings/oleObject1.bin"/><Relationship Id="rId9" Type="http://schemas.openxmlformats.org/officeDocument/2006/relationships/image" Target="../media/image9.emf"/></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1026"/>
          <p:cNvSpPr>
            <a:spLocks noGrp="1" noChangeArrowheads="1"/>
          </p:cNvSpPr>
          <p:nvPr>
            <p:ph type="title" idx="4294967295"/>
          </p:nvPr>
        </p:nvSpPr>
        <p:spPr>
          <a:xfrm>
            <a:off x="731838" y="411163"/>
            <a:ext cx="7772400" cy="2103437"/>
          </a:xfrm>
        </p:spPr>
        <p:txBody>
          <a:bodyPr/>
          <a:lstStyle/>
          <a:p>
            <a:pPr eaLnBrk="1" hangingPunct="1"/>
            <a:r>
              <a:rPr lang="en-US" altLang="en-US" sz="3200" dirty="0"/>
              <a:t>Personal Finance: Another Perspective </a:t>
            </a:r>
          </a:p>
        </p:txBody>
      </p:sp>
      <p:sp>
        <p:nvSpPr>
          <p:cNvPr id="6147" name="Rectangle 1027"/>
          <p:cNvSpPr>
            <a:spLocks noGrp="1" noChangeArrowheads="1"/>
          </p:cNvSpPr>
          <p:nvPr>
            <p:ph idx="1"/>
          </p:nvPr>
        </p:nvSpPr>
        <p:spPr>
          <a:xfrm>
            <a:off x="914400" y="2881313"/>
            <a:ext cx="7315200" cy="2011362"/>
          </a:xfrm>
        </p:spPr>
        <p:txBody>
          <a:bodyPr/>
          <a:lstStyle/>
          <a:p>
            <a:pPr algn="ctr" eaLnBrk="1" hangingPunct="1">
              <a:buFont typeface="Wingdings" panose="05000000000000000000" pitchFamily="2" charset="2"/>
              <a:buNone/>
            </a:pPr>
            <a:r>
              <a:rPr lang="en-US" altLang="en-US" sz="4400" dirty="0"/>
              <a:t>Insurance 2: Life Planning with Life Insurance</a:t>
            </a:r>
          </a:p>
          <a:p>
            <a:pPr algn="ctr" eaLnBrk="1" hangingPunct="1">
              <a:buFont typeface="Wingdings" panose="05000000000000000000" pitchFamily="2" charset="2"/>
              <a:buNone/>
            </a:pPr>
            <a:endParaRPr lang="en-US" altLang="en-US" sz="2400" dirty="0"/>
          </a:p>
          <a:p>
            <a:pPr algn="ctr" eaLnBrk="1" hangingPunct="1">
              <a:buFont typeface="Wingdings" panose="05000000000000000000" pitchFamily="2" charset="2"/>
              <a:buNone/>
            </a:pPr>
            <a:r>
              <a:rPr lang="en-US" altLang="en-US" sz="2400" dirty="0"/>
              <a:t>Updated </a:t>
            </a:r>
            <a:r>
              <a:rPr lang="en-US" altLang="en-US" sz="2400" dirty="0" smtClean="0"/>
              <a:t>2020/02/13</a:t>
            </a:r>
            <a:endParaRPr lang="en-US" altLang="en-US" sz="24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0482" name="Rectangle 2"/>
          <p:cNvSpPr>
            <a:spLocks noGrp="1" noChangeArrowheads="1"/>
          </p:cNvSpPr>
          <p:nvPr>
            <p:ph type="title" idx="4294967295"/>
          </p:nvPr>
        </p:nvSpPr>
        <p:spPr>
          <a:xfrm>
            <a:off x="673100" y="549275"/>
            <a:ext cx="7772400" cy="1143000"/>
          </a:xfrm>
        </p:spPr>
        <p:txBody>
          <a:bodyPr/>
          <a:lstStyle/>
          <a:p>
            <a:pPr eaLnBrk="1" hangingPunct="1"/>
            <a:r>
              <a:rPr lang="en-US" altLang="en-US"/>
              <a:t>Key Questions </a:t>
            </a:r>
            <a:r>
              <a:rPr lang="en-US" altLang="en-US" sz="2400"/>
              <a:t>(continued)</a:t>
            </a:r>
          </a:p>
        </p:txBody>
      </p:sp>
      <p:sp>
        <p:nvSpPr>
          <p:cNvPr id="16388" name="Rectangle 3"/>
          <p:cNvSpPr>
            <a:spLocks noGrp="1" noChangeArrowheads="1"/>
          </p:cNvSpPr>
          <p:nvPr>
            <p:ph idx="1"/>
          </p:nvPr>
        </p:nvSpPr>
        <p:spPr>
          <a:xfrm>
            <a:off x="914400" y="1600219"/>
            <a:ext cx="7315200" cy="5165705"/>
          </a:xfrm>
        </p:spPr>
        <p:txBody>
          <a:bodyPr/>
          <a:lstStyle/>
          <a:p>
            <a:pPr eaLnBrk="1" hangingPunct="1">
              <a:buFontTx/>
              <a:buNone/>
            </a:pPr>
            <a:r>
              <a:rPr lang="en-US" altLang="en-US" dirty="0"/>
              <a:t>4. How much Life Insurance should I have? </a:t>
            </a:r>
          </a:p>
          <a:p>
            <a:pPr eaLnBrk="1" hangingPunct="1"/>
            <a:r>
              <a:rPr lang="en-US" altLang="en-US" sz="2400" dirty="0"/>
              <a:t>How do you determine your Life Insurance needs?</a:t>
            </a:r>
          </a:p>
          <a:p>
            <a:pPr lvl="1" eaLnBrk="1" hangingPunct="1">
              <a:spcBef>
                <a:spcPts val="400"/>
              </a:spcBef>
            </a:pPr>
            <a:r>
              <a:rPr lang="en-US" altLang="en-US" dirty="0"/>
              <a:t>Insure the family’s breadwinner first, then others, if desired, as income permits. At a minimum, get enough life insurance to pay for such things as a funeral, taxes, mortgage on the home, car payments, and other debts. The next priority should be to get enough insurance that, supplemented by any government retirement benefits the surviving spouse may be entitled to, there will be sufficient to provide for the family and to make provisions for the children’s education and missions. </a:t>
            </a:r>
            <a:r>
              <a:rPr lang="en-US" altLang="en-US" sz="1800" dirty="0"/>
              <a:t>“Handbook for Families:  Preparing for Emergencies,” </a:t>
            </a:r>
            <a:r>
              <a:rPr lang="en-US" altLang="en-US" sz="1800" i="1" dirty="0"/>
              <a:t>Ensign, </a:t>
            </a:r>
            <a:r>
              <a:rPr lang="en-US" altLang="en-US" sz="1800" dirty="0"/>
              <a:t>Dec. 1990, 59.</a:t>
            </a:r>
            <a:br>
              <a:rPr lang="en-US" altLang="en-US" sz="1800" dirty="0"/>
            </a:br>
            <a:endParaRPr lang="en-US" altLang="en-US" sz="1800"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388">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6388">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6388">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8" grpId="0" build="p"/>
    </p:bld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506" name="Rectangle 2"/>
          <p:cNvSpPr>
            <a:spLocks noGrp="1" noChangeArrowheads="1"/>
          </p:cNvSpPr>
          <p:nvPr>
            <p:ph type="title" idx="4294967295"/>
          </p:nvPr>
        </p:nvSpPr>
        <p:spPr>
          <a:xfrm>
            <a:off x="685800" y="549275"/>
            <a:ext cx="7772400" cy="1143000"/>
          </a:xfrm>
        </p:spPr>
        <p:txBody>
          <a:bodyPr/>
          <a:lstStyle/>
          <a:p>
            <a:pPr eaLnBrk="1" hangingPunct="1"/>
            <a:r>
              <a:rPr lang="en-US" altLang="en-US"/>
              <a:t>Key Questions </a:t>
            </a:r>
            <a:r>
              <a:rPr lang="en-US" altLang="en-US" sz="2400"/>
              <a:t>(continued)</a:t>
            </a:r>
          </a:p>
        </p:txBody>
      </p:sp>
      <p:sp>
        <p:nvSpPr>
          <p:cNvPr id="17412" name="Rectangle 3"/>
          <p:cNvSpPr>
            <a:spLocks noGrp="1" noChangeArrowheads="1"/>
          </p:cNvSpPr>
          <p:nvPr>
            <p:ph idx="1"/>
          </p:nvPr>
        </p:nvSpPr>
        <p:spPr>
          <a:xfrm>
            <a:off x="914400" y="1600200"/>
            <a:ext cx="7315200" cy="5029200"/>
          </a:xfrm>
        </p:spPr>
        <p:txBody>
          <a:bodyPr/>
          <a:lstStyle/>
          <a:p>
            <a:pPr eaLnBrk="1" hangingPunct="1"/>
            <a:r>
              <a:rPr lang="en-US" altLang="en-US" dirty="0"/>
              <a:t>There are two different methods of determining how much life </a:t>
            </a:r>
            <a:r>
              <a:rPr lang="en-US" altLang="en-US" dirty="0" smtClean="0"/>
              <a:t>insurance (see </a:t>
            </a:r>
            <a:r>
              <a:rPr lang="en-US" altLang="en-US" sz="2000" dirty="0">
                <a:hlinkClick r:id="rId2"/>
              </a:rPr>
              <a:t>Calculating Life Insurance</a:t>
            </a:r>
            <a:r>
              <a:rPr lang="en-US" altLang="en-US" sz="2000" dirty="0"/>
              <a:t> (LT29</a:t>
            </a:r>
            <a:r>
              <a:rPr lang="en-US" altLang="en-US" sz="2000" dirty="0" smtClean="0"/>
              <a:t>))</a:t>
            </a:r>
            <a:endParaRPr lang="en-US" altLang="en-US" sz="1600" dirty="0"/>
          </a:p>
          <a:p>
            <a:pPr lvl="1" eaLnBrk="1" hangingPunct="1"/>
            <a:r>
              <a:rPr lang="en-US" altLang="en-US" sz="2200" dirty="0"/>
              <a:t>a. The earnings multiple approach</a:t>
            </a:r>
          </a:p>
          <a:p>
            <a:pPr lvl="2" eaLnBrk="1" hangingPunct="1"/>
            <a:r>
              <a:rPr lang="en-US" altLang="en-US" sz="2200" dirty="0"/>
              <a:t>It seeks to replace the annual salary stream of a bread winner for X years, normally 5 – 15 times gross salary is recommended.</a:t>
            </a:r>
          </a:p>
          <a:p>
            <a:pPr lvl="1" eaLnBrk="1" hangingPunct="1"/>
            <a:r>
              <a:rPr lang="en-US" altLang="en-US" sz="2200" dirty="0"/>
              <a:t>How is it calculated?</a:t>
            </a:r>
          </a:p>
          <a:p>
            <a:pPr lvl="2" eaLnBrk="1" hangingPunct="1">
              <a:buFont typeface="Wingdings" panose="05000000000000000000" pitchFamily="2" charset="2"/>
              <a:buNone/>
            </a:pPr>
            <a:r>
              <a:rPr lang="en-US" altLang="en-US" sz="2200" dirty="0"/>
              <a:t>1. Adjust salary down to compensate for reduced costs</a:t>
            </a:r>
          </a:p>
          <a:p>
            <a:pPr lvl="2" eaLnBrk="1" hangingPunct="1">
              <a:buFont typeface="Wingdings" panose="05000000000000000000" pitchFamily="2" charset="2"/>
              <a:buNone/>
            </a:pPr>
            <a:r>
              <a:rPr lang="en-US" altLang="en-US" sz="2200" dirty="0"/>
              <a:t>2. Choose the appropriate interest rate to match the earnings on the policy settlement.</a:t>
            </a:r>
            <a:endParaRPr lang="en-US" altLang="en-US" sz="2200" baseline="-25000" dirty="0"/>
          </a:p>
          <a:p>
            <a:pPr lvl="2" eaLnBrk="1" hangingPunct="1">
              <a:buFont typeface="Wingdings" panose="05000000000000000000" pitchFamily="2" charset="2"/>
              <a:buNone/>
            </a:pPr>
            <a:r>
              <a:rPr lang="en-US" altLang="en-US" sz="2200" dirty="0"/>
              <a:t>3. Determine the income replacement and annuity</a:t>
            </a:r>
          </a:p>
          <a:p>
            <a:pPr lvl="2" eaLnBrk="1" hangingPunct="1">
              <a:buFont typeface="Wingdings" panose="05000000000000000000" pitchFamily="2" charset="2"/>
              <a:buNone/>
            </a:pPr>
            <a:r>
              <a:rPr lang="en-US" altLang="en-US" sz="2200" dirty="0"/>
              <a:t>4. Subtract current insurance coverage</a:t>
            </a:r>
          </a:p>
          <a:p>
            <a:pPr lvl="4" eaLnBrk="1" hangingPunct="1"/>
            <a:endParaRPr lang="en-US" altLang="en-US"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412">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412">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7412">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2" grpId="0" build="p"/>
    </p:bld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3554" name="Rectangle 2"/>
          <p:cNvSpPr>
            <a:spLocks noGrp="1" noChangeArrowheads="1"/>
          </p:cNvSpPr>
          <p:nvPr>
            <p:ph type="title" idx="4294967295"/>
          </p:nvPr>
        </p:nvSpPr>
        <p:spPr>
          <a:xfrm>
            <a:off x="608013" y="685800"/>
            <a:ext cx="7772400" cy="914400"/>
          </a:xfrm>
        </p:spPr>
        <p:txBody>
          <a:bodyPr/>
          <a:lstStyle/>
          <a:p>
            <a:pPr eaLnBrk="1" hangingPunct="1"/>
            <a:r>
              <a:rPr lang="en-US" altLang="en-US"/>
              <a:t>Key Questions </a:t>
            </a:r>
            <a:r>
              <a:rPr lang="en-US" altLang="en-US" sz="2400"/>
              <a:t>(continued)</a:t>
            </a:r>
          </a:p>
        </p:txBody>
      </p:sp>
      <p:sp>
        <p:nvSpPr>
          <p:cNvPr id="19460" name="Rectangle 3"/>
          <p:cNvSpPr>
            <a:spLocks noGrp="1" noChangeArrowheads="1"/>
          </p:cNvSpPr>
          <p:nvPr>
            <p:ph idx="1"/>
          </p:nvPr>
        </p:nvSpPr>
        <p:spPr>
          <a:xfrm>
            <a:off x="914400" y="1600200"/>
            <a:ext cx="7315200" cy="5257800"/>
          </a:xfrm>
        </p:spPr>
        <p:txBody>
          <a:bodyPr/>
          <a:lstStyle/>
          <a:p>
            <a:pPr eaLnBrk="1" hangingPunct="1">
              <a:lnSpc>
                <a:spcPct val="90000"/>
              </a:lnSpc>
            </a:pPr>
            <a:r>
              <a:rPr lang="en-US" altLang="en-US" dirty="0"/>
              <a:t>b. </a:t>
            </a:r>
            <a:r>
              <a:rPr lang="en-US" altLang="en-US" sz="2400" dirty="0"/>
              <a:t>The Needs Approach.  </a:t>
            </a:r>
          </a:p>
          <a:p>
            <a:pPr lvl="2" eaLnBrk="1" hangingPunct="1">
              <a:lnSpc>
                <a:spcPct val="90000"/>
              </a:lnSpc>
            </a:pPr>
            <a:r>
              <a:rPr lang="en-US" altLang="en-US" dirty="0"/>
              <a:t>It calculates all the needs of the remaining household members over their lifetime </a:t>
            </a:r>
          </a:p>
          <a:p>
            <a:pPr lvl="1" eaLnBrk="1" hangingPunct="1">
              <a:lnSpc>
                <a:spcPct val="90000"/>
              </a:lnSpc>
            </a:pPr>
            <a:r>
              <a:rPr lang="en-US" altLang="en-US" dirty="0"/>
              <a:t>How is it calculated?</a:t>
            </a:r>
          </a:p>
          <a:p>
            <a:pPr lvl="2" eaLnBrk="1" hangingPunct="1">
              <a:lnSpc>
                <a:spcPct val="90000"/>
              </a:lnSpc>
              <a:buFontTx/>
              <a:buNone/>
            </a:pPr>
            <a:r>
              <a:rPr lang="en-US" altLang="en-US" dirty="0"/>
              <a:t>1.  Adjust the salary downward</a:t>
            </a:r>
          </a:p>
          <a:p>
            <a:pPr lvl="2" eaLnBrk="1" hangingPunct="1">
              <a:lnSpc>
                <a:spcPct val="90000"/>
              </a:lnSpc>
              <a:buFontTx/>
              <a:buNone/>
            </a:pPr>
            <a:r>
              <a:rPr lang="en-US" altLang="en-US" dirty="0"/>
              <a:t>2.  Add up all funding needs</a:t>
            </a:r>
          </a:p>
          <a:p>
            <a:pPr lvl="3" eaLnBrk="1" hangingPunct="1">
              <a:lnSpc>
                <a:spcPct val="90000"/>
              </a:lnSpc>
            </a:pPr>
            <a:r>
              <a:rPr lang="en-US" altLang="en-US" dirty="0"/>
              <a:t>This includes: immediate, debt elimination, transitional, dependency, spousal life income, education, and retirement funds</a:t>
            </a:r>
          </a:p>
          <a:p>
            <a:pPr lvl="2" eaLnBrk="1" hangingPunct="1">
              <a:lnSpc>
                <a:spcPct val="90000"/>
              </a:lnSpc>
              <a:buFontTx/>
              <a:buNone/>
            </a:pPr>
            <a:r>
              <a:rPr lang="en-US" altLang="en-US" dirty="0"/>
              <a:t>3.  Subtract current coverage and other assets</a:t>
            </a:r>
          </a:p>
          <a:p>
            <a:pPr lvl="3" eaLnBrk="1" hangingPunct="1">
              <a:lnSpc>
                <a:spcPct val="90000"/>
              </a:lnSpc>
            </a:pPr>
            <a:r>
              <a:rPr lang="en-US" altLang="en-US" dirty="0"/>
              <a:t>This is additional coverage necessary</a:t>
            </a:r>
          </a:p>
          <a:p>
            <a:pPr lvl="2" eaLnBrk="1" hangingPunct="1">
              <a:lnSpc>
                <a:spcPct val="90000"/>
              </a:lnSpc>
              <a:buFontTx/>
              <a:buNone/>
            </a:pPr>
            <a:r>
              <a:rPr lang="en-US" altLang="en-US" dirty="0"/>
              <a:t>4.  Determine the income replacement and annuity</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9460">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9460">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9460">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9460">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9460">
                                            <p:txEl>
                                              <p:pRg st="4" end="4"/>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9460">
                                            <p:txEl>
                                              <p:pRg st="5" end="5"/>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9460">
                                            <p:txEl>
                                              <p:pRg st="6" end="6"/>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9460">
                                            <p:txEl>
                                              <p:pRg st="7" end="7"/>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9460">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60" grpId="0" build="p"/>
    </p:bld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6626" name="Rectangle 2"/>
          <p:cNvSpPr>
            <a:spLocks noGrp="1" noChangeArrowheads="1"/>
          </p:cNvSpPr>
          <p:nvPr>
            <p:ph type="title" idx="4294967295"/>
          </p:nvPr>
        </p:nvSpPr>
        <p:spPr>
          <a:xfrm>
            <a:off x="608013" y="685800"/>
            <a:ext cx="7772400" cy="914400"/>
          </a:xfrm>
        </p:spPr>
        <p:txBody>
          <a:bodyPr/>
          <a:lstStyle/>
          <a:p>
            <a:pPr eaLnBrk="1" hangingPunct="1"/>
            <a:r>
              <a:rPr lang="en-US" altLang="en-US"/>
              <a:t>Key Questions </a:t>
            </a:r>
            <a:r>
              <a:rPr lang="en-US" altLang="en-US" sz="2400"/>
              <a:t>(continued)</a:t>
            </a:r>
          </a:p>
        </p:txBody>
      </p:sp>
      <p:sp>
        <p:nvSpPr>
          <p:cNvPr id="21508" name="Rectangle 3"/>
          <p:cNvSpPr>
            <a:spLocks noGrp="1" noChangeArrowheads="1"/>
          </p:cNvSpPr>
          <p:nvPr>
            <p:ph idx="1"/>
          </p:nvPr>
        </p:nvSpPr>
        <p:spPr>
          <a:xfrm>
            <a:off x="914400" y="1600200"/>
            <a:ext cx="7315200" cy="5257800"/>
          </a:xfrm>
        </p:spPr>
        <p:txBody>
          <a:bodyPr/>
          <a:lstStyle/>
          <a:p>
            <a:pPr eaLnBrk="1" hangingPunct="1"/>
            <a:r>
              <a:rPr lang="en-US" altLang="en-US"/>
              <a:t>5. What Kind of Life Insurance?</a:t>
            </a:r>
          </a:p>
          <a:p>
            <a:pPr lvl="1" eaLnBrk="1" hangingPunct="1"/>
            <a:r>
              <a:rPr lang="en-US" altLang="en-US"/>
              <a:t>What are the different types of life insurance?</a:t>
            </a:r>
          </a:p>
          <a:p>
            <a:pPr lvl="2" eaLnBrk="1" hangingPunct="1">
              <a:buClr>
                <a:schemeClr val="accent2"/>
              </a:buClr>
            </a:pPr>
            <a:r>
              <a:rPr lang="en-US" altLang="en-US"/>
              <a:t>Term insurance</a:t>
            </a:r>
          </a:p>
          <a:p>
            <a:pPr lvl="2" eaLnBrk="1" hangingPunct="1">
              <a:buClr>
                <a:schemeClr val="accent2"/>
              </a:buClr>
            </a:pPr>
            <a:r>
              <a:rPr lang="en-US" altLang="en-US"/>
              <a:t>Permanent (also called endowment or cash value) insurance</a:t>
            </a:r>
          </a:p>
          <a:p>
            <a:pPr lvl="1" eaLnBrk="1" hangingPunct="1"/>
            <a:r>
              <a:rPr lang="en-US" altLang="en-US"/>
              <a:t>Your choice of life insurance will generally depend on four factors:</a:t>
            </a:r>
          </a:p>
          <a:p>
            <a:pPr lvl="2" eaLnBrk="1" hangingPunct="1"/>
            <a:r>
              <a:rPr lang="en-US" altLang="en-US"/>
              <a:t>1. Priorities and Preferences </a:t>
            </a:r>
          </a:p>
          <a:p>
            <a:pPr lvl="2" eaLnBrk="1" hangingPunct="1"/>
            <a:r>
              <a:rPr lang="en-US" altLang="en-US"/>
              <a:t>2. Amount of insurance needed</a:t>
            </a:r>
          </a:p>
          <a:p>
            <a:pPr lvl="2" eaLnBrk="1" hangingPunct="1"/>
            <a:r>
              <a:rPr lang="en-US" altLang="en-US"/>
              <a:t>3. Ability and willingness to pay premiums</a:t>
            </a:r>
          </a:p>
          <a:p>
            <a:pPr lvl="2" eaLnBrk="1" hangingPunct="1"/>
            <a:r>
              <a:rPr lang="en-US" altLang="en-US"/>
              <a:t>4. Duration of need</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1508">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1508">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1508">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1508">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1508">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1508">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1508">
                                            <p:txEl>
                                              <p:pRg st="6" end="6"/>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1508">
                                            <p:txEl>
                                              <p:pRg st="7" end="7"/>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1508">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8" grpId="0" build="p"/>
    </p:bldLst>
  </p:timing>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7650" name="Rectangle 2"/>
          <p:cNvSpPr>
            <a:spLocks noGrp="1" noChangeArrowheads="1"/>
          </p:cNvSpPr>
          <p:nvPr>
            <p:ph type="title" idx="4294967295"/>
          </p:nvPr>
        </p:nvSpPr>
        <p:spPr>
          <a:xfrm>
            <a:off x="608013" y="685800"/>
            <a:ext cx="7772400" cy="914400"/>
          </a:xfrm>
        </p:spPr>
        <p:txBody>
          <a:bodyPr/>
          <a:lstStyle/>
          <a:p>
            <a:pPr eaLnBrk="1" hangingPunct="1"/>
            <a:r>
              <a:rPr lang="en-US" altLang="en-US"/>
              <a:t>Key Questions </a:t>
            </a:r>
            <a:r>
              <a:rPr lang="en-US" altLang="en-US" sz="2400"/>
              <a:t>(continued)</a:t>
            </a:r>
          </a:p>
        </p:txBody>
      </p:sp>
      <p:sp>
        <p:nvSpPr>
          <p:cNvPr id="22532" name="Rectangle 3"/>
          <p:cNvSpPr>
            <a:spLocks noGrp="1" noChangeArrowheads="1"/>
          </p:cNvSpPr>
          <p:nvPr>
            <p:ph idx="1"/>
          </p:nvPr>
        </p:nvSpPr>
        <p:spPr>
          <a:xfrm>
            <a:off x="914400" y="1600200"/>
            <a:ext cx="7315200" cy="4937125"/>
          </a:xfrm>
        </p:spPr>
        <p:txBody>
          <a:bodyPr/>
          <a:lstStyle/>
          <a:p>
            <a:pPr eaLnBrk="1" hangingPunct="1"/>
            <a:r>
              <a:rPr lang="en-US" altLang="en-US" dirty="0"/>
              <a:t>1. Priorities and preferences </a:t>
            </a:r>
          </a:p>
          <a:p>
            <a:pPr lvl="1" eaLnBrk="1" hangingPunct="1"/>
            <a:r>
              <a:rPr lang="en-US" altLang="en-US" dirty="0"/>
              <a:t>Priorities</a:t>
            </a:r>
          </a:p>
          <a:p>
            <a:pPr lvl="2" eaLnBrk="1" hangingPunct="1"/>
            <a:r>
              <a:rPr lang="en-US" altLang="en-US" dirty="0"/>
              <a:t>What are your goals and objectives?</a:t>
            </a:r>
          </a:p>
          <a:p>
            <a:pPr lvl="2" eaLnBrk="1" hangingPunct="1"/>
            <a:r>
              <a:rPr lang="en-US" altLang="en-US" dirty="0"/>
              <a:t>What do you want this insurance product to do?</a:t>
            </a:r>
          </a:p>
          <a:p>
            <a:pPr lvl="2" eaLnBrk="1" hangingPunct="1"/>
            <a:r>
              <a:rPr lang="en-US" altLang="en-US" dirty="0"/>
              <a:t>Do you want guarantees or just assumptions?</a:t>
            </a:r>
          </a:p>
          <a:p>
            <a:pPr lvl="1" eaLnBrk="1" hangingPunct="1"/>
            <a:r>
              <a:rPr lang="en-US" altLang="en-US" dirty="0"/>
              <a:t>Preferences</a:t>
            </a:r>
          </a:p>
          <a:p>
            <a:pPr lvl="2" eaLnBrk="1" hangingPunct="1"/>
            <a:r>
              <a:rPr lang="en-US" altLang="en-US" dirty="0"/>
              <a:t>Understand your personal preferences:</a:t>
            </a:r>
          </a:p>
          <a:p>
            <a:pPr lvl="3" eaLnBrk="1" hangingPunct="1"/>
            <a:r>
              <a:rPr lang="en-US" altLang="en-US" dirty="0"/>
              <a:t>Who will take the “mortality” and “investment” risks?</a:t>
            </a:r>
          </a:p>
          <a:p>
            <a:pPr lvl="3" eaLnBrk="1" hangingPunct="1"/>
            <a:r>
              <a:rPr lang="en-US" altLang="en-US" dirty="0"/>
              <a:t>As you willing to take “assumptions” risk?</a:t>
            </a:r>
          </a:p>
          <a:p>
            <a:pPr lvl="3" eaLnBrk="1" hangingPunct="1"/>
            <a:r>
              <a:rPr lang="en-US" altLang="en-US" dirty="0"/>
              <a:t>Do you prefer to “own” or “lease”?</a:t>
            </a:r>
          </a:p>
          <a:p>
            <a:pPr lvl="2" eaLnBrk="1" hangingPunct="1"/>
            <a:endParaRPr lang="en-US" altLang="en-US"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2532">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2532">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2532">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2532">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2532">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2532">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2532">
                                            <p:txEl>
                                              <p:pRg st="6" end="6"/>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2532">
                                            <p:txEl>
                                              <p:pRg st="7" end="7"/>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2532">
                                            <p:txEl>
                                              <p:pRg st="8" end="8"/>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2532">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2" grpId="0" build="p"/>
    </p:bldLst>
  </p:timing>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8674" name="Rectangle 2"/>
          <p:cNvSpPr>
            <a:spLocks noGrp="1" noChangeArrowheads="1"/>
          </p:cNvSpPr>
          <p:nvPr>
            <p:ph type="title" idx="4294967295"/>
          </p:nvPr>
        </p:nvSpPr>
        <p:spPr>
          <a:xfrm>
            <a:off x="608013" y="685800"/>
            <a:ext cx="7772400" cy="914400"/>
          </a:xfrm>
        </p:spPr>
        <p:txBody>
          <a:bodyPr/>
          <a:lstStyle/>
          <a:p>
            <a:pPr eaLnBrk="1" hangingPunct="1"/>
            <a:r>
              <a:rPr lang="en-US" altLang="en-US"/>
              <a:t>Key Questions </a:t>
            </a:r>
            <a:r>
              <a:rPr lang="en-US" altLang="en-US" sz="2400"/>
              <a:t>(continued)</a:t>
            </a:r>
          </a:p>
        </p:txBody>
      </p:sp>
      <p:sp>
        <p:nvSpPr>
          <p:cNvPr id="23556" name="Rectangle 3"/>
          <p:cNvSpPr>
            <a:spLocks noGrp="1" noChangeArrowheads="1"/>
          </p:cNvSpPr>
          <p:nvPr>
            <p:ph idx="1"/>
          </p:nvPr>
        </p:nvSpPr>
        <p:spPr>
          <a:xfrm>
            <a:off x="914400" y="1600200"/>
            <a:ext cx="7315200" cy="5257800"/>
          </a:xfrm>
        </p:spPr>
        <p:txBody>
          <a:bodyPr/>
          <a:lstStyle/>
          <a:p>
            <a:pPr eaLnBrk="1" hangingPunct="1"/>
            <a:r>
              <a:rPr lang="en-US" altLang="en-US" dirty="0"/>
              <a:t>2.  Amount of Insurance Needed</a:t>
            </a:r>
          </a:p>
          <a:p>
            <a:pPr lvl="1" eaLnBrk="1" hangingPunct="1">
              <a:spcBef>
                <a:spcPts val="600"/>
              </a:spcBef>
            </a:pPr>
            <a:r>
              <a:rPr lang="en-US" altLang="en-US" dirty="0"/>
              <a:t>Generally, buy term insurance when there is no way to satisfy the death need without it, and invest the difference </a:t>
            </a:r>
          </a:p>
          <a:p>
            <a:pPr lvl="2" eaLnBrk="1" hangingPunct="1">
              <a:spcBef>
                <a:spcPts val="600"/>
              </a:spcBef>
            </a:pPr>
            <a:r>
              <a:rPr lang="en-US" altLang="en-US" dirty="0"/>
              <a:t>The term protection can be converted to another form of protection at a later date, if appropriate (i.e., convertible term).</a:t>
            </a:r>
          </a:p>
          <a:p>
            <a:pPr lvl="1" eaLnBrk="1" hangingPunct="1">
              <a:spcBef>
                <a:spcPts val="600"/>
              </a:spcBef>
            </a:pPr>
            <a:r>
              <a:rPr lang="en-US" altLang="en-US" dirty="0"/>
              <a:t>Buy a combination of term and permanent when you can cover the entire death need</a:t>
            </a:r>
          </a:p>
          <a:p>
            <a:pPr lvl="2" eaLnBrk="1" hangingPunct="1">
              <a:spcBef>
                <a:spcPts val="600"/>
              </a:spcBef>
            </a:pPr>
            <a:r>
              <a:rPr lang="en-US" altLang="en-US" dirty="0"/>
              <a:t>You are also able and willing to allocate additional dollars to appropriate permanent coverage </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3556">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3556">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3556">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3556">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3556">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6" grpId="0" build="p"/>
    </p:bldLst>
  </p:timing>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9698" name="Rectangle 2"/>
          <p:cNvSpPr>
            <a:spLocks noGrp="1" noChangeArrowheads="1"/>
          </p:cNvSpPr>
          <p:nvPr>
            <p:ph type="title" idx="4294967295"/>
          </p:nvPr>
        </p:nvSpPr>
        <p:spPr>
          <a:xfrm>
            <a:off x="608013" y="685800"/>
            <a:ext cx="7772400" cy="914400"/>
          </a:xfrm>
        </p:spPr>
        <p:txBody>
          <a:bodyPr/>
          <a:lstStyle/>
          <a:p>
            <a:pPr eaLnBrk="1" hangingPunct="1"/>
            <a:r>
              <a:rPr lang="en-US" altLang="en-US"/>
              <a:t>Key Questions </a:t>
            </a:r>
            <a:r>
              <a:rPr lang="en-US" altLang="en-US" sz="2400"/>
              <a:t>(continued)</a:t>
            </a:r>
          </a:p>
        </p:txBody>
      </p:sp>
      <p:sp>
        <p:nvSpPr>
          <p:cNvPr id="24580" name="Rectangle 3"/>
          <p:cNvSpPr>
            <a:spLocks noGrp="1" noChangeArrowheads="1"/>
          </p:cNvSpPr>
          <p:nvPr>
            <p:ph idx="1"/>
          </p:nvPr>
        </p:nvSpPr>
        <p:spPr>
          <a:xfrm>
            <a:off x="914400" y="1600200"/>
            <a:ext cx="7315200" cy="5394325"/>
          </a:xfrm>
        </p:spPr>
        <p:txBody>
          <a:bodyPr/>
          <a:lstStyle/>
          <a:p>
            <a:pPr eaLnBrk="1" hangingPunct="1"/>
            <a:r>
              <a:rPr lang="en-US" altLang="en-US"/>
              <a:t>3. Ability and willingness to pay premiums</a:t>
            </a:r>
          </a:p>
          <a:p>
            <a:pPr lvl="1" eaLnBrk="1" hangingPunct="1"/>
            <a:r>
              <a:rPr lang="en-US" altLang="en-US"/>
              <a:t>Pay on installment basis (term or low outlay whole life) if your mortality risk is higher than average</a:t>
            </a:r>
          </a:p>
          <a:p>
            <a:pPr lvl="1" eaLnBrk="1" hangingPunct="1"/>
            <a:r>
              <a:rPr lang="en-US" altLang="en-US"/>
              <a:t>Prepay coverage if you expect to live longer than average (vanishing premium or limited payment whole life) or if you want payments to stop at a specific age</a:t>
            </a:r>
          </a:p>
          <a:p>
            <a:pPr lvl="1" eaLnBrk="1" hangingPunct="1"/>
            <a:r>
              <a:rPr lang="en-US" altLang="en-US"/>
              <a:t>Purchase Yearly Renewable Term if you want minimal payments but can afford payments which increase each year and can take the health risk  </a:t>
            </a:r>
          </a:p>
          <a:p>
            <a:pPr lvl="1" eaLnBrk="1" hangingPunct="1"/>
            <a:r>
              <a:rPr lang="en-US" altLang="en-US"/>
              <a:t>Consider permanent insurance if cash flows are sufficient to cover the higher premiums and you are committed to paying for it for the rest of your life</a:t>
            </a:r>
          </a:p>
          <a:p>
            <a:pPr lvl="1" eaLnBrk="1" hangingPunct="1">
              <a:lnSpc>
                <a:spcPct val="90000"/>
              </a:lnSpc>
            </a:pPr>
            <a:endParaRPr lang="en-US" alt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4580">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4580">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4580">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4580">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4580">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80" grpId="0" build="p"/>
    </p:bldLst>
  </p:timing>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0722" name="Rectangle 2"/>
          <p:cNvSpPr>
            <a:spLocks noGrp="1" noChangeArrowheads="1"/>
          </p:cNvSpPr>
          <p:nvPr>
            <p:ph type="title" idx="4294967295"/>
          </p:nvPr>
        </p:nvSpPr>
        <p:spPr>
          <a:xfrm>
            <a:off x="608013" y="685800"/>
            <a:ext cx="7772400" cy="914400"/>
          </a:xfrm>
        </p:spPr>
        <p:txBody>
          <a:bodyPr/>
          <a:lstStyle/>
          <a:p>
            <a:pPr eaLnBrk="1" hangingPunct="1"/>
            <a:r>
              <a:rPr lang="en-US" altLang="en-US"/>
              <a:t>Key Questions </a:t>
            </a:r>
            <a:r>
              <a:rPr lang="en-US" altLang="en-US" sz="2400"/>
              <a:t>(continued)</a:t>
            </a:r>
          </a:p>
        </p:txBody>
      </p:sp>
      <p:sp>
        <p:nvSpPr>
          <p:cNvPr id="25604" name="Rectangle 3"/>
          <p:cNvSpPr>
            <a:spLocks noGrp="1" noChangeArrowheads="1"/>
          </p:cNvSpPr>
          <p:nvPr>
            <p:ph idx="1"/>
          </p:nvPr>
        </p:nvSpPr>
        <p:spPr>
          <a:xfrm>
            <a:off x="914400" y="1600200"/>
            <a:ext cx="7315200" cy="4937125"/>
          </a:xfrm>
        </p:spPr>
        <p:txBody>
          <a:bodyPr/>
          <a:lstStyle/>
          <a:p>
            <a:pPr eaLnBrk="1" hangingPunct="1"/>
            <a:r>
              <a:rPr lang="en-US" altLang="en-US"/>
              <a:t>4. Duration of need, i.e. holding period considerations</a:t>
            </a:r>
          </a:p>
          <a:p>
            <a:pPr lvl="1" eaLnBrk="1" hangingPunct="1"/>
            <a:r>
              <a:rPr lang="en-US" altLang="en-US"/>
              <a:t>Buy term if your need is less than 10-20 years</a:t>
            </a:r>
          </a:p>
          <a:p>
            <a:pPr lvl="1" eaLnBrk="1" hangingPunct="1"/>
            <a:r>
              <a:rPr lang="en-US" altLang="en-US"/>
              <a:t>Buy term and consider permanent if the need is for 10 - 30 years</a:t>
            </a:r>
          </a:p>
          <a:p>
            <a:pPr lvl="1" eaLnBrk="1" hangingPunct="1"/>
            <a:r>
              <a:rPr lang="en-US" altLang="en-US"/>
              <a:t>Buy permanent if the need will last longer than 15 years, or buy a guaranteed renewable term policy with your required duration, i.e., 20 or 30 year term </a:t>
            </a:r>
          </a:p>
          <a:p>
            <a:pPr lvl="1" eaLnBrk="1" hangingPunct="1"/>
            <a:r>
              <a:rPr lang="en-US" altLang="en-US"/>
              <a:t>Buy permanent if the coverage will be continued beyond age 55</a:t>
            </a:r>
          </a:p>
          <a:p>
            <a:pPr lvl="1" eaLnBrk="1" hangingPunct="1"/>
            <a:r>
              <a:rPr lang="en-US" altLang="en-US"/>
              <a:t>Buy permanent if the policy will be used for estate taxes and charitable giving purposes</a:t>
            </a:r>
          </a:p>
          <a:p>
            <a:pPr lvl="1" eaLnBrk="1" hangingPunct="1">
              <a:lnSpc>
                <a:spcPct val="90000"/>
              </a:lnSpc>
            </a:pPr>
            <a:endParaRPr lang="en-US" altLang="en-US"/>
          </a:p>
          <a:p>
            <a:pPr lvl="1" eaLnBrk="1" hangingPunct="1">
              <a:lnSpc>
                <a:spcPct val="90000"/>
              </a:lnSpc>
            </a:pPr>
            <a:endParaRPr lang="en-US" altLang="en-US"/>
          </a:p>
          <a:p>
            <a:pPr eaLnBrk="1" hangingPunct="1">
              <a:lnSpc>
                <a:spcPct val="90000"/>
              </a:lnSpc>
            </a:pPr>
            <a:endParaRPr lang="en-US" alt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5604">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5604">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5604">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5604">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5604">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5604">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4" grpId="0" build="p"/>
    </p:bldLst>
  </p:timing>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3794" name="Rectangle 2"/>
          <p:cNvSpPr>
            <a:spLocks noGrp="1" noChangeArrowheads="1"/>
          </p:cNvSpPr>
          <p:nvPr>
            <p:ph type="title" idx="4294967295"/>
          </p:nvPr>
        </p:nvSpPr>
        <p:spPr>
          <a:xfrm>
            <a:off x="685800" y="549275"/>
            <a:ext cx="7772400" cy="1143000"/>
          </a:xfrm>
        </p:spPr>
        <p:txBody>
          <a:bodyPr/>
          <a:lstStyle/>
          <a:p>
            <a:pPr eaLnBrk="1" hangingPunct="1">
              <a:buFont typeface="Wingdings" panose="05000000000000000000" pitchFamily="2" charset="2"/>
              <a:buNone/>
            </a:pPr>
            <a:r>
              <a:rPr lang="en-US" altLang="en-US"/>
              <a:t>C. Understand the Different Types </a:t>
            </a:r>
            <a:br>
              <a:rPr lang="en-US" altLang="en-US"/>
            </a:br>
            <a:r>
              <a:rPr lang="en-US" altLang="en-US"/>
              <a:t>of Term Life Insurance</a:t>
            </a:r>
          </a:p>
        </p:txBody>
      </p:sp>
      <p:sp>
        <p:nvSpPr>
          <p:cNvPr id="398339" name="Rectangle 3"/>
          <p:cNvSpPr>
            <a:spLocks noGrp="1" noChangeArrowheads="1"/>
          </p:cNvSpPr>
          <p:nvPr>
            <p:ph idx="1"/>
          </p:nvPr>
        </p:nvSpPr>
        <p:spPr>
          <a:xfrm>
            <a:off x="914400" y="1600200"/>
            <a:ext cx="7269163" cy="4953000"/>
          </a:xfrm>
        </p:spPr>
        <p:txBody>
          <a:bodyPr/>
          <a:lstStyle/>
          <a:p>
            <a:pPr marL="457200" indent="-457200" eaLnBrk="1" hangingPunct="1"/>
            <a:r>
              <a:rPr lang="en-US" altLang="en-US" dirty="0"/>
              <a:t>What is Term Insurance?</a:t>
            </a:r>
          </a:p>
          <a:p>
            <a:pPr marL="1238250" lvl="2" indent="-381000" eaLnBrk="1" hangingPunct="1"/>
            <a:r>
              <a:rPr lang="en-US" altLang="en-US" dirty="0"/>
              <a:t>Insurance protection for the insured over a specific term or time period.  They may be renewable or non-renewable policies</a:t>
            </a:r>
          </a:p>
          <a:p>
            <a:pPr marL="857250" lvl="1" indent="-457200" eaLnBrk="1" hangingPunct="1"/>
            <a:r>
              <a:rPr lang="en-US" altLang="en-US" dirty="0"/>
              <a:t>What are its advantages?</a:t>
            </a:r>
          </a:p>
          <a:p>
            <a:pPr marL="1238250" lvl="2" indent="-381000" eaLnBrk="1" hangingPunct="1"/>
            <a:r>
              <a:rPr lang="en-US" altLang="en-US" dirty="0"/>
              <a:t>It is the least expensive form of insurance</a:t>
            </a:r>
          </a:p>
          <a:p>
            <a:pPr marL="1238250" lvl="2" indent="-381000" eaLnBrk="1" hangingPunct="1"/>
            <a:r>
              <a:rPr lang="en-US" altLang="en-US" dirty="0"/>
              <a:t>Death benefit coverage is for a specific term</a:t>
            </a:r>
          </a:p>
          <a:p>
            <a:pPr marL="1238250" lvl="2" indent="-381000" eaLnBrk="1" hangingPunct="1"/>
            <a:r>
              <a:rPr lang="en-US" altLang="en-US" dirty="0"/>
              <a:t>Death benefits can be much higher</a:t>
            </a:r>
          </a:p>
          <a:p>
            <a:pPr marL="857250" lvl="1" indent="-457200" eaLnBrk="1" hangingPunct="1"/>
            <a:r>
              <a:rPr lang="en-US" altLang="en-US" dirty="0"/>
              <a:t>What are its disadvantages?</a:t>
            </a:r>
          </a:p>
          <a:p>
            <a:pPr marL="1238250" lvl="2" indent="-381000" eaLnBrk="1" hangingPunct="1"/>
            <a:r>
              <a:rPr lang="en-US" altLang="en-US" dirty="0"/>
              <a:t>It is only valid if insured dies during the term</a:t>
            </a:r>
          </a:p>
          <a:p>
            <a:pPr marL="1238250" lvl="2" indent="-381000" eaLnBrk="1" hangingPunct="1"/>
            <a:r>
              <a:rPr lang="en-US" altLang="en-US" dirty="0"/>
              <a:t>It may not be renewed once your term expires</a:t>
            </a:r>
          </a:p>
          <a:p>
            <a:pPr marL="1238250" lvl="2" indent="-381000" eaLnBrk="1" hangingPunct="1"/>
            <a:r>
              <a:rPr lang="en-US" altLang="en-US" dirty="0"/>
              <a:t>Advancing age increases the cost of insurance</a:t>
            </a:r>
          </a:p>
          <a:p>
            <a:pPr marL="838200" lvl="1" indent="-381000" eaLnBrk="1" hangingPunct="1">
              <a:lnSpc>
                <a:spcPct val="90000"/>
              </a:lnSpc>
            </a:pPr>
            <a:endParaRPr lang="en-US" altLang="en-US"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98339">
                                            <p:txEl>
                                              <p:pRg st="0" end="0"/>
                                            </p:txEl>
                                          </p:spTgt>
                                        </p:tgtEl>
                                        <p:attrNameLst>
                                          <p:attrName>style.visibility</p:attrName>
                                        </p:attrNameLst>
                                      </p:cBhvr>
                                      <p:to>
                                        <p:strVal val="visible"/>
                                      </p:to>
                                    </p:set>
                                    <p:anim calcmode="lin" valueType="num">
                                      <p:cBhvr additive="base">
                                        <p:cTn id="7" dur="500" fill="hold"/>
                                        <p:tgtEl>
                                          <p:spTgt spid="398339">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98339">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398339">
                                            <p:txEl>
                                              <p:pRg st="1" end="1"/>
                                            </p:txEl>
                                          </p:spTgt>
                                        </p:tgtEl>
                                        <p:attrNameLst>
                                          <p:attrName>style.visibility</p:attrName>
                                        </p:attrNameLst>
                                      </p:cBhvr>
                                      <p:to>
                                        <p:strVal val="visible"/>
                                      </p:to>
                                    </p:set>
                                    <p:anim calcmode="lin" valueType="num">
                                      <p:cBhvr additive="base">
                                        <p:cTn id="11" dur="500" fill="hold"/>
                                        <p:tgtEl>
                                          <p:spTgt spid="398339">
                                            <p:txEl>
                                              <p:pRg st="1" end="1"/>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398339">
                                            <p:txEl>
                                              <p:pRg st="1" end="1"/>
                                            </p:txEl>
                                          </p:spTgt>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398339">
                                            <p:txEl>
                                              <p:pRg st="2" end="2"/>
                                            </p:txEl>
                                          </p:spTgt>
                                        </p:tgtEl>
                                        <p:attrNameLst>
                                          <p:attrName>style.visibility</p:attrName>
                                        </p:attrNameLst>
                                      </p:cBhvr>
                                      <p:to>
                                        <p:strVal val="visible"/>
                                      </p:to>
                                    </p:set>
                                    <p:anim calcmode="lin" valueType="num">
                                      <p:cBhvr additive="base">
                                        <p:cTn id="15" dur="500" fill="hold"/>
                                        <p:tgtEl>
                                          <p:spTgt spid="398339">
                                            <p:txEl>
                                              <p:pRg st="2" end="2"/>
                                            </p:txEl>
                                          </p:spTgt>
                                        </p:tgtEl>
                                        <p:attrNameLst>
                                          <p:attrName>ppt_x</p:attrName>
                                        </p:attrNameLst>
                                      </p:cBhvr>
                                      <p:tavLst>
                                        <p:tav tm="0">
                                          <p:val>
                                            <p:strVal val="0-#ppt_w/2"/>
                                          </p:val>
                                        </p:tav>
                                        <p:tav tm="100000">
                                          <p:val>
                                            <p:strVal val="#ppt_x"/>
                                          </p:val>
                                        </p:tav>
                                      </p:tavLst>
                                    </p:anim>
                                    <p:anim calcmode="lin" valueType="num">
                                      <p:cBhvr additive="base">
                                        <p:cTn id="16" dur="500" fill="hold"/>
                                        <p:tgtEl>
                                          <p:spTgt spid="398339">
                                            <p:txEl>
                                              <p:pRg st="2" end="2"/>
                                            </p:txEl>
                                          </p:spTgt>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398339">
                                            <p:txEl>
                                              <p:pRg st="3" end="3"/>
                                            </p:txEl>
                                          </p:spTgt>
                                        </p:tgtEl>
                                        <p:attrNameLst>
                                          <p:attrName>style.visibility</p:attrName>
                                        </p:attrNameLst>
                                      </p:cBhvr>
                                      <p:to>
                                        <p:strVal val="visible"/>
                                      </p:to>
                                    </p:set>
                                    <p:anim calcmode="lin" valueType="num">
                                      <p:cBhvr additive="base">
                                        <p:cTn id="19" dur="500" fill="hold"/>
                                        <p:tgtEl>
                                          <p:spTgt spid="398339">
                                            <p:txEl>
                                              <p:pRg st="3" end="3"/>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98339">
                                            <p:txEl>
                                              <p:pRg st="3" end="3"/>
                                            </p:txEl>
                                          </p:spTgt>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398339">
                                            <p:txEl>
                                              <p:pRg st="4" end="4"/>
                                            </p:txEl>
                                          </p:spTgt>
                                        </p:tgtEl>
                                        <p:attrNameLst>
                                          <p:attrName>style.visibility</p:attrName>
                                        </p:attrNameLst>
                                      </p:cBhvr>
                                      <p:to>
                                        <p:strVal val="visible"/>
                                      </p:to>
                                    </p:set>
                                    <p:anim calcmode="lin" valueType="num">
                                      <p:cBhvr additive="base">
                                        <p:cTn id="23" dur="500" fill="hold"/>
                                        <p:tgtEl>
                                          <p:spTgt spid="398339">
                                            <p:txEl>
                                              <p:pRg st="4" end="4"/>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398339">
                                            <p:txEl>
                                              <p:pRg st="4" end="4"/>
                                            </p:txEl>
                                          </p:spTgt>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398339">
                                            <p:txEl>
                                              <p:pRg st="5" end="5"/>
                                            </p:txEl>
                                          </p:spTgt>
                                        </p:tgtEl>
                                        <p:attrNameLst>
                                          <p:attrName>style.visibility</p:attrName>
                                        </p:attrNameLst>
                                      </p:cBhvr>
                                      <p:to>
                                        <p:strVal val="visible"/>
                                      </p:to>
                                    </p:set>
                                    <p:anim calcmode="lin" valueType="num">
                                      <p:cBhvr additive="base">
                                        <p:cTn id="27" dur="500" fill="hold"/>
                                        <p:tgtEl>
                                          <p:spTgt spid="398339">
                                            <p:txEl>
                                              <p:pRg st="5" end="5"/>
                                            </p:txEl>
                                          </p:spTgt>
                                        </p:tgtEl>
                                        <p:attrNameLst>
                                          <p:attrName>ppt_x</p:attrName>
                                        </p:attrNameLst>
                                      </p:cBhvr>
                                      <p:tavLst>
                                        <p:tav tm="0">
                                          <p:val>
                                            <p:strVal val="0-#ppt_w/2"/>
                                          </p:val>
                                        </p:tav>
                                        <p:tav tm="100000">
                                          <p:val>
                                            <p:strVal val="#ppt_x"/>
                                          </p:val>
                                        </p:tav>
                                      </p:tavLst>
                                    </p:anim>
                                    <p:anim calcmode="lin" valueType="num">
                                      <p:cBhvr additive="base">
                                        <p:cTn id="28" dur="500" fill="hold"/>
                                        <p:tgtEl>
                                          <p:spTgt spid="398339">
                                            <p:txEl>
                                              <p:pRg st="5" end="5"/>
                                            </p:txEl>
                                          </p:spTgt>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0"/>
                                  </p:stCondLst>
                                  <p:childTnLst>
                                    <p:set>
                                      <p:cBhvr>
                                        <p:cTn id="30" dur="1" fill="hold">
                                          <p:stCondLst>
                                            <p:cond delay="0"/>
                                          </p:stCondLst>
                                        </p:cTn>
                                        <p:tgtEl>
                                          <p:spTgt spid="398339">
                                            <p:txEl>
                                              <p:pRg st="6" end="6"/>
                                            </p:txEl>
                                          </p:spTgt>
                                        </p:tgtEl>
                                        <p:attrNameLst>
                                          <p:attrName>style.visibility</p:attrName>
                                        </p:attrNameLst>
                                      </p:cBhvr>
                                      <p:to>
                                        <p:strVal val="visible"/>
                                      </p:to>
                                    </p:set>
                                    <p:anim calcmode="lin" valueType="num">
                                      <p:cBhvr additive="base">
                                        <p:cTn id="31" dur="500" fill="hold"/>
                                        <p:tgtEl>
                                          <p:spTgt spid="398339">
                                            <p:txEl>
                                              <p:pRg st="6" end="6"/>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398339">
                                            <p:txEl>
                                              <p:pRg st="6" end="6"/>
                                            </p:txEl>
                                          </p:spTgt>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0"/>
                                  </p:stCondLst>
                                  <p:childTnLst>
                                    <p:set>
                                      <p:cBhvr>
                                        <p:cTn id="34" dur="1" fill="hold">
                                          <p:stCondLst>
                                            <p:cond delay="0"/>
                                          </p:stCondLst>
                                        </p:cTn>
                                        <p:tgtEl>
                                          <p:spTgt spid="398339">
                                            <p:txEl>
                                              <p:pRg st="7" end="7"/>
                                            </p:txEl>
                                          </p:spTgt>
                                        </p:tgtEl>
                                        <p:attrNameLst>
                                          <p:attrName>style.visibility</p:attrName>
                                        </p:attrNameLst>
                                      </p:cBhvr>
                                      <p:to>
                                        <p:strVal val="visible"/>
                                      </p:to>
                                    </p:set>
                                    <p:anim calcmode="lin" valueType="num">
                                      <p:cBhvr additive="base">
                                        <p:cTn id="35" dur="500" fill="hold"/>
                                        <p:tgtEl>
                                          <p:spTgt spid="398339">
                                            <p:txEl>
                                              <p:pRg st="7" end="7"/>
                                            </p:txEl>
                                          </p:spTgt>
                                        </p:tgtEl>
                                        <p:attrNameLst>
                                          <p:attrName>ppt_x</p:attrName>
                                        </p:attrNameLst>
                                      </p:cBhvr>
                                      <p:tavLst>
                                        <p:tav tm="0">
                                          <p:val>
                                            <p:strVal val="0-#ppt_w/2"/>
                                          </p:val>
                                        </p:tav>
                                        <p:tav tm="100000">
                                          <p:val>
                                            <p:strVal val="#ppt_x"/>
                                          </p:val>
                                        </p:tav>
                                      </p:tavLst>
                                    </p:anim>
                                    <p:anim calcmode="lin" valueType="num">
                                      <p:cBhvr additive="base">
                                        <p:cTn id="36" dur="500" fill="hold"/>
                                        <p:tgtEl>
                                          <p:spTgt spid="398339">
                                            <p:txEl>
                                              <p:pRg st="7" end="7"/>
                                            </p:txEl>
                                          </p:spTgt>
                                        </p:tgtEl>
                                        <p:attrNameLst>
                                          <p:attrName>ppt_y</p:attrName>
                                        </p:attrNameLst>
                                      </p:cBhvr>
                                      <p:tavLst>
                                        <p:tav tm="0">
                                          <p:val>
                                            <p:strVal val="#ppt_y"/>
                                          </p:val>
                                        </p:tav>
                                        <p:tav tm="100000">
                                          <p:val>
                                            <p:strVal val="#ppt_y"/>
                                          </p:val>
                                        </p:tav>
                                      </p:tavLst>
                                    </p:anim>
                                  </p:childTnLst>
                                </p:cTn>
                              </p:par>
                              <p:par>
                                <p:cTn id="37" presetID="2" presetClass="entr" presetSubtype="8" fill="hold" grpId="0" nodeType="withEffect">
                                  <p:stCondLst>
                                    <p:cond delay="0"/>
                                  </p:stCondLst>
                                  <p:childTnLst>
                                    <p:set>
                                      <p:cBhvr>
                                        <p:cTn id="38" dur="1" fill="hold">
                                          <p:stCondLst>
                                            <p:cond delay="0"/>
                                          </p:stCondLst>
                                        </p:cTn>
                                        <p:tgtEl>
                                          <p:spTgt spid="398339">
                                            <p:txEl>
                                              <p:pRg st="8" end="8"/>
                                            </p:txEl>
                                          </p:spTgt>
                                        </p:tgtEl>
                                        <p:attrNameLst>
                                          <p:attrName>style.visibility</p:attrName>
                                        </p:attrNameLst>
                                      </p:cBhvr>
                                      <p:to>
                                        <p:strVal val="visible"/>
                                      </p:to>
                                    </p:set>
                                    <p:anim calcmode="lin" valueType="num">
                                      <p:cBhvr additive="base">
                                        <p:cTn id="39" dur="500" fill="hold"/>
                                        <p:tgtEl>
                                          <p:spTgt spid="398339">
                                            <p:txEl>
                                              <p:pRg st="8" end="8"/>
                                            </p:txEl>
                                          </p:spTgt>
                                        </p:tgtEl>
                                        <p:attrNameLst>
                                          <p:attrName>ppt_x</p:attrName>
                                        </p:attrNameLst>
                                      </p:cBhvr>
                                      <p:tavLst>
                                        <p:tav tm="0">
                                          <p:val>
                                            <p:strVal val="0-#ppt_w/2"/>
                                          </p:val>
                                        </p:tav>
                                        <p:tav tm="100000">
                                          <p:val>
                                            <p:strVal val="#ppt_x"/>
                                          </p:val>
                                        </p:tav>
                                      </p:tavLst>
                                    </p:anim>
                                    <p:anim calcmode="lin" valueType="num">
                                      <p:cBhvr additive="base">
                                        <p:cTn id="40" dur="500" fill="hold"/>
                                        <p:tgtEl>
                                          <p:spTgt spid="398339">
                                            <p:txEl>
                                              <p:pRg st="8" end="8"/>
                                            </p:txEl>
                                          </p:spTgt>
                                        </p:tgtEl>
                                        <p:attrNameLst>
                                          <p:attrName>ppt_y</p:attrName>
                                        </p:attrNameLst>
                                      </p:cBhvr>
                                      <p:tavLst>
                                        <p:tav tm="0">
                                          <p:val>
                                            <p:strVal val="#ppt_y"/>
                                          </p:val>
                                        </p:tav>
                                        <p:tav tm="100000">
                                          <p:val>
                                            <p:strVal val="#ppt_y"/>
                                          </p:val>
                                        </p:tav>
                                      </p:tavLst>
                                    </p:anim>
                                  </p:childTnLst>
                                </p:cTn>
                              </p:par>
                              <p:par>
                                <p:cTn id="41" presetID="2" presetClass="entr" presetSubtype="8" fill="hold" grpId="0" nodeType="withEffect">
                                  <p:stCondLst>
                                    <p:cond delay="0"/>
                                  </p:stCondLst>
                                  <p:childTnLst>
                                    <p:set>
                                      <p:cBhvr>
                                        <p:cTn id="42" dur="1" fill="hold">
                                          <p:stCondLst>
                                            <p:cond delay="0"/>
                                          </p:stCondLst>
                                        </p:cTn>
                                        <p:tgtEl>
                                          <p:spTgt spid="398339">
                                            <p:txEl>
                                              <p:pRg st="9" end="9"/>
                                            </p:txEl>
                                          </p:spTgt>
                                        </p:tgtEl>
                                        <p:attrNameLst>
                                          <p:attrName>style.visibility</p:attrName>
                                        </p:attrNameLst>
                                      </p:cBhvr>
                                      <p:to>
                                        <p:strVal val="visible"/>
                                      </p:to>
                                    </p:set>
                                    <p:anim calcmode="lin" valueType="num">
                                      <p:cBhvr additive="base">
                                        <p:cTn id="43" dur="500" fill="hold"/>
                                        <p:tgtEl>
                                          <p:spTgt spid="398339">
                                            <p:txEl>
                                              <p:pRg st="9" end="9"/>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398339">
                                            <p:txEl>
                                              <p:pRg st="9" end="9"/>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8339" grpId="0" build="p" autoUpdateAnimBg="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356"/>
          <p:cNvSpPr>
            <a:spLocks noGrp="1" noChangeArrowheads="1"/>
          </p:cNvSpPr>
          <p:nvPr>
            <p:ph type="title" idx="4294967295"/>
          </p:nvPr>
        </p:nvSpPr>
        <p:spPr>
          <a:xfrm>
            <a:off x="639763" y="457200"/>
            <a:ext cx="7772400" cy="1143000"/>
          </a:xfrm>
        </p:spPr>
        <p:txBody>
          <a:bodyPr/>
          <a:lstStyle/>
          <a:p>
            <a:pPr eaLnBrk="1" hangingPunct="1"/>
            <a:r>
              <a:rPr lang="en-US" altLang="en-US" dirty="0"/>
              <a:t>Term Insurance</a:t>
            </a:r>
          </a:p>
        </p:txBody>
      </p:sp>
      <p:pic>
        <p:nvPicPr>
          <p:cNvPr id="2" name="Picture 1"/>
          <p:cNvPicPr>
            <a:picLocks noChangeAspect="1"/>
          </p:cNvPicPr>
          <p:nvPr/>
        </p:nvPicPr>
        <p:blipFill>
          <a:blip r:embed="rId2"/>
          <a:stretch>
            <a:fillRect/>
          </a:stretch>
        </p:blipFill>
        <p:spPr>
          <a:xfrm>
            <a:off x="91489" y="45756"/>
            <a:ext cx="8961022" cy="6675047"/>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170" name="Rectangle 2"/>
          <p:cNvSpPr>
            <a:spLocks noGrp="1" noChangeArrowheads="1"/>
          </p:cNvSpPr>
          <p:nvPr>
            <p:ph type="ctrTitle"/>
          </p:nvPr>
        </p:nvSpPr>
        <p:spPr>
          <a:xfrm>
            <a:off x="639763" y="639763"/>
            <a:ext cx="7772400" cy="1143000"/>
          </a:xfrm>
        </p:spPr>
        <p:txBody>
          <a:bodyPr/>
          <a:lstStyle/>
          <a:p>
            <a:pPr eaLnBrk="1" hangingPunct="1"/>
            <a:r>
              <a:rPr lang="en-US" altLang="en-US" dirty="0"/>
              <a:t>Objectives</a:t>
            </a:r>
          </a:p>
        </p:txBody>
      </p:sp>
      <p:sp>
        <p:nvSpPr>
          <p:cNvPr id="246787" name="Rectangle 3"/>
          <p:cNvSpPr>
            <a:spLocks noGrp="1" noChangeArrowheads="1"/>
          </p:cNvSpPr>
          <p:nvPr>
            <p:ph type="subTitle" idx="1"/>
          </p:nvPr>
        </p:nvSpPr>
        <p:spPr>
          <a:xfrm>
            <a:off x="914400" y="1600200"/>
            <a:ext cx="7269163" cy="4479925"/>
          </a:xfrm>
        </p:spPr>
        <p:txBody>
          <a:bodyPr/>
          <a:lstStyle/>
          <a:p>
            <a:pPr marL="685800" indent="-685800" algn="l" eaLnBrk="1" hangingPunct="1">
              <a:lnSpc>
                <a:spcPct val="90000"/>
              </a:lnSpc>
              <a:buFont typeface="Wingdings" pitchFamily="2" charset="2"/>
              <a:buAutoNum type="alphaUcPeriod"/>
            </a:pPr>
            <a:r>
              <a:rPr lang="en-US" altLang="en-US" sz="2800" dirty="0"/>
              <a:t>Understand the benefits of Life Insurance and the five key questions</a:t>
            </a:r>
          </a:p>
          <a:p>
            <a:pPr marL="685800" indent="-685800" algn="l" eaLnBrk="1" hangingPunct="1">
              <a:lnSpc>
                <a:spcPct val="90000"/>
              </a:lnSpc>
              <a:buFont typeface="Wingdings" pitchFamily="2" charset="2"/>
              <a:buAutoNum type="alphaUcPeriod"/>
            </a:pPr>
            <a:r>
              <a:rPr lang="en-US" altLang="en-US" sz="2800" dirty="0"/>
              <a:t>Understand the different types of term life insurance</a:t>
            </a:r>
          </a:p>
          <a:p>
            <a:pPr marL="685800" indent="-685800" algn="l" eaLnBrk="1" hangingPunct="1">
              <a:lnSpc>
                <a:spcPct val="90000"/>
              </a:lnSpc>
              <a:buAutoNum type="alphaUcPeriod" startAt="3"/>
            </a:pPr>
            <a:r>
              <a:rPr lang="en-US" altLang="en-US" sz="2800" dirty="0"/>
              <a:t>Understand the different types of permanent  life insurance</a:t>
            </a:r>
          </a:p>
          <a:p>
            <a:pPr marL="685800" indent="-685800" algn="l" eaLnBrk="1" hangingPunct="1">
              <a:lnSpc>
                <a:spcPct val="90000"/>
              </a:lnSpc>
              <a:buAutoNum type="alphaUcPeriod" startAt="3"/>
            </a:pPr>
            <a:r>
              <a:rPr lang="en-US" altLang="en-US" sz="2800" dirty="0"/>
              <a:t>Understand which type of life insurance is best for you and the steps to buying </a:t>
            </a:r>
            <a:r>
              <a:rPr lang="en-US" altLang="en-US" sz="2800"/>
              <a:t>life insurance</a:t>
            </a:r>
          </a:p>
          <a:p>
            <a:pPr marL="685800" indent="-685800" algn="l" eaLnBrk="1" hangingPunct="1">
              <a:lnSpc>
                <a:spcPct val="90000"/>
              </a:lnSpc>
              <a:buAutoNum type="alphaUcPeriod" startAt="3"/>
            </a:pPr>
            <a:r>
              <a:rPr lang="en-US" altLang="en-US" sz="2800"/>
              <a:t>Understand </a:t>
            </a:r>
            <a:r>
              <a:rPr lang="en-US" altLang="en-US" sz="2800" dirty="0"/>
              <a:t>some life insurance strategies for different stages of your life</a:t>
            </a:r>
          </a:p>
          <a:p>
            <a:pPr marL="685800" indent="-685800" algn="l" eaLnBrk="1" hangingPunct="1">
              <a:lnSpc>
                <a:spcPct val="90000"/>
              </a:lnSpc>
            </a:pPr>
            <a:endParaRPr lang="en-US" altLang="en-US" sz="2800" dirty="0"/>
          </a:p>
          <a:p>
            <a:pPr marL="685800" indent="-685800" algn="l" eaLnBrk="1" hangingPunct="1">
              <a:lnSpc>
                <a:spcPct val="90000"/>
              </a:lnSpc>
            </a:pPr>
            <a:endParaRPr lang="en-US" altLang="en-US" sz="2800"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46787">
                                            <p:txEl>
                                              <p:pRg st="0" end="0"/>
                                            </p:txEl>
                                          </p:spTgt>
                                        </p:tgtEl>
                                        <p:attrNameLst>
                                          <p:attrName>style.visibility</p:attrName>
                                        </p:attrNameLst>
                                      </p:cBhvr>
                                      <p:to>
                                        <p:strVal val="visible"/>
                                      </p:to>
                                    </p:set>
                                    <p:anim calcmode="lin" valueType="num">
                                      <p:cBhvr additive="base">
                                        <p:cTn id="7" dur="500" fill="hold"/>
                                        <p:tgtEl>
                                          <p:spTgt spid="24678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46787">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46787">
                                            <p:txEl>
                                              <p:pRg st="1" end="1"/>
                                            </p:txEl>
                                          </p:spTgt>
                                        </p:tgtEl>
                                        <p:attrNameLst>
                                          <p:attrName>style.visibility</p:attrName>
                                        </p:attrNameLst>
                                      </p:cBhvr>
                                      <p:to>
                                        <p:strVal val="visible"/>
                                      </p:to>
                                    </p:set>
                                    <p:anim calcmode="lin" valueType="num">
                                      <p:cBhvr additive="base">
                                        <p:cTn id="13" dur="500" fill="hold"/>
                                        <p:tgtEl>
                                          <p:spTgt spid="246787">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246787">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246787">
                                            <p:txEl>
                                              <p:pRg st="2" end="2"/>
                                            </p:txEl>
                                          </p:spTgt>
                                        </p:tgtEl>
                                        <p:attrNameLst>
                                          <p:attrName>style.visibility</p:attrName>
                                        </p:attrNameLst>
                                      </p:cBhvr>
                                      <p:to>
                                        <p:strVal val="visible"/>
                                      </p:to>
                                    </p:set>
                                    <p:anim calcmode="lin" valueType="num">
                                      <p:cBhvr additive="base">
                                        <p:cTn id="17" dur="500" fill="hold"/>
                                        <p:tgtEl>
                                          <p:spTgt spid="246787">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246787">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246787">
                                            <p:txEl>
                                              <p:pRg st="3" end="3"/>
                                            </p:txEl>
                                          </p:spTgt>
                                        </p:tgtEl>
                                        <p:attrNameLst>
                                          <p:attrName>style.visibility</p:attrName>
                                        </p:attrNameLst>
                                      </p:cBhvr>
                                      <p:to>
                                        <p:strVal val="visible"/>
                                      </p:to>
                                    </p:set>
                                    <p:anim calcmode="lin" valueType="num">
                                      <p:cBhvr additive="base">
                                        <p:cTn id="21" dur="500" fill="hold"/>
                                        <p:tgtEl>
                                          <p:spTgt spid="246787">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246787">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246787">
                                            <p:txEl>
                                              <p:pRg st="4" end="4"/>
                                            </p:txEl>
                                          </p:spTgt>
                                        </p:tgtEl>
                                        <p:attrNameLst>
                                          <p:attrName>style.visibility</p:attrName>
                                        </p:attrNameLst>
                                      </p:cBhvr>
                                      <p:to>
                                        <p:strVal val="visible"/>
                                      </p:to>
                                    </p:set>
                                    <p:anim calcmode="lin" valueType="num">
                                      <p:cBhvr additive="base">
                                        <p:cTn id="25" dur="500" fill="hold"/>
                                        <p:tgtEl>
                                          <p:spTgt spid="246787">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246787">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6787" grpId="0" build="p" autoUpdateAnimBg="0"/>
    </p:bldLst>
  </p:timing>
</p:sld>
</file>

<file path=ppt/slides/slide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5842" name="Rectangle 2"/>
          <p:cNvSpPr>
            <a:spLocks noGrp="1" noChangeArrowheads="1"/>
          </p:cNvSpPr>
          <p:nvPr>
            <p:ph type="title" idx="4294967295"/>
          </p:nvPr>
        </p:nvSpPr>
        <p:spPr>
          <a:xfrm>
            <a:off x="685800" y="549275"/>
            <a:ext cx="7772400" cy="1143000"/>
          </a:xfrm>
        </p:spPr>
        <p:txBody>
          <a:bodyPr/>
          <a:lstStyle/>
          <a:p>
            <a:pPr eaLnBrk="1" hangingPunct="1"/>
            <a:r>
              <a:rPr lang="en-US" altLang="en-US"/>
              <a:t>Term Insurance </a:t>
            </a:r>
            <a:r>
              <a:rPr lang="en-US" altLang="en-US" sz="2400"/>
              <a:t>(continued)</a:t>
            </a:r>
          </a:p>
        </p:txBody>
      </p:sp>
      <p:sp>
        <p:nvSpPr>
          <p:cNvPr id="29700" name="Rectangle 3"/>
          <p:cNvSpPr>
            <a:spLocks noGrp="1" noChangeArrowheads="1"/>
          </p:cNvSpPr>
          <p:nvPr>
            <p:ph idx="1"/>
          </p:nvPr>
        </p:nvSpPr>
        <p:spPr>
          <a:xfrm>
            <a:off x="944563" y="1600200"/>
            <a:ext cx="7285037" cy="5257800"/>
          </a:xfrm>
        </p:spPr>
        <p:txBody>
          <a:bodyPr/>
          <a:lstStyle/>
          <a:p>
            <a:pPr eaLnBrk="1" hangingPunct="1"/>
            <a:r>
              <a:rPr lang="en-US" altLang="en-US" dirty="0"/>
              <a:t>Annual term insurance</a:t>
            </a:r>
          </a:p>
          <a:p>
            <a:pPr lvl="1" eaLnBrk="1" hangingPunct="1"/>
            <a:r>
              <a:rPr lang="en-US" altLang="en-US" dirty="0"/>
              <a:t>Least expensive type of coverage</a:t>
            </a:r>
          </a:p>
          <a:p>
            <a:pPr lvl="1" eaLnBrk="1" hangingPunct="1"/>
            <a:r>
              <a:rPr lang="en-US" altLang="en-US" dirty="0"/>
              <a:t>The face or death benefit amount is constant through the selected term of coverage</a:t>
            </a:r>
          </a:p>
          <a:p>
            <a:pPr lvl="1" eaLnBrk="1" hangingPunct="1"/>
            <a:r>
              <a:rPr lang="en-US" altLang="en-US" dirty="0"/>
              <a:t>Premiums increase each time the contract is renewed, even though the face amount remains the same</a:t>
            </a:r>
          </a:p>
          <a:p>
            <a:pPr lvl="1" eaLnBrk="1" hangingPunct="1"/>
            <a:r>
              <a:rPr lang="en-US" altLang="en-US" dirty="0"/>
              <a:t>Must be renewed each period to remain in force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9700">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9700">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9700">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9700">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9700">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700" grpId="0" build="p"/>
    </p:bldLst>
  </p:timing>
</p:sld>
</file>

<file path=ppt/slides/slide2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6866" name="Rectangle 2"/>
          <p:cNvSpPr>
            <a:spLocks noGrp="1" noChangeArrowheads="1"/>
          </p:cNvSpPr>
          <p:nvPr>
            <p:ph type="title" idx="4294967295"/>
          </p:nvPr>
        </p:nvSpPr>
        <p:spPr>
          <a:xfrm>
            <a:off x="608013" y="685800"/>
            <a:ext cx="7772400" cy="914400"/>
          </a:xfrm>
        </p:spPr>
        <p:txBody>
          <a:bodyPr/>
          <a:lstStyle/>
          <a:p>
            <a:pPr eaLnBrk="1" hangingPunct="1">
              <a:buFont typeface="Wingdings" panose="05000000000000000000" pitchFamily="2" charset="2"/>
              <a:buNone/>
            </a:pPr>
            <a:r>
              <a:rPr lang="en-US" altLang="en-US"/>
              <a:t>Term Insurance </a:t>
            </a:r>
            <a:r>
              <a:rPr lang="en-US" altLang="en-US" sz="2400"/>
              <a:t>(continued)</a:t>
            </a:r>
          </a:p>
        </p:txBody>
      </p:sp>
      <p:sp>
        <p:nvSpPr>
          <p:cNvPr id="30724" name="Rectangle 3"/>
          <p:cNvSpPr>
            <a:spLocks noGrp="1" noChangeArrowheads="1"/>
          </p:cNvSpPr>
          <p:nvPr>
            <p:ph idx="1"/>
          </p:nvPr>
        </p:nvSpPr>
        <p:spPr>
          <a:xfrm>
            <a:off x="914400" y="1600200"/>
            <a:ext cx="7315200" cy="5029200"/>
          </a:xfrm>
        </p:spPr>
        <p:txBody>
          <a:bodyPr/>
          <a:lstStyle/>
          <a:p>
            <a:pPr eaLnBrk="1" hangingPunct="1"/>
            <a:r>
              <a:rPr lang="en-US" altLang="en-US" dirty="0"/>
              <a:t>Renewable term insurance</a:t>
            </a:r>
          </a:p>
          <a:p>
            <a:pPr lvl="1" eaLnBrk="1" hangingPunct="1"/>
            <a:r>
              <a:rPr lang="en-US" altLang="en-US" dirty="0"/>
              <a:t>The policy holder may unconditionally renew the policy for successive terms at higher premiums simply by paying the indicated premiums</a:t>
            </a:r>
          </a:p>
          <a:p>
            <a:pPr lvl="2" eaLnBrk="1" hangingPunct="1"/>
            <a:r>
              <a:rPr lang="en-US" altLang="en-US" dirty="0"/>
              <a:t>Premiums increase with each renewal period, and can be renewed for a specific number of years</a:t>
            </a:r>
          </a:p>
          <a:p>
            <a:pPr lvl="1" eaLnBrk="1" hangingPunct="1"/>
            <a:r>
              <a:rPr lang="en-US" altLang="en-US" dirty="0"/>
              <a:t>If nonrenewable, the policy holder has no legal right to continue the insurance after the covered period  </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0724">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0724">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0724">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0724">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24" grpId="0" build="p"/>
    </p:bldLst>
  </p:timing>
</p:sld>
</file>

<file path=ppt/slides/slide2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7890" name="Rectangle 2"/>
          <p:cNvSpPr>
            <a:spLocks noGrp="1" noChangeArrowheads="1"/>
          </p:cNvSpPr>
          <p:nvPr>
            <p:ph type="title" idx="4294967295"/>
          </p:nvPr>
        </p:nvSpPr>
        <p:spPr>
          <a:xfrm>
            <a:off x="608013" y="685800"/>
            <a:ext cx="7772400" cy="914400"/>
          </a:xfrm>
        </p:spPr>
        <p:txBody>
          <a:bodyPr/>
          <a:lstStyle/>
          <a:p>
            <a:pPr eaLnBrk="1" hangingPunct="1"/>
            <a:r>
              <a:rPr lang="en-US" altLang="en-US"/>
              <a:t>Term Insurance </a:t>
            </a:r>
            <a:r>
              <a:rPr lang="en-US" altLang="en-US" sz="2400"/>
              <a:t>(continued)</a:t>
            </a:r>
          </a:p>
        </p:txBody>
      </p:sp>
      <p:sp>
        <p:nvSpPr>
          <p:cNvPr id="31748" name="Rectangle 3"/>
          <p:cNvSpPr>
            <a:spLocks noGrp="1" noChangeArrowheads="1"/>
          </p:cNvSpPr>
          <p:nvPr>
            <p:ph idx="1"/>
          </p:nvPr>
        </p:nvSpPr>
        <p:spPr>
          <a:xfrm>
            <a:off x="914400" y="1600200"/>
            <a:ext cx="7315200" cy="5257800"/>
          </a:xfrm>
        </p:spPr>
        <p:txBody>
          <a:bodyPr/>
          <a:lstStyle/>
          <a:p>
            <a:pPr eaLnBrk="1" hangingPunct="1"/>
            <a:r>
              <a:rPr lang="en-US" altLang="en-US" dirty="0"/>
              <a:t>Convertible term life insurance rider</a:t>
            </a:r>
          </a:p>
          <a:p>
            <a:pPr lvl="1" eaLnBrk="1" hangingPunct="1"/>
            <a:r>
              <a:rPr lang="en-US" altLang="en-US" dirty="0"/>
              <a:t>Most term policies can be changed to permanent insurance within a specific number of years without evidence of insurability</a:t>
            </a:r>
          </a:p>
          <a:p>
            <a:pPr lvl="1" eaLnBrk="1" hangingPunct="1"/>
            <a:r>
              <a:rPr lang="en-US" altLang="en-US" dirty="0"/>
              <a:t>Typically, it gives a contractual right to convert to some form of permanent insurance, typically whole life, within a certain number of years or before the policy holder reaches a certain age.</a:t>
            </a:r>
          </a:p>
          <a:p>
            <a:pPr lvl="1" eaLnBrk="1" hangingPunct="1"/>
            <a:r>
              <a:rPr lang="en-US" altLang="en-US" dirty="0"/>
              <a:t>Conversion allows the policy holder to lock-in the premiums, although at a higher rate, and avoid the ever increasing term premiums</a:t>
            </a:r>
          </a:p>
          <a:p>
            <a:pPr lvl="1" eaLnBrk="1" hangingPunct="1"/>
            <a:endParaRPr lang="en-US" altLang="en-US"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100"/>
                                  </p:stCondLst>
                                  <p:childTnLst>
                                    <p:set>
                                      <p:cBhvr>
                                        <p:cTn id="6" dur="1" fill="hold">
                                          <p:stCondLst>
                                            <p:cond delay="0"/>
                                          </p:stCondLst>
                                        </p:cTn>
                                        <p:tgtEl>
                                          <p:spTgt spid="31748">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1748">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1748">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1748">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48" grpId="0" build="p"/>
    </p:bldLst>
  </p:timing>
</p:sld>
</file>

<file path=ppt/slides/slide2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8914" name="Rectangle 2"/>
          <p:cNvSpPr>
            <a:spLocks noGrp="1" noChangeArrowheads="1"/>
          </p:cNvSpPr>
          <p:nvPr>
            <p:ph type="title" idx="4294967295"/>
          </p:nvPr>
        </p:nvSpPr>
        <p:spPr>
          <a:xfrm>
            <a:off x="639763" y="595313"/>
            <a:ext cx="7772400" cy="1096962"/>
          </a:xfrm>
        </p:spPr>
        <p:txBody>
          <a:bodyPr/>
          <a:lstStyle/>
          <a:p>
            <a:pPr eaLnBrk="1" hangingPunct="1"/>
            <a:r>
              <a:rPr lang="en-US" altLang="en-US"/>
              <a:t>Term Insurance </a:t>
            </a:r>
            <a:r>
              <a:rPr lang="en-US" altLang="en-US" sz="2400"/>
              <a:t>(continued)</a:t>
            </a:r>
          </a:p>
        </p:txBody>
      </p:sp>
      <p:sp>
        <p:nvSpPr>
          <p:cNvPr id="32772" name="Rectangle 3"/>
          <p:cNvSpPr>
            <a:spLocks noGrp="1" noChangeArrowheads="1"/>
          </p:cNvSpPr>
          <p:nvPr>
            <p:ph idx="1"/>
          </p:nvPr>
        </p:nvSpPr>
        <p:spPr>
          <a:xfrm>
            <a:off x="898525" y="1600200"/>
            <a:ext cx="7331075" cy="4876800"/>
          </a:xfrm>
        </p:spPr>
        <p:txBody>
          <a:bodyPr/>
          <a:lstStyle/>
          <a:p>
            <a:pPr eaLnBrk="1" hangingPunct="1"/>
            <a:r>
              <a:rPr lang="en-US" altLang="en-US" dirty="0"/>
              <a:t>Why are premiums for term much less than permanent insurance?</a:t>
            </a:r>
          </a:p>
          <a:p>
            <a:pPr lvl="1" eaLnBrk="1" hangingPunct="1"/>
            <a:r>
              <a:rPr lang="en-US" altLang="en-US" dirty="0"/>
              <a:t>You are only paying for insurance for a specific period, i.e. risk is priced one period at a time</a:t>
            </a:r>
          </a:p>
          <a:p>
            <a:pPr lvl="2" eaLnBrk="1" hangingPunct="1"/>
            <a:r>
              <a:rPr lang="en-US" altLang="en-US" dirty="0"/>
              <a:t>98% of term policies lapse without payment </a:t>
            </a:r>
          </a:p>
          <a:p>
            <a:pPr lvl="1" eaLnBrk="1" hangingPunct="1"/>
            <a:r>
              <a:rPr lang="en-US" altLang="en-US" dirty="0"/>
              <a:t>It is generally for a shorter period, i.e. 1-10 years.  </a:t>
            </a:r>
          </a:p>
          <a:p>
            <a:pPr lvl="2" eaLnBrk="1" hangingPunct="1"/>
            <a:r>
              <a:rPr lang="en-US" altLang="en-US" dirty="0"/>
              <a:t>The longer the period, the more insurance companies must charge higher fees in the early years to offset the more expensive mortality charges and fees in the later years</a:t>
            </a:r>
          </a:p>
          <a:p>
            <a:pPr lvl="1" eaLnBrk="1" hangingPunct="1"/>
            <a:r>
              <a:rPr lang="en-US" altLang="en-US" dirty="0"/>
              <a:t>Term is generally easier and cheaper to administer, as fees and sales charges are less and less complex</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100"/>
                                  </p:stCondLst>
                                  <p:childTnLst>
                                    <p:set>
                                      <p:cBhvr>
                                        <p:cTn id="6" dur="1" fill="hold">
                                          <p:stCondLst>
                                            <p:cond delay="0"/>
                                          </p:stCondLst>
                                        </p:cTn>
                                        <p:tgtEl>
                                          <p:spTgt spid="32772">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2772">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2772">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2772">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2772">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2772">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72" grpId="0" build="p"/>
    </p:bldLst>
  </p:timing>
</p:sld>
</file>

<file path=ppt/slides/slide2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9938" name="Rectangle 2"/>
          <p:cNvSpPr>
            <a:spLocks noGrp="1" noChangeArrowheads="1"/>
          </p:cNvSpPr>
          <p:nvPr>
            <p:ph type="title" idx="4294967295"/>
          </p:nvPr>
        </p:nvSpPr>
        <p:spPr>
          <a:xfrm>
            <a:off x="685800" y="549275"/>
            <a:ext cx="7772400" cy="1143000"/>
          </a:xfrm>
        </p:spPr>
        <p:txBody>
          <a:bodyPr/>
          <a:lstStyle/>
          <a:p>
            <a:pPr eaLnBrk="1" hangingPunct="1"/>
            <a:r>
              <a:rPr lang="en-US" altLang="en-US"/>
              <a:t>Term Insurance </a:t>
            </a:r>
            <a:r>
              <a:rPr lang="en-US" altLang="en-US" sz="2400"/>
              <a:t>(continued)</a:t>
            </a:r>
            <a:endParaRPr lang="en-US" altLang="en-US"/>
          </a:p>
        </p:txBody>
      </p:sp>
      <p:sp>
        <p:nvSpPr>
          <p:cNvPr id="308227" name="Rectangle 3"/>
          <p:cNvSpPr>
            <a:spLocks noGrp="1" noChangeArrowheads="1"/>
          </p:cNvSpPr>
          <p:nvPr>
            <p:ph idx="1"/>
          </p:nvPr>
        </p:nvSpPr>
        <p:spPr>
          <a:xfrm>
            <a:off x="936625" y="1600200"/>
            <a:ext cx="7270750" cy="4114800"/>
          </a:xfrm>
        </p:spPr>
        <p:txBody>
          <a:bodyPr/>
          <a:lstStyle/>
          <a:p>
            <a:pPr eaLnBrk="1" hangingPunct="1"/>
            <a:r>
              <a:rPr lang="en-US" altLang="en-US"/>
              <a:t>Key questions when purchasing term insurance:</a:t>
            </a:r>
          </a:p>
          <a:p>
            <a:pPr lvl="1" eaLnBrk="1" hangingPunct="1"/>
            <a:r>
              <a:rPr lang="en-US" altLang="en-US"/>
              <a:t>How long can I keep this policy?</a:t>
            </a:r>
          </a:p>
          <a:p>
            <a:pPr lvl="1" eaLnBrk="1" hangingPunct="1"/>
            <a:r>
              <a:rPr lang="en-US" altLang="en-US"/>
              <a:t>What are the renewal terms of the contract?</a:t>
            </a:r>
          </a:p>
          <a:p>
            <a:pPr lvl="1" eaLnBrk="1" hangingPunct="1"/>
            <a:r>
              <a:rPr lang="en-US" altLang="en-US"/>
              <a:t>When will my premiums increase?</a:t>
            </a:r>
          </a:p>
          <a:p>
            <a:pPr lvl="1" eaLnBrk="1" hangingPunct="1"/>
            <a:r>
              <a:rPr lang="en-US" altLang="en-US"/>
              <a:t>Can I convert my term policy to a permanent policy?  What are the details?</a:t>
            </a:r>
          </a:p>
          <a:p>
            <a:pPr lvl="1" eaLnBrk="1" hangingPunct="1"/>
            <a:r>
              <a:rPr lang="en-US" altLang="en-US"/>
              <a:t>How strong is the insurance company financially?</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08227">
                                            <p:txEl>
                                              <p:pRg st="0" end="0"/>
                                            </p:txEl>
                                          </p:spTgt>
                                        </p:tgtEl>
                                        <p:attrNameLst>
                                          <p:attrName>style.visibility</p:attrName>
                                        </p:attrNameLst>
                                      </p:cBhvr>
                                      <p:to>
                                        <p:strVal val="visible"/>
                                      </p:to>
                                    </p:set>
                                    <p:anim calcmode="lin" valueType="num">
                                      <p:cBhvr additive="base">
                                        <p:cTn id="7" dur="500" fill="hold"/>
                                        <p:tgtEl>
                                          <p:spTgt spid="30822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08227">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08227">
                                            <p:txEl>
                                              <p:pRg st="1" end="1"/>
                                            </p:txEl>
                                          </p:spTgt>
                                        </p:tgtEl>
                                        <p:attrNameLst>
                                          <p:attrName>style.visibility</p:attrName>
                                        </p:attrNameLst>
                                      </p:cBhvr>
                                      <p:to>
                                        <p:strVal val="visible"/>
                                      </p:to>
                                    </p:set>
                                    <p:anim calcmode="lin" valueType="num">
                                      <p:cBhvr additive="base">
                                        <p:cTn id="13" dur="500" fill="hold"/>
                                        <p:tgtEl>
                                          <p:spTgt spid="308227">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08227">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308227">
                                            <p:txEl>
                                              <p:pRg st="2" end="2"/>
                                            </p:txEl>
                                          </p:spTgt>
                                        </p:tgtEl>
                                        <p:attrNameLst>
                                          <p:attrName>style.visibility</p:attrName>
                                        </p:attrNameLst>
                                      </p:cBhvr>
                                      <p:to>
                                        <p:strVal val="visible"/>
                                      </p:to>
                                    </p:set>
                                    <p:anim calcmode="lin" valueType="num">
                                      <p:cBhvr additive="base">
                                        <p:cTn id="17" dur="500" fill="hold"/>
                                        <p:tgtEl>
                                          <p:spTgt spid="308227">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308227">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308227">
                                            <p:txEl>
                                              <p:pRg st="3" end="3"/>
                                            </p:txEl>
                                          </p:spTgt>
                                        </p:tgtEl>
                                        <p:attrNameLst>
                                          <p:attrName>style.visibility</p:attrName>
                                        </p:attrNameLst>
                                      </p:cBhvr>
                                      <p:to>
                                        <p:strVal val="visible"/>
                                      </p:to>
                                    </p:set>
                                    <p:anim calcmode="lin" valueType="num">
                                      <p:cBhvr additive="base">
                                        <p:cTn id="21" dur="500" fill="hold"/>
                                        <p:tgtEl>
                                          <p:spTgt spid="308227">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308227">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308227">
                                            <p:txEl>
                                              <p:pRg st="4" end="4"/>
                                            </p:txEl>
                                          </p:spTgt>
                                        </p:tgtEl>
                                        <p:attrNameLst>
                                          <p:attrName>style.visibility</p:attrName>
                                        </p:attrNameLst>
                                      </p:cBhvr>
                                      <p:to>
                                        <p:strVal val="visible"/>
                                      </p:to>
                                    </p:set>
                                    <p:anim calcmode="lin" valueType="num">
                                      <p:cBhvr additive="base">
                                        <p:cTn id="25" dur="500" fill="hold"/>
                                        <p:tgtEl>
                                          <p:spTgt spid="308227">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08227">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308227">
                                            <p:txEl>
                                              <p:pRg st="5" end="5"/>
                                            </p:txEl>
                                          </p:spTgt>
                                        </p:tgtEl>
                                        <p:attrNameLst>
                                          <p:attrName>style.visibility</p:attrName>
                                        </p:attrNameLst>
                                      </p:cBhvr>
                                      <p:to>
                                        <p:strVal val="visible"/>
                                      </p:to>
                                    </p:set>
                                    <p:anim calcmode="lin" valueType="num">
                                      <p:cBhvr additive="base">
                                        <p:cTn id="29" dur="500" fill="hold"/>
                                        <p:tgtEl>
                                          <p:spTgt spid="308227">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308227">
                                            <p:txEl>
                                              <p:pRg st="5" end="5"/>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8227" grpId="0" build="p" autoUpdateAnimBg="0"/>
    </p:bldLst>
  </p:timing>
</p:sld>
</file>

<file path=ppt/slides/slide2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0962" name="Rectangle 2"/>
          <p:cNvSpPr>
            <a:spLocks noGrp="1" noChangeArrowheads="1"/>
          </p:cNvSpPr>
          <p:nvPr>
            <p:ph type="title" idx="4294967295"/>
          </p:nvPr>
        </p:nvSpPr>
        <p:spPr>
          <a:xfrm>
            <a:off x="685800" y="593725"/>
            <a:ext cx="7772400" cy="1143000"/>
          </a:xfrm>
          <a:noFill/>
        </p:spPr>
        <p:txBody>
          <a:bodyPr lIns="90488" tIns="44450" rIns="90488" bIns="44450" anchor="b"/>
          <a:lstStyle/>
          <a:p>
            <a:pPr marL="609600" indent="-609600" eaLnBrk="1" hangingPunct="1">
              <a:buFontTx/>
              <a:buAutoNum type="alphaUcPeriod" startAt="4"/>
            </a:pPr>
            <a:r>
              <a:rPr lang="en-US" altLang="en-US"/>
              <a:t>Understand the Different Types </a:t>
            </a:r>
            <a:br>
              <a:rPr lang="en-US" altLang="en-US"/>
            </a:br>
            <a:r>
              <a:rPr lang="en-US" altLang="en-US"/>
              <a:t>of Permanent  Insurance</a:t>
            </a:r>
          </a:p>
        </p:txBody>
      </p:sp>
      <p:sp>
        <p:nvSpPr>
          <p:cNvPr id="309251" name="Rectangle 3"/>
          <p:cNvSpPr>
            <a:spLocks noGrp="1" noChangeArrowheads="1"/>
          </p:cNvSpPr>
          <p:nvPr>
            <p:ph idx="1"/>
          </p:nvPr>
        </p:nvSpPr>
        <p:spPr>
          <a:xfrm>
            <a:off x="903288" y="1601788"/>
            <a:ext cx="7508875" cy="5334000"/>
          </a:xfrm>
        </p:spPr>
        <p:txBody>
          <a:bodyPr lIns="90488" tIns="44450" rIns="90488" bIns="44450"/>
          <a:lstStyle/>
          <a:p>
            <a:pPr eaLnBrk="1" hangingPunct="1"/>
            <a:r>
              <a:rPr lang="en-US" altLang="en-US" dirty="0"/>
              <a:t>What is permanent insurance?</a:t>
            </a:r>
          </a:p>
          <a:p>
            <a:pPr lvl="2" eaLnBrk="1" hangingPunct="1"/>
            <a:r>
              <a:rPr lang="en-US" altLang="en-US" dirty="0"/>
              <a:t>It is an insurance contract that is purchased for your entire life with premiums divided between death protection and savings.  </a:t>
            </a:r>
          </a:p>
          <a:p>
            <a:pPr lvl="1" eaLnBrk="1" hangingPunct="1"/>
            <a:r>
              <a:rPr lang="en-US" altLang="en-US" dirty="0"/>
              <a:t>What are its advantages?</a:t>
            </a:r>
          </a:p>
          <a:p>
            <a:pPr lvl="2" eaLnBrk="1" hangingPunct="1"/>
            <a:r>
              <a:rPr lang="en-US" altLang="en-US" dirty="0"/>
              <a:t>Provides insurance that cannot be cancelled</a:t>
            </a:r>
          </a:p>
          <a:p>
            <a:pPr lvl="2" eaLnBrk="1" hangingPunct="1"/>
            <a:r>
              <a:rPr lang="en-US" altLang="en-US" dirty="0"/>
              <a:t>Can borrow against your cash value</a:t>
            </a:r>
          </a:p>
          <a:p>
            <a:pPr lvl="2" eaLnBrk="1" hangingPunct="1"/>
            <a:r>
              <a:rPr lang="en-US" altLang="en-US" dirty="0"/>
              <a:t>May have other uses, especially estate planning</a:t>
            </a:r>
          </a:p>
          <a:p>
            <a:pPr lvl="1" eaLnBrk="1" hangingPunct="1"/>
            <a:r>
              <a:rPr lang="en-US" altLang="en-US" dirty="0"/>
              <a:t>What are its disadvantages?</a:t>
            </a:r>
          </a:p>
          <a:p>
            <a:pPr lvl="2" eaLnBrk="1" hangingPunct="1"/>
            <a:r>
              <a:rPr lang="en-US" altLang="en-US" dirty="0"/>
              <a:t>It is complex and expensive</a:t>
            </a:r>
          </a:p>
          <a:p>
            <a:pPr lvl="2" eaLnBrk="1" hangingPunct="1"/>
            <a:r>
              <a:rPr lang="en-US" altLang="en-US" dirty="0"/>
              <a:t>Unless premiums are paid, it can expire worthless</a:t>
            </a:r>
          </a:p>
          <a:p>
            <a:pPr lvl="2" eaLnBrk="1" hangingPunct="1"/>
            <a:r>
              <a:rPr lang="en-US" altLang="en-US" dirty="0"/>
              <a:t>Certain products can lose money</a:t>
            </a:r>
          </a:p>
        </p:txBody>
      </p:sp>
    </p:spTree>
  </p:cSld>
  <p:clrMapOvr>
    <a:masterClrMapping/>
  </p:clrMapOvr>
  <p:transition>
    <p:cut/>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09251">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309251">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09251">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09251">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09251">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09251">
                                            <p:txEl>
                                              <p:pRg st="4" end="4"/>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09251">
                                            <p:txEl>
                                              <p:pRg st="6" end="6"/>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09251">
                                            <p:txEl>
                                              <p:pRg st="7" end="7"/>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09251">
                                            <p:txEl>
                                              <p:pRg st="8" end="8"/>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09251">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9154" name="Rectangle 2"/>
          <p:cNvSpPr>
            <a:spLocks noGrp="1" noChangeArrowheads="1"/>
          </p:cNvSpPr>
          <p:nvPr>
            <p:ph type="title" idx="4294967295"/>
          </p:nvPr>
        </p:nvSpPr>
        <p:spPr>
          <a:xfrm>
            <a:off x="608013" y="685800"/>
            <a:ext cx="7772400" cy="914400"/>
          </a:xfrm>
        </p:spPr>
        <p:txBody>
          <a:bodyPr/>
          <a:lstStyle/>
          <a:p>
            <a:pPr eaLnBrk="1" hangingPunct="1"/>
            <a:r>
              <a:rPr lang="en-US" altLang="en-US"/>
              <a:t>Permanent  Insurance </a:t>
            </a:r>
            <a:r>
              <a:rPr lang="en-US" altLang="en-US" sz="2000"/>
              <a:t>(continued)</a:t>
            </a:r>
          </a:p>
        </p:txBody>
      </p:sp>
      <p:sp>
        <p:nvSpPr>
          <p:cNvPr id="40964" name="Rectangle 3"/>
          <p:cNvSpPr>
            <a:spLocks noGrp="1" noChangeArrowheads="1"/>
          </p:cNvSpPr>
          <p:nvPr>
            <p:ph idx="1"/>
          </p:nvPr>
        </p:nvSpPr>
        <p:spPr>
          <a:xfrm>
            <a:off x="914400" y="1600200"/>
            <a:ext cx="7315200" cy="4846638"/>
          </a:xfrm>
        </p:spPr>
        <p:txBody>
          <a:bodyPr/>
          <a:lstStyle/>
          <a:p>
            <a:pPr eaLnBrk="1" hangingPunct="1"/>
            <a:r>
              <a:rPr lang="en-US" altLang="en-US"/>
              <a:t>The key is to understand why you want permanent life insurance</a:t>
            </a:r>
          </a:p>
          <a:p>
            <a:pPr lvl="1" eaLnBrk="1" hangingPunct="1"/>
            <a:r>
              <a:rPr lang="en-US" altLang="en-US"/>
              <a:t>Understand your needs </a:t>
            </a:r>
          </a:p>
          <a:p>
            <a:pPr lvl="1" eaLnBrk="1" hangingPunct="1"/>
            <a:r>
              <a:rPr lang="en-US" altLang="en-US"/>
              <a:t>Understand the individual polices of competing life insurance companies, i.e., the charges and deductions of the insurance company, and fees and expenses of the mutual funds/assets invested in</a:t>
            </a:r>
          </a:p>
          <a:p>
            <a:pPr lvl="1" eaLnBrk="1" hangingPunct="1"/>
            <a:r>
              <a:rPr lang="en-US" altLang="en-US"/>
              <a:t>Select the policy that gives you maximum benefit at the lowest possible cost to you</a:t>
            </a:r>
          </a:p>
          <a:p>
            <a:pPr lvl="1" eaLnBrk="1" hangingPunct="1"/>
            <a:endParaRPr lang="en-US" altLang="en-US" sz="200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100"/>
                                  </p:stCondLst>
                                  <p:childTnLst>
                                    <p:set>
                                      <p:cBhvr>
                                        <p:cTn id="6" dur="1" fill="hold">
                                          <p:stCondLst>
                                            <p:cond delay="0"/>
                                          </p:stCondLst>
                                        </p:cTn>
                                        <p:tgtEl>
                                          <p:spTgt spid="40964">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0964">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0964">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0964">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64" grpId="0" build="p"/>
    </p:bldLst>
  </p:timing>
</p:sld>
</file>

<file path=ppt/slides/slide2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0178" name="Rectangle 2"/>
          <p:cNvSpPr>
            <a:spLocks noGrp="1" noChangeArrowheads="1"/>
          </p:cNvSpPr>
          <p:nvPr>
            <p:ph type="title" idx="4294967295"/>
          </p:nvPr>
        </p:nvSpPr>
        <p:spPr>
          <a:xfrm>
            <a:off x="685800" y="549275"/>
            <a:ext cx="7772400" cy="1143000"/>
          </a:xfrm>
        </p:spPr>
        <p:txBody>
          <a:bodyPr/>
          <a:lstStyle/>
          <a:p>
            <a:pPr eaLnBrk="1" hangingPunct="1"/>
            <a:r>
              <a:rPr lang="en-US" altLang="en-US"/>
              <a:t>Permanent  Insurance</a:t>
            </a:r>
            <a:r>
              <a:rPr lang="en-US" altLang="en-US" sz="4000"/>
              <a:t> </a:t>
            </a:r>
            <a:r>
              <a:rPr lang="en-US" altLang="en-US" sz="2400"/>
              <a:t>(continued)</a:t>
            </a:r>
          </a:p>
        </p:txBody>
      </p:sp>
      <p:sp>
        <p:nvSpPr>
          <p:cNvPr id="41988" name="Rectangle 3"/>
          <p:cNvSpPr>
            <a:spLocks noGrp="1" noChangeArrowheads="1"/>
          </p:cNvSpPr>
          <p:nvPr>
            <p:ph idx="1"/>
          </p:nvPr>
        </p:nvSpPr>
        <p:spPr>
          <a:xfrm>
            <a:off x="898525" y="1600200"/>
            <a:ext cx="7559675" cy="5029200"/>
          </a:xfrm>
        </p:spPr>
        <p:txBody>
          <a:bodyPr/>
          <a:lstStyle/>
          <a:p>
            <a:pPr eaLnBrk="1" hangingPunct="1"/>
            <a:r>
              <a:rPr lang="en-US" altLang="en-US"/>
              <a:t>Why are permanent  premiums higher than term?</a:t>
            </a:r>
          </a:p>
          <a:p>
            <a:pPr lvl="1" eaLnBrk="1" hangingPunct="1"/>
            <a:r>
              <a:rPr lang="en-US" altLang="en-US"/>
              <a:t>It is priced for your entire life</a:t>
            </a:r>
          </a:p>
          <a:p>
            <a:pPr lvl="2" eaLnBrk="1" hangingPunct="1"/>
            <a:r>
              <a:rPr lang="en-US" altLang="en-US"/>
              <a:t>Earlier premiums must be priced higher to take into account that mortality costs increase as you age.  There is a cost to eliminate mortality risk</a:t>
            </a:r>
          </a:p>
          <a:p>
            <a:pPr lvl="1" eaLnBrk="1" hangingPunct="1"/>
            <a:r>
              <a:rPr lang="en-US" altLang="en-US"/>
              <a:t>It includes a savings component</a:t>
            </a:r>
          </a:p>
          <a:p>
            <a:pPr lvl="2" eaLnBrk="1" hangingPunct="1"/>
            <a:r>
              <a:rPr lang="en-US" altLang="en-US"/>
              <a:t>These savings must be funded</a:t>
            </a:r>
          </a:p>
          <a:p>
            <a:pPr lvl="1" eaLnBrk="1" hangingPunct="1"/>
            <a:r>
              <a:rPr lang="en-US" altLang="en-US"/>
              <a:t>It cannot be terminated by the insurance company</a:t>
            </a:r>
          </a:p>
          <a:p>
            <a:pPr lvl="2" eaLnBrk="1" hangingPunct="1"/>
            <a:r>
              <a:rPr lang="en-US" altLang="en-US"/>
              <a:t>95% of all permanent  policies are paid</a:t>
            </a:r>
          </a:p>
          <a:p>
            <a:pPr lvl="1" eaLnBrk="1" hangingPunct="1"/>
            <a:r>
              <a:rPr lang="en-US" altLang="en-US"/>
              <a:t>It is more costly to administer and sell</a:t>
            </a:r>
          </a:p>
          <a:p>
            <a:pPr lvl="2" eaLnBrk="1" hangingPunct="1"/>
            <a:r>
              <a:rPr lang="en-US" altLang="en-US"/>
              <a:t>There are more and substantially higher up-front, operating, sales and other charges and fees</a:t>
            </a:r>
          </a:p>
          <a:p>
            <a:pPr lvl="2" eaLnBrk="1" hangingPunct="1">
              <a:lnSpc>
                <a:spcPct val="90000"/>
              </a:lnSpc>
              <a:buFontTx/>
              <a:buNone/>
            </a:pPr>
            <a:endParaRPr lang="en-US" alt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100"/>
                                  </p:stCondLst>
                                  <p:childTnLst>
                                    <p:set>
                                      <p:cBhvr>
                                        <p:cTn id="6" dur="1" fill="hold">
                                          <p:stCondLst>
                                            <p:cond delay="0"/>
                                          </p:stCondLst>
                                        </p:cTn>
                                        <p:tgtEl>
                                          <p:spTgt spid="41988">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1988">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1988">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1988">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41988">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41988">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41988">
                                            <p:txEl>
                                              <p:pRg st="6" end="6"/>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41988">
                                            <p:txEl>
                                              <p:pRg st="7" end="7"/>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41988">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988" grpId="0" build="p"/>
    </p:bldLst>
  </p:timing>
</p:sld>
</file>

<file path=ppt/slides/slide2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3250" name="Rectangle 2"/>
          <p:cNvSpPr>
            <a:spLocks noGrp="1" noChangeArrowheads="1"/>
          </p:cNvSpPr>
          <p:nvPr>
            <p:ph type="title" idx="4294967295"/>
          </p:nvPr>
        </p:nvSpPr>
        <p:spPr>
          <a:xfrm>
            <a:off x="608013" y="685800"/>
            <a:ext cx="7772400" cy="914400"/>
          </a:xfrm>
        </p:spPr>
        <p:txBody>
          <a:bodyPr/>
          <a:lstStyle/>
          <a:p>
            <a:pPr eaLnBrk="1" hangingPunct="1"/>
            <a:r>
              <a:rPr lang="en-US" altLang="en-US"/>
              <a:t>Permanent  Insurance </a:t>
            </a:r>
            <a:r>
              <a:rPr lang="en-US" altLang="en-US" sz="2000"/>
              <a:t>(continued)</a:t>
            </a:r>
          </a:p>
        </p:txBody>
      </p:sp>
      <p:sp>
        <p:nvSpPr>
          <p:cNvPr id="45060" name="Rectangle 3"/>
          <p:cNvSpPr>
            <a:spLocks noGrp="1" noChangeArrowheads="1"/>
          </p:cNvSpPr>
          <p:nvPr>
            <p:ph idx="1"/>
          </p:nvPr>
        </p:nvSpPr>
        <p:spPr>
          <a:xfrm>
            <a:off x="914400" y="1600200"/>
            <a:ext cx="7315200" cy="5257800"/>
          </a:xfrm>
        </p:spPr>
        <p:txBody>
          <a:bodyPr/>
          <a:lstStyle/>
          <a:p>
            <a:pPr eaLnBrk="1" hangingPunct="1">
              <a:spcBef>
                <a:spcPct val="0"/>
              </a:spcBef>
            </a:pPr>
            <a:r>
              <a:rPr lang="en-US" altLang="en-US" sz="2400" dirty="0"/>
              <a:t>It is not uncommon for the deductions and fees to range between 5% and 15% of every dollar you put into some types of permanent  insurance.  </a:t>
            </a:r>
          </a:p>
          <a:p>
            <a:pPr lvl="1" eaLnBrk="1" hangingPunct="1">
              <a:spcBef>
                <a:spcPct val="0"/>
              </a:spcBef>
            </a:pPr>
            <a:r>
              <a:rPr lang="en-US" altLang="en-US" dirty="0"/>
              <a:t>As such, the cash-value portion of this life insurance grows slower than a term policy with the remainder invested without these fees</a:t>
            </a:r>
          </a:p>
          <a:p>
            <a:pPr eaLnBrk="1" hangingPunct="1">
              <a:spcBef>
                <a:spcPct val="0"/>
              </a:spcBef>
            </a:pPr>
            <a:r>
              <a:rPr lang="en-US" altLang="en-US" sz="2400" dirty="0"/>
              <a:t>Permanent insurance is not for everyone, but it may be for some</a:t>
            </a:r>
          </a:p>
          <a:p>
            <a:pPr lvl="1" eaLnBrk="1" hangingPunct="1">
              <a:spcBef>
                <a:spcPct val="0"/>
              </a:spcBef>
            </a:pPr>
            <a:r>
              <a:rPr lang="en-US" altLang="en-US" dirty="0"/>
              <a:t>Key is to understand your needs and the needs permanent  insurance can fill</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100"/>
                                  </p:stCondLst>
                                  <p:childTnLst>
                                    <p:set>
                                      <p:cBhvr>
                                        <p:cTn id="6" dur="1" fill="hold">
                                          <p:stCondLst>
                                            <p:cond delay="0"/>
                                          </p:stCondLst>
                                        </p:cTn>
                                        <p:tgtEl>
                                          <p:spTgt spid="45060">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5060">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5060">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5060">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060" grpId="0" build="p"/>
    </p:bldLst>
  </p:timing>
</p:sld>
</file>

<file path=ppt/slides/slide2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4274" name="Rectangle 2"/>
          <p:cNvSpPr>
            <a:spLocks noGrp="1" noChangeArrowheads="1"/>
          </p:cNvSpPr>
          <p:nvPr>
            <p:ph type="title" idx="4294967295"/>
          </p:nvPr>
        </p:nvSpPr>
        <p:spPr>
          <a:xfrm>
            <a:off x="685800" y="457200"/>
            <a:ext cx="7772400" cy="1143000"/>
          </a:xfrm>
        </p:spPr>
        <p:txBody>
          <a:bodyPr/>
          <a:lstStyle/>
          <a:p>
            <a:pPr eaLnBrk="1" hangingPunct="1"/>
            <a:r>
              <a:rPr lang="en-US" altLang="en-US"/>
              <a:t>Permanent Insurance</a:t>
            </a:r>
          </a:p>
        </p:txBody>
      </p:sp>
      <p:sp>
        <p:nvSpPr>
          <p:cNvPr id="543747" name="Rectangle 3"/>
          <p:cNvSpPr>
            <a:spLocks noGrp="1" noChangeArrowheads="1"/>
          </p:cNvSpPr>
          <p:nvPr>
            <p:ph idx="1"/>
          </p:nvPr>
        </p:nvSpPr>
        <p:spPr>
          <a:xfrm>
            <a:off x="495300" y="1600200"/>
            <a:ext cx="8153400" cy="5046663"/>
          </a:xfrm>
        </p:spPr>
        <p:txBody>
          <a:bodyPr/>
          <a:lstStyle/>
          <a:p>
            <a:pPr eaLnBrk="1" hangingPunct="1">
              <a:lnSpc>
                <a:spcPct val="80000"/>
              </a:lnSpc>
              <a:buFont typeface="Wingdings" panose="05000000000000000000" pitchFamily="2" charset="2"/>
              <a:buNone/>
            </a:pPr>
            <a:r>
              <a:rPr lang="en-US" altLang="en-US" sz="2000" dirty="0"/>
              <a:t>Important questions to ask about permanent  insurance:</a:t>
            </a:r>
          </a:p>
          <a:p>
            <a:pPr lvl="1" eaLnBrk="1" hangingPunct="1">
              <a:lnSpc>
                <a:spcPct val="80000"/>
              </a:lnSpc>
            </a:pPr>
            <a:r>
              <a:rPr lang="en-US" altLang="en-US" sz="1800" dirty="0"/>
              <a:t>Are the premiums within my budget?  Are costs reasonable?</a:t>
            </a:r>
          </a:p>
          <a:p>
            <a:pPr lvl="1" eaLnBrk="1" hangingPunct="1">
              <a:lnSpc>
                <a:spcPct val="80000"/>
              </a:lnSpc>
            </a:pPr>
            <a:r>
              <a:rPr lang="en-US" altLang="en-US" sz="1800" dirty="0"/>
              <a:t>Can I commit to these premiums over the long-term?</a:t>
            </a:r>
          </a:p>
          <a:p>
            <a:pPr lvl="1" eaLnBrk="1" hangingPunct="1">
              <a:lnSpc>
                <a:spcPct val="80000"/>
              </a:lnSpc>
            </a:pPr>
            <a:r>
              <a:rPr lang="en-US" altLang="en-US" sz="1800" dirty="0"/>
              <a:t>On a variable life policy, what is the assumed interest rate in the illustration?</a:t>
            </a:r>
          </a:p>
          <a:p>
            <a:pPr lvl="1" eaLnBrk="1" hangingPunct="1">
              <a:lnSpc>
                <a:spcPct val="80000"/>
              </a:lnSpc>
            </a:pPr>
            <a:r>
              <a:rPr lang="en-US" altLang="en-US" sz="1800" dirty="0"/>
              <a:t>Is the classification shown in the illustration appropriate for me (i.e. smoker/non smoker, male/female)</a:t>
            </a:r>
          </a:p>
          <a:p>
            <a:pPr lvl="1" eaLnBrk="1" hangingPunct="1">
              <a:lnSpc>
                <a:spcPct val="80000"/>
              </a:lnSpc>
            </a:pPr>
            <a:r>
              <a:rPr lang="en-US" altLang="en-US" sz="1800" dirty="0"/>
              <a:t>Which figures are guaranteed and which are not?</a:t>
            </a:r>
          </a:p>
          <a:p>
            <a:pPr lvl="1" eaLnBrk="1" hangingPunct="1">
              <a:lnSpc>
                <a:spcPct val="80000"/>
              </a:lnSpc>
            </a:pPr>
            <a:r>
              <a:rPr lang="en-US" altLang="en-US" sz="1800" dirty="0"/>
              <a:t>Will I be notified if the non-guaranteed amounts change?</a:t>
            </a:r>
          </a:p>
          <a:p>
            <a:pPr lvl="1" eaLnBrk="1" hangingPunct="1">
              <a:lnSpc>
                <a:spcPct val="80000"/>
              </a:lnSpc>
            </a:pPr>
            <a:r>
              <a:rPr lang="en-US" altLang="en-US" sz="1800" dirty="0"/>
              <a:t>Is the death benefit guaranteed?</a:t>
            </a:r>
          </a:p>
          <a:p>
            <a:pPr lvl="1" eaLnBrk="1" hangingPunct="1">
              <a:lnSpc>
                <a:spcPct val="80000"/>
              </a:lnSpc>
            </a:pPr>
            <a:r>
              <a:rPr lang="en-US" altLang="en-US" sz="1800" dirty="0"/>
              <a:t>Will the premiums always be the same, even if interest rates are lower that the illustration?</a:t>
            </a:r>
          </a:p>
          <a:p>
            <a:pPr lvl="1" eaLnBrk="1" hangingPunct="1">
              <a:lnSpc>
                <a:spcPct val="80000"/>
              </a:lnSpc>
            </a:pPr>
            <a:r>
              <a:rPr lang="en-US" altLang="en-US" sz="1800" dirty="0"/>
              <a:t>Is the illustrated premium sufficient to guarantee protection for my entire life?</a:t>
            </a:r>
          </a:p>
          <a:p>
            <a:pPr lvl="1" eaLnBrk="1" hangingPunct="1">
              <a:lnSpc>
                <a:spcPct val="80000"/>
              </a:lnSpc>
            </a:pPr>
            <a:r>
              <a:rPr lang="en-US" altLang="en-US" sz="1800" dirty="0"/>
              <a:t>Is the “current rate” illustrated actually the rate paid recently?  What was the current rate in each of the last five years?</a:t>
            </a:r>
          </a:p>
          <a:p>
            <a:pPr lvl="1" eaLnBrk="1" hangingPunct="1">
              <a:lnSpc>
                <a:spcPct val="80000"/>
              </a:lnSpc>
            </a:pPr>
            <a:r>
              <a:rPr lang="en-US" altLang="en-US" sz="1800" dirty="0"/>
              <a:t>What assumptions have been used regarding company expenses, dividends, and policy lapse rates?</a:t>
            </a:r>
          </a:p>
          <a:p>
            <a:pPr lvl="1" eaLnBrk="1" hangingPunct="1">
              <a:lnSpc>
                <a:spcPct val="80000"/>
              </a:lnSpc>
            </a:pPr>
            <a:r>
              <a:rPr lang="en-US" altLang="en-US" sz="1800" dirty="0"/>
              <a:t>Does all my cash value earn the current rate?</a:t>
            </a:r>
          </a:p>
          <a:p>
            <a:pPr lvl="1" eaLnBrk="1" hangingPunct="1">
              <a:lnSpc>
                <a:spcPct val="80000"/>
              </a:lnSpc>
            </a:pPr>
            <a:r>
              <a:rPr lang="en-US" altLang="en-US" sz="1800" dirty="0"/>
              <a:t>Is the illustration based on the “cash surrender value” or “cash value?”  The cash surrender value is usually lower and reflects what will be paid if the policy is cancelled.</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543747">
                                            <p:txEl>
                                              <p:pRg st="0" end="0"/>
                                            </p:txEl>
                                          </p:spTgt>
                                        </p:tgtEl>
                                        <p:attrNameLst>
                                          <p:attrName>style.visibility</p:attrName>
                                        </p:attrNameLst>
                                      </p:cBhvr>
                                      <p:to>
                                        <p:strVal val="visible"/>
                                      </p:to>
                                    </p:set>
                                    <p:anim calcmode="lin" valueType="num">
                                      <p:cBhvr additive="base">
                                        <p:cTn id="7" dur="500" fill="hold"/>
                                        <p:tgtEl>
                                          <p:spTgt spid="54374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543747">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543747">
                                            <p:txEl>
                                              <p:pRg st="1" end="1"/>
                                            </p:txEl>
                                          </p:spTgt>
                                        </p:tgtEl>
                                        <p:attrNameLst>
                                          <p:attrName>style.visibility</p:attrName>
                                        </p:attrNameLst>
                                      </p:cBhvr>
                                      <p:to>
                                        <p:strVal val="visible"/>
                                      </p:to>
                                    </p:set>
                                    <p:anim calcmode="lin" valueType="num">
                                      <p:cBhvr additive="base">
                                        <p:cTn id="13" dur="500" fill="hold"/>
                                        <p:tgtEl>
                                          <p:spTgt spid="543747">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543747">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543747">
                                            <p:txEl>
                                              <p:pRg st="2" end="2"/>
                                            </p:txEl>
                                          </p:spTgt>
                                        </p:tgtEl>
                                        <p:attrNameLst>
                                          <p:attrName>style.visibility</p:attrName>
                                        </p:attrNameLst>
                                      </p:cBhvr>
                                      <p:to>
                                        <p:strVal val="visible"/>
                                      </p:to>
                                    </p:set>
                                    <p:anim calcmode="lin" valueType="num">
                                      <p:cBhvr additive="base">
                                        <p:cTn id="17" dur="500" fill="hold"/>
                                        <p:tgtEl>
                                          <p:spTgt spid="543747">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543747">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543747">
                                            <p:txEl>
                                              <p:pRg st="3" end="3"/>
                                            </p:txEl>
                                          </p:spTgt>
                                        </p:tgtEl>
                                        <p:attrNameLst>
                                          <p:attrName>style.visibility</p:attrName>
                                        </p:attrNameLst>
                                      </p:cBhvr>
                                      <p:to>
                                        <p:strVal val="visible"/>
                                      </p:to>
                                    </p:set>
                                    <p:anim calcmode="lin" valueType="num">
                                      <p:cBhvr additive="base">
                                        <p:cTn id="21" dur="500" fill="hold"/>
                                        <p:tgtEl>
                                          <p:spTgt spid="543747">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543747">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543747">
                                            <p:txEl>
                                              <p:pRg st="4" end="4"/>
                                            </p:txEl>
                                          </p:spTgt>
                                        </p:tgtEl>
                                        <p:attrNameLst>
                                          <p:attrName>style.visibility</p:attrName>
                                        </p:attrNameLst>
                                      </p:cBhvr>
                                      <p:to>
                                        <p:strVal val="visible"/>
                                      </p:to>
                                    </p:set>
                                    <p:anim calcmode="lin" valueType="num">
                                      <p:cBhvr additive="base">
                                        <p:cTn id="25" dur="500" fill="hold"/>
                                        <p:tgtEl>
                                          <p:spTgt spid="543747">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543747">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543747">
                                            <p:txEl>
                                              <p:pRg st="5" end="5"/>
                                            </p:txEl>
                                          </p:spTgt>
                                        </p:tgtEl>
                                        <p:attrNameLst>
                                          <p:attrName>style.visibility</p:attrName>
                                        </p:attrNameLst>
                                      </p:cBhvr>
                                      <p:to>
                                        <p:strVal val="visible"/>
                                      </p:to>
                                    </p:set>
                                    <p:anim calcmode="lin" valueType="num">
                                      <p:cBhvr additive="base">
                                        <p:cTn id="29" dur="500" fill="hold"/>
                                        <p:tgtEl>
                                          <p:spTgt spid="543747">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543747">
                                            <p:txEl>
                                              <p:pRg st="5" end="5"/>
                                            </p:txEl>
                                          </p:spTgt>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0"/>
                                  </p:stCondLst>
                                  <p:childTnLst>
                                    <p:set>
                                      <p:cBhvr>
                                        <p:cTn id="32" dur="1" fill="hold">
                                          <p:stCondLst>
                                            <p:cond delay="0"/>
                                          </p:stCondLst>
                                        </p:cTn>
                                        <p:tgtEl>
                                          <p:spTgt spid="543747">
                                            <p:txEl>
                                              <p:pRg st="6" end="6"/>
                                            </p:txEl>
                                          </p:spTgt>
                                        </p:tgtEl>
                                        <p:attrNameLst>
                                          <p:attrName>style.visibility</p:attrName>
                                        </p:attrNameLst>
                                      </p:cBhvr>
                                      <p:to>
                                        <p:strVal val="visible"/>
                                      </p:to>
                                    </p:set>
                                    <p:anim calcmode="lin" valueType="num">
                                      <p:cBhvr additive="base">
                                        <p:cTn id="33" dur="500" fill="hold"/>
                                        <p:tgtEl>
                                          <p:spTgt spid="543747">
                                            <p:txEl>
                                              <p:pRg st="6" end="6"/>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543747">
                                            <p:txEl>
                                              <p:pRg st="6" end="6"/>
                                            </p:txEl>
                                          </p:spTgt>
                                        </p:tgtEl>
                                        <p:attrNameLst>
                                          <p:attrName>ppt_y</p:attrName>
                                        </p:attrNameLst>
                                      </p:cBhvr>
                                      <p:tavLst>
                                        <p:tav tm="0">
                                          <p:val>
                                            <p:strVal val="#ppt_y"/>
                                          </p:val>
                                        </p:tav>
                                        <p:tav tm="100000">
                                          <p:val>
                                            <p:strVal val="#ppt_y"/>
                                          </p:val>
                                        </p:tav>
                                      </p:tavLst>
                                    </p:anim>
                                  </p:childTnLst>
                                </p:cTn>
                              </p:par>
                              <p:par>
                                <p:cTn id="35" presetID="2" presetClass="entr" presetSubtype="8" fill="hold" grpId="0" nodeType="withEffect">
                                  <p:stCondLst>
                                    <p:cond delay="0"/>
                                  </p:stCondLst>
                                  <p:childTnLst>
                                    <p:set>
                                      <p:cBhvr>
                                        <p:cTn id="36" dur="1" fill="hold">
                                          <p:stCondLst>
                                            <p:cond delay="0"/>
                                          </p:stCondLst>
                                        </p:cTn>
                                        <p:tgtEl>
                                          <p:spTgt spid="543747">
                                            <p:txEl>
                                              <p:pRg st="7" end="7"/>
                                            </p:txEl>
                                          </p:spTgt>
                                        </p:tgtEl>
                                        <p:attrNameLst>
                                          <p:attrName>style.visibility</p:attrName>
                                        </p:attrNameLst>
                                      </p:cBhvr>
                                      <p:to>
                                        <p:strVal val="visible"/>
                                      </p:to>
                                    </p:set>
                                    <p:anim calcmode="lin" valueType="num">
                                      <p:cBhvr additive="base">
                                        <p:cTn id="37" dur="500" fill="hold"/>
                                        <p:tgtEl>
                                          <p:spTgt spid="543747">
                                            <p:txEl>
                                              <p:pRg st="7" end="7"/>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543747">
                                            <p:txEl>
                                              <p:pRg st="7" end="7"/>
                                            </p:txEl>
                                          </p:spTgt>
                                        </p:tgtEl>
                                        <p:attrNameLst>
                                          <p:attrName>ppt_y</p:attrName>
                                        </p:attrNameLst>
                                      </p:cBhvr>
                                      <p:tavLst>
                                        <p:tav tm="0">
                                          <p:val>
                                            <p:strVal val="#ppt_y"/>
                                          </p:val>
                                        </p:tav>
                                        <p:tav tm="100000">
                                          <p:val>
                                            <p:strVal val="#ppt_y"/>
                                          </p:val>
                                        </p:tav>
                                      </p:tavLst>
                                    </p:anim>
                                  </p:childTnLst>
                                </p:cTn>
                              </p:par>
                              <p:par>
                                <p:cTn id="39" presetID="2" presetClass="entr" presetSubtype="8" fill="hold" grpId="0" nodeType="withEffect">
                                  <p:stCondLst>
                                    <p:cond delay="0"/>
                                  </p:stCondLst>
                                  <p:childTnLst>
                                    <p:set>
                                      <p:cBhvr>
                                        <p:cTn id="40" dur="1" fill="hold">
                                          <p:stCondLst>
                                            <p:cond delay="0"/>
                                          </p:stCondLst>
                                        </p:cTn>
                                        <p:tgtEl>
                                          <p:spTgt spid="543747">
                                            <p:txEl>
                                              <p:pRg st="8" end="8"/>
                                            </p:txEl>
                                          </p:spTgt>
                                        </p:tgtEl>
                                        <p:attrNameLst>
                                          <p:attrName>style.visibility</p:attrName>
                                        </p:attrNameLst>
                                      </p:cBhvr>
                                      <p:to>
                                        <p:strVal val="visible"/>
                                      </p:to>
                                    </p:set>
                                    <p:anim calcmode="lin" valueType="num">
                                      <p:cBhvr additive="base">
                                        <p:cTn id="41" dur="500" fill="hold"/>
                                        <p:tgtEl>
                                          <p:spTgt spid="543747">
                                            <p:txEl>
                                              <p:pRg st="8" end="8"/>
                                            </p:txEl>
                                          </p:spTgt>
                                        </p:tgtEl>
                                        <p:attrNameLst>
                                          <p:attrName>ppt_x</p:attrName>
                                        </p:attrNameLst>
                                      </p:cBhvr>
                                      <p:tavLst>
                                        <p:tav tm="0">
                                          <p:val>
                                            <p:strVal val="0-#ppt_w/2"/>
                                          </p:val>
                                        </p:tav>
                                        <p:tav tm="100000">
                                          <p:val>
                                            <p:strVal val="#ppt_x"/>
                                          </p:val>
                                        </p:tav>
                                      </p:tavLst>
                                    </p:anim>
                                    <p:anim calcmode="lin" valueType="num">
                                      <p:cBhvr additive="base">
                                        <p:cTn id="42" dur="500" fill="hold"/>
                                        <p:tgtEl>
                                          <p:spTgt spid="543747">
                                            <p:txEl>
                                              <p:pRg st="8" end="8"/>
                                            </p:txEl>
                                          </p:spTgt>
                                        </p:tgtEl>
                                        <p:attrNameLst>
                                          <p:attrName>ppt_y</p:attrName>
                                        </p:attrNameLst>
                                      </p:cBhvr>
                                      <p:tavLst>
                                        <p:tav tm="0">
                                          <p:val>
                                            <p:strVal val="#ppt_y"/>
                                          </p:val>
                                        </p:tav>
                                        <p:tav tm="100000">
                                          <p:val>
                                            <p:strVal val="#ppt_y"/>
                                          </p:val>
                                        </p:tav>
                                      </p:tavLst>
                                    </p:anim>
                                  </p:childTnLst>
                                </p:cTn>
                              </p:par>
                              <p:par>
                                <p:cTn id="43" presetID="2" presetClass="entr" presetSubtype="8" fill="hold" grpId="0" nodeType="withEffect">
                                  <p:stCondLst>
                                    <p:cond delay="0"/>
                                  </p:stCondLst>
                                  <p:childTnLst>
                                    <p:set>
                                      <p:cBhvr>
                                        <p:cTn id="44" dur="1" fill="hold">
                                          <p:stCondLst>
                                            <p:cond delay="0"/>
                                          </p:stCondLst>
                                        </p:cTn>
                                        <p:tgtEl>
                                          <p:spTgt spid="543747">
                                            <p:txEl>
                                              <p:pRg st="9" end="9"/>
                                            </p:txEl>
                                          </p:spTgt>
                                        </p:tgtEl>
                                        <p:attrNameLst>
                                          <p:attrName>style.visibility</p:attrName>
                                        </p:attrNameLst>
                                      </p:cBhvr>
                                      <p:to>
                                        <p:strVal val="visible"/>
                                      </p:to>
                                    </p:set>
                                    <p:anim calcmode="lin" valueType="num">
                                      <p:cBhvr additive="base">
                                        <p:cTn id="45" dur="500" fill="hold"/>
                                        <p:tgtEl>
                                          <p:spTgt spid="543747">
                                            <p:txEl>
                                              <p:pRg st="9" end="9"/>
                                            </p:txEl>
                                          </p:spTgt>
                                        </p:tgtEl>
                                        <p:attrNameLst>
                                          <p:attrName>ppt_x</p:attrName>
                                        </p:attrNameLst>
                                      </p:cBhvr>
                                      <p:tavLst>
                                        <p:tav tm="0">
                                          <p:val>
                                            <p:strVal val="0-#ppt_w/2"/>
                                          </p:val>
                                        </p:tav>
                                        <p:tav tm="100000">
                                          <p:val>
                                            <p:strVal val="#ppt_x"/>
                                          </p:val>
                                        </p:tav>
                                      </p:tavLst>
                                    </p:anim>
                                    <p:anim calcmode="lin" valueType="num">
                                      <p:cBhvr additive="base">
                                        <p:cTn id="46" dur="500" fill="hold"/>
                                        <p:tgtEl>
                                          <p:spTgt spid="543747">
                                            <p:txEl>
                                              <p:pRg st="9" end="9"/>
                                            </p:txEl>
                                          </p:spTgt>
                                        </p:tgtEl>
                                        <p:attrNameLst>
                                          <p:attrName>ppt_y</p:attrName>
                                        </p:attrNameLst>
                                      </p:cBhvr>
                                      <p:tavLst>
                                        <p:tav tm="0">
                                          <p:val>
                                            <p:strVal val="#ppt_y"/>
                                          </p:val>
                                        </p:tav>
                                        <p:tav tm="100000">
                                          <p:val>
                                            <p:strVal val="#ppt_y"/>
                                          </p:val>
                                        </p:tav>
                                      </p:tavLst>
                                    </p:anim>
                                  </p:childTnLst>
                                </p:cTn>
                              </p:par>
                              <p:par>
                                <p:cTn id="47" presetID="2" presetClass="entr" presetSubtype="8" fill="hold" grpId="0" nodeType="withEffect">
                                  <p:stCondLst>
                                    <p:cond delay="0"/>
                                  </p:stCondLst>
                                  <p:childTnLst>
                                    <p:set>
                                      <p:cBhvr>
                                        <p:cTn id="48" dur="1" fill="hold">
                                          <p:stCondLst>
                                            <p:cond delay="0"/>
                                          </p:stCondLst>
                                        </p:cTn>
                                        <p:tgtEl>
                                          <p:spTgt spid="543747">
                                            <p:txEl>
                                              <p:pRg st="10" end="10"/>
                                            </p:txEl>
                                          </p:spTgt>
                                        </p:tgtEl>
                                        <p:attrNameLst>
                                          <p:attrName>style.visibility</p:attrName>
                                        </p:attrNameLst>
                                      </p:cBhvr>
                                      <p:to>
                                        <p:strVal val="visible"/>
                                      </p:to>
                                    </p:set>
                                    <p:anim calcmode="lin" valueType="num">
                                      <p:cBhvr additive="base">
                                        <p:cTn id="49" dur="500" fill="hold"/>
                                        <p:tgtEl>
                                          <p:spTgt spid="543747">
                                            <p:txEl>
                                              <p:pRg st="10" end="10"/>
                                            </p:txEl>
                                          </p:spTgt>
                                        </p:tgtEl>
                                        <p:attrNameLst>
                                          <p:attrName>ppt_x</p:attrName>
                                        </p:attrNameLst>
                                      </p:cBhvr>
                                      <p:tavLst>
                                        <p:tav tm="0">
                                          <p:val>
                                            <p:strVal val="0-#ppt_w/2"/>
                                          </p:val>
                                        </p:tav>
                                        <p:tav tm="100000">
                                          <p:val>
                                            <p:strVal val="#ppt_x"/>
                                          </p:val>
                                        </p:tav>
                                      </p:tavLst>
                                    </p:anim>
                                    <p:anim calcmode="lin" valueType="num">
                                      <p:cBhvr additive="base">
                                        <p:cTn id="50" dur="500" fill="hold"/>
                                        <p:tgtEl>
                                          <p:spTgt spid="543747">
                                            <p:txEl>
                                              <p:pRg st="10" end="10"/>
                                            </p:txEl>
                                          </p:spTgt>
                                        </p:tgtEl>
                                        <p:attrNameLst>
                                          <p:attrName>ppt_y</p:attrName>
                                        </p:attrNameLst>
                                      </p:cBhvr>
                                      <p:tavLst>
                                        <p:tav tm="0">
                                          <p:val>
                                            <p:strVal val="#ppt_y"/>
                                          </p:val>
                                        </p:tav>
                                        <p:tav tm="100000">
                                          <p:val>
                                            <p:strVal val="#ppt_y"/>
                                          </p:val>
                                        </p:tav>
                                      </p:tavLst>
                                    </p:anim>
                                  </p:childTnLst>
                                </p:cTn>
                              </p:par>
                              <p:par>
                                <p:cTn id="51" presetID="2" presetClass="entr" presetSubtype="8" fill="hold" grpId="0" nodeType="withEffect">
                                  <p:stCondLst>
                                    <p:cond delay="0"/>
                                  </p:stCondLst>
                                  <p:childTnLst>
                                    <p:set>
                                      <p:cBhvr>
                                        <p:cTn id="52" dur="1" fill="hold">
                                          <p:stCondLst>
                                            <p:cond delay="0"/>
                                          </p:stCondLst>
                                        </p:cTn>
                                        <p:tgtEl>
                                          <p:spTgt spid="543747">
                                            <p:txEl>
                                              <p:pRg st="11" end="11"/>
                                            </p:txEl>
                                          </p:spTgt>
                                        </p:tgtEl>
                                        <p:attrNameLst>
                                          <p:attrName>style.visibility</p:attrName>
                                        </p:attrNameLst>
                                      </p:cBhvr>
                                      <p:to>
                                        <p:strVal val="visible"/>
                                      </p:to>
                                    </p:set>
                                    <p:anim calcmode="lin" valueType="num">
                                      <p:cBhvr additive="base">
                                        <p:cTn id="53" dur="500" fill="hold"/>
                                        <p:tgtEl>
                                          <p:spTgt spid="543747">
                                            <p:txEl>
                                              <p:pRg st="11" end="11"/>
                                            </p:txEl>
                                          </p:spTgt>
                                        </p:tgtEl>
                                        <p:attrNameLst>
                                          <p:attrName>ppt_x</p:attrName>
                                        </p:attrNameLst>
                                      </p:cBhvr>
                                      <p:tavLst>
                                        <p:tav tm="0">
                                          <p:val>
                                            <p:strVal val="0-#ppt_w/2"/>
                                          </p:val>
                                        </p:tav>
                                        <p:tav tm="100000">
                                          <p:val>
                                            <p:strVal val="#ppt_x"/>
                                          </p:val>
                                        </p:tav>
                                      </p:tavLst>
                                    </p:anim>
                                    <p:anim calcmode="lin" valueType="num">
                                      <p:cBhvr additive="base">
                                        <p:cTn id="54" dur="500" fill="hold"/>
                                        <p:tgtEl>
                                          <p:spTgt spid="543747">
                                            <p:txEl>
                                              <p:pRg st="11" end="11"/>
                                            </p:txEl>
                                          </p:spTgt>
                                        </p:tgtEl>
                                        <p:attrNameLst>
                                          <p:attrName>ppt_y</p:attrName>
                                        </p:attrNameLst>
                                      </p:cBhvr>
                                      <p:tavLst>
                                        <p:tav tm="0">
                                          <p:val>
                                            <p:strVal val="#ppt_y"/>
                                          </p:val>
                                        </p:tav>
                                        <p:tav tm="100000">
                                          <p:val>
                                            <p:strVal val="#ppt_y"/>
                                          </p:val>
                                        </p:tav>
                                      </p:tavLst>
                                    </p:anim>
                                  </p:childTnLst>
                                </p:cTn>
                              </p:par>
                              <p:par>
                                <p:cTn id="55" presetID="2" presetClass="entr" presetSubtype="8" fill="hold" grpId="0" nodeType="withEffect">
                                  <p:stCondLst>
                                    <p:cond delay="0"/>
                                  </p:stCondLst>
                                  <p:childTnLst>
                                    <p:set>
                                      <p:cBhvr>
                                        <p:cTn id="56" dur="1" fill="hold">
                                          <p:stCondLst>
                                            <p:cond delay="0"/>
                                          </p:stCondLst>
                                        </p:cTn>
                                        <p:tgtEl>
                                          <p:spTgt spid="543747">
                                            <p:txEl>
                                              <p:pRg st="12" end="12"/>
                                            </p:txEl>
                                          </p:spTgt>
                                        </p:tgtEl>
                                        <p:attrNameLst>
                                          <p:attrName>style.visibility</p:attrName>
                                        </p:attrNameLst>
                                      </p:cBhvr>
                                      <p:to>
                                        <p:strVal val="visible"/>
                                      </p:to>
                                    </p:set>
                                    <p:anim calcmode="lin" valueType="num">
                                      <p:cBhvr additive="base">
                                        <p:cTn id="57" dur="500" fill="hold"/>
                                        <p:tgtEl>
                                          <p:spTgt spid="543747">
                                            <p:txEl>
                                              <p:pRg st="12" end="12"/>
                                            </p:txEl>
                                          </p:spTgt>
                                        </p:tgtEl>
                                        <p:attrNameLst>
                                          <p:attrName>ppt_x</p:attrName>
                                        </p:attrNameLst>
                                      </p:cBhvr>
                                      <p:tavLst>
                                        <p:tav tm="0">
                                          <p:val>
                                            <p:strVal val="0-#ppt_w/2"/>
                                          </p:val>
                                        </p:tav>
                                        <p:tav tm="100000">
                                          <p:val>
                                            <p:strVal val="#ppt_x"/>
                                          </p:val>
                                        </p:tav>
                                      </p:tavLst>
                                    </p:anim>
                                    <p:anim calcmode="lin" valueType="num">
                                      <p:cBhvr additive="base">
                                        <p:cTn id="58" dur="500" fill="hold"/>
                                        <p:tgtEl>
                                          <p:spTgt spid="543747">
                                            <p:txEl>
                                              <p:pRg st="12" end="12"/>
                                            </p:txEl>
                                          </p:spTgt>
                                        </p:tgtEl>
                                        <p:attrNameLst>
                                          <p:attrName>ppt_y</p:attrName>
                                        </p:attrNameLst>
                                      </p:cBhvr>
                                      <p:tavLst>
                                        <p:tav tm="0">
                                          <p:val>
                                            <p:strVal val="#ppt_y"/>
                                          </p:val>
                                        </p:tav>
                                        <p:tav tm="100000">
                                          <p:val>
                                            <p:strVal val="#ppt_y"/>
                                          </p:val>
                                        </p:tav>
                                      </p:tavLst>
                                    </p:anim>
                                  </p:childTnLst>
                                </p:cTn>
                              </p:par>
                              <p:par>
                                <p:cTn id="59" presetID="2" presetClass="entr" presetSubtype="8" fill="hold" grpId="0" nodeType="withEffect">
                                  <p:stCondLst>
                                    <p:cond delay="0"/>
                                  </p:stCondLst>
                                  <p:childTnLst>
                                    <p:set>
                                      <p:cBhvr>
                                        <p:cTn id="60" dur="1" fill="hold">
                                          <p:stCondLst>
                                            <p:cond delay="0"/>
                                          </p:stCondLst>
                                        </p:cTn>
                                        <p:tgtEl>
                                          <p:spTgt spid="543747">
                                            <p:txEl>
                                              <p:pRg st="13" end="13"/>
                                            </p:txEl>
                                          </p:spTgt>
                                        </p:tgtEl>
                                        <p:attrNameLst>
                                          <p:attrName>style.visibility</p:attrName>
                                        </p:attrNameLst>
                                      </p:cBhvr>
                                      <p:to>
                                        <p:strVal val="visible"/>
                                      </p:to>
                                    </p:set>
                                    <p:anim calcmode="lin" valueType="num">
                                      <p:cBhvr additive="base">
                                        <p:cTn id="61" dur="500" fill="hold"/>
                                        <p:tgtEl>
                                          <p:spTgt spid="543747">
                                            <p:txEl>
                                              <p:pRg st="13" end="13"/>
                                            </p:txEl>
                                          </p:spTgt>
                                        </p:tgtEl>
                                        <p:attrNameLst>
                                          <p:attrName>ppt_x</p:attrName>
                                        </p:attrNameLst>
                                      </p:cBhvr>
                                      <p:tavLst>
                                        <p:tav tm="0">
                                          <p:val>
                                            <p:strVal val="0-#ppt_w/2"/>
                                          </p:val>
                                        </p:tav>
                                        <p:tav tm="100000">
                                          <p:val>
                                            <p:strVal val="#ppt_x"/>
                                          </p:val>
                                        </p:tav>
                                      </p:tavLst>
                                    </p:anim>
                                    <p:anim calcmode="lin" valueType="num">
                                      <p:cBhvr additive="base">
                                        <p:cTn id="62" dur="500" fill="hold"/>
                                        <p:tgtEl>
                                          <p:spTgt spid="543747">
                                            <p:txEl>
                                              <p:pRg st="13" end="1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3747" grpId="0" build="p" autoUpdateAnimBg="0"/>
    </p:bld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170" name="Rectangle 2"/>
          <p:cNvSpPr>
            <a:spLocks noGrp="1" noChangeArrowheads="1"/>
          </p:cNvSpPr>
          <p:nvPr>
            <p:ph type="ctrTitle"/>
          </p:nvPr>
        </p:nvSpPr>
        <p:spPr>
          <a:xfrm>
            <a:off x="700304" y="675439"/>
            <a:ext cx="7772400" cy="944628"/>
          </a:xfrm>
        </p:spPr>
        <p:txBody>
          <a:bodyPr/>
          <a:lstStyle/>
          <a:p>
            <a:pPr eaLnBrk="1" hangingPunct="1"/>
            <a:r>
              <a:rPr lang="en-US" altLang="en-US" dirty="0"/>
              <a:t>Case Study</a:t>
            </a:r>
          </a:p>
        </p:txBody>
      </p:sp>
      <p:sp>
        <p:nvSpPr>
          <p:cNvPr id="246787" name="Rectangle 3"/>
          <p:cNvSpPr>
            <a:spLocks noGrp="1" noChangeArrowheads="1"/>
          </p:cNvSpPr>
          <p:nvPr>
            <p:ph type="subTitle" idx="1"/>
          </p:nvPr>
        </p:nvSpPr>
        <p:spPr>
          <a:xfrm>
            <a:off x="914400" y="1600200"/>
            <a:ext cx="7269163" cy="4479925"/>
          </a:xfrm>
        </p:spPr>
        <p:txBody>
          <a:bodyPr/>
          <a:lstStyle/>
          <a:p>
            <a:pPr marL="685800" indent="-685800" algn="l" eaLnBrk="1" hangingPunct="1">
              <a:lnSpc>
                <a:spcPct val="90000"/>
              </a:lnSpc>
            </a:pPr>
            <a:endParaRPr lang="en-US" altLang="en-US" sz="2800" dirty="0"/>
          </a:p>
          <a:p>
            <a:pPr marL="685800" indent="-685800" algn="l" eaLnBrk="1" hangingPunct="1">
              <a:lnSpc>
                <a:spcPct val="90000"/>
              </a:lnSpc>
            </a:pPr>
            <a:endParaRPr lang="en-US" altLang="en-US" sz="2800" dirty="0"/>
          </a:p>
        </p:txBody>
      </p:sp>
      <p:pic>
        <p:nvPicPr>
          <p:cNvPr id="3" name="Picture 2"/>
          <p:cNvPicPr>
            <a:picLocks noChangeAspect="1"/>
          </p:cNvPicPr>
          <p:nvPr/>
        </p:nvPicPr>
        <p:blipFill>
          <a:blip r:embed="rId2"/>
          <a:stretch>
            <a:fillRect/>
          </a:stretch>
        </p:blipFill>
        <p:spPr>
          <a:xfrm>
            <a:off x="4267200" y="3186112"/>
            <a:ext cx="609600" cy="485775"/>
          </a:xfrm>
          <a:prstGeom prst="rect">
            <a:avLst/>
          </a:prstGeom>
        </p:spPr>
      </p:pic>
      <p:pic>
        <p:nvPicPr>
          <p:cNvPr id="4" name="Picture 3"/>
          <p:cNvPicPr>
            <a:picLocks noChangeAspect="1"/>
          </p:cNvPicPr>
          <p:nvPr/>
        </p:nvPicPr>
        <p:blipFill>
          <a:blip r:embed="rId2"/>
          <a:stretch>
            <a:fillRect/>
          </a:stretch>
        </p:blipFill>
        <p:spPr>
          <a:xfrm>
            <a:off x="4411771" y="3385357"/>
            <a:ext cx="609600" cy="485775"/>
          </a:xfrm>
          <a:prstGeom prst="rect">
            <a:avLst/>
          </a:prstGeom>
        </p:spPr>
      </p:pic>
      <p:sp>
        <p:nvSpPr>
          <p:cNvPr id="5" name="Rectangle 4"/>
          <p:cNvSpPr/>
          <p:nvPr/>
        </p:nvSpPr>
        <p:spPr>
          <a:xfrm>
            <a:off x="182928" y="1600220"/>
            <a:ext cx="8778144" cy="5601533"/>
          </a:xfrm>
          <a:prstGeom prst="rect">
            <a:avLst/>
          </a:prstGeom>
        </p:spPr>
        <p:txBody>
          <a:bodyPr wrap="square">
            <a:spAutoFit/>
          </a:bodyPr>
          <a:lstStyle/>
          <a:p>
            <a:pPr marL="0" marR="0">
              <a:spcBef>
                <a:spcPts val="0"/>
              </a:spcBef>
              <a:spcAft>
                <a:spcPts val="0"/>
              </a:spcAft>
            </a:pPr>
            <a:r>
              <a:rPr lang="en-US" sz="2000" dirty="0">
                <a:ea typeface="Calibri" panose="020F0502020204030204" pitchFamily="34" charset="0"/>
              </a:rPr>
              <a:t>Brother Sudweeks:</a:t>
            </a:r>
          </a:p>
          <a:p>
            <a:pPr marL="0" marR="0">
              <a:spcBef>
                <a:spcPts val="0"/>
              </a:spcBef>
              <a:spcAft>
                <a:spcPts val="0"/>
              </a:spcAft>
            </a:pPr>
            <a:r>
              <a:rPr lang="en-US" sz="2000" dirty="0">
                <a:ea typeface="Calibri" panose="020F0502020204030204" pitchFamily="34" charset="0"/>
              </a:rPr>
              <a:t>     First, let me say how much I enjoyed your presentation at Education Week. It helped me create a plan for my retirement. The only problem is this plan was at odds with a gentleman I was working with.  Could you please just help me see that my plan is sound so I can move forward with confidence. I am a 50 year-old optometrist with a $1 million term policy.</a:t>
            </a:r>
          </a:p>
          <a:p>
            <a:pPr marL="0" marR="0">
              <a:spcBef>
                <a:spcPts val="0"/>
              </a:spcBef>
              <a:spcAft>
                <a:spcPts val="0"/>
              </a:spcAft>
            </a:pPr>
            <a:r>
              <a:rPr lang="en-US" sz="2000" dirty="0">
                <a:ea typeface="Calibri" panose="020F0502020204030204" pitchFamily="34" charset="0"/>
              </a:rPr>
              <a:t>     Here is the plan. Step 1: Eliminate all consumer debt, should take 2-3 months. Step 2: $10,000 emergency fund, 2-3 more months. Step 3: Maximize contributions to a Roth for my wife and myself in an appropriate indexed S&amp;P 500 fund, and keep it for 40 years. Step 4: As additional funds to invest become available, find appropriate vehicles. . .</a:t>
            </a:r>
          </a:p>
          <a:p>
            <a:pPr marL="0" marR="0">
              <a:spcBef>
                <a:spcPts val="0"/>
              </a:spcBef>
              <a:spcAft>
                <a:spcPts val="0"/>
              </a:spcAft>
            </a:pPr>
            <a:r>
              <a:rPr lang="en-US" sz="2000" dirty="0">
                <a:ea typeface="Calibri" panose="020F0502020204030204" pitchFamily="34" charset="0"/>
              </a:rPr>
              <a:t>     The plan that was designed for me utilized an indexed universal life policy that is capped at 12% growth and 0% loss. The cash value of this policy and the proceeds of the sale of my business would then be used to purchase a S&amp;P Indexed Annuity (SPIA) at retirement with the universal life portion used to insure the one of us, probably my wife, who the SPIA was on.  This sounds like an expensive way to grow this money.  Secure but expensive. Please tell me your thoughts.  </a:t>
            </a:r>
          </a:p>
          <a:p>
            <a:pPr marL="0" marR="0">
              <a:spcBef>
                <a:spcPts val="0"/>
              </a:spcBef>
              <a:spcAft>
                <a:spcPts val="0"/>
              </a:spcAft>
            </a:pPr>
            <a:endParaRPr lang="en-US" sz="1800" dirty="0">
              <a:ea typeface="Calibri" panose="020F0502020204030204" pitchFamily="34" charset="0"/>
            </a:endParaRPr>
          </a:p>
        </p:txBody>
      </p:sp>
      <p:pic>
        <p:nvPicPr>
          <p:cNvPr id="2" name="Picture 1"/>
          <p:cNvPicPr>
            <a:picLocks noChangeAspect="1"/>
          </p:cNvPicPr>
          <p:nvPr/>
        </p:nvPicPr>
        <p:blipFill>
          <a:blip r:embed="rId3"/>
          <a:stretch>
            <a:fillRect/>
          </a:stretch>
        </p:blipFill>
        <p:spPr>
          <a:xfrm>
            <a:off x="6713455" y="31198"/>
            <a:ext cx="2430545" cy="1813001"/>
          </a:xfrm>
          <a:prstGeom prst="rect">
            <a:avLst/>
          </a:prstGeom>
        </p:spPr>
      </p:pic>
    </p:spTree>
    <p:extLst>
      <p:ext uri="{BB962C8B-B14F-4D97-AF65-F5344CB8AC3E}">
        <p14:creationId xmlns:p14="http://schemas.microsoft.com/office/powerpoint/2010/main" val="12880588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5">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5">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5298" name="Rectangle 2"/>
          <p:cNvSpPr>
            <a:spLocks noGrp="1" noChangeArrowheads="1"/>
          </p:cNvSpPr>
          <p:nvPr>
            <p:ph type="title" idx="4294967295"/>
          </p:nvPr>
        </p:nvSpPr>
        <p:spPr>
          <a:xfrm>
            <a:off x="685800" y="549275"/>
            <a:ext cx="7772400" cy="1143000"/>
          </a:xfrm>
        </p:spPr>
        <p:txBody>
          <a:bodyPr/>
          <a:lstStyle/>
          <a:p>
            <a:pPr eaLnBrk="1" hangingPunct="1"/>
            <a:r>
              <a:rPr lang="en-US" altLang="en-US"/>
              <a:t>Permanent Insurance for Students</a:t>
            </a:r>
          </a:p>
        </p:txBody>
      </p:sp>
      <p:sp>
        <p:nvSpPr>
          <p:cNvPr id="47108" name="Rectangle 3"/>
          <p:cNvSpPr>
            <a:spLocks noGrp="1" noChangeArrowheads="1"/>
          </p:cNvSpPr>
          <p:nvPr>
            <p:ph idx="1"/>
          </p:nvPr>
        </p:nvSpPr>
        <p:spPr>
          <a:xfrm>
            <a:off x="915988" y="1600200"/>
            <a:ext cx="7588250" cy="5257800"/>
          </a:xfrm>
        </p:spPr>
        <p:txBody>
          <a:bodyPr/>
          <a:lstStyle/>
          <a:p>
            <a:pPr eaLnBrk="1" hangingPunct="1"/>
            <a:r>
              <a:rPr lang="en-US" altLang="en-US" sz="2400"/>
              <a:t>Key Questions:</a:t>
            </a:r>
          </a:p>
          <a:p>
            <a:pPr lvl="1" eaLnBrk="1" hangingPunct="1"/>
            <a:r>
              <a:rPr lang="en-US" altLang="en-US"/>
              <a:t>Can you commit to the premiums over the long-term?</a:t>
            </a:r>
          </a:p>
          <a:p>
            <a:pPr lvl="2" eaLnBrk="1" hangingPunct="1"/>
            <a:r>
              <a:rPr lang="en-US" altLang="en-US"/>
              <a:t>How can you when you may not have a job?</a:t>
            </a:r>
          </a:p>
          <a:p>
            <a:pPr lvl="1" eaLnBrk="1" hangingPunct="1"/>
            <a:r>
              <a:rPr lang="en-US" altLang="en-US"/>
              <a:t>Do you need the tax benefits now?</a:t>
            </a:r>
          </a:p>
          <a:p>
            <a:pPr lvl="2" eaLnBrk="1" hangingPunct="1"/>
            <a:r>
              <a:rPr lang="en-US" altLang="en-US"/>
              <a:t>A Roth 401k or IRA may be better.  Fill those first</a:t>
            </a:r>
          </a:p>
          <a:p>
            <a:pPr lvl="1" eaLnBrk="1" hangingPunct="1"/>
            <a:r>
              <a:rPr lang="en-US" altLang="en-US"/>
              <a:t>Are the rates of return guaranteed?</a:t>
            </a:r>
          </a:p>
          <a:p>
            <a:pPr lvl="2" eaLnBrk="1" hangingPunct="1"/>
            <a:r>
              <a:rPr lang="en-US" altLang="en-US"/>
              <a:t>No.  Be careful of people selling these products who do not know what they are selling</a:t>
            </a:r>
          </a:p>
          <a:p>
            <a:pPr lvl="1" eaLnBrk="1" hangingPunct="1"/>
            <a:r>
              <a:rPr lang="en-US" altLang="en-US"/>
              <a:t>Do you have a history of medical problems that would preclude your ability to get term insurance?</a:t>
            </a:r>
          </a:p>
          <a:p>
            <a:pPr lvl="2" eaLnBrk="1" hangingPunct="1"/>
            <a:r>
              <a:rPr lang="en-US" altLang="en-US"/>
              <a:t>In this case, you “might” look into permanent  (or convertible term insurance)</a:t>
            </a:r>
          </a:p>
          <a:p>
            <a:pPr eaLnBrk="1" hangingPunct="1">
              <a:lnSpc>
                <a:spcPct val="80000"/>
              </a:lnSpc>
            </a:pPr>
            <a:endParaRPr lang="en-US" alt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100"/>
                                  </p:stCondLst>
                                  <p:childTnLst>
                                    <p:set>
                                      <p:cBhvr>
                                        <p:cTn id="6" dur="1" fill="hold">
                                          <p:stCondLst>
                                            <p:cond delay="0"/>
                                          </p:stCondLst>
                                        </p:cTn>
                                        <p:tgtEl>
                                          <p:spTgt spid="47108">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7108">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7108">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7108">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47108">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47108">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47108">
                                            <p:txEl>
                                              <p:pRg st="6" end="6"/>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47108">
                                            <p:txEl>
                                              <p:pRg st="7" end="7"/>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47108">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108" grpId="0"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18"/>
          <p:cNvSpPr>
            <a:spLocks noGrp="1" noChangeArrowheads="1"/>
          </p:cNvSpPr>
          <p:nvPr>
            <p:ph type="title" idx="4294967295"/>
          </p:nvPr>
        </p:nvSpPr>
        <p:spPr>
          <a:xfrm>
            <a:off x="608013" y="685800"/>
            <a:ext cx="7772400" cy="914400"/>
          </a:xfrm>
        </p:spPr>
        <p:txBody>
          <a:bodyPr/>
          <a:lstStyle/>
          <a:p>
            <a:pPr eaLnBrk="1" hangingPunct="1"/>
            <a:r>
              <a:rPr lang="en-US" altLang="en-US"/>
              <a:t>Permanent Insurance</a:t>
            </a:r>
          </a:p>
        </p:txBody>
      </p:sp>
      <p:pic>
        <p:nvPicPr>
          <p:cNvPr id="3" name="Picture 2"/>
          <p:cNvPicPr>
            <a:picLocks noChangeAspect="1"/>
          </p:cNvPicPr>
          <p:nvPr/>
        </p:nvPicPr>
        <p:blipFill>
          <a:blip r:embed="rId3"/>
          <a:stretch>
            <a:fillRect/>
          </a:stretch>
        </p:blipFill>
        <p:spPr>
          <a:xfrm>
            <a:off x="91489" y="45757"/>
            <a:ext cx="8961021" cy="6766486"/>
          </a:xfrm>
          <a:prstGeom prst="rect">
            <a:avLst/>
          </a:prstGeom>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8370" name="Rectangle 2"/>
          <p:cNvSpPr>
            <a:spLocks noGrp="1" noChangeArrowheads="1"/>
          </p:cNvSpPr>
          <p:nvPr>
            <p:ph type="title" idx="4294967295"/>
          </p:nvPr>
        </p:nvSpPr>
        <p:spPr>
          <a:xfrm>
            <a:off x="684213" y="365125"/>
            <a:ext cx="7772400" cy="1143000"/>
          </a:xfrm>
          <a:noFill/>
        </p:spPr>
        <p:txBody>
          <a:bodyPr lIns="90488" tIns="44450" rIns="90488" bIns="44450" anchor="b"/>
          <a:lstStyle/>
          <a:p>
            <a:pPr eaLnBrk="1" hangingPunct="1"/>
            <a:r>
              <a:rPr lang="en-US" altLang="en-US"/>
              <a:t>Whole Life Insurance</a:t>
            </a:r>
          </a:p>
        </p:txBody>
      </p:sp>
      <p:sp>
        <p:nvSpPr>
          <p:cNvPr id="314371" name="Rectangle 3"/>
          <p:cNvSpPr>
            <a:spLocks noGrp="1" noChangeArrowheads="1"/>
          </p:cNvSpPr>
          <p:nvPr>
            <p:ph idx="1"/>
          </p:nvPr>
        </p:nvSpPr>
        <p:spPr>
          <a:xfrm>
            <a:off x="915988" y="1600200"/>
            <a:ext cx="7224712" cy="4664075"/>
          </a:xfrm>
        </p:spPr>
        <p:txBody>
          <a:bodyPr lIns="90488" tIns="44450" rIns="90488" bIns="44450"/>
          <a:lstStyle/>
          <a:p>
            <a:pPr eaLnBrk="1" hangingPunct="1"/>
            <a:r>
              <a:rPr lang="en-US" altLang="en-US"/>
              <a:t>Whole life insurance gives life-long insurance coverage for a fixed premium </a:t>
            </a:r>
          </a:p>
          <a:p>
            <a:pPr lvl="1" eaLnBrk="1" hangingPunct="1"/>
            <a:r>
              <a:rPr lang="en-US" altLang="en-US"/>
              <a:t>Mortality risk and investment risk is eliminated</a:t>
            </a:r>
          </a:p>
          <a:p>
            <a:pPr lvl="1" eaLnBrk="1" hangingPunct="1"/>
            <a:r>
              <a:rPr lang="en-US" altLang="en-US"/>
              <a:t>Term protection with a savings element provided by insurance company bonds and mortgages </a:t>
            </a:r>
          </a:p>
          <a:p>
            <a:pPr lvl="1" eaLnBrk="1" hangingPunct="1"/>
            <a:r>
              <a:rPr lang="en-US" altLang="en-US"/>
              <a:t>Premiums are based on when you buy the policy.  The earlier you purchase the product, the less your costs will be generally</a:t>
            </a:r>
          </a:p>
          <a:p>
            <a:pPr lvl="1" eaLnBrk="1" hangingPunct="1"/>
            <a:r>
              <a:rPr lang="en-US" altLang="en-US"/>
              <a:t>It is also called “Straight Life” or “Ordinary Life” insurance</a:t>
            </a: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14371">
                                            <p:txEl>
                                              <p:pRg st="0" end="0"/>
                                            </p:txEl>
                                          </p:spTgt>
                                        </p:tgtEl>
                                        <p:attrNameLst>
                                          <p:attrName>style.visibility</p:attrName>
                                        </p:attrNameLst>
                                      </p:cBhvr>
                                      <p:to>
                                        <p:strVal val="visible"/>
                                      </p:to>
                                    </p:set>
                                    <p:animEffect transition="in" filter="blinds(horizontal)">
                                      <p:cBhvr>
                                        <p:cTn id="7" dur="500"/>
                                        <p:tgtEl>
                                          <p:spTgt spid="314371">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14371">
                                            <p:txEl>
                                              <p:pRg st="1" end="1"/>
                                            </p:txEl>
                                          </p:spTgt>
                                        </p:tgtEl>
                                        <p:attrNameLst>
                                          <p:attrName>style.visibility</p:attrName>
                                        </p:attrNameLst>
                                      </p:cBhvr>
                                      <p:to>
                                        <p:strVal val="visible"/>
                                      </p:to>
                                    </p:set>
                                    <p:animEffect transition="in" filter="blinds(horizontal)">
                                      <p:cBhvr>
                                        <p:cTn id="12" dur="500"/>
                                        <p:tgtEl>
                                          <p:spTgt spid="314371">
                                            <p:txEl>
                                              <p:pRg st="1" end="1"/>
                                            </p:txEl>
                                          </p:spTgt>
                                        </p:tgtEl>
                                      </p:cBhvr>
                                    </p:animEffect>
                                  </p:childTnLst>
                                </p:cTn>
                              </p:par>
                              <p:par>
                                <p:cTn id="13" presetID="3" presetClass="entr" presetSubtype="10" fill="hold" grpId="0" nodeType="withEffect">
                                  <p:stCondLst>
                                    <p:cond delay="0"/>
                                  </p:stCondLst>
                                  <p:childTnLst>
                                    <p:set>
                                      <p:cBhvr>
                                        <p:cTn id="14" dur="1" fill="hold">
                                          <p:stCondLst>
                                            <p:cond delay="0"/>
                                          </p:stCondLst>
                                        </p:cTn>
                                        <p:tgtEl>
                                          <p:spTgt spid="314371">
                                            <p:txEl>
                                              <p:pRg st="2" end="2"/>
                                            </p:txEl>
                                          </p:spTgt>
                                        </p:tgtEl>
                                        <p:attrNameLst>
                                          <p:attrName>style.visibility</p:attrName>
                                        </p:attrNameLst>
                                      </p:cBhvr>
                                      <p:to>
                                        <p:strVal val="visible"/>
                                      </p:to>
                                    </p:set>
                                    <p:animEffect transition="in" filter="blinds(horizontal)">
                                      <p:cBhvr>
                                        <p:cTn id="15" dur="500"/>
                                        <p:tgtEl>
                                          <p:spTgt spid="314371">
                                            <p:txEl>
                                              <p:pRg st="2" end="2"/>
                                            </p:txEl>
                                          </p:spTgt>
                                        </p:tgtEl>
                                      </p:cBhvr>
                                    </p:animEffect>
                                  </p:childTnLst>
                                </p:cTn>
                              </p:par>
                              <p:par>
                                <p:cTn id="16" presetID="3" presetClass="entr" presetSubtype="10" fill="hold" grpId="0" nodeType="withEffect">
                                  <p:stCondLst>
                                    <p:cond delay="0"/>
                                  </p:stCondLst>
                                  <p:childTnLst>
                                    <p:set>
                                      <p:cBhvr>
                                        <p:cTn id="17" dur="1" fill="hold">
                                          <p:stCondLst>
                                            <p:cond delay="0"/>
                                          </p:stCondLst>
                                        </p:cTn>
                                        <p:tgtEl>
                                          <p:spTgt spid="314371">
                                            <p:txEl>
                                              <p:pRg st="3" end="3"/>
                                            </p:txEl>
                                          </p:spTgt>
                                        </p:tgtEl>
                                        <p:attrNameLst>
                                          <p:attrName>style.visibility</p:attrName>
                                        </p:attrNameLst>
                                      </p:cBhvr>
                                      <p:to>
                                        <p:strVal val="visible"/>
                                      </p:to>
                                    </p:set>
                                    <p:animEffect transition="in" filter="blinds(horizontal)">
                                      <p:cBhvr>
                                        <p:cTn id="18" dur="500"/>
                                        <p:tgtEl>
                                          <p:spTgt spid="314371">
                                            <p:txEl>
                                              <p:pRg st="3" end="3"/>
                                            </p:txEl>
                                          </p:spTgt>
                                        </p:tgtEl>
                                      </p:cBhvr>
                                    </p:animEffect>
                                  </p:childTnLst>
                                </p:cTn>
                              </p:par>
                              <p:par>
                                <p:cTn id="19" presetID="3" presetClass="entr" presetSubtype="10" fill="hold" grpId="0" nodeType="withEffect">
                                  <p:stCondLst>
                                    <p:cond delay="0"/>
                                  </p:stCondLst>
                                  <p:childTnLst>
                                    <p:set>
                                      <p:cBhvr>
                                        <p:cTn id="20" dur="1" fill="hold">
                                          <p:stCondLst>
                                            <p:cond delay="0"/>
                                          </p:stCondLst>
                                        </p:cTn>
                                        <p:tgtEl>
                                          <p:spTgt spid="314371">
                                            <p:txEl>
                                              <p:pRg st="4" end="4"/>
                                            </p:txEl>
                                          </p:spTgt>
                                        </p:tgtEl>
                                        <p:attrNameLst>
                                          <p:attrName>style.visibility</p:attrName>
                                        </p:attrNameLst>
                                      </p:cBhvr>
                                      <p:to>
                                        <p:strVal val="visible"/>
                                      </p:to>
                                    </p:set>
                                    <p:animEffect transition="in" filter="blinds(horizontal)">
                                      <p:cBhvr>
                                        <p:cTn id="21" dur="500"/>
                                        <p:tgtEl>
                                          <p:spTgt spid="314371">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4371" grpId="0" build="p" bldLvl="3"/>
    </p:bldLst>
  </p:timing>
</p:sld>
</file>

<file path=ppt/slides/slide3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0418" name="Rectangle 2"/>
          <p:cNvSpPr>
            <a:spLocks noGrp="1" noChangeArrowheads="1"/>
          </p:cNvSpPr>
          <p:nvPr>
            <p:ph type="title" idx="4294967295"/>
          </p:nvPr>
        </p:nvSpPr>
        <p:spPr>
          <a:xfrm>
            <a:off x="682625" y="549275"/>
            <a:ext cx="7772400" cy="1143000"/>
          </a:xfrm>
        </p:spPr>
        <p:txBody>
          <a:bodyPr/>
          <a:lstStyle/>
          <a:p>
            <a:pPr eaLnBrk="1" hangingPunct="1"/>
            <a:r>
              <a:rPr lang="en-US" altLang="en-US"/>
              <a:t>Whole Life Insurance</a:t>
            </a:r>
            <a:r>
              <a:rPr lang="en-US" altLang="en-US" sz="2400"/>
              <a:t> (continued)</a:t>
            </a:r>
          </a:p>
        </p:txBody>
      </p:sp>
      <p:sp>
        <p:nvSpPr>
          <p:cNvPr id="49156" name="Rectangle 3"/>
          <p:cNvSpPr>
            <a:spLocks noGrp="1" noChangeArrowheads="1"/>
          </p:cNvSpPr>
          <p:nvPr>
            <p:ph idx="1"/>
          </p:nvPr>
        </p:nvSpPr>
        <p:spPr>
          <a:xfrm>
            <a:off x="914400" y="1600200"/>
            <a:ext cx="7315200" cy="5029200"/>
          </a:xfrm>
        </p:spPr>
        <p:txBody>
          <a:bodyPr/>
          <a:lstStyle/>
          <a:p>
            <a:pPr eaLnBrk="1" hangingPunct="1"/>
            <a:r>
              <a:rPr lang="en-US" altLang="en-US" sz="2400"/>
              <a:t>Advantages</a:t>
            </a:r>
          </a:p>
          <a:p>
            <a:pPr lvl="1" eaLnBrk="1" hangingPunct="1"/>
            <a:r>
              <a:rPr lang="en-US" altLang="en-US"/>
              <a:t>Permanent protection, with a fixed premium and fixed death benefit and guaranteed minimum return</a:t>
            </a:r>
          </a:p>
          <a:p>
            <a:pPr lvl="1" eaLnBrk="1" hangingPunct="1"/>
            <a:r>
              <a:rPr lang="en-US" altLang="en-US"/>
              <a:t>Fixed or stable cash-value that grows tax-deferred and is invested only in insurance company bonds and mortgages</a:t>
            </a:r>
          </a:p>
          <a:p>
            <a:pPr eaLnBrk="1" hangingPunct="1"/>
            <a:r>
              <a:rPr lang="en-US" altLang="en-US" sz="2400"/>
              <a:t>Disadvantages</a:t>
            </a:r>
          </a:p>
          <a:p>
            <a:pPr lvl="1" eaLnBrk="1" hangingPunct="1"/>
            <a:r>
              <a:rPr lang="en-US" altLang="en-US"/>
              <a:t>Yield on cash-value portion may not be competitive with yields on alternative investments</a:t>
            </a:r>
          </a:p>
          <a:p>
            <a:pPr lvl="1" eaLnBrk="1" hangingPunct="1"/>
            <a:r>
              <a:rPr lang="en-US" altLang="en-US"/>
              <a:t>May do better to buy term insurance and invest the rest</a:t>
            </a:r>
          </a:p>
          <a:p>
            <a:pPr lvl="1" eaLnBrk="1" hangingPunct="1"/>
            <a:r>
              <a:rPr lang="en-US" altLang="en-US"/>
              <a:t>Less death protection than term for the same price</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49156">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49156">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9156">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49156">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49156">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49156">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49156">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1442" name="Rectangle 1026"/>
          <p:cNvSpPr>
            <a:spLocks noGrp="1" noChangeArrowheads="1"/>
          </p:cNvSpPr>
          <p:nvPr>
            <p:ph type="title" idx="4294967295"/>
          </p:nvPr>
        </p:nvSpPr>
        <p:spPr>
          <a:xfrm>
            <a:off x="698500" y="365125"/>
            <a:ext cx="7772400" cy="1143000"/>
          </a:xfrm>
          <a:noFill/>
        </p:spPr>
        <p:txBody>
          <a:bodyPr lIns="90488" tIns="44450" rIns="90488" bIns="44450" anchor="b"/>
          <a:lstStyle/>
          <a:p>
            <a:pPr eaLnBrk="1" hangingPunct="1"/>
            <a:r>
              <a:rPr lang="en-US" altLang="en-US"/>
              <a:t>Universal Life Insurance</a:t>
            </a:r>
          </a:p>
        </p:txBody>
      </p:sp>
      <p:sp>
        <p:nvSpPr>
          <p:cNvPr id="316419" name="Rectangle 1027"/>
          <p:cNvSpPr>
            <a:spLocks noGrp="1" noChangeArrowheads="1"/>
          </p:cNvSpPr>
          <p:nvPr>
            <p:ph idx="1"/>
          </p:nvPr>
        </p:nvSpPr>
        <p:spPr>
          <a:xfrm>
            <a:off x="960438" y="1600200"/>
            <a:ext cx="7269162" cy="4987925"/>
          </a:xfrm>
        </p:spPr>
        <p:txBody>
          <a:bodyPr lIns="90488" tIns="44450" rIns="90488" bIns="44450"/>
          <a:lstStyle/>
          <a:p>
            <a:pPr eaLnBrk="1" hangingPunct="1"/>
            <a:r>
              <a:rPr lang="en-US" altLang="en-US" sz="2400" dirty="0"/>
              <a:t>Universal life is a type of whole life insurance, but the cash-value earns interest at current money market rates</a:t>
            </a:r>
          </a:p>
          <a:p>
            <a:pPr lvl="1" eaLnBrk="1" hangingPunct="1"/>
            <a:r>
              <a:rPr lang="en-US" altLang="en-US" dirty="0">
                <a:cs typeface="Arial" panose="020B0604020202020204" pitchFamily="34" charset="0"/>
              </a:rPr>
              <a:t>Mortality risk is eliminated</a:t>
            </a:r>
          </a:p>
          <a:p>
            <a:pPr lvl="1" eaLnBrk="1" hangingPunct="1"/>
            <a:r>
              <a:rPr lang="en-US" altLang="en-US" dirty="0">
                <a:cs typeface="Arial" panose="020B0604020202020204" pitchFamily="34" charset="0"/>
              </a:rPr>
              <a:t>Investment risk is low</a:t>
            </a:r>
          </a:p>
          <a:p>
            <a:pPr lvl="1" eaLnBrk="1" hangingPunct="1"/>
            <a:r>
              <a:rPr lang="en-US" altLang="en-US" dirty="0">
                <a:cs typeface="Arial" panose="020B0604020202020204" pitchFamily="34" charset="0"/>
              </a:rPr>
              <a:t>A</a:t>
            </a:r>
            <a:r>
              <a:rPr lang="en-US" altLang="en-US" dirty="0"/>
              <a:t> flexible policy that combines term protection and a tax-deferred savings element invested at current interest rates</a:t>
            </a:r>
          </a:p>
          <a:p>
            <a:pPr lvl="1" eaLnBrk="1" hangingPunct="1"/>
            <a:r>
              <a:rPr lang="en-US" altLang="en-US" dirty="0"/>
              <a:t>Earnings will rise and decline with market interest rates</a:t>
            </a:r>
          </a:p>
          <a:p>
            <a:pPr lvl="1" eaLnBrk="1" hangingPunct="1"/>
            <a:r>
              <a:rPr lang="en-US" altLang="en-US" dirty="0"/>
              <a:t>Illustrations are based on assumptions only and not guarantees.  The company can change the terms after the contract is signed</a:t>
            </a:r>
          </a:p>
        </p:txBody>
      </p:sp>
    </p:spTree>
  </p:cSld>
  <p:clrMapOvr>
    <a:masterClrMapping/>
  </p:clrMapOvr>
  <p:transition>
    <p:zoom dir="in"/>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16419">
                                            <p:txEl>
                                              <p:pRg st="0" end="0"/>
                                            </p:txEl>
                                          </p:spTgt>
                                        </p:tgtEl>
                                        <p:attrNameLst>
                                          <p:attrName>style.visibility</p:attrName>
                                        </p:attrNameLst>
                                      </p:cBhvr>
                                      <p:to>
                                        <p:strVal val="visible"/>
                                      </p:to>
                                    </p:set>
                                    <p:anim calcmode="lin" valueType="num">
                                      <p:cBhvr additive="base">
                                        <p:cTn id="7" dur="500" fill="hold"/>
                                        <p:tgtEl>
                                          <p:spTgt spid="316419">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1641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16419">
                                            <p:txEl>
                                              <p:pRg st="1" end="1"/>
                                            </p:txEl>
                                          </p:spTgt>
                                        </p:tgtEl>
                                        <p:attrNameLst>
                                          <p:attrName>style.visibility</p:attrName>
                                        </p:attrNameLst>
                                      </p:cBhvr>
                                      <p:to>
                                        <p:strVal val="visible"/>
                                      </p:to>
                                    </p:set>
                                    <p:anim calcmode="lin" valueType="num">
                                      <p:cBhvr additive="base">
                                        <p:cTn id="13" dur="500" fill="hold"/>
                                        <p:tgtEl>
                                          <p:spTgt spid="316419">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16419">
                                            <p:txEl>
                                              <p:pRg st="1" end="1"/>
                                            </p:txEl>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316419">
                                            <p:txEl>
                                              <p:pRg st="2" end="2"/>
                                            </p:txEl>
                                          </p:spTgt>
                                        </p:tgtEl>
                                        <p:attrNameLst>
                                          <p:attrName>style.visibility</p:attrName>
                                        </p:attrNameLst>
                                      </p:cBhvr>
                                      <p:to>
                                        <p:strVal val="visible"/>
                                      </p:to>
                                    </p:set>
                                    <p:anim calcmode="lin" valueType="num">
                                      <p:cBhvr additive="base">
                                        <p:cTn id="17" dur="500" fill="hold"/>
                                        <p:tgtEl>
                                          <p:spTgt spid="316419">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16419">
                                            <p:txEl>
                                              <p:pRg st="2" end="2"/>
                                            </p:txEl>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316419">
                                            <p:txEl>
                                              <p:pRg st="3" end="3"/>
                                            </p:txEl>
                                          </p:spTgt>
                                        </p:tgtEl>
                                        <p:attrNameLst>
                                          <p:attrName>style.visibility</p:attrName>
                                        </p:attrNameLst>
                                      </p:cBhvr>
                                      <p:to>
                                        <p:strVal val="visible"/>
                                      </p:to>
                                    </p:set>
                                    <p:anim calcmode="lin" valueType="num">
                                      <p:cBhvr additive="base">
                                        <p:cTn id="21" dur="500" fill="hold"/>
                                        <p:tgtEl>
                                          <p:spTgt spid="316419">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16419">
                                            <p:txEl>
                                              <p:pRg st="3" end="3"/>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316419">
                                            <p:txEl>
                                              <p:pRg st="4" end="4"/>
                                            </p:txEl>
                                          </p:spTgt>
                                        </p:tgtEl>
                                        <p:attrNameLst>
                                          <p:attrName>style.visibility</p:attrName>
                                        </p:attrNameLst>
                                      </p:cBhvr>
                                      <p:to>
                                        <p:strVal val="visible"/>
                                      </p:to>
                                    </p:set>
                                    <p:anim calcmode="lin" valueType="num">
                                      <p:cBhvr additive="base">
                                        <p:cTn id="25" dur="500" fill="hold"/>
                                        <p:tgtEl>
                                          <p:spTgt spid="316419">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16419">
                                            <p:txEl>
                                              <p:pRg st="4" end="4"/>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316419">
                                            <p:txEl>
                                              <p:pRg st="5" end="5"/>
                                            </p:txEl>
                                          </p:spTgt>
                                        </p:tgtEl>
                                        <p:attrNameLst>
                                          <p:attrName>style.visibility</p:attrName>
                                        </p:attrNameLst>
                                      </p:cBhvr>
                                      <p:to>
                                        <p:strVal val="visible"/>
                                      </p:to>
                                    </p:set>
                                    <p:anim calcmode="lin" valueType="num">
                                      <p:cBhvr additive="base">
                                        <p:cTn id="29" dur="500" fill="hold"/>
                                        <p:tgtEl>
                                          <p:spTgt spid="316419">
                                            <p:txEl>
                                              <p:pRg st="5" end="5"/>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16419">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6419" grpId="0" build="p" bldLvl="3"/>
    </p:bldLst>
  </p:timing>
</p:sld>
</file>

<file path=ppt/slides/slide3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3490" name="Rectangle 2"/>
          <p:cNvSpPr>
            <a:spLocks noGrp="1" noChangeArrowheads="1"/>
          </p:cNvSpPr>
          <p:nvPr>
            <p:ph type="title" idx="4294967295"/>
          </p:nvPr>
        </p:nvSpPr>
        <p:spPr>
          <a:xfrm>
            <a:off x="608013" y="685800"/>
            <a:ext cx="7772400" cy="914400"/>
          </a:xfrm>
        </p:spPr>
        <p:txBody>
          <a:bodyPr/>
          <a:lstStyle/>
          <a:p>
            <a:pPr eaLnBrk="1" hangingPunct="1"/>
            <a:r>
              <a:rPr lang="en-US" altLang="en-US"/>
              <a:t>Universal Life Insurance </a:t>
            </a:r>
            <a:r>
              <a:rPr lang="en-US" altLang="en-US" sz="2400"/>
              <a:t>(continued)</a:t>
            </a:r>
          </a:p>
        </p:txBody>
      </p:sp>
      <p:sp>
        <p:nvSpPr>
          <p:cNvPr id="51204" name="Rectangle 3"/>
          <p:cNvSpPr>
            <a:spLocks noGrp="1" noChangeArrowheads="1"/>
          </p:cNvSpPr>
          <p:nvPr>
            <p:ph idx="1"/>
          </p:nvPr>
        </p:nvSpPr>
        <p:spPr>
          <a:xfrm>
            <a:off x="914400" y="1600200"/>
            <a:ext cx="7315200" cy="4664075"/>
          </a:xfrm>
        </p:spPr>
        <p:txBody>
          <a:bodyPr/>
          <a:lstStyle/>
          <a:p>
            <a:pPr eaLnBrk="1" hangingPunct="1"/>
            <a:r>
              <a:rPr lang="en-US" altLang="en-US" sz="2400" dirty="0"/>
              <a:t>Advantages</a:t>
            </a:r>
          </a:p>
          <a:p>
            <a:pPr lvl="1" eaLnBrk="1" hangingPunct="1"/>
            <a:r>
              <a:rPr lang="en-US" altLang="en-US" dirty="0"/>
              <a:t>Permanent protection with flexible premium and death payments</a:t>
            </a:r>
          </a:p>
          <a:p>
            <a:pPr lvl="1" eaLnBrk="1" hangingPunct="1"/>
            <a:r>
              <a:rPr lang="en-US" altLang="en-US" dirty="0"/>
              <a:t>Cash-value grows tax-deferred and is invested in short-term interest-earning investments</a:t>
            </a:r>
          </a:p>
          <a:p>
            <a:pPr eaLnBrk="1" hangingPunct="1"/>
            <a:r>
              <a:rPr lang="en-US" altLang="en-US" sz="2400" dirty="0"/>
              <a:t>Disadvantages</a:t>
            </a:r>
          </a:p>
          <a:p>
            <a:pPr lvl="1" eaLnBrk="1" hangingPunct="1"/>
            <a:r>
              <a:rPr lang="en-US" altLang="en-US" dirty="0"/>
              <a:t>Policies may lapse due to not making payments</a:t>
            </a:r>
          </a:p>
          <a:p>
            <a:pPr lvl="1" eaLnBrk="1" hangingPunct="1"/>
            <a:r>
              <a:rPr lang="en-US" altLang="en-US" dirty="0"/>
              <a:t>More expensive than term for the same coverage</a:t>
            </a:r>
          </a:p>
          <a:p>
            <a:pPr lvl="1" eaLnBrk="1" hangingPunct="1"/>
            <a:r>
              <a:rPr lang="en-US" altLang="en-US" dirty="0"/>
              <a:t>Savings may not accumulate as expected due to low short-term returns and high expense charges</a:t>
            </a:r>
          </a:p>
          <a:p>
            <a:pPr lvl="1" eaLnBrk="1" hangingPunct="1"/>
            <a:r>
              <a:rPr lang="en-US" altLang="en-US" dirty="0"/>
              <a:t>Illustrations are assumptions only, not guarantees. The company can change the terms after the contract is signed</a:t>
            </a:r>
          </a:p>
          <a:p>
            <a:pPr lvl="1" eaLnBrk="1" hangingPunct="1"/>
            <a:endParaRPr lang="en-US" altLang="en-US"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51204">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51204">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51204">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51204">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51204">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51204">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51204">
                                            <p:txEl>
                                              <p:pRg st="6" end="6"/>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51204">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4514" name="Rectangle 2"/>
          <p:cNvSpPr>
            <a:spLocks noGrp="1" noChangeArrowheads="1"/>
          </p:cNvSpPr>
          <p:nvPr>
            <p:ph type="title" idx="4294967295"/>
          </p:nvPr>
        </p:nvSpPr>
        <p:spPr>
          <a:xfrm>
            <a:off x="731838" y="320675"/>
            <a:ext cx="7772400" cy="1143000"/>
          </a:xfrm>
          <a:noFill/>
        </p:spPr>
        <p:txBody>
          <a:bodyPr lIns="90488" tIns="44450" rIns="90488" bIns="44450" anchor="b"/>
          <a:lstStyle/>
          <a:p>
            <a:pPr eaLnBrk="1" hangingPunct="1"/>
            <a:r>
              <a:rPr lang="en-US" altLang="en-US"/>
              <a:t>Variable Life Insurance</a:t>
            </a:r>
          </a:p>
        </p:txBody>
      </p:sp>
      <p:sp>
        <p:nvSpPr>
          <p:cNvPr id="318467" name="Rectangle 3"/>
          <p:cNvSpPr>
            <a:spLocks noGrp="1" noChangeArrowheads="1"/>
          </p:cNvSpPr>
          <p:nvPr>
            <p:ph idx="1"/>
          </p:nvPr>
        </p:nvSpPr>
        <p:spPr>
          <a:xfrm>
            <a:off x="906463" y="1616075"/>
            <a:ext cx="7223125" cy="5105400"/>
          </a:xfrm>
        </p:spPr>
        <p:txBody>
          <a:bodyPr lIns="90488" tIns="44450" rIns="90488" bIns="44450"/>
          <a:lstStyle/>
          <a:p>
            <a:pPr eaLnBrk="1" hangingPunct="1"/>
            <a:r>
              <a:rPr lang="en-US" altLang="en-US" sz="2400"/>
              <a:t>Variable life gives life-long insurance coverage with the ability to direct where your cash-value is invested</a:t>
            </a:r>
          </a:p>
          <a:p>
            <a:pPr lvl="1" eaLnBrk="1" hangingPunct="1"/>
            <a:r>
              <a:rPr lang="en-US" altLang="en-US">
                <a:cs typeface="Arial" panose="020B0604020202020204" pitchFamily="34" charset="0"/>
              </a:rPr>
              <a:t>Mortality risk is eliminated</a:t>
            </a:r>
          </a:p>
          <a:p>
            <a:pPr lvl="1" eaLnBrk="1" hangingPunct="1"/>
            <a:r>
              <a:rPr lang="en-US" altLang="en-US">
                <a:cs typeface="Arial" panose="020B0604020202020204" pitchFamily="34" charset="0"/>
              </a:rPr>
              <a:t>Investment risk is substantial.  You are responsible for the investment outcome with your chosen investment</a:t>
            </a:r>
          </a:p>
          <a:p>
            <a:pPr lvl="1" eaLnBrk="1" hangingPunct="1"/>
            <a:r>
              <a:rPr lang="en-US" altLang="en-US">
                <a:cs typeface="Arial" panose="020B0604020202020204" pitchFamily="34" charset="0"/>
              </a:rPr>
              <a:t>T</a:t>
            </a:r>
            <a:r>
              <a:rPr lang="en-US" altLang="en-US"/>
              <a:t>erm protection and a tax-deferred savings element which can be managed by the account owner (within available options) </a:t>
            </a:r>
          </a:p>
          <a:p>
            <a:pPr lvl="1" eaLnBrk="1" hangingPunct="1"/>
            <a:r>
              <a:rPr lang="en-US" altLang="en-US"/>
              <a:t>Illustrations are based on assumptions only and not guarantees.  The company can change the terms after the contract is signed</a:t>
            </a:r>
          </a:p>
          <a:p>
            <a:pPr eaLnBrk="1" hangingPunct="1"/>
            <a:endParaRPr lang="en-US" altLang="en-US"/>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318467">
                                            <p:txEl>
                                              <p:pRg st="0" end="0"/>
                                            </p:txEl>
                                          </p:spTgt>
                                        </p:tgtEl>
                                        <p:attrNameLst>
                                          <p:attrName>style.visibility</p:attrName>
                                        </p:attrNameLst>
                                      </p:cBhvr>
                                      <p:to>
                                        <p:strVal val="visible"/>
                                      </p:to>
                                    </p:set>
                                    <p:animEffect transition="in" filter="blinds(horizontal)">
                                      <p:cBhvr>
                                        <p:cTn id="7" dur="500"/>
                                        <p:tgtEl>
                                          <p:spTgt spid="318467">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318467">
                                            <p:txEl>
                                              <p:pRg st="1" end="1"/>
                                            </p:txEl>
                                          </p:spTgt>
                                        </p:tgtEl>
                                        <p:attrNameLst>
                                          <p:attrName>style.visibility</p:attrName>
                                        </p:attrNameLst>
                                      </p:cBhvr>
                                      <p:to>
                                        <p:strVal val="visible"/>
                                      </p:to>
                                    </p:set>
                                    <p:animEffect transition="in" filter="blinds(horizontal)">
                                      <p:cBhvr>
                                        <p:cTn id="12" dur="500"/>
                                        <p:tgtEl>
                                          <p:spTgt spid="318467">
                                            <p:txEl>
                                              <p:pRg st="1" end="1"/>
                                            </p:txEl>
                                          </p:spTgt>
                                        </p:tgtEl>
                                      </p:cBhvr>
                                    </p:animEffect>
                                  </p:childTnLst>
                                </p:cTn>
                              </p:par>
                              <p:par>
                                <p:cTn id="13" presetID="3" presetClass="entr" presetSubtype="10" fill="hold" nodeType="withEffect">
                                  <p:stCondLst>
                                    <p:cond delay="0"/>
                                  </p:stCondLst>
                                  <p:childTnLst>
                                    <p:set>
                                      <p:cBhvr>
                                        <p:cTn id="14" dur="1" fill="hold">
                                          <p:stCondLst>
                                            <p:cond delay="0"/>
                                          </p:stCondLst>
                                        </p:cTn>
                                        <p:tgtEl>
                                          <p:spTgt spid="318467">
                                            <p:txEl>
                                              <p:pRg st="2" end="2"/>
                                            </p:txEl>
                                          </p:spTgt>
                                        </p:tgtEl>
                                        <p:attrNameLst>
                                          <p:attrName>style.visibility</p:attrName>
                                        </p:attrNameLst>
                                      </p:cBhvr>
                                      <p:to>
                                        <p:strVal val="visible"/>
                                      </p:to>
                                    </p:set>
                                    <p:animEffect transition="in" filter="blinds(horizontal)">
                                      <p:cBhvr>
                                        <p:cTn id="15" dur="500"/>
                                        <p:tgtEl>
                                          <p:spTgt spid="318467">
                                            <p:txEl>
                                              <p:pRg st="2" end="2"/>
                                            </p:txEl>
                                          </p:spTgt>
                                        </p:tgtEl>
                                      </p:cBhvr>
                                    </p:animEffect>
                                  </p:childTnLst>
                                </p:cTn>
                              </p:par>
                              <p:par>
                                <p:cTn id="16" presetID="3" presetClass="entr" presetSubtype="10" fill="hold" nodeType="withEffect">
                                  <p:stCondLst>
                                    <p:cond delay="0"/>
                                  </p:stCondLst>
                                  <p:childTnLst>
                                    <p:set>
                                      <p:cBhvr>
                                        <p:cTn id="17" dur="1" fill="hold">
                                          <p:stCondLst>
                                            <p:cond delay="0"/>
                                          </p:stCondLst>
                                        </p:cTn>
                                        <p:tgtEl>
                                          <p:spTgt spid="318467">
                                            <p:txEl>
                                              <p:pRg st="3" end="3"/>
                                            </p:txEl>
                                          </p:spTgt>
                                        </p:tgtEl>
                                        <p:attrNameLst>
                                          <p:attrName>style.visibility</p:attrName>
                                        </p:attrNameLst>
                                      </p:cBhvr>
                                      <p:to>
                                        <p:strVal val="visible"/>
                                      </p:to>
                                    </p:set>
                                    <p:animEffect transition="in" filter="blinds(horizontal)">
                                      <p:cBhvr>
                                        <p:cTn id="18" dur="500"/>
                                        <p:tgtEl>
                                          <p:spTgt spid="318467">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6562" name="Rectangle 2"/>
          <p:cNvSpPr>
            <a:spLocks noGrp="1" noChangeArrowheads="1"/>
          </p:cNvSpPr>
          <p:nvPr>
            <p:ph type="title" idx="4294967295"/>
          </p:nvPr>
        </p:nvSpPr>
        <p:spPr>
          <a:xfrm>
            <a:off x="608013" y="685800"/>
            <a:ext cx="7772400" cy="914400"/>
          </a:xfrm>
        </p:spPr>
        <p:txBody>
          <a:bodyPr/>
          <a:lstStyle/>
          <a:p>
            <a:pPr eaLnBrk="1" hangingPunct="1"/>
            <a:r>
              <a:rPr lang="en-US" altLang="en-US" dirty="0"/>
              <a:t>Variable Life Insurance</a:t>
            </a:r>
            <a:r>
              <a:rPr lang="en-US" altLang="en-US" sz="2400" dirty="0"/>
              <a:t> (continued)</a:t>
            </a:r>
          </a:p>
        </p:txBody>
      </p:sp>
      <p:sp>
        <p:nvSpPr>
          <p:cNvPr id="53252" name="Rectangle 3"/>
          <p:cNvSpPr>
            <a:spLocks noGrp="1" noChangeArrowheads="1"/>
          </p:cNvSpPr>
          <p:nvPr>
            <p:ph idx="1"/>
          </p:nvPr>
        </p:nvSpPr>
        <p:spPr>
          <a:xfrm>
            <a:off x="914400" y="1600200"/>
            <a:ext cx="7223125" cy="4664075"/>
          </a:xfrm>
        </p:spPr>
        <p:txBody>
          <a:bodyPr/>
          <a:lstStyle/>
          <a:p>
            <a:pPr eaLnBrk="1" hangingPunct="1">
              <a:lnSpc>
                <a:spcPct val="90000"/>
              </a:lnSpc>
              <a:defRPr/>
            </a:pPr>
            <a:r>
              <a:rPr lang="en-US" altLang="en-US" sz="2400" dirty="0"/>
              <a:t>Advantages</a:t>
            </a:r>
          </a:p>
          <a:p>
            <a:pPr lvl="1" eaLnBrk="1" hangingPunct="1">
              <a:lnSpc>
                <a:spcPct val="90000"/>
              </a:lnSpc>
              <a:defRPr/>
            </a:pPr>
            <a:r>
              <a:rPr lang="en-US" altLang="en-US" dirty="0"/>
              <a:t>Permanent protection with returns earned tax-deferred</a:t>
            </a:r>
          </a:p>
          <a:p>
            <a:pPr lvl="1" eaLnBrk="1" hangingPunct="1">
              <a:lnSpc>
                <a:spcPct val="90000"/>
              </a:lnSpc>
              <a:defRPr/>
            </a:pPr>
            <a:r>
              <a:rPr lang="en-US" altLang="en-US" dirty="0"/>
              <a:t>Allows for either a fixed (straight variable) or flexible (variable universal) premium, with fluctuating cash-value, reflecting the investment performance</a:t>
            </a:r>
          </a:p>
          <a:p>
            <a:pPr eaLnBrk="1" hangingPunct="1">
              <a:lnSpc>
                <a:spcPct val="90000"/>
              </a:lnSpc>
              <a:defRPr/>
            </a:pPr>
            <a:r>
              <a:rPr lang="en-US" altLang="en-US" sz="2400" dirty="0"/>
              <a:t>Disadvantages</a:t>
            </a:r>
          </a:p>
          <a:p>
            <a:pPr lvl="1" eaLnBrk="1" hangingPunct="1">
              <a:lnSpc>
                <a:spcPct val="90000"/>
              </a:lnSpc>
              <a:defRPr/>
            </a:pPr>
            <a:r>
              <a:rPr lang="en-US" altLang="en-US" dirty="0"/>
              <a:t>High costs to administer, and higher premiums than term for the same coverage</a:t>
            </a:r>
          </a:p>
          <a:p>
            <a:pPr lvl="1" eaLnBrk="1" hangingPunct="1">
              <a:lnSpc>
                <a:spcPct val="90000"/>
              </a:lnSpc>
              <a:defRPr/>
            </a:pPr>
            <a:r>
              <a:rPr lang="en-US" altLang="en-US" dirty="0"/>
              <a:t>More risky as investments can lose money and policies may lapse due to not making payments</a:t>
            </a:r>
          </a:p>
          <a:p>
            <a:pPr lvl="1" eaLnBrk="1" hangingPunct="1">
              <a:lnSpc>
                <a:spcPct val="90000"/>
              </a:lnSpc>
              <a:defRPr/>
            </a:pPr>
            <a:r>
              <a:rPr lang="en-US" altLang="en-US" dirty="0"/>
              <a:t>Illustrations are assumptions only, not guarantees</a:t>
            </a:r>
          </a:p>
          <a:p>
            <a:pPr marL="457200" lvl="1" indent="0" eaLnBrk="1" hangingPunct="1">
              <a:lnSpc>
                <a:spcPct val="90000"/>
              </a:lnSpc>
              <a:buFontTx/>
              <a:buNone/>
              <a:defRPr/>
            </a:pPr>
            <a:endParaRPr lang="en-US" altLang="en-US" dirty="0"/>
          </a:p>
          <a:p>
            <a:pPr eaLnBrk="1" hangingPunct="1">
              <a:lnSpc>
                <a:spcPct val="90000"/>
              </a:lnSpc>
              <a:defRPr/>
            </a:pPr>
            <a:endParaRPr lang="en-US" altLang="en-US" dirty="0"/>
          </a:p>
          <a:p>
            <a:pPr lvl="1" eaLnBrk="1" hangingPunct="1">
              <a:lnSpc>
                <a:spcPct val="90000"/>
              </a:lnSpc>
              <a:buFontTx/>
              <a:buNone/>
              <a:defRPr/>
            </a:pPr>
            <a:endParaRPr lang="en-US" altLang="en-US" sz="1600"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100"/>
                                  </p:stCondLst>
                                  <p:childTnLst>
                                    <p:set>
                                      <p:cBhvr>
                                        <p:cTn id="6" dur="1" fill="hold">
                                          <p:stCondLst>
                                            <p:cond delay="0"/>
                                          </p:stCondLst>
                                        </p:cTn>
                                        <p:tgtEl>
                                          <p:spTgt spid="53252">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3252">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3252">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3252">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53252">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53252">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53252">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252" grpId="0" build="p"/>
    </p:bldLst>
  </p:timing>
</p:sld>
</file>

<file path=ppt/slides/slide3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7586" name="Rectangle 2"/>
          <p:cNvSpPr>
            <a:spLocks noGrp="1" noChangeArrowheads="1"/>
          </p:cNvSpPr>
          <p:nvPr>
            <p:ph type="title" idx="4294967295"/>
          </p:nvPr>
        </p:nvSpPr>
        <p:spPr>
          <a:xfrm>
            <a:off x="673100" y="677747"/>
            <a:ext cx="7772400" cy="944628"/>
          </a:xfrm>
          <a:noFill/>
        </p:spPr>
        <p:txBody>
          <a:bodyPr lIns="90488" tIns="44450" rIns="90488" bIns="44450" anchor="ctr"/>
          <a:lstStyle/>
          <a:p>
            <a:pPr eaLnBrk="1" hangingPunct="1"/>
            <a:r>
              <a:rPr lang="en-US" altLang="en-US" dirty="0"/>
              <a:t>Variable Universal Life Insurance</a:t>
            </a:r>
          </a:p>
        </p:txBody>
      </p:sp>
      <p:sp>
        <p:nvSpPr>
          <p:cNvPr id="54276" name="Rectangle 3"/>
          <p:cNvSpPr>
            <a:spLocks noGrp="1" noChangeArrowheads="1"/>
          </p:cNvSpPr>
          <p:nvPr>
            <p:ph idx="1"/>
          </p:nvPr>
        </p:nvSpPr>
        <p:spPr>
          <a:xfrm>
            <a:off x="915988" y="1611313"/>
            <a:ext cx="7269162" cy="5181600"/>
          </a:xfrm>
        </p:spPr>
        <p:txBody>
          <a:bodyPr lIns="90488" tIns="44450" rIns="90488" bIns="44450"/>
          <a:lstStyle/>
          <a:p>
            <a:pPr eaLnBrk="1" hangingPunct="1"/>
            <a:r>
              <a:rPr lang="en-US" altLang="en-US" sz="2400" dirty="0"/>
              <a:t>Variable universal life mixes the investment flexibility of variable life with the premium and face amount flexibility of universal life.</a:t>
            </a:r>
          </a:p>
          <a:p>
            <a:pPr lvl="1" eaLnBrk="1" hangingPunct="1"/>
            <a:r>
              <a:rPr lang="en-US" altLang="en-US" dirty="0">
                <a:cs typeface="Arial" panose="020B0604020202020204" pitchFamily="34" charset="0"/>
              </a:rPr>
              <a:t>Mortality risk is eliminated</a:t>
            </a:r>
          </a:p>
          <a:p>
            <a:pPr lvl="1" eaLnBrk="1" hangingPunct="1"/>
            <a:r>
              <a:rPr lang="en-US" altLang="en-US" dirty="0">
                <a:cs typeface="Arial" panose="020B0604020202020204" pitchFamily="34" charset="0"/>
              </a:rPr>
              <a:t>Investment risk is substantial.  You are responsible for the investment outcome with the chosen investment</a:t>
            </a:r>
          </a:p>
          <a:p>
            <a:pPr lvl="1" eaLnBrk="1" hangingPunct="1"/>
            <a:r>
              <a:rPr lang="en-US" altLang="en-US" dirty="0">
                <a:cs typeface="Arial" panose="020B0604020202020204" pitchFamily="34" charset="0"/>
              </a:rPr>
              <a:t>T</a:t>
            </a:r>
            <a:r>
              <a:rPr lang="en-US" altLang="en-US" dirty="0"/>
              <a:t>erm protection with full policy flexibility and which can be managed by the account owner (within available options)</a:t>
            </a:r>
          </a:p>
          <a:p>
            <a:pPr lvl="1" eaLnBrk="1" hangingPunct="1"/>
            <a:r>
              <a:rPr lang="en-US" altLang="en-US" dirty="0"/>
              <a:t>Illustrations are based on assumptions only and not guarantees.  The company can change the terms after the contract is signed</a:t>
            </a:r>
          </a:p>
          <a:p>
            <a:pPr eaLnBrk="1" hangingPunct="1"/>
            <a:endParaRPr lang="en-US" altLang="en-US"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100"/>
                                  </p:stCondLst>
                                  <p:childTnLst>
                                    <p:set>
                                      <p:cBhvr>
                                        <p:cTn id="6" dur="1" fill="hold">
                                          <p:stCondLst>
                                            <p:cond delay="0"/>
                                          </p:stCondLst>
                                        </p:cTn>
                                        <p:tgtEl>
                                          <p:spTgt spid="54276">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4276">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4276">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4276">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276" grpId="0" build="p"/>
    </p:bldLst>
  </p:timing>
</p:sld>
</file>

<file path=ppt/slides/slide3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9634" name="Rectangle 2"/>
          <p:cNvSpPr>
            <a:spLocks noGrp="1" noChangeArrowheads="1"/>
          </p:cNvSpPr>
          <p:nvPr>
            <p:ph type="title" idx="4294967295"/>
          </p:nvPr>
        </p:nvSpPr>
        <p:spPr>
          <a:xfrm>
            <a:off x="549275" y="648461"/>
            <a:ext cx="8047038" cy="944628"/>
          </a:xfrm>
        </p:spPr>
        <p:txBody>
          <a:bodyPr/>
          <a:lstStyle/>
          <a:p>
            <a:pPr eaLnBrk="1" hangingPunct="1"/>
            <a:r>
              <a:rPr lang="en-US" altLang="en-US" dirty="0"/>
              <a:t>Variable Universal Life Insurance </a:t>
            </a:r>
            <a:r>
              <a:rPr lang="en-US" altLang="en-US" sz="2400" dirty="0"/>
              <a:t>(continued)</a:t>
            </a:r>
          </a:p>
        </p:txBody>
      </p:sp>
      <p:sp>
        <p:nvSpPr>
          <p:cNvPr id="55300" name="Rectangle 3"/>
          <p:cNvSpPr>
            <a:spLocks noGrp="1" noChangeArrowheads="1"/>
          </p:cNvSpPr>
          <p:nvPr>
            <p:ph idx="1"/>
          </p:nvPr>
        </p:nvSpPr>
        <p:spPr>
          <a:xfrm>
            <a:off x="914400" y="1600200"/>
            <a:ext cx="7315200" cy="4754563"/>
          </a:xfrm>
        </p:spPr>
        <p:txBody>
          <a:bodyPr/>
          <a:lstStyle/>
          <a:p>
            <a:pPr eaLnBrk="1" hangingPunct="1">
              <a:defRPr/>
            </a:pPr>
            <a:r>
              <a:rPr lang="en-US" altLang="en-US" sz="2200" dirty="0"/>
              <a:t>Advantages</a:t>
            </a:r>
          </a:p>
          <a:p>
            <a:pPr lvl="1" eaLnBrk="1" hangingPunct="1">
              <a:defRPr/>
            </a:pPr>
            <a:r>
              <a:rPr lang="en-US" altLang="en-US" sz="2200" dirty="0"/>
              <a:t>Permanent protection with returns earned on a tax-deferred basis, which allows for either a fixed or flexible premium</a:t>
            </a:r>
          </a:p>
          <a:p>
            <a:pPr lvl="1" eaLnBrk="1" hangingPunct="1">
              <a:defRPr/>
            </a:pPr>
            <a:r>
              <a:rPr lang="en-US" altLang="en-US" sz="2200" dirty="0"/>
              <a:t>Flexible death benefit and fluctuating cash-value, reflecting the self-directed investment performance </a:t>
            </a:r>
          </a:p>
          <a:p>
            <a:pPr eaLnBrk="1" hangingPunct="1">
              <a:defRPr/>
            </a:pPr>
            <a:r>
              <a:rPr lang="en-US" altLang="en-US" sz="2200" dirty="0"/>
              <a:t>Disadvantages</a:t>
            </a:r>
          </a:p>
          <a:p>
            <a:pPr lvl="1" eaLnBrk="1" hangingPunct="1">
              <a:defRPr/>
            </a:pPr>
            <a:r>
              <a:rPr lang="en-US" altLang="en-US" sz="2200" dirty="0"/>
              <a:t>High costs to administer and much more expensive than term</a:t>
            </a:r>
          </a:p>
          <a:p>
            <a:pPr lvl="1" eaLnBrk="1" hangingPunct="1">
              <a:defRPr/>
            </a:pPr>
            <a:r>
              <a:rPr lang="en-US" altLang="en-US" sz="2200" dirty="0"/>
              <a:t>Much more risky as investments can lose money</a:t>
            </a:r>
          </a:p>
          <a:p>
            <a:pPr lvl="1" eaLnBrk="1" hangingPunct="1">
              <a:defRPr/>
            </a:pPr>
            <a:r>
              <a:rPr lang="en-US" altLang="en-US" sz="2200" dirty="0"/>
              <a:t>Policies may lapse due to not making payments</a:t>
            </a:r>
          </a:p>
          <a:p>
            <a:pPr lvl="1" eaLnBrk="1" hangingPunct="1">
              <a:defRPr/>
            </a:pPr>
            <a:r>
              <a:rPr lang="en-US" altLang="en-US" sz="2200" dirty="0"/>
              <a:t>Illustrations are assumptions only, not guarantees. The company can change the terms after the contract is signed</a:t>
            </a:r>
          </a:p>
          <a:p>
            <a:pPr lvl="1" eaLnBrk="1" hangingPunct="1">
              <a:defRPr/>
            </a:pPr>
            <a:endParaRPr lang="en-US" altLang="en-US" sz="2200" dirty="0"/>
          </a:p>
          <a:p>
            <a:pPr marL="457200" lvl="1" indent="0" eaLnBrk="1" hangingPunct="1">
              <a:buFontTx/>
              <a:buNone/>
              <a:defRPr/>
            </a:pPr>
            <a:endParaRPr lang="en-US" altLang="en-US" sz="2200" b="1" dirty="0"/>
          </a:p>
          <a:p>
            <a:pPr lvl="1" eaLnBrk="1" hangingPunct="1">
              <a:lnSpc>
                <a:spcPct val="90000"/>
              </a:lnSpc>
              <a:defRPr/>
            </a:pPr>
            <a:endParaRPr lang="en-US" altLang="en-US" sz="2200" dirty="0"/>
          </a:p>
          <a:p>
            <a:pPr eaLnBrk="1" hangingPunct="1">
              <a:lnSpc>
                <a:spcPct val="90000"/>
              </a:lnSpc>
              <a:defRPr/>
            </a:pPr>
            <a:endParaRPr lang="en-US" altLang="en-US"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100"/>
                                  </p:stCondLst>
                                  <p:childTnLst>
                                    <p:set>
                                      <p:cBhvr>
                                        <p:cTn id="6" dur="1" fill="hold">
                                          <p:stCondLst>
                                            <p:cond delay="0"/>
                                          </p:stCondLst>
                                        </p:cTn>
                                        <p:tgtEl>
                                          <p:spTgt spid="55300">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5300">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5300">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5300">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55300">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55300">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55300">
                                            <p:txEl>
                                              <p:pRg st="6" end="6"/>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55300">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300" grpId="0" build="p"/>
    </p:bld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194" name="Rectangle 2"/>
          <p:cNvSpPr>
            <a:spLocks noGrp="1" noChangeArrowheads="1"/>
          </p:cNvSpPr>
          <p:nvPr>
            <p:ph type="title" idx="4294967295"/>
          </p:nvPr>
        </p:nvSpPr>
        <p:spPr>
          <a:xfrm>
            <a:off x="0" y="648461"/>
            <a:ext cx="9144000" cy="944628"/>
          </a:xfrm>
        </p:spPr>
        <p:txBody>
          <a:bodyPr/>
          <a:lstStyle/>
          <a:p>
            <a:pPr marL="609600" indent="-609600" eaLnBrk="1" hangingPunct="1">
              <a:buFontTx/>
              <a:buAutoNum type="alphaUcPeriod"/>
            </a:pPr>
            <a:r>
              <a:rPr lang="en-US" altLang="en-US" dirty="0"/>
              <a:t>Benefits and Key Questions of Life Insurance</a:t>
            </a:r>
          </a:p>
        </p:txBody>
      </p:sp>
      <p:sp>
        <p:nvSpPr>
          <p:cNvPr id="6148" name="Rectangle 3"/>
          <p:cNvSpPr>
            <a:spLocks noGrp="1" noChangeArrowheads="1"/>
          </p:cNvSpPr>
          <p:nvPr>
            <p:ph idx="1"/>
          </p:nvPr>
        </p:nvSpPr>
        <p:spPr>
          <a:xfrm>
            <a:off x="914400" y="1600200"/>
            <a:ext cx="7223125" cy="5029200"/>
          </a:xfrm>
        </p:spPr>
        <p:txBody>
          <a:bodyPr/>
          <a:lstStyle/>
          <a:p>
            <a:pPr eaLnBrk="1" hangingPunct="1">
              <a:spcBef>
                <a:spcPts val="600"/>
              </a:spcBef>
            </a:pPr>
            <a:r>
              <a:rPr lang="en-US" altLang="en-US" dirty="0"/>
              <a:t>What is life insurance and why have it?</a:t>
            </a:r>
          </a:p>
          <a:p>
            <a:pPr lvl="1" eaLnBrk="1" hangingPunct="1">
              <a:spcBef>
                <a:spcPts val="600"/>
              </a:spcBef>
            </a:pPr>
            <a:r>
              <a:rPr lang="en-US" altLang="en-US" dirty="0"/>
              <a:t>Insurance that provides compensation to your beneficiaries should you die prematurely.  </a:t>
            </a:r>
          </a:p>
          <a:p>
            <a:pPr lvl="2" eaLnBrk="1" hangingPunct="1">
              <a:spcBef>
                <a:spcPts val="600"/>
              </a:spcBef>
            </a:pPr>
            <a:r>
              <a:rPr lang="en-US" altLang="en-US" dirty="0"/>
              <a:t>This is a low frequency but high severity risk</a:t>
            </a:r>
          </a:p>
          <a:p>
            <a:pPr lvl="1" eaLnBrk="1" hangingPunct="1">
              <a:spcBef>
                <a:spcPts val="600"/>
              </a:spcBef>
            </a:pPr>
            <a:r>
              <a:rPr lang="en-US" altLang="en-US" dirty="0"/>
              <a:t>It transfers the economic loss of death from an individual to a insurance company by way of a life insurance contract</a:t>
            </a:r>
          </a:p>
          <a:p>
            <a:pPr lvl="2" eaLnBrk="1" hangingPunct="1">
              <a:spcBef>
                <a:spcPts val="600"/>
              </a:spcBef>
            </a:pPr>
            <a:r>
              <a:rPr lang="en-US" altLang="en-US" dirty="0"/>
              <a:t>It can help us take care of our own and extended families should we die. Death is not an excuse for disobedience </a:t>
            </a:r>
            <a:r>
              <a:rPr lang="en-US" altLang="en-US" sz="1400" dirty="0"/>
              <a:t>(1 Tim. 5:8)</a:t>
            </a:r>
            <a:endParaRPr lang="en-US" altLang="en-US" dirty="0"/>
          </a:p>
          <a:p>
            <a:pPr lvl="2" eaLnBrk="1" hangingPunct="1">
              <a:spcBef>
                <a:spcPts val="600"/>
              </a:spcBef>
            </a:pPr>
            <a:endParaRPr lang="en-US" altLang="en-US"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148">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148">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6148">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148">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6148">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8" grpId="0"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Title 1"/>
          <p:cNvSpPr>
            <a:spLocks noGrp="1"/>
          </p:cNvSpPr>
          <p:nvPr>
            <p:ph type="title" idx="4294967295"/>
          </p:nvPr>
        </p:nvSpPr>
        <p:spPr>
          <a:xfrm>
            <a:off x="608013" y="685800"/>
            <a:ext cx="7772400" cy="914400"/>
          </a:xfrm>
        </p:spPr>
        <p:txBody>
          <a:bodyPr/>
          <a:lstStyle/>
          <a:p>
            <a:pPr eaLnBrk="1" hangingPunct="1"/>
            <a:r>
              <a:rPr lang="en-US" altLang="en-US"/>
              <a:t>Equity Indexed Universal Life Insurance</a:t>
            </a:r>
          </a:p>
        </p:txBody>
      </p:sp>
      <p:sp>
        <p:nvSpPr>
          <p:cNvPr id="66563" name="Content Placeholder 2"/>
          <p:cNvSpPr>
            <a:spLocks noGrp="1"/>
          </p:cNvSpPr>
          <p:nvPr>
            <p:ph idx="1"/>
          </p:nvPr>
        </p:nvSpPr>
        <p:spPr>
          <a:xfrm>
            <a:off x="928688" y="1608138"/>
            <a:ext cx="7286625" cy="4419600"/>
          </a:xfrm>
        </p:spPr>
        <p:txBody>
          <a:bodyPr/>
          <a:lstStyle/>
          <a:p>
            <a:pPr eaLnBrk="1" hangingPunct="1"/>
            <a:r>
              <a:rPr lang="en-US" altLang="en-US" sz="2400" dirty="0"/>
              <a:t>Equity indexed offers some of the upside of the equity market returns with the downside of insurance protection should the market returns be negative</a:t>
            </a:r>
          </a:p>
          <a:p>
            <a:pPr lvl="1" eaLnBrk="1" hangingPunct="1"/>
            <a:r>
              <a:rPr lang="en-US" altLang="en-US" dirty="0"/>
              <a:t>Allocates assets to a stock market index, generally with options (and has a limited upside)</a:t>
            </a:r>
          </a:p>
          <a:p>
            <a:pPr lvl="1" eaLnBrk="1" hangingPunct="1"/>
            <a:r>
              <a:rPr lang="en-US" altLang="en-US" dirty="0"/>
              <a:t>Has a minimum guaranteed rate of return component</a:t>
            </a:r>
          </a:p>
          <a:p>
            <a:pPr lvl="1" eaLnBrk="1" hangingPunct="1"/>
            <a:r>
              <a:rPr lang="en-US" altLang="en-US" dirty="0"/>
              <a:t>Gives some (but limited) upside in equity returns</a:t>
            </a:r>
          </a:p>
          <a:p>
            <a:pPr lvl="1" eaLnBrk="1" hangingPunct="1"/>
            <a:r>
              <a:rPr lang="en-US" altLang="en-US" dirty="0"/>
              <a:t>Gives downside protection in down equity markets</a:t>
            </a:r>
          </a:p>
          <a:p>
            <a:pPr lvl="1" eaLnBrk="1" hangingPunct="1"/>
            <a:r>
              <a:rPr lang="en-US" altLang="en-US" dirty="0"/>
              <a:t>Illustrations are based on assumptions only, and the company can change contract terms even after it is signed</a:t>
            </a:r>
          </a:p>
          <a:p>
            <a:pPr lvl="1" eaLnBrk="1" hangingPunct="1"/>
            <a:endParaRPr lang="en-US" altLang="en-US"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66563">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66563">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66563">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66563">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66563">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6656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Title 1"/>
          <p:cNvSpPr>
            <a:spLocks noGrp="1"/>
          </p:cNvSpPr>
          <p:nvPr>
            <p:ph type="title" idx="4294967295"/>
          </p:nvPr>
        </p:nvSpPr>
        <p:spPr>
          <a:xfrm>
            <a:off x="608013" y="685800"/>
            <a:ext cx="7772400" cy="914400"/>
          </a:xfrm>
        </p:spPr>
        <p:txBody>
          <a:bodyPr/>
          <a:lstStyle/>
          <a:p>
            <a:pPr eaLnBrk="1" hangingPunct="1"/>
            <a:r>
              <a:rPr lang="en-US" altLang="en-US" dirty="0"/>
              <a:t>Equity Indexed </a:t>
            </a:r>
            <a:r>
              <a:rPr lang="en-US" altLang="en-US" sz="2400" dirty="0"/>
              <a:t>(continued)</a:t>
            </a:r>
            <a:endParaRPr lang="en-US" altLang="en-US" dirty="0"/>
          </a:p>
        </p:txBody>
      </p:sp>
      <p:sp>
        <p:nvSpPr>
          <p:cNvPr id="67587" name="Content Placeholder 2"/>
          <p:cNvSpPr>
            <a:spLocks noGrp="1"/>
          </p:cNvSpPr>
          <p:nvPr>
            <p:ph idx="1"/>
          </p:nvPr>
        </p:nvSpPr>
        <p:spPr>
          <a:xfrm>
            <a:off x="914400" y="1600200"/>
            <a:ext cx="7315200" cy="4419600"/>
          </a:xfrm>
        </p:spPr>
        <p:txBody>
          <a:bodyPr/>
          <a:lstStyle/>
          <a:p>
            <a:pPr eaLnBrk="1" hangingPunct="1">
              <a:defRPr/>
            </a:pPr>
            <a:r>
              <a:rPr lang="en-US" altLang="en-US" sz="2200" dirty="0"/>
              <a:t>Advantages</a:t>
            </a:r>
          </a:p>
          <a:p>
            <a:pPr lvl="1" eaLnBrk="1" hangingPunct="1">
              <a:defRPr/>
            </a:pPr>
            <a:r>
              <a:rPr lang="en-US" altLang="en-US" sz="2200" dirty="0"/>
              <a:t>Offers exposure to the equity markets</a:t>
            </a:r>
          </a:p>
          <a:p>
            <a:pPr lvl="1" eaLnBrk="1" hangingPunct="1">
              <a:defRPr/>
            </a:pPr>
            <a:r>
              <a:rPr lang="en-US" altLang="en-US" sz="2200" dirty="0"/>
              <a:t>Limits downside exposure—the return can’t go below zero for the cash value portion</a:t>
            </a:r>
          </a:p>
          <a:p>
            <a:pPr eaLnBrk="1" hangingPunct="1">
              <a:defRPr/>
            </a:pPr>
            <a:r>
              <a:rPr lang="en-US" altLang="en-US" sz="2200" dirty="0"/>
              <a:t>Disadvantages</a:t>
            </a:r>
          </a:p>
          <a:p>
            <a:pPr lvl="1" eaLnBrk="1" hangingPunct="1">
              <a:defRPr/>
            </a:pPr>
            <a:r>
              <a:rPr lang="en-US" altLang="en-US" sz="2200" dirty="0"/>
              <a:t>Huge commissions—very high fee structure, large surrender charges and the product is not transparent </a:t>
            </a:r>
          </a:p>
          <a:p>
            <a:pPr lvl="1" eaLnBrk="1" hangingPunct="1">
              <a:defRPr/>
            </a:pPr>
            <a:r>
              <a:rPr lang="en-US" altLang="en-US" sz="2200" dirty="0"/>
              <a:t>Caps on returns are have limited upside 6-12% (before expenses) and expenses of 4-6%.  Their index does on include dividends, so returns lower than equity returns</a:t>
            </a:r>
          </a:p>
          <a:p>
            <a:pPr lvl="1" eaLnBrk="1" hangingPunct="1">
              <a:defRPr/>
            </a:pPr>
            <a:r>
              <a:rPr lang="en-US" altLang="en-US" sz="2200" dirty="0"/>
              <a:t>Unless aggressively funded, the cash value is often insufficient to keep the policy in force later in life </a:t>
            </a:r>
          </a:p>
          <a:p>
            <a:pPr lvl="1" eaLnBrk="1" hangingPunct="1">
              <a:defRPr/>
            </a:pPr>
            <a:r>
              <a:rPr lang="en-US" altLang="en-US" sz="2200" dirty="0"/>
              <a:t>Illustrations are assumptions only, not guarantees</a:t>
            </a:r>
          </a:p>
          <a:p>
            <a:pPr lvl="1" eaLnBrk="1" hangingPunct="1">
              <a:defRPr/>
            </a:pPr>
            <a:r>
              <a:rPr lang="en-US" altLang="en-US" sz="2200" dirty="0"/>
              <a:t>The company can change the contract caps after signed</a:t>
            </a:r>
          </a:p>
          <a:p>
            <a:pPr marL="457200" lvl="1" indent="0" eaLnBrk="1" hangingPunct="1">
              <a:buFontTx/>
              <a:buNone/>
              <a:defRPr/>
            </a:pPr>
            <a:endParaRPr lang="en-US" altLang="en-US"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67587">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67587">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67587">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67587">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67587">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67587">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67587">
                                            <p:txEl>
                                              <p:pRg st="6" end="6"/>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67587">
                                            <p:txEl>
                                              <p:pRg st="7" end="7"/>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67587">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2706" name="Rectangle 2"/>
          <p:cNvSpPr>
            <a:spLocks noGrp="1" noChangeArrowheads="1"/>
          </p:cNvSpPr>
          <p:nvPr>
            <p:ph type="title" idx="4294967295"/>
          </p:nvPr>
        </p:nvSpPr>
        <p:spPr>
          <a:xfrm>
            <a:off x="822325" y="648461"/>
            <a:ext cx="7772400" cy="944628"/>
          </a:xfrm>
        </p:spPr>
        <p:txBody>
          <a:bodyPr/>
          <a:lstStyle/>
          <a:p>
            <a:pPr eaLnBrk="1" hangingPunct="1"/>
            <a:r>
              <a:rPr lang="en-US" altLang="en-US" sz="3200" dirty="0"/>
              <a:t>E. Determine Which Type of Life Insurance Is Best for You</a:t>
            </a:r>
          </a:p>
        </p:txBody>
      </p:sp>
      <p:sp>
        <p:nvSpPr>
          <p:cNvPr id="322563" name="Rectangle 3"/>
          <p:cNvSpPr>
            <a:spLocks noGrp="1" noChangeArrowheads="1"/>
          </p:cNvSpPr>
          <p:nvPr>
            <p:ph idx="1"/>
          </p:nvPr>
        </p:nvSpPr>
        <p:spPr>
          <a:xfrm>
            <a:off x="944563" y="1600200"/>
            <a:ext cx="7377112" cy="5257800"/>
          </a:xfrm>
        </p:spPr>
        <p:txBody>
          <a:bodyPr/>
          <a:lstStyle/>
          <a:p>
            <a:pPr eaLnBrk="1" hangingPunct="1"/>
            <a:r>
              <a:rPr lang="en-US" altLang="en-US" sz="2400" dirty="0"/>
              <a:t>For most, </a:t>
            </a:r>
            <a:r>
              <a:rPr lang="en-US" altLang="en-US" sz="2400" b="1" i="1" dirty="0"/>
              <a:t>level convertible</a:t>
            </a:r>
            <a:r>
              <a:rPr lang="en-US" altLang="en-US" sz="2400" dirty="0"/>
              <a:t> </a:t>
            </a:r>
            <a:r>
              <a:rPr lang="en-US" altLang="en-US" sz="2400" b="1" i="1" dirty="0"/>
              <a:t>renewable term </a:t>
            </a:r>
            <a:r>
              <a:rPr lang="en-US" altLang="en-US" sz="2400" dirty="0"/>
              <a:t>(convertible to a permanent  policy and renewable for up to 30 years) is the cheapest and best alternative (especially for students)</a:t>
            </a:r>
          </a:p>
          <a:p>
            <a:pPr lvl="1" eaLnBrk="1" hangingPunct="1"/>
            <a:r>
              <a:rPr lang="en-US" altLang="en-US" dirty="0"/>
              <a:t>Goal:  Income Replacement of breadwinner</a:t>
            </a:r>
          </a:p>
          <a:p>
            <a:pPr lvl="2" eaLnBrk="1" hangingPunct="1"/>
            <a:r>
              <a:rPr lang="en-US" altLang="en-US" dirty="0"/>
              <a:t>Relatively low cost</a:t>
            </a:r>
          </a:p>
          <a:p>
            <a:pPr lvl="2" eaLnBrk="1" hangingPunct="1"/>
            <a:r>
              <a:rPr lang="en-US" altLang="en-US" dirty="0"/>
              <a:t>Affordable coverage when life insurance is needed the most</a:t>
            </a:r>
          </a:p>
          <a:p>
            <a:pPr lvl="2" eaLnBrk="1" hangingPunct="1"/>
            <a:r>
              <a:rPr lang="en-US" altLang="en-US" dirty="0"/>
              <a:t>Can afford to carry the coverage needed for the time needed</a:t>
            </a:r>
          </a:p>
          <a:p>
            <a:pPr lvl="2" eaLnBrk="1" hangingPunct="1"/>
            <a:r>
              <a:rPr lang="en-US" altLang="en-US" dirty="0"/>
              <a:t>While it becomes very expensive with age, it </a:t>
            </a:r>
            <a:r>
              <a:rPr lang="en-US" altLang="en-US" b="1" i="1" u="sng" dirty="0"/>
              <a:t>may</a:t>
            </a:r>
            <a:r>
              <a:rPr lang="en-US" altLang="en-US" dirty="0"/>
              <a:t> be less necessary as your other assets grow so you may need less insurance in the future</a:t>
            </a:r>
          </a:p>
          <a:p>
            <a:pPr lvl="1" eaLnBrk="1" hangingPunct="1">
              <a:buFont typeface="Wingdings" panose="05000000000000000000" pitchFamily="2" charset="2"/>
              <a:buChar char="ü"/>
            </a:pPr>
            <a:endParaRPr lang="en-US" altLang="en-US"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22563">
                                            <p:txEl>
                                              <p:pRg st="0" end="0"/>
                                            </p:txEl>
                                          </p:spTgt>
                                        </p:tgtEl>
                                        <p:attrNameLst>
                                          <p:attrName>style.visibility</p:attrName>
                                        </p:attrNameLst>
                                      </p:cBhvr>
                                      <p:to>
                                        <p:strVal val="visible"/>
                                      </p:to>
                                    </p:set>
                                    <p:anim calcmode="lin" valueType="num">
                                      <p:cBhvr additive="base">
                                        <p:cTn id="7" dur="500" fill="hold"/>
                                        <p:tgtEl>
                                          <p:spTgt spid="32256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2256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22563">
                                            <p:txEl>
                                              <p:pRg st="1" end="1"/>
                                            </p:txEl>
                                          </p:spTgt>
                                        </p:tgtEl>
                                        <p:attrNameLst>
                                          <p:attrName>style.visibility</p:attrName>
                                        </p:attrNameLst>
                                      </p:cBhvr>
                                      <p:to>
                                        <p:strVal val="visible"/>
                                      </p:to>
                                    </p:set>
                                    <p:anim calcmode="lin" valueType="num">
                                      <p:cBhvr additive="base">
                                        <p:cTn id="13" dur="500" fill="hold"/>
                                        <p:tgtEl>
                                          <p:spTgt spid="32256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22563">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322563">
                                            <p:txEl>
                                              <p:pRg st="2" end="2"/>
                                            </p:txEl>
                                          </p:spTgt>
                                        </p:tgtEl>
                                        <p:attrNameLst>
                                          <p:attrName>style.visibility</p:attrName>
                                        </p:attrNameLst>
                                      </p:cBhvr>
                                      <p:to>
                                        <p:strVal val="visible"/>
                                      </p:to>
                                    </p:set>
                                    <p:anim calcmode="lin" valueType="num">
                                      <p:cBhvr additive="base">
                                        <p:cTn id="17" dur="500" fill="hold"/>
                                        <p:tgtEl>
                                          <p:spTgt spid="322563">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322563">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322563">
                                            <p:txEl>
                                              <p:pRg st="3" end="3"/>
                                            </p:txEl>
                                          </p:spTgt>
                                        </p:tgtEl>
                                        <p:attrNameLst>
                                          <p:attrName>style.visibility</p:attrName>
                                        </p:attrNameLst>
                                      </p:cBhvr>
                                      <p:to>
                                        <p:strVal val="visible"/>
                                      </p:to>
                                    </p:set>
                                    <p:anim calcmode="lin" valueType="num">
                                      <p:cBhvr additive="base">
                                        <p:cTn id="21" dur="500" fill="hold"/>
                                        <p:tgtEl>
                                          <p:spTgt spid="322563">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322563">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322563">
                                            <p:txEl>
                                              <p:pRg st="4" end="4"/>
                                            </p:txEl>
                                          </p:spTgt>
                                        </p:tgtEl>
                                        <p:attrNameLst>
                                          <p:attrName>style.visibility</p:attrName>
                                        </p:attrNameLst>
                                      </p:cBhvr>
                                      <p:to>
                                        <p:strVal val="visible"/>
                                      </p:to>
                                    </p:set>
                                    <p:anim calcmode="lin" valueType="num">
                                      <p:cBhvr additive="base">
                                        <p:cTn id="25" dur="500" fill="hold"/>
                                        <p:tgtEl>
                                          <p:spTgt spid="322563">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22563">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322563">
                                            <p:txEl>
                                              <p:pRg st="5" end="5"/>
                                            </p:txEl>
                                          </p:spTgt>
                                        </p:tgtEl>
                                        <p:attrNameLst>
                                          <p:attrName>style.visibility</p:attrName>
                                        </p:attrNameLst>
                                      </p:cBhvr>
                                      <p:to>
                                        <p:strVal val="visible"/>
                                      </p:to>
                                    </p:set>
                                    <p:anim calcmode="lin" valueType="num">
                                      <p:cBhvr additive="base">
                                        <p:cTn id="29" dur="500" fill="hold"/>
                                        <p:tgtEl>
                                          <p:spTgt spid="322563">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322563">
                                            <p:txEl>
                                              <p:pRg st="5" end="5"/>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2563" grpId="0" build="p" bldLvl="3" autoUpdateAnimBg="0"/>
    </p:bldLst>
  </p:timing>
</p:sld>
</file>

<file path=ppt/slides/slide4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4754" name="Rectangle 2"/>
          <p:cNvSpPr>
            <a:spLocks noGrp="1" noChangeArrowheads="1"/>
          </p:cNvSpPr>
          <p:nvPr>
            <p:ph type="title" idx="4294967295"/>
          </p:nvPr>
        </p:nvSpPr>
        <p:spPr>
          <a:xfrm>
            <a:off x="685800" y="642892"/>
            <a:ext cx="7772400" cy="944628"/>
          </a:xfrm>
        </p:spPr>
        <p:txBody>
          <a:bodyPr/>
          <a:lstStyle/>
          <a:p>
            <a:pPr eaLnBrk="1" hangingPunct="1">
              <a:buFont typeface="Wingdings" panose="05000000000000000000" pitchFamily="2" charset="2"/>
              <a:buNone/>
            </a:pPr>
            <a:r>
              <a:rPr lang="en-US" altLang="en-US" dirty="0"/>
              <a:t>Which Life Insurance Is Best </a:t>
            </a:r>
            <a:r>
              <a:rPr lang="en-US" altLang="en-US" sz="2400" dirty="0"/>
              <a:t>(continued)</a:t>
            </a:r>
          </a:p>
        </p:txBody>
      </p:sp>
      <p:sp>
        <p:nvSpPr>
          <p:cNvPr id="57348" name="Rectangle 3"/>
          <p:cNvSpPr>
            <a:spLocks noGrp="1" noChangeArrowheads="1"/>
          </p:cNvSpPr>
          <p:nvPr>
            <p:ph idx="1"/>
          </p:nvPr>
        </p:nvSpPr>
        <p:spPr>
          <a:xfrm>
            <a:off x="930275" y="1608138"/>
            <a:ext cx="7299325" cy="5216525"/>
          </a:xfrm>
        </p:spPr>
        <p:txBody>
          <a:bodyPr/>
          <a:lstStyle/>
          <a:p>
            <a:pPr eaLnBrk="1" hangingPunct="1">
              <a:spcBef>
                <a:spcPts val="300"/>
              </a:spcBef>
            </a:pPr>
            <a:r>
              <a:rPr lang="en-US" altLang="en-US" sz="2400" dirty="0"/>
              <a:t>Permanent  insurance may be the best choice if you meet </a:t>
            </a:r>
            <a:r>
              <a:rPr lang="en-US" altLang="en-US" sz="2400" b="1" i="1" u="sng" dirty="0"/>
              <a:t>very specific</a:t>
            </a:r>
            <a:r>
              <a:rPr lang="en-US" altLang="en-US" sz="2400" dirty="0"/>
              <a:t> criteria.  The goals are:</a:t>
            </a:r>
          </a:p>
          <a:p>
            <a:pPr lvl="1" eaLnBrk="1" hangingPunct="1">
              <a:spcBef>
                <a:spcPts val="300"/>
              </a:spcBef>
            </a:pPr>
            <a:r>
              <a:rPr lang="en-US" altLang="en-US" u="sng" dirty="0"/>
              <a:t>Estate Planning</a:t>
            </a:r>
            <a:r>
              <a:rPr lang="en-US" altLang="en-US" dirty="0"/>
              <a:t>.  Your assets are very large (&gt;$22.4mn), and you have estate planning issues (i.e., you need to shield some assets should you die)</a:t>
            </a:r>
          </a:p>
          <a:p>
            <a:pPr lvl="1" eaLnBrk="1" hangingPunct="1">
              <a:spcBef>
                <a:spcPts val="300"/>
              </a:spcBef>
            </a:pPr>
            <a:r>
              <a:rPr lang="en-US" altLang="en-US" u="sng" dirty="0"/>
              <a:t>Medical Insurability</a:t>
            </a:r>
            <a:r>
              <a:rPr lang="en-US" altLang="en-US" dirty="0"/>
              <a:t>.  You have a history of medical problems (and if you already have convertible term insurance) you can’t be denied life insurance if you convert</a:t>
            </a:r>
          </a:p>
          <a:p>
            <a:pPr lvl="1" eaLnBrk="1" hangingPunct="1">
              <a:spcBef>
                <a:spcPts val="300"/>
              </a:spcBef>
            </a:pPr>
            <a:r>
              <a:rPr lang="en-US" altLang="en-US" u="sng" dirty="0"/>
              <a:t>Retirement Savings</a:t>
            </a:r>
            <a:r>
              <a:rPr lang="en-US" altLang="en-US" dirty="0"/>
              <a:t>. You have already maxed out your tax-deferred accounts (IRAs, 401k, </a:t>
            </a:r>
            <a:r>
              <a:rPr lang="en-US" altLang="en-US" dirty="0" err="1"/>
              <a:t>Roths</a:t>
            </a:r>
            <a:r>
              <a:rPr lang="en-US" altLang="en-US" dirty="0"/>
              <a:t>) and want additional tax-deferred savings</a:t>
            </a:r>
          </a:p>
          <a:p>
            <a:pPr lvl="1" eaLnBrk="1" hangingPunct="1">
              <a:spcBef>
                <a:spcPts val="300"/>
              </a:spcBef>
            </a:pPr>
            <a:r>
              <a:rPr lang="en-US" altLang="en-US" u="sng" dirty="0"/>
              <a:t>Forced Savings</a:t>
            </a:r>
            <a:r>
              <a:rPr lang="en-US" altLang="en-US" dirty="0"/>
              <a:t>.  You can do better elsewhere!</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100"/>
                                  </p:stCondLst>
                                  <p:childTnLst>
                                    <p:set>
                                      <p:cBhvr>
                                        <p:cTn id="6" dur="1" fill="hold">
                                          <p:stCondLst>
                                            <p:cond delay="0"/>
                                          </p:stCondLst>
                                        </p:cTn>
                                        <p:tgtEl>
                                          <p:spTgt spid="57348">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7348">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7348">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7348">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57348">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348" grpId="0" build="p"/>
    </p:bldLst>
  </p:timing>
</p:sld>
</file>

<file path=ppt/slides/slide4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5778" name="Rectangle 2"/>
          <p:cNvSpPr>
            <a:spLocks noGrp="1" noChangeArrowheads="1"/>
          </p:cNvSpPr>
          <p:nvPr>
            <p:ph type="title"/>
          </p:nvPr>
        </p:nvSpPr>
        <p:spPr>
          <a:xfrm>
            <a:off x="685800" y="648461"/>
            <a:ext cx="7772400" cy="944628"/>
          </a:xfrm>
        </p:spPr>
        <p:txBody>
          <a:bodyPr/>
          <a:lstStyle/>
          <a:p>
            <a:pPr eaLnBrk="1" hangingPunct="1"/>
            <a:r>
              <a:rPr lang="en-US" altLang="en-US" dirty="0"/>
              <a:t>Which Life Insurance Is Best</a:t>
            </a:r>
            <a:r>
              <a:rPr lang="en-US" altLang="en-US" sz="4000" dirty="0"/>
              <a:t> </a:t>
            </a:r>
            <a:r>
              <a:rPr lang="en-US" altLang="en-US" sz="2400" dirty="0"/>
              <a:t>(continued)</a:t>
            </a:r>
            <a:endParaRPr lang="en-US" altLang="en-US" sz="2800" dirty="0"/>
          </a:p>
        </p:txBody>
      </p:sp>
      <p:sp>
        <p:nvSpPr>
          <p:cNvPr id="58372" name="Rectangle 3"/>
          <p:cNvSpPr>
            <a:spLocks noGrp="1" noChangeArrowheads="1"/>
          </p:cNvSpPr>
          <p:nvPr>
            <p:ph type="body" sz="half" idx="2"/>
          </p:nvPr>
        </p:nvSpPr>
        <p:spPr>
          <a:xfrm>
            <a:off x="919163" y="1600200"/>
            <a:ext cx="7254875" cy="4297363"/>
          </a:xfrm>
        </p:spPr>
        <p:txBody>
          <a:bodyPr/>
          <a:lstStyle/>
          <a:p>
            <a:pPr eaLnBrk="1" hangingPunct="1"/>
            <a:r>
              <a:rPr lang="en-US" altLang="en-US" dirty="0"/>
              <a:t>Still unsure of yourself?</a:t>
            </a:r>
          </a:p>
          <a:p>
            <a:pPr lvl="1" eaLnBrk="1" hangingPunct="1"/>
            <a:r>
              <a:rPr lang="en-US" altLang="en-US" dirty="0"/>
              <a:t>Consider a level convertible renewable (5-20 year) term policy </a:t>
            </a:r>
          </a:p>
          <a:p>
            <a:pPr lvl="2" eaLnBrk="1" hangingPunct="1"/>
            <a:r>
              <a:rPr lang="en-US" altLang="en-US" dirty="0"/>
              <a:t>It allows the low cost of term insurance, with the ability to convert to a cash policy in the future within a specific number of years</a:t>
            </a:r>
          </a:p>
          <a:p>
            <a:pPr lvl="2" eaLnBrk="1" hangingPunct="1"/>
            <a:r>
              <a:rPr lang="en-US" altLang="en-US" dirty="0"/>
              <a:t>It gives you time to re-evaluate your current situation and still retain coverage for you and your family</a:t>
            </a:r>
          </a:p>
        </p:txBody>
      </p:sp>
      <p:sp>
        <p:nvSpPr>
          <p:cNvPr id="75780" name="Rectangle 6"/>
          <p:cNvSpPr>
            <a:spLocks noGrp="1" noChangeArrowheads="1"/>
          </p:cNvSpPr>
          <p:nvPr>
            <p:ph type="sldNum" sz="quarter" idx="4294967295"/>
          </p:nvPr>
        </p:nvSpPr>
        <p:spPr bwMode="auto">
          <a:xfrm>
            <a:off x="8139113" y="6161088"/>
            <a:ext cx="766762"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lgn="ctr" eaLnBrk="1" hangingPunct="1">
              <a:spcBef>
                <a:spcPct val="0"/>
              </a:spcBef>
              <a:buFontTx/>
              <a:buNone/>
            </a:pPr>
            <a:fld id="{903F46C6-956C-485E-B95D-F753AA277F1E}" type="slidenum">
              <a:rPr lang="en-US" altLang="en-US" sz="1400"/>
              <a:pPr algn="ctr" eaLnBrk="1" hangingPunct="1">
                <a:spcBef>
                  <a:spcPct val="0"/>
                </a:spcBef>
                <a:buFontTx/>
                <a:buNone/>
              </a:pPr>
              <a:t>44</a:t>
            </a:fld>
            <a:endParaRPr lang="en-US" altLang="en-US" sz="140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58372">
                                            <p:txEl>
                                              <p:pRg st="0" end="0"/>
                                            </p:txEl>
                                          </p:spTgt>
                                        </p:tgtEl>
                                        <p:attrNameLst>
                                          <p:attrName>style.visibility</p:attrName>
                                        </p:attrNameLst>
                                      </p:cBhvr>
                                      <p:to>
                                        <p:strVal val="visible"/>
                                      </p:to>
                                    </p:set>
                                    <p:anim calcmode="lin" valueType="num">
                                      <p:cBhvr additive="base">
                                        <p:cTn id="7" dur="500" fill="hold"/>
                                        <p:tgtEl>
                                          <p:spTgt spid="58372">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58372">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58372">
                                            <p:txEl>
                                              <p:pRg st="1" end="1"/>
                                            </p:txEl>
                                          </p:spTgt>
                                        </p:tgtEl>
                                        <p:attrNameLst>
                                          <p:attrName>style.visibility</p:attrName>
                                        </p:attrNameLst>
                                      </p:cBhvr>
                                      <p:to>
                                        <p:strVal val="visible"/>
                                      </p:to>
                                    </p:set>
                                    <p:anim calcmode="lin" valueType="num">
                                      <p:cBhvr additive="base">
                                        <p:cTn id="13" dur="500" fill="hold"/>
                                        <p:tgtEl>
                                          <p:spTgt spid="58372">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58372">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58372">
                                            <p:txEl>
                                              <p:pRg st="2" end="2"/>
                                            </p:txEl>
                                          </p:spTgt>
                                        </p:tgtEl>
                                        <p:attrNameLst>
                                          <p:attrName>style.visibility</p:attrName>
                                        </p:attrNameLst>
                                      </p:cBhvr>
                                      <p:to>
                                        <p:strVal val="visible"/>
                                      </p:to>
                                    </p:set>
                                    <p:anim calcmode="lin" valueType="num">
                                      <p:cBhvr additive="base">
                                        <p:cTn id="17" dur="500" fill="hold"/>
                                        <p:tgtEl>
                                          <p:spTgt spid="58372">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58372">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58372">
                                            <p:txEl>
                                              <p:pRg st="3" end="3"/>
                                            </p:txEl>
                                          </p:spTgt>
                                        </p:tgtEl>
                                        <p:attrNameLst>
                                          <p:attrName>style.visibility</p:attrName>
                                        </p:attrNameLst>
                                      </p:cBhvr>
                                      <p:to>
                                        <p:strVal val="visible"/>
                                      </p:to>
                                    </p:set>
                                    <p:anim calcmode="lin" valueType="num">
                                      <p:cBhvr additive="base">
                                        <p:cTn id="21" dur="500" fill="hold"/>
                                        <p:tgtEl>
                                          <p:spTgt spid="58372">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58372">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372" grpId="0" build="p" bldLvl="2" autoUpdateAnimBg="0"/>
    </p:bldLst>
  </p:timing>
</p:sld>
</file>

<file path=ppt/slides/slide4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6802" name="Rectangle 2"/>
          <p:cNvSpPr>
            <a:spLocks noGrp="1" noChangeArrowheads="1"/>
          </p:cNvSpPr>
          <p:nvPr>
            <p:ph type="title"/>
          </p:nvPr>
        </p:nvSpPr>
        <p:spPr>
          <a:xfrm>
            <a:off x="687388" y="648461"/>
            <a:ext cx="7772400" cy="944628"/>
          </a:xfrm>
        </p:spPr>
        <p:txBody>
          <a:bodyPr/>
          <a:lstStyle/>
          <a:p>
            <a:pPr eaLnBrk="1" hangingPunct="1"/>
            <a:r>
              <a:rPr lang="en-US" altLang="en-US" dirty="0"/>
              <a:t>Which Life Insurance Is Best </a:t>
            </a:r>
            <a:r>
              <a:rPr lang="en-US" altLang="en-US" sz="2000" dirty="0"/>
              <a:t>(continued)</a:t>
            </a:r>
          </a:p>
        </p:txBody>
      </p:sp>
      <p:sp>
        <p:nvSpPr>
          <p:cNvPr id="59396" name="Rectangle 3"/>
          <p:cNvSpPr>
            <a:spLocks noGrp="1" noChangeArrowheads="1"/>
          </p:cNvSpPr>
          <p:nvPr>
            <p:ph type="body" sz="half" idx="2"/>
          </p:nvPr>
        </p:nvSpPr>
        <p:spPr>
          <a:xfrm>
            <a:off x="917575" y="1600200"/>
            <a:ext cx="7223125" cy="4937125"/>
          </a:xfrm>
        </p:spPr>
        <p:txBody>
          <a:bodyPr/>
          <a:lstStyle/>
          <a:p>
            <a:pPr eaLnBrk="1" hangingPunct="1">
              <a:buFontTx/>
              <a:buNone/>
            </a:pPr>
            <a:r>
              <a:rPr lang="en-US" altLang="en-US" i="1"/>
              <a:t>Caution 1</a:t>
            </a:r>
            <a:r>
              <a:rPr lang="en-US" altLang="en-US"/>
              <a:t>:</a:t>
            </a:r>
          </a:p>
          <a:p>
            <a:pPr eaLnBrk="1" hangingPunct="1"/>
            <a:r>
              <a:rPr lang="en-US" altLang="en-US"/>
              <a:t>Be careful if your only source of life insurance is company life insurance</a:t>
            </a:r>
          </a:p>
          <a:p>
            <a:pPr lvl="1" eaLnBrk="1" hangingPunct="1"/>
            <a:r>
              <a:rPr lang="en-US" altLang="en-US"/>
              <a:t>If you get sick and lose your job, your insurance may terminate with your employment</a:t>
            </a:r>
          </a:p>
          <a:p>
            <a:pPr lvl="2" eaLnBrk="1" hangingPunct="1"/>
            <a:r>
              <a:rPr lang="en-US" altLang="en-US"/>
              <a:t>It will be difficult to get new life insurance if you are sick</a:t>
            </a:r>
          </a:p>
          <a:p>
            <a:pPr lvl="1" eaLnBrk="1" hangingPunct="1"/>
            <a:r>
              <a:rPr lang="en-US" altLang="en-US"/>
              <a:t>It is recommended that you have some additional life insurance from outside your company insurance plan</a:t>
            </a:r>
          </a:p>
          <a:p>
            <a:pPr lvl="2" eaLnBrk="1" hangingPunct="1"/>
            <a:r>
              <a:rPr lang="en-US" altLang="en-US"/>
              <a:t>That way you will still be covered even if you lose your job due to sickness</a:t>
            </a:r>
          </a:p>
        </p:txBody>
      </p:sp>
      <p:sp>
        <p:nvSpPr>
          <p:cNvPr id="76804" name="Rectangle 6"/>
          <p:cNvSpPr>
            <a:spLocks noGrp="1" noChangeArrowheads="1"/>
          </p:cNvSpPr>
          <p:nvPr>
            <p:ph type="sldNum" sz="quarter" idx="4294967295"/>
          </p:nvPr>
        </p:nvSpPr>
        <p:spPr bwMode="auto">
          <a:xfrm>
            <a:off x="8139113" y="6161088"/>
            <a:ext cx="766762"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lgn="ctr" eaLnBrk="1" hangingPunct="1">
              <a:spcBef>
                <a:spcPct val="0"/>
              </a:spcBef>
              <a:buFontTx/>
              <a:buNone/>
            </a:pPr>
            <a:fld id="{55C1C63A-CB8B-416E-A0CE-0F3A52AEAF14}" type="slidenum">
              <a:rPr lang="en-US" altLang="en-US" sz="1400"/>
              <a:pPr algn="ctr" eaLnBrk="1" hangingPunct="1">
                <a:spcBef>
                  <a:spcPct val="0"/>
                </a:spcBef>
                <a:buFontTx/>
                <a:buNone/>
              </a:pPr>
              <a:t>45</a:t>
            </a:fld>
            <a:endParaRPr lang="en-US" altLang="en-US" sz="140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59396">
                                            <p:txEl>
                                              <p:pRg st="0" end="0"/>
                                            </p:txEl>
                                          </p:spTgt>
                                        </p:tgtEl>
                                        <p:attrNameLst>
                                          <p:attrName>style.visibility</p:attrName>
                                        </p:attrNameLst>
                                      </p:cBhvr>
                                      <p:to>
                                        <p:strVal val="visible"/>
                                      </p:to>
                                    </p:set>
                                    <p:anim calcmode="lin" valueType="num">
                                      <p:cBhvr additive="base">
                                        <p:cTn id="7" dur="500" fill="hold"/>
                                        <p:tgtEl>
                                          <p:spTgt spid="59396">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59396">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59396">
                                            <p:txEl>
                                              <p:pRg st="1" end="1"/>
                                            </p:txEl>
                                          </p:spTgt>
                                        </p:tgtEl>
                                        <p:attrNameLst>
                                          <p:attrName>style.visibility</p:attrName>
                                        </p:attrNameLst>
                                      </p:cBhvr>
                                      <p:to>
                                        <p:strVal val="visible"/>
                                      </p:to>
                                    </p:set>
                                    <p:anim calcmode="lin" valueType="num">
                                      <p:cBhvr additive="base">
                                        <p:cTn id="13" dur="500" fill="hold"/>
                                        <p:tgtEl>
                                          <p:spTgt spid="59396">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59396">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59396">
                                            <p:txEl>
                                              <p:pRg st="2" end="2"/>
                                            </p:txEl>
                                          </p:spTgt>
                                        </p:tgtEl>
                                        <p:attrNameLst>
                                          <p:attrName>style.visibility</p:attrName>
                                        </p:attrNameLst>
                                      </p:cBhvr>
                                      <p:to>
                                        <p:strVal val="visible"/>
                                      </p:to>
                                    </p:set>
                                    <p:anim calcmode="lin" valueType="num">
                                      <p:cBhvr additive="base">
                                        <p:cTn id="17" dur="500" fill="hold"/>
                                        <p:tgtEl>
                                          <p:spTgt spid="59396">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59396">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59396">
                                            <p:txEl>
                                              <p:pRg st="3" end="3"/>
                                            </p:txEl>
                                          </p:spTgt>
                                        </p:tgtEl>
                                        <p:attrNameLst>
                                          <p:attrName>style.visibility</p:attrName>
                                        </p:attrNameLst>
                                      </p:cBhvr>
                                      <p:to>
                                        <p:strVal val="visible"/>
                                      </p:to>
                                    </p:set>
                                    <p:anim calcmode="lin" valueType="num">
                                      <p:cBhvr additive="base">
                                        <p:cTn id="21" dur="500" fill="hold"/>
                                        <p:tgtEl>
                                          <p:spTgt spid="59396">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59396">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59396">
                                            <p:txEl>
                                              <p:pRg st="4" end="4"/>
                                            </p:txEl>
                                          </p:spTgt>
                                        </p:tgtEl>
                                        <p:attrNameLst>
                                          <p:attrName>style.visibility</p:attrName>
                                        </p:attrNameLst>
                                      </p:cBhvr>
                                      <p:to>
                                        <p:strVal val="visible"/>
                                      </p:to>
                                    </p:set>
                                    <p:anim calcmode="lin" valueType="num">
                                      <p:cBhvr additive="base">
                                        <p:cTn id="25" dur="500" fill="hold"/>
                                        <p:tgtEl>
                                          <p:spTgt spid="59396">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59396">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59396">
                                            <p:txEl>
                                              <p:pRg st="5" end="5"/>
                                            </p:txEl>
                                          </p:spTgt>
                                        </p:tgtEl>
                                        <p:attrNameLst>
                                          <p:attrName>style.visibility</p:attrName>
                                        </p:attrNameLst>
                                      </p:cBhvr>
                                      <p:to>
                                        <p:strVal val="visible"/>
                                      </p:to>
                                    </p:set>
                                    <p:anim calcmode="lin" valueType="num">
                                      <p:cBhvr additive="base">
                                        <p:cTn id="29" dur="500" fill="hold"/>
                                        <p:tgtEl>
                                          <p:spTgt spid="59396">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59396">
                                            <p:txEl>
                                              <p:pRg st="5" end="5"/>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396" grpId="0" build="p" bldLvl="2" autoUpdateAnimBg="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Title 1"/>
          <p:cNvSpPr>
            <a:spLocks noGrp="1"/>
          </p:cNvSpPr>
          <p:nvPr>
            <p:ph type="title" idx="4294967295"/>
          </p:nvPr>
        </p:nvSpPr>
        <p:spPr>
          <a:xfrm>
            <a:off x="608013" y="685800"/>
            <a:ext cx="7772400" cy="914400"/>
          </a:xfrm>
        </p:spPr>
        <p:txBody>
          <a:bodyPr/>
          <a:lstStyle/>
          <a:p>
            <a:r>
              <a:rPr lang="en-US" altLang="en-US" dirty="0"/>
              <a:t>Which Life Insurance Is Best </a:t>
            </a:r>
            <a:r>
              <a:rPr lang="en-US" altLang="en-US" sz="2000" dirty="0"/>
              <a:t>(continued)</a:t>
            </a:r>
            <a:endParaRPr lang="en-US" altLang="en-US" dirty="0"/>
          </a:p>
        </p:txBody>
      </p:sp>
      <p:sp>
        <p:nvSpPr>
          <p:cNvPr id="73731" name="Content Placeholder 2"/>
          <p:cNvSpPr>
            <a:spLocks noGrp="1"/>
          </p:cNvSpPr>
          <p:nvPr>
            <p:ph idx="1"/>
          </p:nvPr>
        </p:nvSpPr>
        <p:spPr>
          <a:xfrm>
            <a:off x="928688" y="1608138"/>
            <a:ext cx="7286625" cy="4419600"/>
          </a:xfrm>
        </p:spPr>
        <p:txBody>
          <a:bodyPr/>
          <a:lstStyle/>
          <a:p>
            <a:pPr marL="0" indent="0" eaLnBrk="1" hangingPunct="1">
              <a:buNone/>
            </a:pPr>
            <a:r>
              <a:rPr lang="en-US" altLang="en-US" i="1" dirty="0"/>
              <a:t>Caution 2 </a:t>
            </a:r>
          </a:p>
          <a:p>
            <a:pPr eaLnBrk="1" hangingPunct="1"/>
            <a:r>
              <a:rPr lang="en-US" altLang="en-US" sz="2400" dirty="0"/>
              <a:t>Because of the complexity and high setup costs for permanent/cash value  life insurance, it is very expensive to change.  It is of critical importance that you understand why you are buying and what you are buying </a:t>
            </a:r>
            <a:r>
              <a:rPr lang="en-US" altLang="en-US" sz="2400" b="1" i="1" u="sng" dirty="0"/>
              <a:t>before</a:t>
            </a:r>
            <a:r>
              <a:rPr lang="en-US" altLang="en-US" sz="2400" dirty="0"/>
              <a:t> you purchase your policy</a:t>
            </a:r>
          </a:p>
          <a:p>
            <a:pPr lvl="2" eaLnBrk="1" hangingPunct="1"/>
            <a:r>
              <a:rPr lang="en-US" altLang="en-US" dirty="0"/>
              <a:t>Consumers lose a significant amount of money each year because they buy policies they don’t understand and then cancel them later</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73731">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73731">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73731">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9874" name="Rectangle 2"/>
          <p:cNvSpPr>
            <a:spLocks noGrp="1" noChangeArrowheads="1"/>
          </p:cNvSpPr>
          <p:nvPr>
            <p:ph type="title" idx="4294967295"/>
          </p:nvPr>
        </p:nvSpPr>
        <p:spPr>
          <a:xfrm>
            <a:off x="685800" y="685830"/>
            <a:ext cx="7772400" cy="916004"/>
          </a:xfrm>
          <a:noFill/>
        </p:spPr>
        <p:txBody>
          <a:bodyPr lIns="90488" tIns="44450" rIns="90488" bIns="44450" anchor="ctr"/>
          <a:lstStyle/>
          <a:p>
            <a:pPr eaLnBrk="1" hangingPunct="1"/>
            <a:r>
              <a:rPr lang="en-US" altLang="en-US" dirty="0"/>
              <a:t>Steps to Buying Life Insurance</a:t>
            </a:r>
          </a:p>
        </p:txBody>
      </p:sp>
      <p:sp>
        <p:nvSpPr>
          <p:cNvPr id="335875" name="Rectangle 3"/>
          <p:cNvSpPr>
            <a:spLocks noGrp="1" noChangeArrowheads="1"/>
          </p:cNvSpPr>
          <p:nvPr>
            <p:ph idx="1"/>
          </p:nvPr>
        </p:nvSpPr>
        <p:spPr>
          <a:xfrm>
            <a:off x="944563" y="1600200"/>
            <a:ext cx="7285037" cy="4724400"/>
          </a:xfrm>
        </p:spPr>
        <p:txBody>
          <a:bodyPr lIns="90488" tIns="44450" rIns="90488" bIns="44450"/>
          <a:lstStyle/>
          <a:p>
            <a:pPr marL="23813" indent="-6350" eaLnBrk="1" hangingPunct="1">
              <a:spcBef>
                <a:spcPct val="0"/>
              </a:spcBef>
              <a:buFont typeface="Wingdings" panose="05000000000000000000" pitchFamily="2" charset="2"/>
              <a:buNone/>
            </a:pPr>
            <a:r>
              <a:rPr lang="en-US" altLang="en-US" dirty="0"/>
              <a:t>1.  Understand what you want</a:t>
            </a:r>
          </a:p>
          <a:p>
            <a:pPr marL="457200" lvl="1" indent="0" eaLnBrk="1" hangingPunct="1"/>
            <a:r>
              <a:rPr lang="en-US" altLang="en-US" dirty="0"/>
              <a:t> Know yourself, your vision, goals and budget</a:t>
            </a:r>
          </a:p>
          <a:p>
            <a:pPr marL="457200" lvl="1" indent="0" eaLnBrk="1" hangingPunct="1"/>
            <a:r>
              <a:rPr lang="en-US" altLang="en-US" dirty="0"/>
              <a:t>Know how much insurance you need</a:t>
            </a:r>
          </a:p>
          <a:p>
            <a:pPr marL="457200" lvl="1" indent="0" eaLnBrk="1" hangingPunct="1"/>
            <a:r>
              <a:rPr lang="en-US" altLang="en-US" dirty="0"/>
              <a:t> Know how much money you want to spend </a:t>
            </a:r>
          </a:p>
          <a:p>
            <a:pPr eaLnBrk="1" hangingPunct="1"/>
            <a:r>
              <a:rPr lang="en-US" altLang="en-US" dirty="0"/>
              <a:t>2.  Compare costs of competing policies</a:t>
            </a:r>
          </a:p>
          <a:p>
            <a:pPr lvl="1" eaLnBrk="1" hangingPunct="1"/>
            <a:r>
              <a:rPr lang="en-US" altLang="en-US" dirty="0"/>
              <a:t>Do your homework and shop around, not just on price, but on benefits, coverage, and exclusions.  Possible comparisons:</a:t>
            </a:r>
          </a:p>
          <a:p>
            <a:pPr lvl="2" eaLnBrk="1" hangingPunct="1"/>
            <a:r>
              <a:rPr lang="en-US" altLang="en-US" dirty="0"/>
              <a:t>Annual Premiums:  Participating or non-participating?  If participating,  the 5 year dividend history? This year?</a:t>
            </a:r>
          </a:p>
          <a:p>
            <a:pPr lvl="2" eaLnBrk="1" hangingPunct="1"/>
            <a:endParaRPr lang="en-US" altLang="en-US" dirty="0"/>
          </a:p>
          <a:p>
            <a:pPr marL="457200" lvl="1" indent="0" eaLnBrk="1" hangingPunct="1"/>
            <a:endParaRPr lang="en-US" altLang="en-US" dirty="0"/>
          </a:p>
        </p:txBody>
      </p:sp>
    </p:spTree>
  </p:cSld>
  <p:clrMapOvr>
    <a:masterClrMapping/>
  </p:clrMapOvr>
  <p:transition>
    <p:cut/>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35875">
                                            <p:txEl>
                                              <p:pRg st="0" end="0"/>
                                            </p:txEl>
                                          </p:spTgt>
                                        </p:tgtEl>
                                        <p:attrNameLst>
                                          <p:attrName>style.visibility</p:attrName>
                                        </p:attrNameLst>
                                      </p:cBhvr>
                                      <p:to>
                                        <p:strVal val="visible"/>
                                      </p:to>
                                    </p:set>
                                    <p:anim calcmode="lin" valueType="num">
                                      <p:cBhvr additive="base">
                                        <p:cTn id="7" dur="500" fill="hold"/>
                                        <p:tgtEl>
                                          <p:spTgt spid="335875">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3587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35875">
                                            <p:txEl>
                                              <p:pRg st="1" end="1"/>
                                            </p:txEl>
                                          </p:spTgt>
                                        </p:tgtEl>
                                        <p:attrNameLst>
                                          <p:attrName>style.visibility</p:attrName>
                                        </p:attrNameLst>
                                      </p:cBhvr>
                                      <p:to>
                                        <p:strVal val="visible"/>
                                      </p:to>
                                    </p:set>
                                    <p:anim calcmode="lin" valueType="num">
                                      <p:cBhvr additive="base">
                                        <p:cTn id="13" dur="500" fill="hold"/>
                                        <p:tgtEl>
                                          <p:spTgt spid="335875">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35875">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335875">
                                            <p:txEl>
                                              <p:pRg st="2" end="2"/>
                                            </p:txEl>
                                          </p:spTgt>
                                        </p:tgtEl>
                                        <p:attrNameLst>
                                          <p:attrName>style.visibility</p:attrName>
                                        </p:attrNameLst>
                                      </p:cBhvr>
                                      <p:to>
                                        <p:strVal val="visible"/>
                                      </p:to>
                                    </p:set>
                                    <p:anim calcmode="lin" valueType="num">
                                      <p:cBhvr additive="base">
                                        <p:cTn id="17" dur="500" fill="hold"/>
                                        <p:tgtEl>
                                          <p:spTgt spid="335875">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335875">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335875">
                                            <p:txEl>
                                              <p:pRg st="3" end="3"/>
                                            </p:txEl>
                                          </p:spTgt>
                                        </p:tgtEl>
                                        <p:attrNameLst>
                                          <p:attrName>style.visibility</p:attrName>
                                        </p:attrNameLst>
                                      </p:cBhvr>
                                      <p:to>
                                        <p:strVal val="visible"/>
                                      </p:to>
                                    </p:set>
                                    <p:anim calcmode="lin" valueType="num">
                                      <p:cBhvr additive="base">
                                        <p:cTn id="21" dur="500" fill="hold"/>
                                        <p:tgtEl>
                                          <p:spTgt spid="335875">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335875">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8" fill="hold" grpId="0" nodeType="clickEffect">
                                  <p:stCondLst>
                                    <p:cond delay="0"/>
                                  </p:stCondLst>
                                  <p:childTnLst>
                                    <p:set>
                                      <p:cBhvr>
                                        <p:cTn id="26" dur="1" fill="hold">
                                          <p:stCondLst>
                                            <p:cond delay="0"/>
                                          </p:stCondLst>
                                        </p:cTn>
                                        <p:tgtEl>
                                          <p:spTgt spid="335875">
                                            <p:txEl>
                                              <p:pRg st="4" end="4"/>
                                            </p:txEl>
                                          </p:spTgt>
                                        </p:tgtEl>
                                        <p:attrNameLst>
                                          <p:attrName>style.visibility</p:attrName>
                                        </p:attrNameLst>
                                      </p:cBhvr>
                                      <p:to>
                                        <p:strVal val="visible"/>
                                      </p:to>
                                    </p:set>
                                    <p:anim calcmode="lin" valueType="num">
                                      <p:cBhvr additive="base">
                                        <p:cTn id="27" dur="500" fill="hold"/>
                                        <p:tgtEl>
                                          <p:spTgt spid="335875">
                                            <p:txEl>
                                              <p:pRg st="4" end="4"/>
                                            </p:txEl>
                                          </p:spTgt>
                                        </p:tgtEl>
                                        <p:attrNameLst>
                                          <p:attrName>ppt_x</p:attrName>
                                        </p:attrNameLst>
                                      </p:cBhvr>
                                      <p:tavLst>
                                        <p:tav tm="0">
                                          <p:val>
                                            <p:strVal val="0-#ppt_w/2"/>
                                          </p:val>
                                        </p:tav>
                                        <p:tav tm="100000">
                                          <p:val>
                                            <p:strVal val="#ppt_x"/>
                                          </p:val>
                                        </p:tav>
                                      </p:tavLst>
                                    </p:anim>
                                    <p:anim calcmode="lin" valueType="num">
                                      <p:cBhvr additive="base">
                                        <p:cTn id="28" dur="500" fill="hold"/>
                                        <p:tgtEl>
                                          <p:spTgt spid="335875">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8" fill="hold" grpId="0" nodeType="clickEffect">
                                  <p:stCondLst>
                                    <p:cond delay="0"/>
                                  </p:stCondLst>
                                  <p:childTnLst>
                                    <p:set>
                                      <p:cBhvr>
                                        <p:cTn id="32" dur="1" fill="hold">
                                          <p:stCondLst>
                                            <p:cond delay="0"/>
                                          </p:stCondLst>
                                        </p:cTn>
                                        <p:tgtEl>
                                          <p:spTgt spid="335875">
                                            <p:txEl>
                                              <p:pRg st="5" end="5"/>
                                            </p:txEl>
                                          </p:spTgt>
                                        </p:tgtEl>
                                        <p:attrNameLst>
                                          <p:attrName>style.visibility</p:attrName>
                                        </p:attrNameLst>
                                      </p:cBhvr>
                                      <p:to>
                                        <p:strVal val="visible"/>
                                      </p:to>
                                    </p:set>
                                    <p:anim calcmode="lin" valueType="num">
                                      <p:cBhvr additive="base">
                                        <p:cTn id="33" dur="500" fill="hold"/>
                                        <p:tgtEl>
                                          <p:spTgt spid="335875">
                                            <p:txEl>
                                              <p:pRg st="5" end="5"/>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335875">
                                            <p:txEl>
                                              <p:pRg st="5" end="5"/>
                                            </p:txEl>
                                          </p:spTgt>
                                        </p:tgtEl>
                                        <p:attrNameLst>
                                          <p:attrName>ppt_y</p:attrName>
                                        </p:attrNameLst>
                                      </p:cBhvr>
                                      <p:tavLst>
                                        <p:tav tm="0">
                                          <p:val>
                                            <p:strVal val="#ppt_y"/>
                                          </p:val>
                                        </p:tav>
                                        <p:tav tm="100000">
                                          <p:val>
                                            <p:strVal val="#ppt_y"/>
                                          </p:val>
                                        </p:tav>
                                      </p:tavLst>
                                    </p:anim>
                                  </p:childTnLst>
                                </p:cTn>
                              </p:par>
                              <p:par>
                                <p:cTn id="35" presetID="2" presetClass="entr" presetSubtype="8" fill="hold" grpId="0" nodeType="withEffect">
                                  <p:stCondLst>
                                    <p:cond delay="0"/>
                                  </p:stCondLst>
                                  <p:childTnLst>
                                    <p:set>
                                      <p:cBhvr>
                                        <p:cTn id="36" dur="1" fill="hold">
                                          <p:stCondLst>
                                            <p:cond delay="0"/>
                                          </p:stCondLst>
                                        </p:cTn>
                                        <p:tgtEl>
                                          <p:spTgt spid="335875">
                                            <p:txEl>
                                              <p:pRg st="6" end="6"/>
                                            </p:txEl>
                                          </p:spTgt>
                                        </p:tgtEl>
                                        <p:attrNameLst>
                                          <p:attrName>style.visibility</p:attrName>
                                        </p:attrNameLst>
                                      </p:cBhvr>
                                      <p:to>
                                        <p:strVal val="visible"/>
                                      </p:to>
                                    </p:set>
                                    <p:anim calcmode="lin" valueType="num">
                                      <p:cBhvr additive="base">
                                        <p:cTn id="37" dur="500" fill="hold"/>
                                        <p:tgtEl>
                                          <p:spTgt spid="335875">
                                            <p:txEl>
                                              <p:pRg st="6" end="6"/>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335875">
                                            <p:txEl>
                                              <p:pRg st="6" end="6"/>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5875" grpId="0" build="p" bldLvl="2" autoUpdateAnimBg="0"/>
    </p:bldLst>
  </p:timing>
</p:sld>
</file>

<file path=ppt/slides/slide4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3970" name="Rectangle 2"/>
          <p:cNvSpPr>
            <a:spLocks noGrp="1" noChangeArrowheads="1"/>
          </p:cNvSpPr>
          <p:nvPr>
            <p:ph type="title" idx="4294967295"/>
          </p:nvPr>
        </p:nvSpPr>
        <p:spPr>
          <a:xfrm>
            <a:off x="685800" y="642892"/>
            <a:ext cx="7772400" cy="944628"/>
          </a:xfrm>
        </p:spPr>
        <p:txBody>
          <a:bodyPr/>
          <a:lstStyle/>
          <a:p>
            <a:pPr eaLnBrk="1" hangingPunct="1"/>
            <a:r>
              <a:rPr lang="en-US" altLang="en-US" dirty="0"/>
              <a:t>Steps to Buying Life Insurance</a:t>
            </a:r>
            <a:r>
              <a:rPr lang="en-US" altLang="en-US" sz="2400" dirty="0"/>
              <a:t> </a:t>
            </a:r>
            <a:r>
              <a:rPr lang="en-US" altLang="en-US" sz="2000" dirty="0"/>
              <a:t>(continued)</a:t>
            </a:r>
          </a:p>
        </p:txBody>
      </p:sp>
      <p:sp>
        <p:nvSpPr>
          <p:cNvPr id="64516" name="Rectangle 3"/>
          <p:cNvSpPr>
            <a:spLocks noGrp="1" noChangeArrowheads="1"/>
          </p:cNvSpPr>
          <p:nvPr>
            <p:ph idx="1"/>
          </p:nvPr>
        </p:nvSpPr>
        <p:spPr>
          <a:xfrm>
            <a:off x="914399" y="1600200"/>
            <a:ext cx="7406599" cy="4754563"/>
          </a:xfrm>
        </p:spPr>
        <p:txBody>
          <a:bodyPr/>
          <a:lstStyle/>
          <a:p>
            <a:pPr eaLnBrk="1" hangingPunct="1"/>
            <a:r>
              <a:rPr lang="en-US" altLang="en-US" dirty="0"/>
              <a:t>3. Select only a high-quality insurance company based on company ratings</a:t>
            </a:r>
          </a:p>
          <a:p>
            <a:pPr lvl="1" eaLnBrk="1" hangingPunct="1"/>
            <a:r>
              <a:rPr lang="en-US" altLang="en-US" dirty="0"/>
              <a:t>Price is not the only criteria.  You also want the company to be around to pay the benefits. </a:t>
            </a:r>
          </a:p>
          <a:p>
            <a:pPr lvl="1" eaLnBrk="1" hangingPunct="1"/>
            <a:r>
              <a:rPr lang="en-US" altLang="en-US" dirty="0"/>
              <a:t>Ratings Companies include </a:t>
            </a:r>
            <a:r>
              <a:rPr lang="en-US" altLang="en-US" sz="2000" dirty="0"/>
              <a:t>A.M. Best, Moody’s	Standard &amp; Poor’s and Weiss Research</a:t>
            </a:r>
          </a:p>
          <a:p>
            <a:pPr eaLnBrk="1" hangingPunct="1"/>
            <a:r>
              <a:rPr lang="en-US" altLang="en-US" dirty="0"/>
              <a:t>4.  Select an insurance agent with whom you feel comfortable and are not pressured</a:t>
            </a:r>
          </a:p>
          <a:p>
            <a:pPr marL="1066800" lvl="1" indent="-609600" eaLnBrk="1" hangingPunct="1"/>
            <a:r>
              <a:rPr lang="en-US" altLang="en-US" dirty="0"/>
              <a:t>Ask for a point-by-point explanation if there are items you don’t understand</a:t>
            </a:r>
          </a:p>
          <a:p>
            <a:pPr marL="1066800" lvl="1" indent="-609600" eaLnBrk="1" hangingPunct="1"/>
            <a:r>
              <a:rPr lang="en-US" altLang="en-US" dirty="0"/>
              <a:t>Understand how the agent is getting compensated.  Know the agent’s commission on each product</a:t>
            </a:r>
          </a:p>
          <a:p>
            <a:pPr lvl="1" eaLnBrk="1" hangingPunct="1"/>
            <a:endParaRPr lang="en-US" altLang="en-US" sz="2000"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100"/>
                                  </p:stCondLst>
                                  <p:childTnLst>
                                    <p:set>
                                      <p:cBhvr>
                                        <p:cTn id="6" dur="1" fill="hold">
                                          <p:stCondLst>
                                            <p:cond delay="0"/>
                                          </p:stCondLst>
                                        </p:cTn>
                                        <p:tgtEl>
                                          <p:spTgt spid="64516">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451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4516">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4516">
                                            <p:txEl>
                                              <p:pRg st="3" end="3"/>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64516">
                                            <p:txEl>
                                              <p:pRg st="4" end="4"/>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64516">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516" grpId="0" build="p"/>
    </p:bldLst>
  </p:timing>
</p:sld>
</file>

<file path=ppt/slides/slide4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6018" name="Rectangle 1026"/>
          <p:cNvSpPr>
            <a:spLocks noGrp="1" noChangeArrowheads="1"/>
          </p:cNvSpPr>
          <p:nvPr>
            <p:ph type="title" idx="4294967295"/>
          </p:nvPr>
        </p:nvSpPr>
        <p:spPr>
          <a:xfrm>
            <a:off x="685800" y="655592"/>
            <a:ext cx="7772400" cy="944628"/>
          </a:xfrm>
        </p:spPr>
        <p:txBody>
          <a:bodyPr/>
          <a:lstStyle/>
          <a:p>
            <a:pPr eaLnBrk="1" hangingPunct="1">
              <a:buFont typeface="Wingdings" panose="05000000000000000000" pitchFamily="2" charset="2"/>
              <a:buNone/>
            </a:pPr>
            <a:r>
              <a:rPr lang="en-US" altLang="en-US" dirty="0"/>
              <a:t>Steps to Buying Life Insurance</a:t>
            </a:r>
            <a:r>
              <a:rPr lang="en-US" altLang="en-US" sz="2400" dirty="0"/>
              <a:t> </a:t>
            </a:r>
            <a:r>
              <a:rPr lang="en-US" altLang="en-US" sz="2000" dirty="0"/>
              <a:t>(continued)</a:t>
            </a:r>
          </a:p>
        </p:txBody>
      </p:sp>
      <p:sp>
        <p:nvSpPr>
          <p:cNvPr id="66564" name="Rectangle 1027"/>
          <p:cNvSpPr>
            <a:spLocks noGrp="1" noChangeArrowheads="1"/>
          </p:cNvSpPr>
          <p:nvPr>
            <p:ph idx="1"/>
          </p:nvPr>
        </p:nvSpPr>
        <p:spPr>
          <a:xfrm>
            <a:off x="917575" y="1600200"/>
            <a:ext cx="7223125" cy="4937125"/>
          </a:xfrm>
        </p:spPr>
        <p:txBody>
          <a:bodyPr/>
          <a:lstStyle/>
          <a:p>
            <a:pPr eaLnBrk="1" hangingPunct="1"/>
            <a:r>
              <a:rPr lang="en-US" altLang="en-US"/>
              <a:t>5.  Use wisdom in your decisions</a:t>
            </a:r>
          </a:p>
          <a:p>
            <a:pPr lvl="1" eaLnBrk="1" hangingPunct="1"/>
            <a:r>
              <a:rPr lang="en-US" altLang="en-US"/>
              <a:t>Make sure you check out the insurance company and read your policy when you receive it to ensure it is correct.  It must all be in writing!</a:t>
            </a:r>
          </a:p>
          <a:p>
            <a:pPr lvl="1" eaLnBrk="1" hangingPunct="1"/>
            <a:r>
              <a:rPr lang="en-US" altLang="en-US"/>
              <a:t>Consider alternative approaches: the net or an advisor</a:t>
            </a:r>
          </a:p>
          <a:p>
            <a:pPr lvl="1" eaLnBrk="1" hangingPunct="1"/>
            <a:r>
              <a:rPr lang="en-US" altLang="en-US"/>
              <a:t>Make sure you feel good about the decision before you sign anything or send money. Don’t rush into a decision. </a:t>
            </a:r>
          </a:p>
          <a:p>
            <a:pPr lvl="1" eaLnBrk="1" hangingPunct="1"/>
            <a:r>
              <a:rPr lang="en-US" altLang="en-US"/>
              <a:t>Make your check payable to the insurance company, not the agent, and be sure you are given a receipt for all money’s given.</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200"/>
                                  </p:stCondLst>
                                  <p:childTnLst>
                                    <p:set>
                                      <p:cBhvr>
                                        <p:cTn id="6" dur="1" fill="hold">
                                          <p:stCondLst>
                                            <p:cond delay="0"/>
                                          </p:stCondLst>
                                        </p:cTn>
                                        <p:tgtEl>
                                          <p:spTgt spid="66564">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6564">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66564">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6564">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66564">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564" grpId="0" build="p"/>
    </p:bld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6" name="Rectangle 2"/>
          <p:cNvSpPr>
            <a:spLocks noGrp="1" noChangeArrowheads="1"/>
          </p:cNvSpPr>
          <p:nvPr>
            <p:ph type="title" idx="4294967295"/>
          </p:nvPr>
        </p:nvSpPr>
        <p:spPr>
          <a:xfrm>
            <a:off x="762000" y="639763"/>
            <a:ext cx="7772400" cy="1143000"/>
          </a:xfrm>
        </p:spPr>
        <p:txBody>
          <a:bodyPr/>
          <a:lstStyle/>
          <a:p>
            <a:pPr eaLnBrk="1" hangingPunct="1"/>
            <a:r>
              <a:rPr lang="en-US" altLang="en-US"/>
              <a:t>Benefits </a:t>
            </a:r>
            <a:r>
              <a:rPr lang="en-US" altLang="en-US" sz="2400"/>
              <a:t>(continued)</a:t>
            </a:r>
          </a:p>
        </p:txBody>
      </p:sp>
      <p:sp>
        <p:nvSpPr>
          <p:cNvPr id="8196" name="Rectangle 3"/>
          <p:cNvSpPr>
            <a:spLocks noGrp="1" noChangeArrowheads="1"/>
          </p:cNvSpPr>
          <p:nvPr>
            <p:ph idx="1"/>
          </p:nvPr>
        </p:nvSpPr>
        <p:spPr>
          <a:xfrm>
            <a:off x="914400" y="1600200"/>
            <a:ext cx="7407275" cy="5257800"/>
          </a:xfrm>
        </p:spPr>
        <p:txBody>
          <a:bodyPr/>
          <a:lstStyle/>
          <a:p>
            <a:pPr eaLnBrk="1" hangingPunct="1">
              <a:spcBef>
                <a:spcPct val="0"/>
              </a:spcBef>
            </a:pPr>
            <a:r>
              <a:rPr lang="en-US" altLang="en-US" dirty="0"/>
              <a:t>Are there other benefits of Life Insurance?</a:t>
            </a:r>
          </a:p>
          <a:p>
            <a:pPr lvl="1" eaLnBrk="1" hangingPunct="1">
              <a:spcBef>
                <a:spcPct val="0"/>
              </a:spcBef>
            </a:pPr>
            <a:r>
              <a:rPr lang="en-US" altLang="en-US" dirty="0"/>
              <a:t>Estate Planning</a:t>
            </a:r>
          </a:p>
          <a:p>
            <a:pPr lvl="2" eaLnBrk="1" hangingPunct="1">
              <a:spcBef>
                <a:spcPct val="0"/>
              </a:spcBef>
            </a:pPr>
            <a:r>
              <a:rPr lang="en-US" altLang="en-US" dirty="0"/>
              <a:t>Life insurance products can be helpful for estate tax purposes (about 90% of permanent products)</a:t>
            </a:r>
          </a:p>
          <a:p>
            <a:pPr lvl="1" eaLnBrk="1" hangingPunct="1">
              <a:spcBef>
                <a:spcPts val="300"/>
              </a:spcBef>
            </a:pPr>
            <a:r>
              <a:rPr lang="en-US" altLang="en-US" dirty="0"/>
              <a:t>Guaranteed Insurability</a:t>
            </a:r>
          </a:p>
          <a:p>
            <a:pPr lvl="2" eaLnBrk="1" hangingPunct="1">
              <a:spcBef>
                <a:spcPts val="300"/>
              </a:spcBef>
            </a:pPr>
            <a:r>
              <a:rPr lang="en-US" altLang="en-US" dirty="0"/>
              <a:t>Permanent life insurance products cannot be cancelled by the company</a:t>
            </a:r>
          </a:p>
          <a:p>
            <a:pPr lvl="1" eaLnBrk="1" hangingPunct="1">
              <a:spcBef>
                <a:spcPts val="300"/>
              </a:spcBef>
            </a:pPr>
            <a:r>
              <a:rPr lang="en-US" altLang="en-US" dirty="0"/>
              <a:t>Retirement Planning (expensive!)</a:t>
            </a:r>
          </a:p>
          <a:p>
            <a:pPr lvl="2" eaLnBrk="1" hangingPunct="1">
              <a:spcBef>
                <a:spcPts val="300"/>
              </a:spcBef>
            </a:pPr>
            <a:r>
              <a:rPr lang="en-US" altLang="en-US" dirty="0"/>
              <a:t>The cash-value portion of permanent life insurance grows tax-free, after costs and fees </a:t>
            </a:r>
          </a:p>
          <a:p>
            <a:pPr lvl="1" eaLnBrk="1" hangingPunct="1">
              <a:spcBef>
                <a:spcPts val="300"/>
              </a:spcBef>
            </a:pPr>
            <a:r>
              <a:rPr lang="en-US" altLang="en-US" dirty="0"/>
              <a:t>Benefit 4: Forced Savings (expensive!)</a:t>
            </a:r>
          </a:p>
          <a:p>
            <a:pPr lvl="2" eaLnBrk="1" hangingPunct="1">
              <a:spcBef>
                <a:spcPts val="300"/>
              </a:spcBef>
            </a:pPr>
            <a:r>
              <a:rPr lang="en-US" altLang="en-US" dirty="0"/>
              <a:t>For those without discipline, life insurance can be an expensive type of forced savings</a:t>
            </a:r>
          </a:p>
          <a:p>
            <a:pPr lvl="2" eaLnBrk="1" hangingPunct="1">
              <a:lnSpc>
                <a:spcPct val="80000"/>
              </a:lnSpc>
              <a:spcBef>
                <a:spcPts val="300"/>
              </a:spcBef>
            </a:pPr>
            <a:endParaRPr lang="en-US" altLang="en-US"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196">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196">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8196">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8196">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8196">
                                            <p:txEl>
                                              <p:pRg st="4" end="4"/>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8196">
                                            <p:txEl>
                                              <p:pRg st="5" end="5"/>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8196">
                                            <p:txEl>
                                              <p:pRg st="6" end="6"/>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8196">
                                            <p:txEl>
                                              <p:pRg st="7" end="7"/>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8196">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6" grpId="0" build="p"/>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2"/>
          <p:cNvSpPr>
            <a:spLocks noGrp="1" noChangeArrowheads="1"/>
          </p:cNvSpPr>
          <p:nvPr>
            <p:ph type="title" idx="4294967295"/>
          </p:nvPr>
        </p:nvSpPr>
        <p:spPr>
          <a:xfrm>
            <a:off x="608013" y="685800"/>
            <a:ext cx="7772400" cy="914400"/>
          </a:xfrm>
        </p:spPr>
        <p:txBody>
          <a:bodyPr/>
          <a:lstStyle/>
          <a:p>
            <a:pPr eaLnBrk="1" hangingPunct="1"/>
            <a:r>
              <a:rPr lang="en-US" altLang="en-US" dirty="0"/>
              <a:t>Questions</a:t>
            </a:r>
          </a:p>
        </p:txBody>
      </p:sp>
      <p:sp>
        <p:nvSpPr>
          <p:cNvPr id="88067" name="Rectangle 3"/>
          <p:cNvSpPr>
            <a:spLocks noGrp="1" noChangeArrowheads="1"/>
          </p:cNvSpPr>
          <p:nvPr>
            <p:ph idx="1"/>
          </p:nvPr>
        </p:nvSpPr>
        <p:spPr>
          <a:xfrm>
            <a:off x="928688" y="1608138"/>
            <a:ext cx="7286625" cy="4419600"/>
          </a:xfrm>
        </p:spPr>
        <p:txBody>
          <a:bodyPr/>
          <a:lstStyle/>
          <a:p>
            <a:pPr eaLnBrk="1" hangingPunct="1"/>
            <a:r>
              <a:rPr lang="en-US" altLang="en-US"/>
              <a:t>Do you have any questions on buying life insurance?</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7" name="Rectangle 3"/>
          <p:cNvSpPr>
            <a:spLocks noGrp="1" noChangeArrowheads="1"/>
          </p:cNvSpPr>
          <p:nvPr>
            <p:ph idx="1"/>
          </p:nvPr>
        </p:nvSpPr>
        <p:spPr>
          <a:xfrm>
            <a:off x="928688" y="1608138"/>
            <a:ext cx="7286625" cy="4419600"/>
          </a:xfrm>
        </p:spPr>
        <p:txBody>
          <a:bodyPr/>
          <a:lstStyle/>
          <a:p>
            <a:pPr eaLnBrk="1" hangingPunct="1"/>
            <a:r>
              <a:rPr lang="en-US" altLang="en-US" dirty="0"/>
              <a:t>Following are a few ideas of life insurance strategies over different time periods</a:t>
            </a:r>
          </a:p>
          <a:p>
            <a:pPr lvl="1" eaLnBrk="1" hangingPunct="1"/>
            <a:r>
              <a:rPr lang="en-US" altLang="en-US" sz="2800" dirty="0"/>
              <a:t>Plans and Strategies</a:t>
            </a:r>
          </a:p>
          <a:p>
            <a:pPr marL="457200" lvl="1" indent="0" eaLnBrk="1" hangingPunct="1">
              <a:buNone/>
            </a:pPr>
            <a:r>
              <a:rPr lang="en-US" altLang="en-US" i="1" dirty="0"/>
              <a:t>     Single students</a:t>
            </a:r>
          </a:p>
          <a:p>
            <a:pPr lvl="2" eaLnBrk="1" hangingPunct="1"/>
            <a:r>
              <a:rPr lang="en-US" altLang="en-US" dirty="0"/>
              <a:t>If unmarried and no dependents, life insurance it is likely not needed </a:t>
            </a:r>
          </a:p>
          <a:p>
            <a:pPr lvl="3" eaLnBrk="1" hangingPunct="1"/>
            <a:r>
              <a:rPr lang="en-US" altLang="en-US" dirty="0"/>
              <a:t>Note:  Even if you do not need life insurance, for this part of your Insurance Plan, I would like you to determine how much you would need if you needed it</a:t>
            </a:r>
          </a:p>
        </p:txBody>
      </p:sp>
      <p:sp>
        <p:nvSpPr>
          <p:cNvPr id="4" name="Rectangle 2"/>
          <p:cNvSpPr>
            <a:spLocks noGrp="1" noChangeArrowheads="1"/>
          </p:cNvSpPr>
          <p:nvPr>
            <p:ph type="title" idx="4294967295"/>
          </p:nvPr>
        </p:nvSpPr>
        <p:spPr>
          <a:xfrm>
            <a:off x="608013" y="685800"/>
            <a:ext cx="7772400" cy="914400"/>
          </a:xfrm>
        </p:spPr>
        <p:txBody>
          <a:bodyPr/>
          <a:lstStyle/>
          <a:p>
            <a:pPr eaLnBrk="1" hangingPunct="1"/>
            <a:r>
              <a:rPr lang="en-US" altLang="en-US" dirty="0"/>
              <a:t>E. Understand Life Insurance Strategies for Different Stages of Life</a:t>
            </a:r>
          </a:p>
        </p:txBody>
      </p:sp>
    </p:spTree>
    <p:extLst>
      <p:ext uri="{BB962C8B-B14F-4D97-AF65-F5344CB8AC3E}">
        <p14:creationId xmlns:p14="http://schemas.microsoft.com/office/powerpoint/2010/main" val="24441952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806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8067">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7" name="Rectangle 3"/>
          <p:cNvSpPr>
            <a:spLocks noGrp="1" noChangeArrowheads="1"/>
          </p:cNvSpPr>
          <p:nvPr>
            <p:ph idx="1"/>
          </p:nvPr>
        </p:nvSpPr>
        <p:spPr>
          <a:xfrm>
            <a:off x="928688" y="1608138"/>
            <a:ext cx="7286625" cy="4419600"/>
          </a:xfrm>
        </p:spPr>
        <p:txBody>
          <a:bodyPr/>
          <a:lstStyle/>
          <a:p>
            <a:pPr lvl="1" eaLnBrk="1" hangingPunct="1"/>
            <a:r>
              <a:rPr lang="en-US" altLang="en-US" sz="2800" dirty="0"/>
              <a:t>Plans and Strategies</a:t>
            </a:r>
          </a:p>
          <a:p>
            <a:pPr marL="457200" lvl="1" indent="0" eaLnBrk="1" hangingPunct="1">
              <a:buNone/>
            </a:pPr>
            <a:r>
              <a:rPr lang="en-US" altLang="en-US" i="1" dirty="0"/>
              <a:t>     Students and young marrieds</a:t>
            </a:r>
          </a:p>
          <a:p>
            <a:pPr lvl="2" eaLnBrk="1" hangingPunct="1">
              <a:spcBef>
                <a:spcPts val="400"/>
              </a:spcBef>
            </a:pPr>
            <a:r>
              <a:rPr lang="en-US" altLang="en-US" dirty="0"/>
              <a:t>Buy a $250-500k 20 year annual renewable term product with the convertibility option.  In case of health reversal, convert to a whole life policy without a medical exam in the first 10 years</a:t>
            </a:r>
          </a:p>
          <a:p>
            <a:pPr lvl="2" eaLnBrk="1" hangingPunct="1">
              <a:spcBef>
                <a:spcPts val="400"/>
              </a:spcBef>
            </a:pPr>
            <a:r>
              <a:rPr lang="en-US" altLang="en-US" dirty="0"/>
              <a:t>Once children come, ladder on additional renewable convertible term products, extending out the life to the time that children leave home</a:t>
            </a:r>
          </a:p>
          <a:p>
            <a:pPr lvl="2" eaLnBrk="1" hangingPunct="1">
              <a:spcBef>
                <a:spcPts val="400"/>
              </a:spcBef>
            </a:pPr>
            <a:r>
              <a:rPr lang="en-US" altLang="en-US" dirty="0"/>
              <a:t>If term insurance rates have decreased, you can purchase a new product </a:t>
            </a:r>
            <a:r>
              <a:rPr lang="en-US" altLang="en-US" b="1" i="1" u="sng" dirty="0"/>
              <a:t>then</a:t>
            </a:r>
            <a:r>
              <a:rPr lang="en-US" altLang="en-US" dirty="0"/>
              <a:t> cancel the old</a:t>
            </a:r>
          </a:p>
        </p:txBody>
      </p:sp>
      <p:sp>
        <p:nvSpPr>
          <p:cNvPr id="4" name="Rectangle 2"/>
          <p:cNvSpPr>
            <a:spLocks noGrp="1" noChangeArrowheads="1"/>
          </p:cNvSpPr>
          <p:nvPr>
            <p:ph type="title" idx="4294967295"/>
          </p:nvPr>
        </p:nvSpPr>
        <p:spPr>
          <a:xfrm>
            <a:off x="608013" y="685800"/>
            <a:ext cx="7772400" cy="914400"/>
          </a:xfrm>
        </p:spPr>
        <p:txBody>
          <a:bodyPr/>
          <a:lstStyle/>
          <a:p>
            <a:pPr eaLnBrk="1" hangingPunct="1"/>
            <a:r>
              <a:rPr lang="en-US" altLang="en-US" dirty="0"/>
              <a:t>Life Insurance Strategies </a:t>
            </a:r>
            <a:r>
              <a:rPr lang="en-US" altLang="en-US" sz="2400" dirty="0"/>
              <a:t>(continued)</a:t>
            </a:r>
            <a:endParaRPr lang="en-US" altLang="en-US" dirty="0"/>
          </a:p>
        </p:txBody>
      </p:sp>
    </p:spTree>
    <p:extLst>
      <p:ext uri="{BB962C8B-B14F-4D97-AF65-F5344CB8AC3E}">
        <p14:creationId xmlns:p14="http://schemas.microsoft.com/office/powerpoint/2010/main" val="13082302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806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8067">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88067">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88067">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88067">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7" name="Rectangle 3"/>
          <p:cNvSpPr>
            <a:spLocks noGrp="1" noChangeArrowheads="1"/>
          </p:cNvSpPr>
          <p:nvPr>
            <p:ph idx="1"/>
          </p:nvPr>
        </p:nvSpPr>
        <p:spPr>
          <a:xfrm>
            <a:off x="928688" y="1608138"/>
            <a:ext cx="7451725" cy="4419600"/>
          </a:xfrm>
        </p:spPr>
        <p:txBody>
          <a:bodyPr/>
          <a:lstStyle/>
          <a:p>
            <a:pPr lvl="1" eaLnBrk="1" hangingPunct="1"/>
            <a:r>
              <a:rPr lang="en-US" altLang="en-US" sz="2800" dirty="0"/>
              <a:t>Plans and Strategies</a:t>
            </a:r>
          </a:p>
          <a:p>
            <a:pPr marL="457200" lvl="1" indent="0" eaLnBrk="1" hangingPunct="1">
              <a:buNone/>
            </a:pPr>
            <a:r>
              <a:rPr lang="en-US" altLang="en-US" i="1" dirty="0"/>
              <a:t>     Married with families</a:t>
            </a:r>
          </a:p>
          <a:p>
            <a:pPr lvl="2" eaLnBrk="1" hangingPunct="1"/>
            <a:r>
              <a:rPr lang="en-US" altLang="en-US" dirty="0"/>
              <a:t>Make sure you have sufficient term policies consistent with LT 29 to protect those you love</a:t>
            </a:r>
          </a:p>
          <a:p>
            <a:pPr lvl="2" eaLnBrk="1" hangingPunct="1"/>
            <a:r>
              <a:rPr lang="en-US" altLang="en-US" dirty="0"/>
              <a:t>Continue to ladder in additional policies and keeping their maturities longer consistent with the time children leave home</a:t>
            </a:r>
          </a:p>
          <a:p>
            <a:pPr lvl="2" eaLnBrk="1" hangingPunct="1"/>
            <a:r>
              <a:rPr lang="en-US" altLang="en-US" dirty="0"/>
              <a:t>If you have filled your Roth/traditional 401k and Roth/traditional IRA investments and are looking for additional tax-deferred investments, you may want to look into permanent products. Be careful</a:t>
            </a:r>
          </a:p>
          <a:p>
            <a:pPr lvl="2" eaLnBrk="1" hangingPunct="1"/>
            <a:r>
              <a:rPr lang="en-US" altLang="en-US" dirty="0"/>
              <a:t>If term insurance rates have decreased, you can purchase a new product then cancel the old</a:t>
            </a:r>
          </a:p>
          <a:p>
            <a:pPr lvl="2" eaLnBrk="1" hangingPunct="1"/>
            <a:endParaRPr lang="en-US" altLang="en-US" dirty="0"/>
          </a:p>
          <a:p>
            <a:pPr lvl="2" eaLnBrk="1" hangingPunct="1"/>
            <a:endParaRPr lang="en-US" altLang="en-US" dirty="0"/>
          </a:p>
        </p:txBody>
      </p:sp>
      <p:sp>
        <p:nvSpPr>
          <p:cNvPr id="4" name="Rectangle 2"/>
          <p:cNvSpPr>
            <a:spLocks noGrp="1" noChangeArrowheads="1"/>
          </p:cNvSpPr>
          <p:nvPr>
            <p:ph type="title" idx="4294967295"/>
          </p:nvPr>
        </p:nvSpPr>
        <p:spPr>
          <a:xfrm>
            <a:off x="608013" y="685800"/>
            <a:ext cx="7772400" cy="914400"/>
          </a:xfrm>
        </p:spPr>
        <p:txBody>
          <a:bodyPr/>
          <a:lstStyle/>
          <a:p>
            <a:pPr eaLnBrk="1" hangingPunct="1"/>
            <a:r>
              <a:rPr lang="en-US" altLang="en-US" dirty="0"/>
              <a:t>Life Insurance Strategies </a:t>
            </a:r>
            <a:r>
              <a:rPr lang="en-US" altLang="en-US" sz="2400" dirty="0"/>
              <a:t>(continued)</a:t>
            </a:r>
            <a:endParaRPr lang="en-US" altLang="en-US" dirty="0"/>
          </a:p>
        </p:txBody>
      </p:sp>
    </p:spTree>
    <p:extLst>
      <p:ext uri="{BB962C8B-B14F-4D97-AF65-F5344CB8AC3E}">
        <p14:creationId xmlns:p14="http://schemas.microsoft.com/office/powerpoint/2010/main" val="5722566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806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806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8067">
                                            <p:txEl>
                                              <p:pRg st="2" end="2"/>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88067">
                                            <p:txEl>
                                              <p:pRg st="3" end="3"/>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88067">
                                            <p:txEl>
                                              <p:pRg st="4" end="4"/>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88067">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7" name="Rectangle 3"/>
          <p:cNvSpPr>
            <a:spLocks noGrp="1" noChangeArrowheads="1"/>
          </p:cNvSpPr>
          <p:nvPr>
            <p:ph idx="1"/>
          </p:nvPr>
        </p:nvSpPr>
        <p:spPr>
          <a:xfrm>
            <a:off x="928688" y="1608138"/>
            <a:ext cx="7286625" cy="4419600"/>
          </a:xfrm>
        </p:spPr>
        <p:txBody>
          <a:bodyPr/>
          <a:lstStyle/>
          <a:p>
            <a:pPr lvl="1" eaLnBrk="1" hangingPunct="1"/>
            <a:r>
              <a:rPr lang="en-US" altLang="en-US" sz="2800" dirty="0"/>
              <a:t>Plans and Strategies</a:t>
            </a:r>
          </a:p>
          <a:p>
            <a:pPr marL="457200" lvl="1" indent="0" eaLnBrk="1" hangingPunct="1">
              <a:buNone/>
            </a:pPr>
            <a:r>
              <a:rPr lang="en-US" altLang="en-US" i="1" dirty="0"/>
              <a:t>     Empty nesters</a:t>
            </a:r>
          </a:p>
          <a:p>
            <a:pPr lvl="2" eaLnBrk="1" hangingPunct="1"/>
            <a:r>
              <a:rPr lang="en-US" altLang="en-US" dirty="0"/>
              <a:t>As your investment assets increase and children leave the home, you can allow some of the policies to terminate without renewing as the need for income replacement is diminished</a:t>
            </a:r>
          </a:p>
          <a:p>
            <a:pPr lvl="2" eaLnBrk="1" hangingPunct="1"/>
            <a:r>
              <a:rPr lang="en-US" altLang="en-US" dirty="0"/>
              <a:t>If you would like to leave money to your heirs, think to maximize your contribution to Roth products, as these are wonderful assets to leave to heirs (the taxes have already been paid)</a:t>
            </a:r>
          </a:p>
          <a:p>
            <a:pPr lvl="2" eaLnBrk="1" hangingPunct="1"/>
            <a:r>
              <a:rPr lang="en-US" altLang="en-US" dirty="0"/>
              <a:t>If your desire and plans for estate planning materialize, you can utilize permanent insurance for some of those options.  Be careful of costs</a:t>
            </a:r>
          </a:p>
          <a:p>
            <a:pPr lvl="2" eaLnBrk="1" hangingPunct="1"/>
            <a:endParaRPr lang="en-US" altLang="en-US" dirty="0"/>
          </a:p>
        </p:txBody>
      </p:sp>
      <p:sp>
        <p:nvSpPr>
          <p:cNvPr id="4" name="Rectangle 2"/>
          <p:cNvSpPr>
            <a:spLocks noGrp="1" noChangeArrowheads="1"/>
          </p:cNvSpPr>
          <p:nvPr>
            <p:ph type="title" idx="4294967295"/>
          </p:nvPr>
        </p:nvSpPr>
        <p:spPr>
          <a:xfrm>
            <a:off x="608013" y="685800"/>
            <a:ext cx="7772400" cy="914400"/>
          </a:xfrm>
        </p:spPr>
        <p:txBody>
          <a:bodyPr/>
          <a:lstStyle/>
          <a:p>
            <a:pPr eaLnBrk="1" hangingPunct="1"/>
            <a:r>
              <a:rPr lang="en-US" altLang="en-US" dirty="0"/>
              <a:t>Life Insurance Strategies </a:t>
            </a:r>
            <a:r>
              <a:rPr lang="en-US" altLang="en-US" sz="2400" dirty="0"/>
              <a:t>(continued)</a:t>
            </a:r>
            <a:endParaRPr lang="en-US" altLang="en-US" dirty="0"/>
          </a:p>
        </p:txBody>
      </p:sp>
    </p:spTree>
    <p:extLst>
      <p:ext uri="{BB962C8B-B14F-4D97-AF65-F5344CB8AC3E}">
        <p14:creationId xmlns:p14="http://schemas.microsoft.com/office/powerpoint/2010/main" val="42519652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806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806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8067">
                                            <p:txEl>
                                              <p:pRg st="2" end="2"/>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88067">
                                            <p:txEl>
                                              <p:pRg st="3" end="3"/>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88067">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9090" name="Rectangle 2"/>
          <p:cNvSpPr>
            <a:spLocks noGrp="1" noChangeArrowheads="1"/>
          </p:cNvSpPr>
          <p:nvPr>
            <p:ph type="ctrTitle"/>
          </p:nvPr>
        </p:nvSpPr>
        <p:spPr>
          <a:xfrm>
            <a:off x="639763" y="642892"/>
            <a:ext cx="7772400" cy="944628"/>
          </a:xfrm>
        </p:spPr>
        <p:txBody>
          <a:bodyPr/>
          <a:lstStyle/>
          <a:p>
            <a:pPr eaLnBrk="1" hangingPunct="1"/>
            <a:r>
              <a:rPr lang="en-US" altLang="en-US" dirty="0"/>
              <a:t>Review of Objectives</a:t>
            </a:r>
          </a:p>
        </p:txBody>
      </p:sp>
      <p:sp>
        <p:nvSpPr>
          <p:cNvPr id="343043" name="Rectangle 3"/>
          <p:cNvSpPr>
            <a:spLocks noGrp="1" noChangeArrowheads="1"/>
          </p:cNvSpPr>
          <p:nvPr>
            <p:ph type="subTitle" idx="1"/>
          </p:nvPr>
        </p:nvSpPr>
        <p:spPr>
          <a:xfrm>
            <a:off x="914400" y="1600200"/>
            <a:ext cx="7223125" cy="4479925"/>
          </a:xfrm>
        </p:spPr>
        <p:txBody>
          <a:bodyPr/>
          <a:lstStyle/>
          <a:p>
            <a:pPr marL="685800" indent="-685800" algn="l" eaLnBrk="1" hangingPunct="1">
              <a:lnSpc>
                <a:spcPct val="90000"/>
              </a:lnSpc>
              <a:buFont typeface="Wingdings" pitchFamily="2" charset="2"/>
              <a:buAutoNum type="alphaUcPeriod"/>
            </a:pPr>
            <a:r>
              <a:rPr lang="en-US" altLang="en-US" sz="2800" dirty="0"/>
              <a:t>Do you understand the benefits of Life Insurance?</a:t>
            </a:r>
          </a:p>
          <a:p>
            <a:pPr marL="685800" indent="-685800" algn="l" eaLnBrk="1" hangingPunct="1">
              <a:lnSpc>
                <a:spcPct val="90000"/>
              </a:lnSpc>
              <a:buFont typeface="Wingdings" pitchFamily="2" charset="2"/>
              <a:buAutoNum type="alphaUcPeriod"/>
            </a:pPr>
            <a:r>
              <a:rPr lang="en-US" altLang="en-US" sz="2800" dirty="0"/>
              <a:t>Do you understand the five key questions about Life Insurance?</a:t>
            </a:r>
          </a:p>
          <a:p>
            <a:pPr marL="685800" indent="-685800" algn="l" eaLnBrk="1" hangingPunct="1">
              <a:lnSpc>
                <a:spcPct val="90000"/>
              </a:lnSpc>
              <a:buFont typeface="Wingdings" pitchFamily="2" charset="2"/>
              <a:buAutoNum type="alphaUcPeriod" startAt="3"/>
            </a:pPr>
            <a:r>
              <a:rPr lang="en-US" altLang="en-US" sz="2800" dirty="0"/>
              <a:t>Do you understand the different types of term life insurance?</a:t>
            </a:r>
          </a:p>
          <a:p>
            <a:pPr marL="685800" indent="-685800" algn="l" eaLnBrk="1" hangingPunct="1">
              <a:lnSpc>
                <a:spcPct val="90000"/>
              </a:lnSpc>
            </a:pPr>
            <a:r>
              <a:rPr lang="en-US" altLang="en-US" sz="2800" dirty="0"/>
              <a:t>D.    Do you understand the different types of permanent life insurance?</a:t>
            </a:r>
          </a:p>
          <a:p>
            <a:pPr marL="685800" indent="-685800" algn="l" eaLnBrk="1" hangingPunct="1">
              <a:lnSpc>
                <a:spcPct val="90000"/>
              </a:lnSpc>
            </a:pPr>
            <a:r>
              <a:rPr lang="en-US" altLang="en-US" sz="2800" dirty="0"/>
              <a:t>E.    Do you understand which type of insurance is best for you and the steps to buying life insurance?</a:t>
            </a:r>
          </a:p>
          <a:p>
            <a:pPr marL="685800" indent="-685800" algn="l" eaLnBrk="1" hangingPunct="1"/>
            <a:endParaRPr lang="en-US" altLang="en-US"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43043">
                                            <p:txEl>
                                              <p:pRg st="0" end="0"/>
                                            </p:txEl>
                                          </p:spTgt>
                                        </p:tgtEl>
                                        <p:attrNameLst>
                                          <p:attrName>style.visibility</p:attrName>
                                        </p:attrNameLst>
                                      </p:cBhvr>
                                      <p:to>
                                        <p:strVal val="visible"/>
                                      </p:to>
                                    </p:set>
                                    <p:anim calcmode="lin" valueType="num">
                                      <p:cBhvr additive="base">
                                        <p:cTn id="7" dur="500" fill="hold"/>
                                        <p:tgtEl>
                                          <p:spTgt spid="34304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43043">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343043">
                                            <p:txEl>
                                              <p:pRg st="1" end="1"/>
                                            </p:txEl>
                                          </p:spTgt>
                                        </p:tgtEl>
                                        <p:attrNameLst>
                                          <p:attrName>style.visibility</p:attrName>
                                        </p:attrNameLst>
                                      </p:cBhvr>
                                      <p:to>
                                        <p:strVal val="visible"/>
                                      </p:to>
                                    </p:set>
                                    <p:anim calcmode="lin" valueType="num">
                                      <p:cBhvr additive="base">
                                        <p:cTn id="11" dur="500" fill="hold"/>
                                        <p:tgtEl>
                                          <p:spTgt spid="343043">
                                            <p:txEl>
                                              <p:pRg st="1" end="1"/>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343043">
                                            <p:txEl>
                                              <p:pRg st="1" end="1"/>
                                            </p:txEl>
                                          </p:spTgt>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343043">
                                            <p:txEl>
                                              <p:pRg st="2" end="2"/>
                                            </p:txEl>
                                          </p:spTgt>
                                        </p:tgtEl>
                                        <p:attrNameLst>
                                          <p:attrName>style.visibility</p:attrName>
                                        </p:attrNameLst>
                                      </p:cBhvr>
                                      <p:to>
                                        <p:strVal val="visible"/>
                                      </p:to>
                                    </p:set>
                                    <p:anim calcmode="lin" valueType="num">
                                      <p:cBhvr additive="base">
                                        <p:cTn id="15" dur="500" fill="hold"/>
                                        <p:tgtEl>
                                          <p:spTgt spid="343043">
                                            <p:txEl>
                                              <p:pRg st="2" end="2"/>
                                            </p:txEl>
                                          </p:spTgt>
                                        </p:tgtEl>
                                        <p:attrNameLst>
                                          <p:attrName>ppt_x</p:attrName>
                                        </p:attrNameLst>
                                      </p:cBhvr>
                                      <p:tavLst>
                                        <p:tav tm="0">
                                          <p:val>
                                            <p:strVal val="0-#ppt_w/2"/>
                                          </p:val>
                                        </p:tav>
                                        <p:tav tm="100000">
                                          <p:val>
                                            <p:strVal val="#ppt_x"/>
                                          </p:val>
                                        </p:tav>
                                      </p:tavLst>
                                    </p:anim>
                                    <p:anim calcmode="lin" valueType="num">
                                      <p:cBhvr additive="base">
                                        <p:cTn id="16" dur="500" fill="hold"/>
                                        <p:tgtEl>
                                          <p:spTgt spid="343043">
                                            <p:txEl>
                                              <p:pRg st="2" end="2"/>
                                            </p:txEl>
                                          </p:spTgt>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343043">
                                            <p:txEl>
                                              <p:pRg st="3" end="3"/>
                                            </p:txEl>
                                          </p:spTgt>
                                        </p:tgtEl>
                                        <p:attrNameLst>
                                          <p:attrName>style.visibility</p:attrName>
                                        </p:attrNameLst>
                                      </p:cBhvr>
                                      <p:to>
                                        <p:strVal val="visible"/>
                                      </p:to>
                                    </p:set>
                                    <p:anim calcmode="lin" valueType="num">
                                      <p:cBhvr additive="base">
                                        <p:cTn id="19" dur="500" fill="hold"/>
                                        <p:tgtEl>
                                          <p:spTgt spid="343043">
                                            <p:txEl>
                                              <p:pRg st="3" end="3"/>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43043">
                                            <p:txEl>
                                              <p:pRg st="3" end="3"/>
                                            </p:txEl>
                                          </p:spTgt>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343043">
                                            <p:txEl>
                                              <p:pRg st="4" end="4"/>
                                            </p:txEl>
                                          </p:spTgt>
                                        </p:tgtEl>
                                        <p:attrNameLst>
                                          <p:attrName>style.visibility</p:attrName>
                                        </p:attrNameLst>
                                      </p:cBhvr>
                                      <p:to>
                                        <p:strVal val="visible"/>
                                      </p:to>
                                    </p:set>
                                    <p:anim calcmode="lin" valueType="num">
                                      <p:cBhvr additive="base">
                                        <p:cTn id="23" dur="500" fill="hold"/>
                                        <p:tgtEl>
                                          <p:spTgt spid="343043">
                                            <p:txEl>
                                              <p:pRg st="4" end="4"/>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343043">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3043" grpId="0" build="p" autoUpdateAnimBg="0"/>
    </p:bldLst>
  </p:timing>
</p:sld>
</file>

<file path=ppt/slides/slide5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170" name="Rectangle 2"/>
          <p:cNvSpPr>
            <a:spLocks noGrp="1" noChangeArrowheads="1"/>
          </p:cNvSpPr>
          <p:nvPr>
            <p:ph type="ctrTitle"/>
          </p:nvPr>
        </p:nvSpPr>
        <p:spPr>
          <a:xfrm>
            <a:off x="700304" y="675439"/>
            <a:ext cx="7772400" cy="944628"/>
          </a:xfrm>
        </p:spPr>
        <p:txBody>
          <a:bodyPr/>
          <a:lstStyle/>
          <a:p>
            <a:pPr eaLnBrk="1" hangingPunct="1"/>
            <a:r>
              <a:rPr lang="en-US" altLang="en-US" dirty="0"/>
              <a:t>Case </a:t>
            </a:r>
            <a:r>
              <a:rPr lang="en-US" altLang="en-US" dirty="0" smtClean="0"/>
              <a:t>Study #1</a:t>
            </a:r>
            <a:endParaRPr lang="en-US" altLang="en-US" dirty="0"/>
          </a:p>
        </p:txBody>
      </p:sp>
      <p:sp>
        <p:nvSpPr>
          <p:cNvPr id="246787" name="Rectangle 3"/>
          <p:cNvSpPr>
            <a:spLocks noGrp="1" noChangeArrowheads="1"/>
          </p:cNvSpPr>
          <p:nvPr>
            <p:ph type="subTitle" idx="1"/>
          </p:nvPr>
        </p:nvSpPr>
        <p:spPr>
          <a:xfrm>
            <a:off x="914400" y="1600200"/>
            <a:ext cx="7269163" cy="4479925"/>
          </a:xfrm>
        </p:spPr>
        <p:txBody>
          <a:bodyPr/>
          <a:lstStyle/>
          <a:p>
            <a:pPr marL="685800" indent="-685800" algn="l" eaLnBrk="1" hangingPunct="1">
              <a:lnSpc>
                <a:spcPct val="90000"/>
              </a:lnSpc>
            </a:pPr>
            <a:endParaRPr lang="en-US" altLang="en-US" sz="2800" dirty="0"/>
          </a:p>
          <a:p>
            <a:pPr marL="685800" indent="-685800" algn="l" eaLnBrk="1" hangingPunct="1">
              <a:lnSpc>
                <a:spcPct val="90000"/>
              </a:lnSpc>
            </a:pPr>
            <a:endParaRPr lang="en-US" altLang="en-US" sz="2800" dirty="0"/>
          </a:p>
        </p:txBody>
      </p:sp>
      <p:pic>
        <p:nvPicPr>
          <p:cNvPr id="3" name="Picture 2"/>
          <p:cNvPicPr>
            <a:picLocks noChangeAspect="1"/>
          </p:cNvPicPr>
          <p:nvPr/>
        </p:nvPicPr>
        <p:blipFill>
          <a:blip r:embed="rId2"/>
          <a:stretch>
            <a:fillRect/>
          </a:stretch>
        </p:blipFill>
        <p:spPr>
          <a:xfrm>
            <a:off x="4267200" y="3186112"/>
            <a:ext cx="609600" cy="485775"/>
          </a:xfrm>
          <a:prstGeom prst="rect">
            <a:avLst/>
          </a:prstGeom>
        </p:spPr>
      </p:pic>
      <p:pic>
        <p:nvPicPr>
          <p:cNvPr id="4" name="Picture 3"/>
          <p:cNvPicPr>
            <a:picLocks noChangeAspect="1"/>
          </p:cNvPicPr>
          <p:nvPr/>
        </p:nvPicPr>
        <p:blipFill>
          <a:blip r:embed="rId2"/>
          <a:stretch>
            <a:fillRect/>
          </a:stretch>
        </p:blipFill>
        <p:spPr>
          <a:xfrm>
            <a:off x="4411771" y="3385357"/>
            <a:ext cx="609600" cy="485775"/>
          </a:xfrm>
          <a:prstGeom prst="rect">
            <a:avLst/>
          </a:prstGeom>
        </p:spPr>
      </p:pic>
      <p:sp>
        <p:nvSpPr>
          <p:cNvPr id="5" name="Rectangle 4"/>
          <p:cNvSpPr/>
          <p:nvPr/>
        </p:nvSpPr>
        <p:spPr>
          <a:xfrm>
            <a:off x="548684" y="1600220"/>
            <a:ext cx="8229510" cy="5601533"/>
          </a:xfrm>
          <a:prstGeom prst="rect">
            <a:avLst/>
          </a:prstGeom>
        </p:spPr>
        <p:txBody>
          <a:bodyPr wrap="square">
            <a:spAutoFit/>
          </a:bodyPr>
          <a:lstStyle/>
          <a:p>
            <a:pPr marL="0" marR="0">
              <a:spcBef>
                <a:spcPts val="0"/>
              </a:spcBef>
              <a:spcAft>
                <a:spcPts val="0"/>
              </a:spcAft>
            </a:pPr>
            <a:r>
              <a:rPr lang="en-US" sz="2000" dirty="0">
                <a:ea typeface="Calibri" panose="020F0502020204030204" pitchFamily="34" charset="0"/>
              </a:rPr>
              <a:t>Brother Sudweeks:</a:t>
            </a:r>
          </a:p>
          <a:p>
            <a:pPr marL="0" marR="0">
              <a:spcBef>
                <a:spcPts val="0"/>
              </a:spcBef>
              <a:spcAft>
                <a:spcPts val="0"/>
              </a:spcAft>
            </a:pPr>
            <a:r>
              <a:rPr lang="en-US" sz="2000" dirty="0">
                <a:ea typeface="Calibri" panose="020F0502020204030204" pitchFamily="34" charset="0"/>
              </a:rPr>
              <a:t>     First, let me say how much I enjoyed your presentation at Education Week. It helped me create a plan for my retirement. The only problem is this plan was at odds with a gentleman I was working with.  Could you please just help me see that my plan is sound so I can move forward with confidence. I am a 50 year-old optometrist (with a $1 million term policy).</a:t>
            </a:r>
          </a:p>
          <a:p>
            <a:pPr marL="0" marR="0">
              <a:spcBef>
                <a:spcPts val="0"/>
              </a:spcBef>
              <a:spcAft>
                <a:spcPts val="0"/>
              </a:spcAft>
            </a:pPr>
            <a:r>
              <a:rPr lang="en-US" sz="2000" dirty="0">
                <a:ea typeface="Calibri" panose="020F0502020204030204" pitchFamily="34" charset="0"/>
              </a:rPr>
              <a:t>     Here is the plan. Step 1: Eliminate all consumer debt, should take 2-3 months. Step 2: $10,000 emergency fund, 2-3 more months. Step 3: Maximize contributions to a Roth for my wife and myself in an appropriate indexed S&amp;P 500 fund, and keep it for 40 years. Step 4: As additional funds to invest become available, find appropriate vehicles. . .</a:t>
            </a:r>
          </a:p>
          <a:p>
            <a:pPr marL="0" marR="0">
              <a:spcBef>
                <a:spcPts val="0"/>
              </a:spcBef>
              <a:spcAft>
                <a:spcPts val="0"/>
              </a:spcAft>
            </a:pPr>
            <a:r>
              <a:rPr lang="en-US" sz="2000" dirty="0">
                <a:ea typeface="Calibri" panose="020F0502020204030204" pitchFamily="34" charset="0"/>
              </a:rPr>
              <a:t>     The plan that was designed for me utilized an indexed universal life policy that is capped at 12% growth and 0% loss. The cash value of this policy and the proceeds of the sale of my business would then be used to purchase a SPIA at retirement with the universal life portion used to insure the one of us, probably my wife, who the SPIA was on.  This sounds like an expensive way to grow this money.  Secure but expensive. Please tell me your thoughts.  </a:t>
            </a:r>
          </a:p>
          <a:p>
            <a:pPr marL="0" marR="0">
              <a:spcBef>
                <a:spcPts val="0"/>
              </a:spcBef>
              <a:spcAft>
                <a:spcPts val="0"/>
              </a:spcAft>
            </a:pPr>
            <a:endParaRPr lang="en-US" sz="1800" dirty="0">
              <a:ea typeface="Calibri" panose="020F0502020204030204" pitchFamily="34" charset="0"/>
            </a:endParaRPr>
          </a:p>
        </p:txBody>
      </p:sp>
      <p:pic>
        <p:nvPicPr>
          <p:cNvPr id="7" name="Picture 6"/>
          <p:cNvPicPr>
            <a:picLocks noChangeAspect="1"/>
          </p:cNvPicPr>
          <p:nvPr/>
        </p:nvPicPr>
        <p:blipFill>
          <a:blip r:embed="rId3"/>
          <a:stretch>
            <a:fillRect/>
          </a:stretch>
        </p:blipFill>
        <p:spPr>
          <a:xfrm>
            <a:off x="6854300" y="30461"/>
            <a:ext cx="2286025" cy="1705200"/>
          </a:xfrm>
          <a:prstGeom prst="rect">
            <a:avLst/>
          </a:prstGeom>
        </p:spPr>
      </p:pic>
    </p:spTree>
    <p:extLst>
      <p:ext uri="{BB962C8B-B14F-4D97-AF65-F5344CB8AC3E}">
        <p14:creationId xmlns:p14="http://schemas.microsoft.com/office/powerpoint/2010/main" val="41066875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5">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5">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1202" name="Rectangle 2"/>
          <p:cNvSpPr>
            <a:spLocks noGrp="1" noChangeArrowheads="1"/>
          </p:cNvSpPr>
          <p:nvPr>
            <p:ph type="title" idx="4294967295"/>
          </p:nvPr>
        </p:nvSpPr>
        <p:spPr>
          <a:xfrm>
            <a:off x="685800" y="648461"/>
            <a:ext cx="7772400" cy="944628"/>
          </a:xfrm>
        </p:spPr>
        <p:txBody>
          <a:bodyPr/>
          <a:lstStyle/>
          <a:p>
            <a:pPr eaLnBrk="1" hangingPunct="1"/>
            <a:r>
              <a:rPr lang="en-US" altLang="en-US" dirty="0"/>
              <a:t>Case Study #1 Answers</a:t>
            </a:r>
            <a:endParaRPr lang="en-US" altLang="en-US" sz="2000" dirty="0"/>
          </a:p>
        </p:txBody>
      </p:sp>
      <p:sp>
        <p:nvSpPr>
          <p:cNvPr id="540675" name="Rectangle 3"/>
          <p:cNvSpPr>
            <a:spLocks noGrp="1" noChangeArrowheads="1"/>
          </p:cNvSpPr>
          <p:nvPr>
            <p:ph idx="1"/>
          </p:nvPr>
        </p:nvSpPr>
        <p:spPr>
          <a:xfrm>
            <a:off x="901700" y="1592263"/>
            <a:ext cx="7327860" cy="4945663"/>
          </a:xfrm>
        </p:spPr>
        <p:txBody>
          <a:bodyPr/>
          <a:lstStyle/>
          <a:p>
            <a:pPr eaLnBrk="1" hangingPunct="1"/>
            <a:r>
              <a:rPr lang="en-US" altLang="en-US" sz="2400" dirty="0"/>
              <a:t>I responded with the following </a:t>
            </a:r>
            <a:r>
              <a:rPr lang="en-US" altLang="en-US" sz="2400" dirty="0" smtClean="0"/>
              <a:t>on his IUL policy:</a:t>
            </a:r>
            <a:endParaRPr lang="en-US" altLang="en-US" sz="2400" dirty="0"/>
          </a:p>
          <a:p>
            <a:pPr lvl="1" eaLnBrk="1" hangingPunct="1"/>
            <a:r>
              <a:rPr lang="en-US" altLang="en-US" sz="2000" dirty="0" smtClean="0"/>
              <a:t>Fees </a:t>
            </a:r>
            <a:r>
              <a:rPr lang="en-US" altLang="en-US" sz="2000" dirty="0"/>
              <a:t>are very high.  Sales fees average 5-6% per year for the first 5 years</a:t>
            </a:r>
          </a:p>
          <a:p>
            <a:pPr lvl="2" eaLnBrk="1" hangingPunct="1"/>
            <a:r>
              <a:rPr lang="en-US" altLang="en-US" sz="2000" dirty="0" smtClean="0"/>
              <a:t>Fees </a:t>
            </a:r>
            <a:r>
              <a:rPr lang="en-US" altLang="en-US" sz="2000" dirty="0"/>
              <a:t>are paid after the cap is exercised.  With a 12% cap and 5-6% fees, the return is 6% or less on the credited </a:t>
            </a:r>
            <a:r>
              <a:rPr lang="en-US" altLang="en-US" sz="2000" dirty="0" smtClean="0"/>
              <a:t>amount. </a:t>
            </a:r>
            <a:endParaRPr lang="en-US" altLang="en-US" sz="2000" dirty="0"/>
          </a:p>
          <a:p>
            <a:pPr lvl="1" eaLnBrk="1" hangingPunct="1"/>
            <a:r>
              <a:rPr lang="en-US" altLang="en-US" sz="2000" dirty="0"/>
              <a:t>The company can change the cap even after the contract is signed</a:t>
            </a:r>
          </a:p>
          <a:p>
            <a:pPr lvl="2" eaLnBrk="1" hangingPunct="1"/>
            <a:r>
              <a:rPr lang="en-US" altLang="en-US" sz="2000" dirty="0"/>
              <a:t>If the company does not make enough, they can decrease the cap at will</a:t>
            </a:r>
          </a:p>
          <a:p>
            <a:pPr lvl="1" eaLnBrk="1" hangingPunct="1"/>
            <a:r>
              <a:rPr lang="en-US" altLang="en-US" sz="2000" dirty="0"/>
              <a:t>The insurance company has two sets of charges, current and maximum</a:t>
            </a:r>
          </a:p>
          <a:p>
            <a:pPr lvl="2" eaLnBrk="1" hangingPunct="1"/>
            <a:r>
              <a:rPr lang="en-US" altLang="en-US" sz="2000" dirty="0"/>
              <a:t>They can increase the charges </a:t>
            </a:r>
            <a:r>
              <a:rPr lang="en-US" altLang="en-US" sz="2000" dirty="0" smtClean="0"/>
              <a:t>if </a:t>
            </a:r>
            <a:r>
              <a:rPr lang="en-US" altLang="en-US" sz="2000" dirty="0"/>
              <a:t>profits are </a:t>
            </a:r>
            <a:r>
              <a:rPr lang="en-US" altLang="en-US" sz="2000" dirty="0" smtClean="0"/>
              <a:t>down</a:t>
            </a:r>
            <a:endParaRPr lang="en-US" altLang="en-US" sz="2000" dirty="0"/>
          </a:p>
        </p:txBody>
      </p:sp>
    </p:spTree>
    <p:extLst>
      <p:ext uri="{BB962C8B-B14F-4D97-AF65-F5344CB8AC3E}">
        <p14:creationId xmlns:p14="http://schemas.microsoft.com/office/powerpoint/2010/main" val="179676130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540675">
                                            <p:txEl>
                                              <p:pRg st="0" end="0"/>
                                            </p:txEl>
                                          </p:spTgt>
                                        </p:tgtEl>
                                        <p:attrNameLst>
                                          <p:attrName>style.visibility</p:attrName>
                                        </p:attrNameLst>
                                      </p:cBhvr>
                                      <p:to>
                                        <p:strVal val="visible"/>
                                      </p:to>
                                    </p:set>
                                    <p:anim calcmode="lin" valueType="num">
                                      <p:cBhvr additive="base">
                                        <p:cTn id="7" dur="500" fill="hold"/>
                                        <p:tgtEl>
                                          <p:spTgt spid="540675">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54067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540675">
                                            <p:txEl>
                                              <p:pRg st="1" end="1"/>
                                            </p:txEl>
                                          </p:spTgt>
                                        </p:tgtEl>
                                        <p:attrNameLst>
                                          <p:attrName>style.visibility</p:attrName>
                                        </p:attrNameLst>
                                      </p:cBhvr>
                                      <p:to>
                                        <p:strVal val="visible"/>
                                      </p:to>
                                    </p:set>
                                    <p:anim calcmode="lin" valueType="num">
                                      <p:cBhvr additive="base">
                                        <p:cTn id="13" dur="500" fill="hold"/>
                                        <p:tgtEl>
                                          <p:spTgt spid="540675">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540675">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540675">
                                            <p:txEl>
                                              <p:pRg st="2" end="2"/>
                                            </p:txEl>
                                          </p:spTgt>
                                        </p:tgtEl>
                                        <p:attrNameLst>
                                          <p:attrName>style.visibility</p:attrName>
                                        </p:attrNameLst>
                                      </p:cBhvr>
                                      <p:to>
                                        <p:strVal val="visible"/>
                                      </p:to>
                                    </p:set>
                                    <p:anim calcmode="lin" valueType="num">
                                      <p:cBhvr additive="base">
                                        <p:cTn id="17" dur="500" fill="hold"/>
                                        <p:tgtEl>
                                          <p:spTgt spid="540675">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540675">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540675">
                                            <p:txEl>
                                              <p:pRg st="3" end="3"/>
                                            </p:txEl>
                                          </p:spTgt>
                                        </p:tgtEl>
                                        <p:attrNameLst>
                                          <p:attrName>style.visibility</p:attrName>
                                        </p:attrNameLst>
                                      </p:cBhvr>
                                      <p:to>
                                        <p:strVal val="visible"/>
                                      </p:to>
                                    </p:set>
                                    <p:anim calcmode="lin" valueType="num">
                                      <p:cBhvr additive="base">
                                        <p:cTn id="21" dur="500" fill="hold"/>
                                        <p:tgtEl>
                                          <p:spTgt spid="540675">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540675">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540675">
                                            <p:txEl>
                                              <p:pRg st="4" end="4"/>
                                            </p:txEl>
                                          </p:spTgt>
                                        </p:tgtEl>
                                        <p:attrNameLst>
                                          <p:attrName>style.visibility</p:attrName>
                                        </p:attrNameLst>
                                      </p:cBhvr>
                                      <p:to>
                                        <p:strVal val="visible"/>
                                      </p:to>
                                    </p:set>
                                    <p:anim calcmode="lin" valueType="num">
                                      <p:cBhvr additive="base">
                                        <p:cTn id="25" dur="500" fill="hold"/>
                                        <p:tgtEl>
                                          <p:spTgt spid="540675">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540675">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540675">
                                            <p:txEl>
                                              <p:pRg st="5" end="5"/>
                                            </p:txEl>
                                          </p:spTgt>
                                        </p:tgtEl>
                                        <p:attrNameLst>
                                          <p:attrName>style.visibility</p:attrName>
                                        </p:attrNameLst>
                                      </p:cBhvr>
                                      <p:to>
                                        <p:strVal val="visible"/>
                                      </p:to>
                                    </p:set>
                                    <p:anim calcmode="lin" valueType="num">
                                      <p:cBhvr additive="base">
                                        <p:cTn id="29" dur="500" fill="hold"/>
                                        <p:tgtEl>
                                          <p:spTgt spid="540675">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540675">
                                            <p:txEl>
                                              <p:pRg st="5" end="5"/>
                                            </p:txEl>
                                          </p:spTgt>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0"/>
                                  </p:stCondLst>
                                  <p:childTnLst>
                                    <p:set>
                                      <p:cBhvr>
                                        <p:cTn id="32" dur="1" fill="hold">
                                          <p:stCondLst>
                                            <p:cond delay="0"/>
                                          </p:stCondLst>
                                        </p:cTn>
                                        <p:tgtEl>
                                          <p:spTgt spid="540675">
                                            <p:txEl>
                                              <p:pRg st="6" end="6"/>
                                            </p:txEl>
                                          </p:spTgt>
                                        </p:tgtEl>
                                        <p:attrNameLst>
                                          <p:attrName>style.visibility</p:attrName>
                                        </p:attrNameLst>
                                      </p:cBhvr>
                                      <p:to>
                                        <p:strVal val="visible"/>
                                      </p:to>
                                    </p:set>
                                    <p:anim calcmode="lin" valueType="num">
                                      <p:cBhvr additive="base">
                                        <p:cTn id="33" dur="500" fill="hold"/>
                                        <p:tgtEl>
                                          <p:spTgt spid="540675">
                                            <p:txEl>
                                              <p:pRg st="6" end="6"/>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540675">
                                            <p:txEl>
                                              <p:pRg st="6" end="6"/>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0675" grpId="0" uiExpand="1" build="p" autoUpdateAnimBg="0"/>
    </p:bldLst>
  </p:timing>
</p:sld>
</file>

<file path=ppt/slides/slide5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1202" name="Rectangle 2"/>
          <p:cNvSpPr>
            <a:spLocks noGrp="1" noChangeArrowheads="1"/>
          </p:cNvSpPr>
          <p:nvPr>
            <p:ph type="title" idx="4294967295"/>
          </p:nvPr>
        </p:nvSpPr>
        <p:spPr>
          <a:xfrm>
            <a:off x="685800" y="648461"/>
            <a:ext cx="7772400" cy="944628"/>
          </a:xfrm>
        </p:spPr>
        <p:txBody>
          <a:bodyPr/>
          <a:lstStyle/>
          <a:p>
            <a:pPr eaLnBrk="1" hangingPunct="1"/>
            <a:r>
              <a:rPr lang="en-US" altLang="en-US" dirty="0"/>
              <a:t>Case Study #1 Answers</a:t>
            </a:r>
            <a:endParaRPr lang="en-US" altLang="en-US" sz="2000" dirty="0"/>
          </a:p>
        </p:txBody>
      </p:sp>
      <p:sp>
        <p:nvSpPr>
          <p:cNvPr id="540675" name="Rectangle 3"/>
          <p:cNvSpPr>
            <a:spLocks noGrp="1" noChangeArrowheads="1"/>
          </p:cNvSpPr>
          <p:nvPr>
            <p:ph idx="1"/>
          </p:nvPr>
        </p:nvSpPr>
        <p:spPr>
          <a:xfrm>
            <a:off x="901700" y="1592263"/>
            <a:ext cx="7327860" cy="4945663"/>
          </a:xfrm>
        </p:spPr>
        <p:txBody>
          <a:bodyPr/>
          <a:lstStyle/>
          <a:p>
            <a:pPr lvl="1" eaLnBrk="1" hangingPunct="1"/>
            <a:r>
              <a:rPr lang="en-US" altLang="en-US" sz="2000" dirty="0" smtClean="0"/>
              <a:t>Crediting </a:t>
            </a:r>
            <a:r>
              <a:rPr lang="en-US" altLang="en-US" sz="2000" dirty="0"/>
              <a:t>amounts to cash value is challenging</a:t>
            </a:r>
          </a:p>
          <a:p>
            <a:pPr lvl="2" eaLnBrk="1" hangingPunct="1"/>
            <a:r>
              <a:rPr lang="en-US" altLang="en-US" sz="2000" dirty="0"/>
              <a:t>The amount credited to cash value is added after subtracting the high </a:t>
            </a:r>
            <a:r>
              <a:rPr lang="en-US" altLang="en-US" sz="2000" dirty="0" smtClean="0"/>
              <a:t>fees of 5-6%</a:t>
            </a:r>
            <a:endParaRPr lang="en-US" altLang="en-US" sz="2000" dirty="0"/>
          </a:p>
          <a:p>
            <a:pPr lvl="1" eaLnBrk="1" hangingPunct="1"/>
            <a:r>
              <a:rPr lang="en-US" altLang="en-US" sz="2000" dirty="0"/>
              <a:t>The </a:t>
            </a:r>
            <a:r>
              <a:rPr lang="en-US" altLang="en-US" sz="2000" dirty="0" smtClean="0"/>
              <a:t>indexing </a:t>
            </a:r>
            <a:r>
              <a:rPr lang="en-US" altLang="en-US" sz="2000" dirty="0"/>
              <a:t>used by the company does not include dividends</a:t>
            </a:r>
          </a:p>
          <a:p>
            <a:pPr lvl="2" eaLnBrk="1" hangingPunct="1"/>
            <a:r>
              <a:rPr lang="en-US" altLang="en-US" sz="2000" dirty="0"/>
              <a:t>This will reduce your return each year by nearly 2.0%</a:t>
            </a:r>
          </a:p>
          <a:p>
            <a:pPr lvl="1" eaLnBrk="1" hangingPunct="1"/>
            <a:r>
              <a:rPr lang="en-US" altLang="en-US" sz="2000" dirty="0" smtClean="0"/>
              <a:t>Sales charges can </a:t>
            </a:r>
            <a:r>
              <a:rPr lang="en-US" altLang="en-US" sz="2000" dirty="0"/>
              <a:t>be 100-150% of first year commissions</a:t>
            </a:r>
          </a:p>
          <a:p>
            <a:pPr lvl="2" eaLnBrk="1" hangingPunct="1"/>
            <a:r>
              <a:rPr lang="en-US" altLang="en-US" sz="2000" dirty="0"/>
              <a:t>How can it be such a great product with such high sales commissions?</a:t>
            </a:r>
          </a:p>
          <a:p>
            <a:pPr lvl="1" eaLnBrk="1" hangingPunct="1"/>
            <a:r>
              <a:rPr lang="en-US" altLang="en-US" sz="2000" dirty="0"/>
              <a:t>My view </a:t>
            </a:r>
            <a:r>
              <a:rPr lang="en-US" altLang="en-US" sz="2000" dirty="0" smtClean="0"/>
              <a:t>is </a:t>
            </a:r>
            <a:r>
              <a:rPr lang="en-US" altLang="en-US" sz="2000" dirty="0"/>
              <a:t>this product is </a:t>
            </a:r>
            <a:r>
              <a:rPr lang="en-US" altLang="en-US" sz="2000" dirty="0" smtClean="0"/>
              <a:t>largely </a:t>
            </a:r>
            <a:r>
              <a:rPr lang="en-US" altLang="en-US" sz="2000" dirty="0"/>
              <a:t>for high income individuals who have already maxed out their employer (401k/Roth) and individual retirement accounts (IRA/Roth) and who would like additional tax-deferred </a:t>
            </a:r>
            <a:r>
              <a:rPr lang="en-US" altLang="en-US" sz="2000" dirty="0" smtClean="0"/>
              <a:t>growth</a:t>
            </a:r>
          </a:p>
          <a:p>
            <a:pPr lvl="2" eaLnBrk="1" hangingPunct="1"/>
            <a:r>
              <a:rPr lang="en-US" altLang="en-US" sz="2000" dirty="0" smtClean="0"/>
              <a:t>He did not fit this criteria.  </a:t>
            </a:r>
          </a:p>
          <a:p>
            <a:pPr lvl="2" eaLnBrk="1" hangingPunct="1"/>
            <a:r>
              <a:rPr lang="en-US" altLang="en-US" sz="2000" dirty="0" smtClean="0"/>
              <a:t>I recommended he bypass this product and his salesman as well</a:t>
            </a:r>
            <a:endParaRPr lang="en-US" altLang="en-US" sz="2000" dirty="0"/>
          </a:p>
          <a:p>
            <a:pPr marL="457200" lvl="1" indent="0" eaLnBrk="1" hangingPunct="1">
              <a:buNone/>
            </a:pPr>
            <a:r>
              <a:rPr lang="en-US" altLang="en-US" sz="2000" dirty="0"/>
              <a:t>	</a:t>
            </a:r>
          </a:p>
        </p:txBody>
      </p:sp>
    </p:spTree>
    <p:extLst>
      <p:ext uri="{BB962C8B-B14F-4D97-AF65-F5344CB8AC3E}">
        <p14:creationId xmlns:p14="http://schemas.microsoft.com/office/powerpoint/2010/main" val="37244858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540675">
                                            <p:txEl>
                                              <p:pRg st="0" end="0"/>
                                            </p:txEl>
                                          </p:spTgt>
                                        </p:tgtEl>
                                        <p:attrNameLst>
                                          <p:attrName>style.visibility</p:attrName>
                                        </p:attrNameLst>
                                      </p:cBhvr>
                                      <p:to>
                                        <p:strVal val="visible"/>
                                      </p:to>
                                    </p:set>
                                    <p:anim calcmode="lin" valueType="num">
                                      <p:cBhvr additive="base">
                                        <p:cTn id="7" dur="500" fill="hold"/>
                                        <p:tgtEl>
                                          <p:spTgt spid="540675">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54067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540675">
                                            <p:txEl>
                                              <p:pRg st="1" end="1"/>
                                            </p:txEl>
                                          </p:spTgt>
                                        </p:tgtEl>
                                        <p:attrNameLst>
                                          <p:attrName>style.visibility</p:attrName>
                                        </p:attrNameLst>
                                      </p:cBhvr>
                                      <p:to>
                                        <p:strVal val="visible"/>
                                      </p:to>
                                    </p:set>
                                    <p:anim calcmode="lin" valueType="num">
                                      <p:cBhvr additive="base">
                                        <p:cTn id="13" dur="500" fill="hold"/>
                                        <p:tgtEl>
                                          <p:spTgt spid="540675">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540675">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540675">
                                            <p:txEl>
                                              <p:pRg st="2" end="2"/>
                                            </p:txEl>
                                          </p:spTgt>
                                        </p:tgtEl>
                                        <p:attrNameLst>
                                          <p:attrName>style.visibility</p:attrName>
                                        </p:attrNameLst>
                                      </p:cBhvr>
                                      <p:to>
                                        <p:strVal val="visible"/>
                                      </p:to>
                                    </p:set>
                                    <p:anim calcmode="lin" valueType="num">
                                      <p:cBhvr additive="base">
                                        <p:cTn id="17" dur="500" fill="hold"/>
                                        <p:tgtEl>
                                          <p:spTgt spid="540675">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540675">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540675">
                                            <p:txEl>
                                              <p:pRg st="3" end="3"/>
                                            </p:txEl>
                                          </p:spTgt>
                                        </p:tgtEl>
                                        <p:attrNameLst>
                                          <p:attrName>style.visibility</p:attrName>
                                        </p:attrNameLst>
                                      </p:cBhvr>
                                      <p:to>
                                        <p:strVal val="visible"/>
                                      </p:to>
                                    </p:set>
                                    <p:anim calcmode="lin" valueType="num">
                                      <p:cBhvr additive="base">
                                        <p:cTn id="21" dur="500" fill="hold"/>
                                        <p:tgtEl>
                                          <p:spTgt spid="540675">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540675">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540675">
                                            <p:txEl>
                                              <p:pRg st="4" end="4"/>
                                            </p:txEl>
                                          </p:spTgt>
                                        </p:tgtEl>
                                        <p:attrNameLst>
                                          <p:attrName>style.visibility</p:attrName>
                                        </p:attrNameLst>
                                      </p:cBhvr>
                                      <p:to>
                                        <p:strVal val="visible"/>
                                      </p:to>
                                    </p:set>
                                    <p:anim calcmode="lin" valueType="num">
                                      <p:cBhvr additive="base">
                                        <p:cTn id="25" dur="500" fill="hold"/>
                                        <p:tgtEl>
                                          <p:spTgt spid="540675">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540675">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540675">
                                            <p:txEl>
                                              <p:pRg st="5" end="5"/>
                                            </p:txEl>
                                          </p:spTgt>
                                        </p:tgtEl>
                                        <p:attrNameLst>
                                          <p:attrName>style.visibility</p:attrName>
                                        </p:attrNameLst>
                                      </p:cBhvr>
                                      <p:to>
                                        <p:strVal val="visible"/>
                                      </p:to>
                                    </p:set>
                                    <p:anim calcmode="lin" valueType="num">
                                      <p:cBhvr additive="base">
                                        <p:cTn id="29" dur="500" fill="hold"/>
                                        <p:tgtEl>
                                          <p:spTgt spid="540675">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540675">
                                            <p:txEl>
                                              <p:pRg st="5" end="5"/>
                                            </p:txEl>
                                          </p:spTgt>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0"/>
                                  </p:stCondLst>
                                  <p:childTnLst>
                                    <p:set>
                                      <p:cBhvr>
                                        <p:cTn id="32" dur="1" fill="hold">
                                          <p:stCondLst>
                                            <p:cond delay="0"/>
                                          </p:stCondLst>
                                        </p:cTn>
                                        <p:tgtEl>
                                          <p:spTgt spid="540675">
                                            <p:txEl>
                                              <p:pRg st="6" end="6"/>
                                            </p:txEl>
                                          </p:spTgt>
                                        </p:tgtEl>
                                        <p:attrNameLst>
                                          <p:attrName>style.visibility</p:attrName>
                                        </p:attrNameLst>
                                      </p:cBhvr>
                                      <p:to>
                                        <p:strVal val="visible"/>
                                      </p:to>
                                    </p:set>
                                    <p:anim calcmode="lin" valueType="num">
                                      <p:cBhvr additive="base">
                                        <p:cTn id="33" dur="500" fill="hold"/>
                                        <p:tgtEl>
                                          <p:spTgt spid="540675">
                                            <p:txEl>
                                              <p:pRg st="6" end="6"/>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540675">
                                            <p:txEl>
                                              <p:pRg st="6" end="6"/>
                                            </p:txEl>
                                          </p:spTgt>
                                        </p:tgtEl>
                                        <p:attrNameLst>
                                          <p:attrName>ppt_y</p:attrName>
                                        </p:attrNameLst>
                                      </p:cBhvr>
                                      <p:tavLst>
                                        <p:tav tm="0">
                                          <p:val>
                                            <p:strVal val="#ppt_y"/>
                                          </p:val>
                                        </p:tav>
                                        <p:tav tm="100000">
                                          <p:val>
                                            <p:strVal val="#ppt_y"/>
                                          </p:val>
                                        </p:tav>
                                      </p:tavLst>
                                    </p:anim>
                                  </p:childTnLst>
                                </p:cTn>
                              </p:par>
                              <p:par>
                                <p:cTn id="35" presetID="2" presetClass="entr" presetSubtype="8" fill="hold" grpId="0" nodeType="withEffect">
                                  <p:stCondLst>
                                    <p:cond delay="0"/>
                                  </p:stCondLst>
                                  <p:childTnLst>
                                    <p:set>
                                      <p:cBhvr>
                                        <p:cTn id="36" dur="1" fill="hold">
                                          <p:stCondLst>
                                            <p:cond delay="0"/>
                                          </p:stCondLst>
                                        </p:cTn>
                                        <p:tgtEl>
                                          <p:spTgt spid="540675">
                                            <p:txEl>
                                              <p:pRg st="7" end="7"/>
                                            </p:txEl>
                                          </p:spTgt>
                                        </p:tgtEl>
                                        <p:attrNameLst>
                                          <p:attrName>style.visibility</p:attrName>
                                        </p:attrNameLst>
                                      </p:cBhvr>
                                      <p:to>
                                        <p:strVal val="visible"/>
                                      </p:to>
                                    </p:set>
                                    <p:anim calcmode="lin" valueType="num">
                                      <p:cBhvr additive="base">
                                        <p:cTn id="37" dur="500" fill="hold"/>
                                        <p:tgtEl>
                                          <p:spTgt spid="540675">
                                            <p:txEl>
                                              <p:pRg st="7" end="7"/>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540675">
                                            <p:txEl>
                                              <p:pRg st="7" end="7"/>
                                            </p:txEl>
                                          </p:spTgt>
                                        </p:tgtEl>
                                        <p:attrNameLst>
                                          <p:attrName>ppt_y</p:attrName>
                                        </p:attrNameLst>
                                      </p:cBhvr>
                                      <p:tavLst>
                                        <p:tav tm="0">
                                          <p:val>
                                            <p:strVal val="#ppt_y"/>
                                          </p:val>
                                        </p:tav>
                                        <p:tav tm="100000">
                                          <p:val>
                                            <p:strVal val="#ppt_y"/>
                                          </p:val>
                                        </p:tav>
                                      </p:tavLst>
                                    </p:anim>
                                  </p:childTnLst>
                                </p:cTn>
                              </p:par>
                              <p:par>
                                <p:cTn id="39" presetID="2" presetClass="entr" presetSubtype="8" fill="hold" grpId="0" nodeType="withEffect">
                                  <p:stCondLst>
                                    <p:cond delay="0"/>
                                  </p:stCondLst>
                                  <p:childTnLst>
                                    <p:set>
                                      <p:cBhvr>
                                        <p:cTn id="40" dur="1" fill="hold">
                                          <p:stCondLst>
                                            <p:cond delay="0"/>
                                          </p:stCondLst>
                                        </p:cTn>
                                        <p:tgtEl>
                                          <p:spTgt spid="540675">
                                            <p:txEl>
                                              <p:pRg st="8" end="8"/>
                                            </p:txEl>
                                          </p:spTgt>
                                        </p:tgtEl>
                                        <p:attrNameLst>
                                          <p:attrName>style.visibility</p:attrName>
                                        </p:attrNameLst>
                                      </p:cBhvr>
                                      <p:to>
                                        <p:strVal val="visible"/>
                                      </p:to>
                                    </p:set>
                                    <p:anim calcmode="lin" valueType="num">
                                      <p:cBhvr additive="base">
                                        <p:cTn id="41" dur="500" fill="hold"/>
                                        <p:tgtEl>
                                          <p:spTgt spid="540675">
                                            <p:txEl>
                                              <p:pRg st="8" end="8"/>
                                            </p:txEl>
                                          </p:spTgt>
                                        </p:tgtEl>
                                        <p:attrNameLst>
                                          <p:attrName>ppt_x</p:attrName>
                                        </p:attrNameLst>
                                      </p:cBhvr>
                                      <p:tavLst>
                                        <p:tav tm="0">
                                          <p:val>
                                            <p:strVal val="0-#ppt_w/2"/>
                                          </p:val>
                                        </p:tav>
                                        <p:tav tm="100000">
                                          <p:val>
                                            <p:strVal val="#ppt_x"/>
                                          </p:val>
                                        </p:tav>
                                      </p:tavLst>
                                    </p:anim>
                                    <p:anim calcmode="lin" valueType="num">
                                      <p:cBhvr additive="base">
                                        <p:cTn id="42" dur="500" fill="hold"/>
                                        <p:tgtEl>
                                          <p:spTgt spid="540675">
                                            <p:txEl>
                                              <p:pRg st="8" end="8"/>
                                            </p:txEl>
                                          </p:spTgt>
                                        </p:tgtEl>
                                        <p:attrNameLst>
                                          <p:attrName>ppt_y</p:attrName>
                                        </p:attrNameLst>
                                      </p:cBhvr>
                                      <p:tavLst>
                                        <p:tav tm="0">
                                          <p:val>
                                            <p:strVal val="#ppt_y"/>
                                          </p:val>
                                        </p:tav>
                                        <p:tav tm="100000">
                                          <p:val>
                                            <p:strVal val="#ppt_y"/>
                                          </p:val>
                                        </p:tav>
                                      </p:tavLst>
                                    </p:anim>
                                  </p:childTnLst>
                                </p:cTn>
                              </p:par>
                              <p:par>
                                <p:cTn id="43" presetID="2" presetClass="entr" presetSubtype="8" fill="hold" grpId="0" nodeType="withEffect">
                                  <p:stCondLst>
                                    <p:cond delay="0"/>
                                  </p:stCondLst>
                                  <p:childTnLst>
                                    <p:set>
                                      <p:cBhvr>
                                        <p:cTn id="44" dur="1" fill="hold">
                                          <p:stCondLst>
                                            <p:cond delay="0"/>
                                          </p:stCondLst>
                                        </p:cTn>
                                        <p:tgtEl>
                                          <p:spTgt spid="540675">
                                            <p:txEl>
                                              <p:pRg st="9" end="9"/>
                                            </p:txEl>
                                          </p:spTgt>
                                        </p:tgtEl>
                                        <p:attrNameLst>
                                          <p:attrName>style.visibility</p:attrName>
                                        </p:attrNameLst>
                                      </p:cBhvr>
                                      <p:to>
                                        <p:strVal val="visible"/>
                                      </p:to>
                                    </p:set>
                                    <p:anim calcmode="lin" valueType="num">
                                      <p:cBhvr additive="base">
                                        <p:cTn id="45" dur="500" fill="hold"/>
                                        <p:tgtEl>
                                          <p:spTgt spid="540675">
                                            <p:txEl>
                                              <p:pRg st="9" end="9"/>
                                            </p:txEl>
                                          </p:spTgt>
                                        </p:tgtEl>
                                        <p:attrNameLst>
                                          <p:attrName>ppt_x</p:attrName>
                                        </p:attrNameLst>
                                      </p:cBhvr>
                                      <p:tavLst>
                                        <p:tav tm="0">
                                          <p:val>
                                            <p:strVal val="0-#ppt_w/2"/>
                                          </p:val>
                                        </p:tav>
                                        <p:tav tm="100000">
                                          <p:val>
                                            <p:strVal val="#ppt_x"/>
                                          </p:val>
                                        </p:tav>
                                      </p:tavLst>
                                    </p:anim>
                                    <p:anim calcmode="lin" valueType="num">
                                      <p:cBhvr additive="base">
                                        <p:cTn id="46" dur="500" fill="hold"/>
                                        <p:tgtEl>
                                          <p:spTgt spid="540675">
                                            <p:txEl>
                                              <p:pRg st="9" end="9"/>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0675" grpId="0" uiExpand="1" build="p" autoUpdateAnimBg="0"/>
    </p:bldLst>
  </p:timing>
</p:sld>
</file>

<file path=ppt/slides/slide5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0114" name="Rectangle 2"/>
          <p:cNvSpPr>
            <a:spLocks noGrp="1" noChangeArrowheads="1"/>
          </p:cNvSpPr>
          <p:nvPr>
            <p:ph type="title" idx="4294967295"/>
          </p:nvPr>
        </p:nvSpPr>
        <p:spPr>
          <a:xfrm>
            <a:off x="608013" y="685800"/>
            <a:ext cx="7772400" cy="914400"/>
          </a:xfrm>
        </p:spPr>
        <p:txBody>
          <a:bodyPr/>
          <a:lstStyle/>
          <a:p>
            <a:pPr eaLnBrk="1" hangingPunct="1">
              <a:buFont typeface="Wingdings" panose="05000000000000000000" pitchFamily="2" charset="2"/>
              <a:buNone/>
            </a:pPr>
            <a:r>
              <a:rPr lang="en-US" altLang="en-US" dirty="0"/>
              <a:t>Case Study #2</a:t>
            </a:r>
          </a:p>
        </p:txBody>
      </p:sp>
      <p:sp>
        <p:nvSpPr>
          <p:cNvPr id="70660" name="Rectangle 3"/>
          <p:cNvSpPr>
            <a:spLocks noGrp="1" noChangeArrowheads="1"/>
          </p:cNvSpPr>
          <p:nvPr>
            <p:ph idx="1"/>
          </p:nvPr>
        </p:nvSpPr>
        <p:spPr>
          <a:xfrm>
            <a:off x="914400" y="1600200"/>
            <a:ext cx="7315200" cy="5029200"/>
          </a:xfrm>
        </p:spPr>
        <p:txBody>
          <a:bodyPr/>
          <a:lstStyle/>
          <a:p>
            <a:pPr eaLnBrk="1" hangingPunct="1">
              <a:buFont typeface="Wingdings" panose="05000000000000000000" pitchFamily="2" charset="2"/>
              <a:buNone/>
            </a:pPr>
            <a:r>
              <a:rPr lang="en-US" altLang="en-US" sz="2400" dirty="0"/>
              <a:t>Data</a:t>
            </a:r>
          </a:p>
          <a:p>
            <a:pPr eaLnBrk="1" hangingPunct="1"/>
            <a:r>
              <a:rPr lang="en-US" altLang="en-US" sz="2400" dirty="0"/>
              <a:t>Bill is 45 and is concerned for his family’s welfare should he die.  He is currently making $80,000 per year, has two children, and his company gives him $50,000 in life insurance coverage as a benefit.  If he died, his wife could invest the insurance settlement and make a 5.0% return with 2% inflation each year for 20 years until the kids finish school. </a:t>
            </a:r>
          </a:p>
          <a:p>
            <a:pPr eaLnBrk="1" hangingPunct="1"/>
            <a:r>
              <a:rPr lang="en-US" altLang="en-US" sz="2400" dirty="0"/>
              <a:t>Calculations</a:t>
            </a:r>
          </a:p>
          <a:p>
            <a:pPr lvl="1" eaLnBrk="1" hangingPunct="1"/>
            <a:r>
              <a:rPr lang="en-US" altLang="en-US" dirty="0"/>
              <a:t>What is the process for determining needs? (Assume a 22% drop in living expenses after death)</a:t>
            </a:r>
          </a:p>
          <a:p>
            <a:pPr lvl="1" eaLnBrk="1" hangingPunct="1"/>
            <a:r>
              <a:rPr lang="en-US" altLang="en-US" dirty="0"/>
              <a:t>How much insurance should Bill have? </a:t>
            </a:r>
          </a:p>
          <a:p>
            <a:pPr lvl="1" eaLnBrk="1" hangingPunct="1">
              <a:lnSpc>
                <a:spcPct val="90000"/>
              </a:lnSpc>
              <a:buFontTx/>
              <a:buNone/>
            </a:pPr>
            <a:endParaRPr lang="en-US" altLang="en-US" sz="3200"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200"/>
                                  </p:stCondLst>
                                  <p:childTnLst>
                                    <p:set>
                                      <p:cBhvr>
                                        <p:cTn id="6" dur="1" fill="hold">
                                          <p:stCondLst>
                                            <p:cond delay="0"/>
                                          </p:stCondLst>
                                        </p:cTn>
                                        <p:tgtEl>
                                          <p:spTgt spid="70660">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200"/>
                                  </p:stCondLst>
                                  <p:childTnLst>
                                    <p:set>
                                      <p:cBhvr>
                                        <p:cTn id="10" dur="1" fill="hold">
                                          <p:stCondLst>
                                            <p:cond delay="0"/>
                                          </p:stCondLst>
                                        </p:cTn>
                                        <p:tgtEl>
                                          <p:spTgt spid="70660">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200"/>
                                  </p:stCondLst>
                                  <p:childTnLst>
                                    <p:set>
                                      <p:cBhvr>
                                        <p:cTn id="14" dur="1" fill="hold">
                                          <p:stCondLst>
                                            <p:cond delay="0"/>
                                          </p:stCondLst>
                                        </p:cTn>
                                        <p:tgtEl>
                                          <p:spTgt spid="70660">
                                            <p:txEl>
                                              <p:pRg st="2" end="2"/>
                                            </p:txEl>
                                          </p:spTgt>
                                        </p:tgtEl>
                                        <p:attrNameLst>
                                          <p:attrName>style.visibility</p:attrName>
                                        </p:attrNameLst>
                                      </p:cBhvr>
                                      <p:to>
                                        <p:strVal val="visible"/>
                                      </p:to>
                                    </p:set>
                                  </p:childTnLst>
                                </p:cTn>
                              </p:par>
                              <p:par>
                                <p:cTn id="15" presetID="1" presetClass="entr" presetSubtype="0" fill="hold" grpId="0" nodeType="withEffect">
                                  <p:stCondLst>
                                    <p:cond delay="200"/>
                                  </p:stCondLst>
                                  <p:childTnLst>
                                    <p:set>
                                      <p:cBhvr>
                                        <p:cTn id="16" dur="1" fill="hold">
                                          <p:stCondLst>
                                            <p:cond delay="0"/>
                                          </p:stCondLst>
                                        </p:cTn>
                                        <p:tgtEl>
                                          <p:spTgt spid="70660">
                                            <p:txEl>
                                              <p:pRg st="3" end="3"/>
                                            </p:txEl>
                                          </p:spTgt>
                                        </p:tgtEl>
                                        <p:attrNameLst>
                                          <p:attrName>style.visibility</p:attrName>
                                        </p:attrNameLst>
                                      </p:cBhvr>
                                      <p:to>
                                        <p:strVal val="visible"/>
                                      </p:to>
                                    </p:set>
                                  </p:childTnLst>
                                </p:cTn>
                              </p:par>
                              <p:par>
                                <p:cTn id="17" presetID="1" presetClass="entr" presetSubtype="0" fill="hold" grpId="0" nodeType="withEffect">
                                  <p:stCondLst>
                                    <p:cond delay="200"/>
                                  </p:stCondLst>
                                  <p:childTnLst>
                                    <p:set>
                                      <p:cBhvr>
                                        <p:cTn id="18" dur="1" fill="hold">
                                          <p:stCondLst>
                                            <p:cond delay="0"/>
                                          </p:stCondLst>
                                        </p:cTn>
                                        <p:tgtEl>
                                          <p:spTgt spid="70660">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660" grpId="0" build="p"/>
    </p:bld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5362" name="Rectangle 2"/>
          <p:cNvSpPr>
            <a:spLocks noGrp="1" noChangeArrowheads="1"/>
          </p:cNvSpPr>
          <p:nvPr>
            <p:ph type="title" idx="4294967295"/>
          </p:nvPr>
        </p:nvSpPr>
        <p:spPr>
          <a:xfrm>
            <a:off x="0" y="593725"/>
            <a:ext cx="9051925" cy="1143000"/>
          </a:xfrm>
        </p:spPr>
        <p:txBody>
          <a:bodyPr/>
          <a:lstStyle/>
          <a:p>
            <a:pPr eaLnBrk="1" hangingPunct="1"/>
            <a:r>
              <a:rPr lang="en-US" altLang="en-US" dirty="0"/>
              <a:t>5 Key Questions</a:t>
            </a:r>
          </a:p>
        </p:txBody>
      </p:sp>
      <p:sp>
        <p:nvSpPr>
          <p:cNvPr id="291843" name="Rectangle 3"/>
          <p:cNvSpPr>
            <a:spLocks noGrp="1" noChangeArrowheads="1"/>
          </p:cNvSpPr>
          <p:nvPr>
            <p:ph idx="1"/>
          </p:nvPr>
        </p:nvSpPr>
        <p:spPr>
          <a:xfrm>
            <a:off x="914400" y="1600200"/>
            <a:ext cx="7315200" cy="4876800"/>
          </a:xfrm>
        </p:spPr>
        <p:txBody>
          <a:bodyPr/>
          <a:lstStyle/>
          <a:p>
            <a:pPr eaLnBrk="1" hangingPunct="1"/>
            <a:r>
              <a:rPr lang="en-US" altLang="en-US" dirty="0"/>
              <a:t>1. Why have Life Insurance?</a:t>
            </a:r>
          </a:p>
          <a:p>
            <a:pPr lvl="1" eaLnBrk="1" hangingPunct="1"/>
            <a:r>
              <a:rPr lang="en-US" altLang="en-US" dirty="0"/>
              <a:t>Insurance is for emergency planning and control of your life </a:t>
            </a:r>
          </a:p>
          <a:p>
            <a:pPr lvl="2" eaLnBrk="1" hangingPunct="1"/>
            <a:r>
              <a:rPr lang="en-US" altLang="en-US" dirty="0"/>
              <a:t>We have been commanded to keep adequate insurance</a:t>
            </a:r>
          </a:p>
          <a:p>
            <a:pPr lvl="3" eaLnBrk="1" hangingPunct="1"/>
            <a:r>
              <a:rPr lang="en-US" altLang="en-US" dirty="0"/>
              <a:t>Death is not an excuse for not taking care of our families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291843">
                                            <p:txEl>
                                              <p:pRg st="0" end="0"/>
                                            </p:txEl>
                                          </p:spTgt>
                                        </p:tgtEl>
                                        <p:attrNameLst>
                                          <p:attrName>style.visibility</p:attrName>
                                        </p:attrNameLst>
                                      </p:cBhvr>
                                      <p:to>
                                        <p:strVal val="visible"/>
                                      </p:to>
                                    </p:set>
                                    <p:animEffect transition="in" filter="strips(downLeft)">
                                      <p:cBhvr>
                                        <p:cTn id="7" dur="500"/>
                                        <p:tgtEl>
                                          <p:spTgt spid="291843">
                                            <p:txEl>
                                              <p:pRg st="0" end="0"/>
                                            </p:txEl>
                                          </p:spTgt>
                                        </p:tgtEl>
                                      </p:cBhvr>
                                    </p:animEffect>
                                  </p:childTnLst>
                                </p:cTn>
                              </p:par>
                              <p:par>
                                <p:cTn id="8" presetID="18" presetClass="entr" presetSubtype="12" fill="hold" grpId="0" nodeType="withEffect">
                                  <p:stCondLst>
                                    <p:cond delay="0"/>
                                  </p:stCondLst>
                                  <p:childTnLst>
                                    <p:set>
                                      <p:cBhvr>
                                        <p:cTn id="9" dur="1" fill="hold">
                                          <p:stCondLst>
                                            <p:cond delay="0"/>
                                          </p:stCondLst>
                                        </p:cTn>
                                        <p:tgtEl>
                                          <p:spTgt spid="291843">
                                            <p:txEl>
                                              <p:pRg st="1" end="1"/>
                                            </p:txEl>
                                          </p:spTgt>
                                        </p:tgtEl>
                                        <p:attrNameLst>
                                          <p:attrName>style.visibility</p:attrName>
                                        </p:attrNameLst>
                                      </p:cBhvr>
                                      <p:to>
                                        <p:strVal val="visible"/>
                                      </p:to>
                                    </p:set>
                                    <p:animEffect transition="in" filter="strips(downLeft)">
                                      <p:cBhvr>
                                        <p:cTn id="10" dur="500"/>
                                        <p:tgtEl>
                                          <p:spTgt spid="291843">
                                            <p:txEl>
                                              <p:pRg st="1" end="1"/>
                                            </p:txEl>
                                          </p:spTgt>
                                        </p:tgtEl>
                                      </p:cBhvr>
                                    </p:animEffect>
                                  </p:childTnLst>
                                </p:cTn>
                              </p:par>
                              <p:par>
                                <p:cTn id="11" presetID="18" presetClass="entr" presetSubtype="12" fill="hold" grpId="0" nodeType="withEffect">
                                  <p:stCondLst>
                                    <p:cond delay="0"/>
                                  </p:stCondLst>
                                  <p:childTnLst>
                                    <p:set>
                                      <p:cBhvr>
                                        <p:cTn id="12" dur="1" fill="hold">
                                          <p:stCondLst>
                                            <p:cond delay="0"/>
                                          </p:stCondLst>
                                        </p:cTn>
                                        <p:tgtEl>
                                          <p:spTgt spid="291843">
                                            <p:txEl>
                                              <p:pRg st="2" end="2"/>
                                            </p:txEl>
                                          </p:spTgt>
                                        </p:tgtEl>
                                        <p:attrNameLst>
                                          <p:attrName>style.visibility</p:attrName>
                                        </p:attrNameLst>
                                      </p:cBhvr>
                                      <p:to>
                                        <p:strVal val="visible"/>
                                      </p:to>
                                    </p:set>
                                    <p:animEffect transition="in" filter="strips(downLeft)">
                                      <p:cBhvr>
                                        <p:cTn id="13" dur="500"/>
                                        <p:tgtEl>
                                          <p:spTgt spid="291843">
                                            <p:txEl>
                                              <p:pRg st="2" end="2"/>
                                            </p:txEl>
                                          </p:spTgt>
                                        </p:tgtEl>
                                      </p:cBhvr>
                                    </p:animEffect>
                                  </p:childTnLst>
                                </p:cTn>
                              </p:par>
                              <p:par>
                                <p:cTn id="14" presetID="18" presetClass="entr" presetSubtype="12" fill="hold" grpId="0" nodeType="withEffect">
                                  <p:stCondLst>
                                    <p:cond delay="0"/>
                                  </p:stCondLst>
                                  <p:childTnLst>
                                    <p:set>
                                      <p:cBhvr>
                                        <p:cTn id="15" dur="1" fill="hold">
                                          <p:stCondLst>
                                            <p:cond delay="0"/>
                                          </p:stCondLst>
                                        </p:cTn>
                                        <p:tgtEl>
                                          <p:spTgt spid="291843">
                                            <p:txEl>
                                              <p:pRg st="3" end="3"/>
                                            </p:txEl>
                                          </p:spTgt>
                                        </p:tgtEl>
                                        <p:attrNameLst>
                                          <p:attrName>style.visibility</p:attrName>
                                        </p:attrNameLst>
                                      </p:cBhvr>
                                      <p:to>
                                        <p:strVal val="visible"/>
                                      </p:to>
                                    </p:set>
                                    <p:animEffect transition="in" filter="strips(downLeft)">
                                      <p:cBhvr>
                                        <p:cTn id="16" dur="500"/>
                                        <p:tgtEl>
                                          <p:spTgt spid="29184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1843" grpId="0" build="p" bldLvl="4" autoUpdateAnimBg="0"/>
    </p:bldLst>
  </p:timing>
</p:sld>
</file>

<file path=ppt/slides/slide6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2162" name="Rectangle 2"/>
          <p:cNvSpPr>
            <a:spLocks noGrp="1" noChangeArrowheads="1"/>
          </p:cNvSpPr>
          <p:nvPr>
            <p:ph type="title" idx="4294967295"/>
          </p:nvPr>
        </p:nvSpPr>
        <p:spPr>
          <a:xfrm>
            <a:off x="381000" y="609600"/>
            <a:ext cx="8305800" cy="1143000"/>
          </a:xfrm>
        </p:spPr>
        <p:txBody>
          <a:bodyPr/>
          <a:lstStyle/>
          <a:p>
            <a:pPr eaLnBrk="1" hangingPunct="1"/>
            <a:r>
              <a:rPr lang="en-US" altLang="en-US" sz="2000"/>
              <a:t>Bill, married, 2 children, makes $80,000 per year.  His wife could invest insurance settlement making 3% after taxes and inflation for 20 years.   What is the process for determining needs?  How much insurance should Bill have?</a:t>
            </a:r>
          </a:p>
        </p:txBody>
      </p:sp>
      <p:sp>
        <p:nvSpPr>
          <p:cNvPr id="72708" name="Rectangle 3"/>
          <p:cNvSpPr>
            <a:spLocks noGrp="1" noChangeArrowheads="1"/>
          </p:cNvSpPr>
          <p:nvPr>
            <p:ph idx="1"/>
          </p:nvPr>
        </p:nvSpPr>
        <p:spPr>
          <a:xfrm>
            <a:off x="381000" y="1981200"/>
            <a:ext cx="8305800" cy="4495800"/>
          </a:xfrm>
        </p:spPr>
        <p:txBody>
          <a:bodyPr/>
          <a:lstStyle/>
          <a:p>
            <a:pPr marL="609600" indent="-609600" eaLnBrk="1" hangingPunct="1"/>
            <a:r>
              <a:rPr lang="en-US" altLang="en-US" sz="2400" dirty="0"/>
              <a:t>a. Adjust salary downward</a:t>
            </a:r>
          </a:p>
          <a:p>
            <a:pPr marL="990600" lvl="1" indent="-533400" eaLnBrk="1" hangingPunct="1"/>
            <a:r>
              <a:rPr lang="en-US" altLang="en-US" dirty="0"/>
              <a:t>Generally, family living expenses fall by 30% with the loss of an adult.  The larger the size of the surviving family, the less living expenses drop.   Family size after death and percentage drop:   1 (30% drop), 2 (26%), 3 (22%), and 4 (20%).  </a:t>
            </a:r>
          </a:p>
          <a:p>
            <a:pPr marL="990600" lvl="1" indent="-533400" eaLnBrk="1" hangingPunct="1"/>
            <a:r>
              <a:rPr lang="en-US" altLang="en-US" dirty="0"/>
              <a:t>Since Bill’s family would go from 4 to 3, his target replacement is  $80,000 * (1-.22)  or</a:t>
            </a:r>
          </a:p>
          <a:p>
            <a:pPr marL="990600" lvl="1" indent="-533400" eaLnBrk="1" hangingPunct="1"/>
            <a:r>
              <a:rPr lang="en-US" altLang="en-US" dirty="0"/>
              <a:t>$62,400</a:t>
            </a:r>
          </a:p>
          <a:p>
            <a:pPr marL="609600" indent="-609600" eaLnBrk="1" hangingPunct="1">
              <a:lnSpc>
                <a:spcPct val="90000"/>
              </a:lnSpc>
            </a:pPr>
            <a:r>
              <a:rPr lang="en-US" altLang="en-US" sz="2400" dirty="0"/>
              <a:t>b. Choose the appropriate interest rate</a:t>
            </a:r>
          </a:p>
          <a:p>
            <a:pPr marL="990600" lvl="1" indent="-533400" eaLnBrk="1" hangingPunct="1">
              <a:lnSpc>
                <a:spcPct val="90000"/>
              </a:lnSpc>
            </a:pPr>
            <a:r>
              <a:rPr lang="en-US" altLang="en-US" dirty="0"/>
              <a:t>The return after inflation is (1.05/1.02)-1 or 2.94%</a:t>
            </a:r>
          </a:p>
        </p:txBody>
      </p:sp>
      <p:sp>
        <p:nvSpPr>
          <p:cNvPr id="92164" name="Rectangle 4"/>
          <p:cNvSpPr>
            <a:spLocks noChangeArrowheads="1"/>
          </p:cNvSpPr>
          <p:nvPr/>
        </p:nvSpPr>
        <p:spPr bwMode="auto">
          <a:xfrm>
            <a:off x="381000" y="1981200"/>
            <a:ext cx="8305800" cy="4495800"/>
          </a:xfrm>
          <a:prstGeom prst="rect">
            <a:avLst/>
          </a:prstGeom>
          <a:noFill/>
          <a:ln w="12700" cap="sq">
            <a:no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lgn="ctr" eaLnBrk="1" hangingPunct="1">
              <a:spcBef>
                <a:spcPct val="0"/>
              </a:spcBef>
              <a:buFontTx/>
              <a:buNone/>
            </a:pPr>
            <a:endParaRPr lang="en-US" altLang="en-US" sz="240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200"/>
                                  </p:stCondLst>
                                  <p:childTnLst>
                                    <p:set>
                                      <p:cBhvr>
                                        <p:cTn id="6" dur="1" fill="hold">
                                          <p:stCondLst>
                                            <p:cond delay="0"/>
                                          </p:stCondLst>
                                        </p:cTn>
                                        <p:tgtEl>
                                          <p:spTgt spid="72708">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2708">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2708">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2708">
                                            <p:txEl>
                                              <p:pRg st="3" end="3"/>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200"/>
                                  </p:stCondLst>
                                  <p:childTnLst>
                                    <p:set>
                                      <p:cBhvr>
                                        <p:cTn id="22" dur="1" fill="hold">
                                          <p:stCondLst>
                                            <p:cond delay="0"/>
                                          </p:stCondLst>
                                        </p:cTn>
                                        <p:tgtEl>
                                          <p:spTgt spid="72708">
                                            <p:txEl>
                                              <p:pRg st="4" end="4"/>
                                            </p:txEl>
                                          </p:spTgt>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72708">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708" grpId="0" build="p"/>
    </p:bldLst>
  </p:timing>
</p:sld>
</file>

<file path=ppt/slides/slide6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3186" name="Rectangle 2"/>
          <p:cNvSpPr>
            <a:spLocks noGrp="1" noChangeArrowheads="1"/>
          </p:cNvSpPr>
          <p:nvPr>
            <p:ph type="title" idx="4294967295"/>
          </p:nvPr>
        </p:nvSpPr>
        <p:spPr>
          <a:xfrm>
            <a:off x="365125" y="593725"/>
            <a:ext cx="8382000" cy="1143000"/>
          </a:xfrm>
        </p:spPr>
        <p:txBody>
          <a:bodyPr/>
          <a:lstStyle/>
          <a:p>
            <a:pPr eaLnBrk="1" hangingPunct="1"/>
            <a:r>
              <a:rPr lang="en-US" altLang="en-US" sz="2000"/>
              <a:t>Bill, married, 2 children, makes $80,000 per year.  His wife could invest insurance settlement making 3% after taxes and inflation for 20 years.   What is the process for determining needs?  How much insurance should Bill have?</a:t>
            </a:r>
          </a:p>
        </p:txBody>
      </p:sp>
      <p:sp>
        <p:nvSpPr>
          <p:cNvPr id="73732" name="Rectangle 3"/>
          <p:cNvSpPr>
            <a:spLocks noGrp="1" noChangeArrowheads="1"/>
          </p:cNvSpPr>
          <p:nvPr>
            <p:ph idx="1"/>
          </p:nvPr>
        </p:nvSpPr>
        <p:spPr>
          <a:xfrm>
            <a:off x="685800" y="1676400"/>
            <a:ext cx="7848600" cy="4953000"/>
          </a:xfrm>
        </p:spPr>
        <p:txBody>
          <a:bodyPr/>
          <a:lstStyle/>
          <a:p>
            <a:pPr eaLnBrk="1" hangingPunct="1"/>
            <a:r>
              <a:rPr lang="en-US" altLang="en-US" sz="2400" dirty="0"/>
              <a:t>c.  Determine the income stream replacement</a:t>
            </a:r>
          </a:p>
          <a:p>
            <a:pPr lvl="1" eaLnBrk="1" hangingPunct="1"/>
            <a:r>
              <a:rPr lang="en-US" altLang="en-US" dirty="0"/>
              <a:t>Number of years to replace income           N = 20 years</a:t>
            </a:r>
          </a:p>
          <a:p>
            <a:pPr lvl="1" eaLnBrk="1" hangingPunct="1"/>
            <a:r>
              <a:rPr lang="en-US" altLang="en-US" dirty="0"/>
              <a:t>Estimated after tax and inflation rate         I = 2.94%</a:t>
            </a:r>
          </a:p>
          <a:p>
            <a:pPr lvl="1" eaLnBrk="1" hangingPunct="1"/>
            <a:r>
              <a:rPr lang="en-US" altLang="en-US" dirty="0"/>
              <a:t>Target $80,000 * (1-.22)  or                  PMT = $62,400</a:t>
            </a:r>
          </a:p>
          <a:p>
            <a:pPr lvl="1" eaLnBrk="1" hangingPunct="1"/>
            <a:r>
              <a:rPr lang="en-US" altLang="en-US" dirty="0"/>
              <a:t>Solve for the Present Value.  Bill wants the payments at the beginning of each year, so use “Begin” mode. </a:t>
            </a:r>
          </a:p>
          <a:p>
            <a:pPr lvl="2" eaLnBrk="1" hangingPunct="1"/>
            <a:r>
              <a:rPr lang="en-US" altLang="en-US" dirty="0"/>
              <a:t>Bill needs  $960,877</a:t>
            </a:r>
          </a:p>
          <a:p>
            <a:pPr eaLnBrk="1" hangingPunct="1"/>
            <a:r>
              <a:rPr lang="en-US" altLang="en-US" sz="2400" dirty="0"/>
              <a:t>4.  Subtract out current insurance available of $50,000:</a:t>
            </a:r>
          </a:p>
          <a:p>
            <a:pPr lvl="2" eaLnBrk="1" hangingPunct="1"/>
            <a:r>
              <a:rPr lang="en-US" altLang="en-US" dirty="0"/>
              <a:t>$960,877 - 50,000 = $910,877 </a:t>
            </a:r>
          </a:p>
          <a:p>
            <a:pPr lvl="2" eaLnBrk="1" hangingPunct="1">
              <a:buFontTx/>
              <a:buNone/>
            </a:pPr>
            <a:r>
              <a:rPr lang="en-US" altLang="en-US" dirty="0"/>
              <a:t>The multiple of salary he needs is:</a:t>
            </a:r>
          </a:p>
          <a:p>
            <a:pPr lvl="2" eaLnBrk="1" hangingPunct="1"/>
            <a:r>
              <a:rPr lang="en-US" altLang="en-US" dirty="0"/>
              <a:t>$860,877 / 80,000 = 10.76x</a:t>
            </a:r>
          </a:p>
        </p:txBody>
      </p:sp>
      <p:sp>
        <p:nvSpPr>
          <p:cNvPr id="93188" name="Rectangle 4"/>
          <p:cNvSpPr>
            <a:spLocks noChangeArrowheads="1"/>
          </p:cNvSpPr>
          <p:nvPr/>
        </p:nvSpPr>
        <p:spPr bwMode="auto">
          <a:xfrm>
            <a:off x="365125" y="1600200"/>
            <a:ext cx="8321675" cy="4846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none" anchor="ct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lgn="ctr" eaLnBrk="1" hangingPunct="1">
              <a:spcBef>
                <a:spcPct val="0"/>
              </a:spcBef>
              <a:buFontTx/>
              <a:buNone/>
            </a:pPr>
            <a:endParaRPr lang="en-US" altLang="en-US" sz="240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200"/>
                                  </p:stCondLst>
                                  <p:childTnLst>
                                    <p:set>
                                      <p:cBhvr>
                                        <p:cTn id="6" dur="1" fill="hold">
                                          <p:stCondLst>
                                            <p:cond delay="0"/>
                                          </p:stCondLst>
                                        </p:cTn>
                                        <p:tgtEl>
                                          <p:spTgt spid="73732">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3732">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3732">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3732">
                                            <p:txEl>
                                              <p:pRg st="3" end="3"/>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3732">
                                            <p:txEl>
                                              <p:pRg st="4" end="4"/>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73732">
                                            <p:txEl>
                                              <p:pRg st="5" end="5"/>
                                            </p:txEl>
                                          </p:spTgt>
                                        </p:tgtEl>
                                        <p:attrNameLst>
                                          <p:attrName>style.visibility</p:attrName>
                                        </p:attrNameLst>
                                      </p:cBhvr>
                                      <p:to>
                                        <p:strVal val="visible"/>
                                      </p:to>
                                    </p:set>
                                  </p:childTnLst>
                                </p:cTn>
                              </p:par>
                            </p:childTnLst>
                          </p:cTn>
                        </p:par>
                      </p:childTnLst>
                    </p:cTn>
                  </p:par>
                  <p:par>
                    <p:cTn id="25" fill="hold" nodeType="clickPar">
                      <p:stCondLst>
                        <p:cond delay="indefinite"/>
                      </p:stCondLst>
                      <p:childTnLst>
                        <p:par>
                          <p:cTn id="26" fill="hold" nodeType="withGroup">
                            <p:stCondLst>
                              <p:cond delay="0"/>
                            </p:stCondLst>
                            <p:childTnLst>
                              <p:par>
                                <p:cTn id="27" presetID="1" presetClass="entr" presetSubtype="0" fill="hold" grpId="0" nodeType="clickEffect">
                                  <p:stCondLst>
                                    <p:cond delay="200"/>
                                  </p:stCondLst>
                                  <p:childTnLst>
                                    <p:set>
                                      <p:cBhvr>
                                        <p:cTn id="28" dur="1" fill="hold">
                                          <p:stCondLst>
                                            <p:cond delay="0"/>
                                          </p:stCondLst>
                                        </p:cTn>
                                        <p:tgtEl>
                                          <p:spTgt spid="73732">
                                            <p:txEl>
                                              <p:pRg st="6" end="6"/>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73732">
                                            <p:txEl>
                                              <p:pRg st="7" end="7"/>
                                            </p:txEl>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73732">
                                            <p:txEl>
                                              <p:pRg st="8" end="8"/>
                                            </p:txEl>
                                          </p:spTgt>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73732">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732" grpId="0" build="p"/>
    </p:bldLst>
  </p:timing>
</p:sld>
</file>

<file path=ppt/slides/slide6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3188" name="Rectangle 4"/>
          <p:cNvSpPr>
            <a:spLocks noChangeArrowheads="1"/>
          </p:cNvSpPr>
          <p:nvPr/>
        </p:nvSpPr>
        <p:spPr bwMode="auto">
          <a:xfrm>
            <a:off x="365125" y="1600200"/>
            <a:ext cx="8321675" cy="4846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none" anchor="ct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lgn="ctr" eaLnBrk="1" hangingPunct="1">
              <a:spcBef>
                <a:spcPct val="0"/>
              </a:spcBef>
              <a:buFontTx/>
              <a:buNone/>
            </a:pPr>
            <a:endParaRPr lang="en-US" altLang="en-US" sz="2400"/>
          </a:p>
        </p:txBody>
      </p:sp>
      <p:pic>
        <p:nvPicPr>
          <p:cNvPr id="7" name="Picture 6"/>
          <p:cNvPicPr>
            <a:picLocks noChangeAspect="1"/>
          </p:cNvPicPr>
          <p:nvPr/>
        </p:nvPicPr>
        <p:blipFill>
          <a:blip r:embed="rId2"/>
          <a:stretch>
            <a:fillRect/>
          </a:stretch>
        </p:blipFill>
        <p:spPr>
          <a:xfrm>
            <a:off x="831789" y="892809"/>
            <a:ext cx="7123454" cy="5645117"/>
          </a:xfrm>
          <a:prstGeom prst="rect">
            <a:avLst/>
          </a:prstGeom>
        </p:spPr>
      </p:pic>
    </p:spTree>
    <p:extLst>
      <p:ext uri="{BB962C8B-B14F-4D97-AF65-F5344CB8AC3E}">
        <p14:creationId xmlns:p14="http://schemas.microsoft.com/office/powerpoint/2010/main" val="2618695432"/>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3186" name="Rectangle 2"/>
          <p:cNvSpPr>
            <a:spLocks noGrp="1" noChangeArrowheads="1"/>
          </p:cNvSpPr>
          <p:nvPr>
            <p:ph type="title" idx="4294967295"/>
          </p:nvPr>
        </p:nvSpPr>
        <p:spPr>
          <a:xfrm>
            <a:off x="365125" y="692911"/>
            <a:ext cx="8382000" cy="944628"/>
          </a:xfrm>
        </p:spPr>
        <p:txBody>
          <a:bodyPr/>
          <a:lstStyle/>
          <a:p>
            <a:pPr eaLnBrk="1" hangingPunct="1"/>
            <a:r>
              <a:rPr lang="en-US" altLang="en-US" dirty="0"/>
              <a:t>Case #3</a:t>
            </a:r>
          </a:p>
        </p:txBody>
      </p:sp>
      <p:sp>
        <p:nvSpPr>
          <p:cNvPr id="73732" name="Rectangle 3"/>
          <p:cNvSpPr>
            <a:spLocks noGrp="1" noChangeArrowheads="1"/>
          </p:cNvSpPr>
          <p:nvPr>
            <p:ph idx="1"/>
          </p:nvPr>
        </p:nvSpPr>
        <p:spPr>
          <a:xfrm>
            <a:off x="685800" y="1676400"/>
            <a:ext cx="7848600" cy="4953000"/>
          </a:xfrm>
        </p:spPr>
        <p:txBody>
          <a:bodyPr/>
          <a:lstStyle/>
          <a:p>
            <a:pPr eaLnBrk="1" hangingPunct="1"/>
            <a:r>
              <a:rPr lang="en-US" altLang="en-US" dirty="0"/>
              <a:t>Bob has been dogged by an insurance agent trying to sell him cash value insurance as an investment product.  Bob is living on a budget, out of debt, has adequate </a:t>
            </a:r>
            <a:r>
              <a:rPr lang="en-US" altLang="en-US" dirty="0" smtClean="0"/>
              <a:t>health and term life insurance </a:t>
            </a:r>
            <a:r>
              <a:rPr lang="en-US" altLang="en-US" dirty="0"/>
              <a:t>and has an existing investment program.  What questions could Bob ask the insurance agent to help get more information on why he is pushing so hard?</a:t>
            </a:r>
          </a:p>
        </p:txBody>
      </p:sp>
      <p:sp>
        <p:nvSpPr>
          <p:cNvPr id="93188" name="Rectangle 4"/>
          <p:cNvSpPr>
            <a:spLocks noChangeArrowheads="1"/>
          </p:cNvSpPr>
          <p:nvPr/>
        </p:nvSpPr>
        <p:spPr bwMode="auto">
          <a:xfrm>
            <a:off x="365125" y="1600200"/>
            <a:ext cx="8321675" cy="4846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none" anchor="ct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lgn="ctr" eaLnBrk="1" hangingPunct="1">
              <a:spcBef>
                <a:spcPct val="0"/>
              </a:spcBef>
              <a:buFontTx/>
              <a:buNone/>
            </a:pPr>
            <a:endParaRPr lang="en-US" altLang="en-US" sz="2400"/>
          </a:p>
        </p:txBody>
      </p:sp>
    </p:spTree>
    <p:extLst>
      <p:ext uri="{BB962C8B-B14F-4D97-AF65-F5344CB8AC3E}">
        <p14:creationId xmlns:p14="http://schemas.microsoft.com/office/powerpoint/2010/main" val="334667807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200"/>
                                  </p:stCondLst>
                                  <p:childTnLst>
                                    <p:set>
                                      <p:cBhvr>
                                        <p:cTn id="6" dur="1" fill="hold">
                                          <p:stCondLst>
                                            <p:cond delay="0"/>
                                          </p:stCondLst>
                                        </p:cTn>
                                        <p:tgtEl>
                                          <p:spTgt spid="73732">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732" grpId="0" build="p"/>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Title 1"/>
          <p:cNvSpPr>
            <a:spLocks noGrp="1"/>
          </p:cNvSpPr>
          <p:nvPr>
            <p:ph type="title" idx="4294967295"/>
          </p:nvPr>
        </p:nvSpPr>
        <p:spPr>
          <a:xfrm>
            <a:off x="608013" y="685800"/>
            <a:ext cx="7772400" cy="914400"/>
          </a:xfrm>
        </p:spPr>
        <p:txBody>
          <a:bodyPr/>
          <a:lstStyle/>
          <a:p>
            <a:r>
              <a:rPr lang="en-US" altLang="en-US"/>
              <a:t>Permanent Insurance Thoughts</a:t>
            </a:r>
          </a:p>
        </p:txBody>
      </p:sp>
      <p:sp>
        <p:nvSpPr>
          <p:cNvPr id="56323" name="Content Placeholder 2"/>
          <p:cNvSpPr>
            <a:spLocks noGrp="1"/>
          </p:cNvSpPr>
          <p:nvPr>
            <p:ph idx="1"/>
          </p:nvPr>
        </p:nvSpPr>
        <p:spPr>
          <a:xfrm>
            <a:off x="928688" y="1608138"/>
            <a:ext cx="7286625" cy="4419600"/>
          </a:xfrm>
        </p:spPr>
        <p:txBody>
          <a:bodyPr/>
          <a:lstStyle/>
          <a:p>
            <a:r>
              <a:rPr lang="en-US" altLang="en-US" sz="2000" u="sng" dirty="0"/>
              <a:t>What are your first year and later commissions?</a:t>
            </a:r>
            <a:r>
              <a:rPr lang="en-US" altLang="en-US" sz="2000" dirty="0"/>
              <a:t> If permanent insurance is such a good product, why do I have to pay such high commissions for sales (first year commissions to agents can be 50-120% of first year sales). What are your commissions if I purchase this product (and the company pays me not you is not an acceptable answer</a:t>
            </a:r>
            <a:r>
              <a:rPr lang="en-US" altLang="en-US" sz="2000" dirty="0" smtClean="0"/>
              <a:t>)?</a:t>
            </a:r>
            <a:endParaRPr lang="en-US" altLang="en-US" sz="2000" dirty="0"/>
          </a:p>
          <a:p>
            <a:r>
              <a:rPr lang="en-US" altLang="en-US" sz="2000" u="sng" dirty="0"/>
              <a:t>What are my annual fees and expenses?</a:t>
            </a:r>
            <a:r>
              <a:rPr lang="en-US" altLang="en-US" sz="2000" dirty="0"/>
              <a:t> What are the fees on investment sub-accounts? These are not complex products.  Why can’t they use low-cost index funds with significantly lower fees? </a:t>
            </a:r>
          </a:p>
          <a:p>
            <a:r>
              <a:rPr lang="en-US" altLang="en-US" sz="2000" u="sng" dirty="0"/>
              <a:t>What are your assumptions for benefits?</a:t>
            </a:r>
            <a:r>
              <a:rPr lang="en-US" altLang="en-US" sz="2000" dirty="0"/>
              <a:t> Why are payments on cash value products (except whole life) based on assumptions which the company is not liable for?  Why not use real values to hold them accountable?</a:t>
            </a:r>
          </a:p>
          <a:p>
            <a:r>
              <a:rPr lang="en-US" altLang="en-US" sz="2000" u="sng" dirty="0"/>
              <a:t>Why is it so hard to find performance data on these products? </a:t>
            </a:r>
            <a:r>
              <a:rPr lang="en-US" altLang="en-US" sz="2000" dirty="0"/>
              <a:t>I can easily find data on mutual funds, why not these insurance products? </a:t>
            </a:r>
            <a:endParaRPr lang="en-US" altLang="en-US" dirty="0"/>
          </a:p>
        </p:txBody>
      </p:sp>
    </p:spTree>
    <p:extLst>
      <p:ext uri="{BB962C8B-B14F-4D97-AF65-F5344CB8AC3E}">
        <p14:creationId xmlns:p14="http://schemas.microsoft.com/office/powerpoint/2010/main" val="4220917074"/>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Title 1"/>
          <p:cNvSpPr>
            <a:spLocks noGrp="1"/>
          </p:cNvSpPr>
          <p:nvPr>
            <p:ph type="title" idx="4294967295"/>
          </p:nvPr>
        </p:nvSpPr>
        <p:spPr>
          <a:xfrm>
            <a:off x="608013" y="685800"/>
            <a:ext cx="7772400" cy="914400"/>
          </a:xfrm>
        </p:spPr>
        <p:txBody>
          <a:bodyPr/>
          <a:lstStyle/>
          <a:p>
            <a:r>
              <a:rPr lang="en-US" altLang="en-US"/>
              <a:t>Permanent Insurance </a:t>
            </a:r>
            <a:r>
              <a:rPr lang="en-US" altLang="en-US" sz="2400"/>
              <a:t>(continued)</a:t>
            </a:r>
          </a:p>
        </p:txBody>
      </p:sp>
      <p:sp>
        <p:nvSpPr>
          <p:cNvPr id="57347" name="Content Placeholder 2"/>
          <p:cNvSpPr>
            <a:spLocks noGrp="1"/>
          </p:cNvSpPr>
          <p:nvPr>
            <p:ph idx="1"/>
          </p:nvPr>
        </p:nvSpPr>
        <p:spPr>
          <a:xfrm>
            <a:off x="928688" y="1608138"/>
            <a:ext cx="7451725" cy="4419600"/>
          </a:xfrm>
        </p:spPr>
        <p:txBody>
          <a:bodyPr/>
          <a:lstStyle/>
          <a:p>
            <a:r>
              <a:rPr lang="en-US" altLang="en-US" sz="2000" u="sng" dirty="0"/>
              <a:t>Why are there two different sets of expenses?</a:t>
            </a:r>
            <a:r>
              <a:rPr lang="en-US" altLang="en-US" sz="2000" dirty="0"/>
              <a:t>  Why does the company have two sets of expenses, one with current and one with maximum charges.  Why can the company change the contract and extract maximum charges after the contract is signed if they do not make enough profit? </a:t>
            </a:r>
          </a:p>
          <a:p>
            <a:r>
              <a:rPr lang="en-US" altLang="en-US" sz="2000" u="sng" dirty="0"/>
              <a:t>If this is for retirement, why do I need a medical exam?</a:t>
            </a:r>
            <a:r>
              <a:rPr lang="en-US" altLang="en-US" sz="2000" dirty="0"/>
              <a:t> If this is such a good investment, why require a medical exam before the contract?  If I fail the exam, I must pay more for </a:t>
            </a:r>
            <a:r>
              <a:rPr lang="en-US" altLang="en-US" sz="2000" dirty="0" smtClean="0"/>
              <a:t>this investment</a:t>
            </a:r>
            <a:endParaRPr lang="en-US" altLang="en-US" sz="2000" dirty="0"/>
          </a:p>
          <a:p>
            <a:r>
              <a:rPr lang="en-US" altLang="en-US" sz="2000" u="sng" dirty="0"/>
              <a:t>Why does the insurance company have the right to reject me?</a:t>
            </a:r>
            <a:r>
              <a:rPr lang="en-US" altLang="en-US" sz="2000" dirty="0"/>
              <a:t> Why after I have signed up for insurance, is the company is not required to accept me as a client?  They can drop </a:t>
            </a:r>
            <a:r>
              <a:rPr lang="en-US" altLang="en-US" sz="2000" dirty="0" smtClean="0"/>
              <a:t>me</a:t>
            </a:r>
            <a:r>
              <a:rPr lang="en-US" altLang="en-US" sz="2000" dirty="0" smtClean="0"/>
              <a:t> </a:t>
            </a:r>
            <a:r>
              <a:rPr lang="en-US" altLang="en-US" sz="2000" dirty="0"/>
              <a:t>at their discretion</a:t>
            </a:r>
          </a:p>
          <a:p>
            <a:r>
              <a:rPr lang="en-US" altLang="en-US" sz="2000" u="sng" dirty="0"/>
              <a:t>What have been the actual returns on these products?</a:t>
            </a:r>
            <a:r>
              <a:rPr lang="en-US" altLang="en-US" sz="2000" dirty="0"/>
              <a:t> Why is anecdotal return evidence so poor, which shows that 20 year returns on permanent products have generally been only slightly above inflation?  </a:t>
            </a:r>
          </a:p>
          <a:p>
            <a:endParaRPr lang="en-US" altLang="en-US" dirty="0"/>
          </a:p>
        </p:txBody>
      </p:sp>
    </p:spTree>
    <p:extLst>
      <p:ext uri="{BB962C8B-B14F-4D97-AF65-F5344CB8AC3E}">
        <p14:creationId xmlns:p14="http://schemas.microsoft.com/office/powerpoint/2010/main" val="2541536393"/>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4818" name="Rectangle 2"/>
          <p:cNvSpPr>
            <a:spLocks noGrp="1" noChangeArrowheads="1"/>
          </p:cNvSpPr>
          <p:nvPr>
            <p:ph type="title" idx="4294967295"/>
          </p:nvPr>
        </p:nvSpPr>
        <p:spPr>
          <a:xfrm>
            <a:off x="685800" y="639763"/>
            <a:ext cx="7772400" cy="1143000"/>
          </a:xfrm>
        </p:spPr>
        <p:txBody>
          <a:bodyPr/>
          <a:lstStyle/>
          <a:p>
            <a:pPr eaLnBrk="1" hangingPunct="1"/>
            <a:r>
              <a:rPr lang="en-US" altLang="en-US"/>
              <a:t>Understanding Term Insurance</a:t>
            </a:r>
            <a:br>
              <a:rPr lang="en-US" altLang="en-US"/>
            </a:br>
            <a:r>
              <a:rPr lang="en-US" altLang="en-US"/>
              <a:t>The Process</a:t>
            </a:r>
          </a:p>
        </p:txBody>
      </p:sp>
      <p:sp>
        <p:nvSpPr>
          <p:cNvPr id="496643" name="Rectangle 3"/>
          <p:cNvSpPr>
            <a:spLocks noChangeArrowheads="1"/>
          </p:cNvSpPr>
          <p:nvPr/>
        </p:nvSpPr>
        <p:spPr bwMode="auto">
          <a:xfrm>
            <a:off x="3200401" y="3429000"/>
            <a:ext cx="2285989" cy="914400"/>
          </a:xfrm>
          <a:prstGeom prst="rect">
            <a:avLst/>
          </a:prstGeom>
          <a:solidFill>
            <a:srgbClr val="FFFF99"/>
          </a:solidFill>
          <a:ln w="38100" cap="sq">
            <a:solidFill>
              <a:schemeClr val="tx1"/>
            </a:solidFill>
            <a:miter lim="800000"/>
            <a:headEnd type="none" w="sm" len="sm"/>
            <a:tailEnd type="none" w="sm" len="sm"/>
          </a:ln>
        </p:spPr>
        <p:txBody>
          <a:bodyPr wrap="none" anchor="ctr"/>
          <a:lstStyle/>
          <a:p>
            <a:pPr algn="ctr" eaLnBrk="1" hangingPunct="1"/>
            <a:endParaRPr lang="en-US" altLang="en-US"/>
          </a:p>
        </p:txBody>
      </p:sp>
      <p:sp>
        <p:nvSpPr>
          <p:cNvPr id="496644" name="Rectangle 4"/>
          <p:cNvSpPr>
            <a:spLocks noChangeArrowheads="1"/>
          </p:cNvSpPr>
          <p:nvPr/>
        </p:nvSpPr>
        <p:spPr bwMode="auto">
          <a:xfrm>
            <a:off x="914400" y="2534865"/>
            <a:ext cx="1828800" cy="898525"/>
          </a:xfrm>
          <a:prstGeom prst="rect">
            <a:avLst/>
          </a:prstGeom>
          <a:solidFill>
            <a:srgbClr val="CCFFCC"/>
          </a:solidFill>
          <a:ln w="38100" cap="sq">
            <a:solidFill>
              <a:schemeClr val="tx1"/>
            </a:solidFill>
            <a:miter lim="800000"/>
            <a:headEnd type="none" w="sm" len="sm"/>
            <a:tailEnd type="none" w="sm" len="sm"/>
          </a:ln>
        </p:spPr>
        <p:txBody>
          <a:bodyPr wrap="none" anchor="ct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lgn="ctr" eaLnBrk="1" hangingPunct="1">
              <a:spcBef>
                <a:spcPct val="0"/>
              </a:spcBef>
              <a:buFontTx/>
              <a:buNone/>
            </a:pPr>
            <a:endParaRPr lang="en-US" altLang="en-US" sz="2400"/>
          </a:p>
        </p:txBody>
      </p:sp>
      <p:sp>
        <p:nvSpPr>
          <p:cNvPr id="496646" name="Rectangle 6"/>
          <p:cNvSpPr>
            <a:spLocks noChangeArrowheads="1"/>
          </p:cNvSpPr>
          <p:nvPr/>
        </p:nvSpPr>
        <p:spPr bwMode="auto">
          <a:xfrm>
            <a:off x="914318" y="4367719"/>
            <a:ext cx="1828800" cy="890081"/>
          </a:xfrm>
          <a:prstGeom prst="rect">
            <a:avLst/>
          </a:prstGeom>
          <a:solidFill>
            <a:srgbClr val="FF7C80"/>
          </a:solidFill>
          <a:ln w="38100" cap="sq">
            <a:solidFill>
              <a:schemeClr val="tx1"/>
            </a:solidFill>
            <a:miter lim="800000"/>
            <a:headEnd type="none" w="sm" len="sm"/>
            <a:tailEnd type="none" w="sm" len="sm"/>
          </a:ln>
        </p:spPr>
        <p:txBody>
          <a:bodyPr wrap="none" anchor="ct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lgn="ctr" eaLnBrk="1" hangingPunct="1">
              <a:spcBef>
                <a:spcPct val="0"/>
              </a:spcBef>
              <a:buFontTx/>
              <a:buNone/>
            </a:pPr>
            <a:endParaRPr lang="en-US" altLang="en-US" sz="2400"/>
          </a:p>
        </p:txBody>
      </p:sp>
      <p:sp>
        <p:nvSpPr>
          <p:cNvPr id="496649" name="Line 9"/>
          <p:cNvSpPr>
            <a:spLocks noChangeShapeType="1"/>
          </p:cNvSpPr>
          <p:nvPr/>
        </p:nvSpPr>
        <p:spPr bwMode="auto">
          <a:xfrm>
            <a:off x="2743200" y="3063874"/>
            <a:ext cx="457200" cy="365125"/>
          </a:xfrm>
          <a:prstGeom prst="line">
            <a:avLst/>
          </a:prstGeom>
          <a:noFill/>
          <a:ln w="38100" cap="sq">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wrap="none"/>
          <a:lstStyle/>
          <a:p>
            <a:endParaRPr lang="en-US"/>
          </a:p>
        </p:txBody>
      </p:sp>
      <p:sp>
        <p:nvSpPr>
          <p:cNvPr id="496650" name="Rectangle 10"/>
          <p:cNvSpPr>
            <a:spLocks noChangeArrowheads="1"/>
          </p:cNvSpPr>
          <p:nvPr/>
        </p:nvSpPr>
        <p:spPr bwMode="auto">
          <a:xfrm>
            <a:off x="914400" y="5518011"/>
            <a:ext cx="1828800" cy="875830"/>
          </a:xfrm>
          <a:prstGeom prst="rect">
            <a:avLst/>
          </a:prstGeom>
          <a:solidFill>
            <a:srgbClr val="FF7C80"/>
          </a:solidFill>
          <a:ln w="38100" cap="sq">
            <a:solidFill>
              <a:schemeClr val="tx1"/>
            </a:solidFill>
            <a:miter lim="800000"/>
            <a:headEnd type="none" w="sm" len="sm"/>
            <a:tailEnd type="none" w="sm" len="sm"/>
          </a:ln>
        </p:spPr>
        <p:txBody>
          <a:bodyPr wrap="none" anchor="ct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lgn="ctr" eaLnBrk="1" hangingPunct="1">
              <a:spcBef>
                <a:spcPct val="0"/>
              </a:spcBef>
              <a:buFontTx/>
              <a:buNone/>
            </a:pPr>
            <a:endParaRPr lang="en-US" altLang="en-US" sz="2400"/>
          </a:p>
        </p:txBody>
      </p:sp>
      <p:sp>
        <p:nvSpPr>
          <p:cNvPr id="496651" name="Line 11"/>
          <p:cNvSpPr>
            <a:spLocks noChangeShapeType="1"/>
          </p:cNvSpPr>
          <p:nvPr/>
        </p:nvSpPr>
        <p:spPr bwMode="auto">
          <a:xfrm flipH="1">
            <a:off x="2743200" y="4343400"/>
            <a:ext cx="457200" cy="366710"/>
          </a:xfrm>
          <a:prstGeom prst="line">
            <a:avLst/>
          </a:prstGeom>
          <a:noFill/>
          <a:ln w="38100" cap="sq">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wrap="none"/>
          <a:lstStyle/>
          <a:p>
            <a:endParaRPr lang="en-US"/>
          </a:p>
        </p:txBody>
      </p:sp>
      <p:sp>
        <p:nvSpPr>
          <p:cNvPr id="496652" name="Line 12"/>
          <p:cNvSpPr>
            <a:spLocks noChangeShapeType="1"/>
          </p:cNvSpPr>
          <p:nvPr/>
        </p:nvSpPr>
        <p:spPr bwMode="auto">
          <a:xfrm flipH="1">
            <a:off x="2764547" y="4367719"/>
            <a:ext cx="1533135" cy="1565092"/>
          </a:xfrm>
          <a:prstGeom prst="line">
            <a:avLst/>
          </a:prstGeom>
          <a:noFill/>
          <a:ln w="38100" cap="sq">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wrap="none"/>
          <a:lstStyle/>
          <a:p>
            <a:endParaRPr lang="en-US"/>
          </a:p>
        </p:txBody>
      </p:sp>
      <p:sp>
        <p:nvSpPr>
          <p:cNvPr id="496654" name="Text Box 14"/>
          <p:cNvSpPr txBox="1">
            <a:spLocks noChangeArrowheads="1"/>
          </p:cNvSpPr>
          <p:nvPr/>
        </p:nvSpPr>
        <p:spPr bwMode="auto">
          <a:xfrm>
            <a:off x="985127" y="2572964"/>
            <a:ext cx="1736725"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spAutoFit/>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lgn="ctr" eaLnBrk="1" hangingPunct="1">
              <a:spcBef>
                <a:spcPct val="50000"/>
              </a:spcBef>
              <a:buFontTx/>
              <a:buNone/>
            </a:pPr>
            <a:r>
              <a:rPr lang="en-US" altLang="en-US" sz="2400" dirty="0"/>
              <a:t>+ Premium Payments</a:t>
            </a:r>
          </a:p>
        </p:txBody>
      </p:sp>
      <p:sp>
        <p:nvSpPr>
          <p:cNvPr id="496657" name="Text Box 17"/>
          <p:cNvSpPr txBox="1">
            <a:spLocks noChangeArrowheads="1"/>
          </p:cNvSpPr>
          <p:nvPr/>
        </p:nvSpPr>
        <p:spPr bwMode="auto">
          <a:xfrm>
            <a:off x="3200400" y="3520439"/>
            <a:ext cx="2285990"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square">
            <a:spAutoFit/>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lgn="ctr" eaLnBrk="1" hangingPunct="1">
              <a:spcBef>
                <a:spcPct val="50000"/>
              </a:spcBef>
              <a:buFontTx/>
              <a:buNone/>
            </a:pPr>
            <a:r>
              <a:rPr lang="en-US" altLang="en-US" sz="2400" dirty="0"/>
              <a:t>Your Term Life Insurance Policy</a:t>
            </a:r>
          </a:p>
        </p:txBody>
      </p:sp>
      <p:sp>
        <p:nvSpPr>
          <p:cNvPr id="496658" name="Text Box 18"/>
          <p:cNvSpPr txBox="1">
            <a:spLocks noChangeArrowheads="1"/>
          </p:cNvSpPr>
          <p:nvPr/>
        </p:nvSpPr>
        <p:spPr bwMode="auto">
          <a:xfrm>
            <a:off x="914400" y="4389437"/>
            <a:ext cx="1644650"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spAutoFit/>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lgn="ctr" eaLnBrk="1" hangingPunct="1">
              <a:spcBef>
                <a:spcPct val="50000"/>
              </a:spcBef>
              <a:buFontTx/>
              <a:buNone/>
            </a:pPr>
            <a:r>
              <a:rPr lang="en-US" altLang="en-US" sz="2400" dirty="0"/>
              <a:t>- Mortality Costs</a:t>
            </a:r>
          </a:p>
        </p:txBody>
      </p:sp>
      <p:sp>
        <p:nvSpPr>
          <p:cNvPr id="496659" name="Text Box 19"/>
          <p:cNvSpPr txBox="1">
            <a:spLocks noChangeArrowheads="1"/>
          </p:cNvSpPr>
          <p:nvPr/>
        </p:nvSpPr>
        <p:spPr bwMode="auto">
          <a:xfrm>
            <a:off x="939089" y="5562844"/>
            <a:ext cx="1736725"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spAutoFit/>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lgn="ctr" eaLnBrk="1" hangingPunct="1">
              <a:spcBef>
                <a:spcPct val="50000"/>
              </a:spcBef>
              <a:buFontTx/>
              <a:buNone/>
            </a:pPr>
            <a:r>
              <a:rPr lang="en-US" altLang="en-US" sz="2400" dirty="0"/>
              <a:t>- Expense Costs </a:t>
            </a:r>
          </a:p>
        </p:txBody>
      </p:sp>
      <p:sp>
        <p:nvSpPr>
          <p:cNvPr id="2" name="TextBox 1"/>
          <p:cNvSpPr txBox="1"/>
          <p:nvPr/>
        </p:nvSpPr>
        <p:spPr>
          <a:xfrm>
            <a:off x="5486390" y="2514610"/>
            <a:ext cx="3108926" cy="3785652"/>
          </a:xfrm>
          <a:prstGeom prst="rect">
            <a:avLst/>
          </a:prstGeom>
          <a:noFill/>
        </p:spPr>
        <p:txBody>
          <a:bodyPr wrap="square" rtlCol="0">
            <a:spAutoFit/>
          </a:bodyPr>
          <a:lstStyle/>
          <a:p>
            <a:pPr marL="342900" indent="-342900">
              <a:buFont typeface="Arial" panose="020B0604020202020204" pitchFamily="34" charset="0"/>
              <a:buChar char="•"/>
            </a:pPr>
            <a:r>
              <a:rPr lang="en-US" dirty="0"/>
              <a:t>Your premium payments fund the policy</a:t>
            </a:r>
          </a:p>
          <a:p>
            <a:pPr marL="800100" lvl="1" indent="-342900">
              <a:buFont typeface="Arial" panose="020B0604020202020204" pitchFamily="34" charset="0"/>
              <a:buChar char="•"/>
            </a:pPr>
            <a:r>
              <a:rPr lang="en-US" dirty="0"/>
              <a:t>It includes both mortality costs (the costs of dying) and expense costs (the costs of the policy)</a:t>
            </a:r>
          </a:p>
        </p:txBody>
      </p:sp>
    </p:spTree>
    <p:extLst>
      <p:ext uri="{BB962C8B-B14F-4D97-AF65-F5344CB8AC3E}">
        <p14:creationId xmlns:p14="http://schemas.microsoft.com/office/powerpoint/2010/main" val="93818741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496643"/>
                                        </p:tgtEl>
                                        <p:attrNameLst>
                                          <p:attrName>style.visibility</p:attrName>
                                        </p:attrNameLst>
                                      </p:cBhvr>
                                      <p:to>
                                        <p:strVal val="visible"/>
                                      </p:to>
                                    </p:set>
                                    <p:animEffect transition="in" filter="checkerboard(across)">
                                      <p:cBhvr>
                                        <p:cTn id="7" dur="500"/>
                                        <p:tgtEl>
                                          <p:spTgt spid="496643"/>
                                        </p:tgtEl>
                                      </p:cBhvr>
                                    </p:animEffect>
                                  </p:childTnLst>
                                </p:cTn>
                              </p:par>
                              <p:par>
                                <p:cTn id="8" presetID="5" presetClass="entr" presetSubtype="10" fill="hold" grpId="0" nodeType="withEffect">
                                  <p:stCondLst>
                                    <p:cond delay="0"/>
                                  </p:stCondLst>
                                  <p:childTnLst>
                                    <p:set>
                                      <p:cBhvr>
                                        <p:cTn id="9" dur="1" fill="hold">
                                          <p:stCondLst>
                                            <p:cond delay="0"/>
                                          </p:stCondLst>
                                        </p:cTn>
                                        <p:tgtEl>
                                          <p:spTgt spid="496657"/>
                                        </p:tgtEl>
                                        <p:attrNameLst>
                                          <p:attrName>style.visibility</p:attrName>
                                        </p:attrNameLst>
                                      </p:cBhvr>
                                      <p:to>
                                        <p:strVal val="visible"/>
                                      </p:to>
                                    </p:set>
                                    <p:animEffect transition="in" filter="checkerboard(across)">
                                      <p:cBhvr>
                                        <p:cTn id="10" dur="500"/>
                                        <p:tgtEl>
                                          <p:spTgt spid="496657"/>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3" presetClass="entr" presetSubtype="10" fill="hold" grpId="0" nodeType="clickEffect">
                                  <p:stCondLst>
                                    <p:cond delay="0"/>
                                  </p:stCondLst>
                                  <p:childTnLst>
                                    <p:set>
                                      <p:cBhvr>
                                        <p:cTn id="14" dur="1" fill="hold">
                                          <p:stCondLst>
                                            <p:cond delay="0"/>
                                          </p:stCondLst>
                                        </p:cTn>
                                        <p:tgtEl>
                                          <p:spTgt spid="496644"/>
                                        </p:tgtEl>
                                        <p:attrNameLst>
                                          <p:attrName>style.visibility</p:attrName>
                                        </p:attrNameLst>
                                      </p:cBhvr>
                                      <p:to>
                                        <p:strVal val="visible"/>
                                      </p:to>
                                    </p:set>
                                    <p:animEffect transition="in" filter="blinds(horizontal)">
                                      <p:cBhvr>
                                        <p:cTn id="15" dur="500"/>
                                        <p:tgtEl>
                                          <p:spTgt spid="496644"/>
                                        </p:tgtEl>
                                      </p:cBhvr>
                                    </p:animEffect>
                                  </p:childTnLst>
                                </p:cTn>
                              </p:par>
                              <p:par>
                                <p:cTn id="16" presetID="5" presetClass="entr" presetSubtype="10" fill="hold" grpId="0" nodeType="withEffect">
                                  <p:stCondLst>
                                    <p:cond delay="0"/>
                                  </p:stCondLst>
                                  <p:childTnLst>
                                    <p:set>
                                      <p:cBhvr>
                                        <p:cTn id="17" dur="1" fill="hold">
                                          <p:stCondLst>
                                            <p:cond delay="0"/>
                                          </p:stCondLst>
                                        </p:cTn>
                                        <p:tgtEl>
                                          <p:spTgt spid="496654"/>
                                        </p:tgtEl>
                                        <p:attrNameLst>
                                          <p:attrName>style.visibility</p:attrName>
                                        </p:attrNameLst>
                                      </p:cBhvr>
                                      <p:to>
                                        <p:strVal val="visible"/>
                                      </p:to>
                                    </p:set>
                                    <p:animEffect transition="in" filter="checkerboard(across)">
                                      <p:cBhvr>
                                        <p:cTn id="18" dur="500"/>
                                        <p:tgtEl>
                                          <p:spTgt spid="496654"/>
                                        </p:tgtEl>
                                      </p:cBhvr>
                                    </p:animEffect>
                                  </p:childTnLst>
                                </p:cTn>
                              </p:par>
                              <p:par>
                                <p:cTn id="19" presetID="5" presetClass="entr" presetSubtype="10" fill="hold" nodeType="withEffect">
                                  <p:stCondLst>
                                    <p:cond delay="0"/>
                                  </p:stCondLst>
                                  <p:childTnLst>
                                    <p:set>
                                      <p:cBhvr>
                                        <p:cTn id="20" dur="1" fill="hold">
                                          <p:stCondLst>
                                            <p:cond delay="0"/>
                                          </p:stCondLst>
                                        </p:cTn>
                                        <p:tgtEl>
                                          <p:spTgt spid="496649"/>
                                        </p:tgtEl>
                                        <p:attrNameLst>
                                          <p:attrName>style.visibility</p:attrName>
                                        </p:attrNameLst>
                                      </p:cBhvr>
                                      <p:to>
                                        <p:strVal val="visible"/>
                                      </p:to>
                                    </p:set>
                                    <p:animEffect transition="in" filter="checkerboard(across)">
                                      <p:cBhvr>
                                        <p:cTn id="21" dur="500"/>
                                        <p:tgtEl>
                                          <p:spTgt spid="496649"/>
                                        </p:tgtEl>
                                      </p:cBhvr>
                                    </p:animEffect>
                                  </p:childTnLst>
                                </p:cTn>
                              </p:par>
                            </p:childTnLst>
                          </p:cTn>
                        </p:par>
                      </p:childTnLst>
                    </p:cTn>
                  </p:par>
                  <p:par>
                    <p:cTn id="22" fill="hold" nodeType="clickPar">
                      <p:stCondLst>
                        <p:cond delay="indefinite"/>
                      </p:stCondLst>
                      <p:childTnLst>
                        <p:par>
                          <p:cTn id="23" fill="hold" nodeType="withGroup">
                            <p:stCondLst>
                              <p:cond delay="0"/>
                            </p:stCondLst>
                            <p:childTnLst>
                              <p:par>
                                <p:cTn id="24" presetID="5" presetClass="entr" presetSubtype="10" fill="hold" grpId="0" nodeType="clickEffect">
                                  <p:stCondLst>
                                    <p:cond delay="0"/>
                                  </p:stCondLst>
                                  <p:childTnLst>
                                    <p:set>
                                      <p:cBhvr>
                                        <p:cTn id="25" dur="1" fill="hold">
                                          <p:stCondLst>
                                            <p:cond delay="0"/>
                                          </p:stCondLst>
                                        </p:cTn>
                                        <p:tgtEl>
                                          <p:spTgt spid="496646"/>
                                        </p:tgtEl>
                                        <p:attrNameLst>
                                          <p:attrName>style.visibility</p:attrName>
                                        </p:attrNameLst>
                                      </p:cBhvr>
                                      <p:to>
                                        <p:strVal val="visible"/>
                                      </p:to>
                                    </p:set>
                                    <p:animEffect transition="in" filter="checkerboard(across)">
                                      <p:cBhvr>
                                        <p:cTn id="26" dur="500"/>
                                        <p:tgtEl>
                                          <p:spTgt spid="496646"/>
                                        </p:tgtEl>
                                      </p:cBhvr>
                                    </p:animEffect>
                                  </p:childTnLst>
                                </p:cTn>
                              </p:par>
                              <p:par>
                                <p:cTn id="27" presetID="5" presetClass="entr" presetSubtype="10" fill="hold" nodeType="withEffect">
                                  <p:stCondLst>
                                    <p:cond delay="0"/>
                                  </p:stCondLst>
                                  <p:childTnLst>
                                    <p:set>
                                      <p:cBhvr>
                                        <p:cTn id="28" dur="1" fill="hold">
                                          <p:stCondLst>
                                            <p:cond delay="0"/>
                                          </p:stCondLst>
                                        </p:cTn>
                                        <p:tgtEl>
                                          <p:spTgt spid="496651"/>
                                        </p:tgtEl>
                                        <p:attrNameLst>
                                          <p:attrName>style.visibility</p:attrName>
                                        </p:attrNameLst>
                                      </p:cBhvr>
                                      <p:to>
                                        <p:strVal val="visible"/>
                                      </p:to>
                                    </p:set>
                                    <p:animEffect transition="in" filter="checkerboard(across)">
                                      <p:cBhvr>
                                        <p:cTn id="29" dur="500"/>
                                        <p:tgtEl>
                                          <p:spTgt spid="496651"/>
                                        </p:tgtEl>
                                      </p:cBhvr>
                                    </p:animEffect>
                                  </p:childTnLst>
                                </p:cTn>
                              </p:par>
                              <p:par>
                                <p:cTn id="30" presetID="5" presetClass="entr" presetSubtype="10" fill="hold" grpId="0" nodeType="withEffect">
                                  <p:stCondLst>
                                    <p:cond delay="0"/>
                                  </p:stCondLst>
                                  <p:childTnLst>
                                    <p:set>
                                      <p:cBhvr>
                                        <p:cTn id="31" dur="1" fill="hold">
                                          <p:stCondLst>
                                            <p:cond delay="0"/>
                                          </p:stCondLst>
                                        </p:cTn>
                                        <p:tgtEl>
                                          <p:spTgt spid="496658"/>
                                        </p:tgtEl>
                                        <p:attrNameLst>
                                          <p:attrName>style.visibility</p:attrName>
                                        </p:attrNameLst>
                                      </p:cBhvr>
                                      <p:to>
                                        <p:strVal val="visible"/>
                                      </p:to>
                                    </p:set>
                                    <p:animEffect transition="in" filter="checkerboard(across)">
                                      <p:cBhvr>
                                        <p:cTn id="32" dur="500"/>
                                        <p:tgtEl>
                                          <p:spTgt spid="496658"/>
                                        </p:tgtEl>
                                      </p:cBhvr>
                                    </p:animEffect>
                                  </p:childTnLst>
                                </p:cTn>
                              </p:par>
                              <p:par>
                                <p:cTn id="33" presetID="5" presetClass="entr" presetSubtype="10" fill="hold" nodeType="withEffect">
                                  <p:stCondLst>
                                    <p:cond delay="0"/>
                                  </p:stCondLst>
                                  <p:childTnLst>
                                    <p:set>
                                      <p:cBhvr>
                                        <p:cTn id="34" dur="1" fill="hold">
                                          <p:stCondLst>
                                            <p:cond delay="0"/>
                                          </p:stCondLst>
                                        </p:cTn>
                                        <p:tgtEl>
                                          <p:spTgt spid="496652"/>
                                        </p:tgtEl>
                                        <p:attrNameLst>
                                          <p:attrName>style.visibility</p:attrName>
                                        </p:attrNameLst>
                                      </p:cBhvr>
                                      <p:to>
                                        <p:strVal val="visible"/>
                                      </p:to>
                                    </p:set>
                                    <p:animEffect transition="in" filter="checkerboard(across)">
                                      <p:cBhvr>
                                        <p:cTn id="35" dur="500"/>
                                        <p:tgtEl>
                                          <p:spTgt spid="496652"/>
                                        </p:tgtEl>
                                      </p:cBhvr>
                                    </p:animEffect>
                                  </p:childTnLst>
                                </p:cTn>
                              </p:par>
                              <p:par>
                                <p:cTn id="36" presetID="5" presetClass="entr" presetSubtype="10" fill="hold" grpId="0" nodeType="withEffect">
                                  <p:stCondLst>
                                    <p:cond delay="0"/>
                                  </p:stCondLst>
                                  <p:childTnLst>
                                    <p:set>
                                      <p:cBhvr>
                                        <p:cTn id="37" dur="1" fill="hold">
                                          <p:stCondLst>
                                            <p:cond delay="0"/>
                                          </p:stCondLst>
                                        </p:cTn>
                                        <p:tgtEl>
                                          <p:spTgt spid="496650"/>
                                        </p:tgtEl>
                                        <p:attrNameLst>
                                          <p:attrName>style.visibility</p:attrName>
                                        </p:attrNameLst>
                                      </p:cBhvr>
                                      <p:to>
                                        <p:strVal val="visible"/>
                                      </p:to>
                                    </p:set>
                                    <p:animEffect transition="in" filter="checkerboard(across)">
                                      <p:cBhvr>
                                        <p:cTn id="38" dur="500"/>
                                        <p:tgtEl>
                                          <p:spTgt spid="496650"/>
                                        </p:tgtEl>
                                      </p:cBhvr>
                                    </p:animEffect>
                                  </p:childTnLst>
                                </p:cTn>
                              </p:par>
                              <p:par>
                                <p:cTn id="39" presetID="5" presetClass="entr" presetSubtype="10" fill="hold" grpId="0" nodeType="withEffect">
                                  <p:stCondLst>
                                    <p:cond delay="0"/>
                                  </p:stCondLst>
                                  <p:childTnLst>
                                    <p:set>
                                      <p:cBhvr>
                                        <p:cTn id="40" dur="1" fill="hold">
                                          <p:stCondLst>
                                            <p:cond delay="0"/>
                                          </p:stCondLst>
                                        </p:cTn>
                                        <p:tgtEl>
                                          <p:spTgt spid="496659"/>
                                        </p:tgtEl>
                                        <p:attrNameLst>
                                          <p:attrName>style.visibility</p:attrName>
                                        </p:attrNameLst>
                                      </p:cBhvr>
                                      <p:to>
                                        <p:strVal val="visible"/>
                                      </p:to>
                                    </p:set>
                                    <p:animEffect transition="in" filter="checkerboard(across)">
                                      <p:cBhvr>
                                        <p:cTn id="41" dur="500"/>
                                        <p:tgtEl>
                                          <p:spTgt spid="4966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6643" grpId="0" animBg="1"/>
      <p:bldP spid="496644" grpId="0" animBg="1"/>
      <p:bldP spid="496646" grpId="0" animBg="1"/>
      <p:bldP spid="496650" grpId="0" animBg="1"/>
      <p:bldP spid="496654" grpId="0"/>
      <p:bldP spid="496657" grpId="0"/>
      <p:bldP spid="496658" grpId="0"/>
      <p:bldP spid="496659" grpId="0"/>
    </p:bldLst>
  </p:timing>
</p:sld>
</file>

<file path=ppt/slides/slide6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7" name="Rectangle 5"/>
          <p:cNvSpPr>
            <a:spLocks noChangeArrowheads="1"/>
          </p:cNvSpPr>
          <p:nvPr/>
        </p:nvSpPr>
        <p:spPr bwMode="auto">
          <a:xfrm>
            <a:off x="6400795" y="2870563"/>
            <a:ext cx="1828800" cy="914400"/>
          </a:xfrm>
          <a:prstGeom prst="rect">
            <a:avLst/>
          </a:prstGeom>
          <a:solidFill>
            <a:srgbClr val="66FF66"/>
          </a:solidFill>
          <a:ln w="38100" cap="sq">
            <a:solidFill>
              <a:schemeClr val="tx1"/>
            </a:solidFill>
            <a:miter lim="800000"/>
            <a:headEnd type="none" w="sm" len="sm"/>
            <a:tailEnd type="none" w="sm" len="sm"/>
          </a:ln>
        </p:spPr>
        <p:txBody>
          <a:bodyPr wrap="none" anchor="ct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lgn="ctr" eaLnBrk="1" hangingPunct="1">
              <a:spcBef>
                <a:spcPct val="0"/>
              </a:spcBef>
              <a:buFontTx/>
              <a:buNone/>
            </a:pPr>
            <a:endParaRPr lang="en-US" altLang="en-US" sz="2400"/>
          </a:p>
        </p:txBody>
      </p:sp>
      <p:sp>
        <p:nvSpPr>
          <p:cNvPr id="43010" name="Rectangle 2"/>
          <p:cNvSpPr>
            <a:spLocks noGrp="1" noChangeArrowheads="1"/>
          </p:cNvSpPr>
          <p:nvPr>
            <p:ph type="title" idx="4294967295"/>
          </p:nvPr>
        </p:nvSpPr>
        <p:spPr>
          <a:xfrm>
            <a:off x="685800" y="503238"/>
            <a:ext cx="7772400" cy="1143000"/>
          </a:xfrm>
        </p:spPr>
        <p:txBody>
          <a:bodyPr/>
          <a:lstStyle/>
          <a:p>
            <a:pPr eaLnBrk="1" hangingPunct="1"/>
            <a:r>
              <a:rPr lang="en-US" altLang="en-US"/>
              <a:t>Permanent Insurance:  the Process</a:t>
            </a:r>
          </a:p>
        </p:txBody>
      </p:sp>
      <p:sp>
        <p:nvSpPr>
          <p:cNvPr id="400387" name="Rectangle 3"/>
          <p:cNvSpPr>
            <a:spLocks noChangeArrowheads="1"/>
          </p:cNvSpPr>
          <p:nvPr/>
        </p:nvSpPr>
        <p:spPr bwMode="auto">
          <a:xfrm>
            <a:off x="2743201" y="3429000"/>
            <a:ext cx="2743200" cy="914400"/>
          </a:xfrm>
          <a:prstGeom prst="rect">
            <a:avLst/>
          </a:prstGeom>
          <a:solidFill>
            <a:srgbClr val="FFFF99"/>
          </a:solidFill>
          <a:ln w="38100" cap="sq">
            <a:solidFill>
              <a:schemeClr val="tx1"/>
            </a:solidFill>
            <a:miter lim="800000"/>
            <a:headEnd type="none" w="sm" len="sm"/>
            <a:tailEnd type="none" w="sm" len="sm"/>
          </a:ln>
        </p:spPr>
        <p:txBody>
          <a:bodyPr wrap="none" anchor="ct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lgn="ctr" eaLnBrk="1" hangingPunct="1">
              <a:spcBef>
                <a:spcPct val="0"/>
              </a:spcBef>
              <a:buFontTx/>
              <a:buNone/>
            </a:pPr>
            <a:endParaRPr lang="en-US" altLang="en-US" sz="2400"/>
          </a:p>
        </p:txBody>
      </p:sp>
      <p:sp>
        <p:nvSpPr>
          <p:cNvPr id="400388" name="Rectangle 4"/>
          <p:cNvSpPr>
            <a:spLocks noChangeArrowheads="1"/>
          </p:cNvSpPr>
          <p:nvPr/>
        </p:nvSpPr>
        <p:spPr bwMode="auto">
          <a:xfrm>
            <a:off x="2194719" y="1599255"/>
            <a:ext cx="1828800" cy="898525"/>
          </a:xfrm>
          <a:prstGeom prst="rect">
            <a:avLst/>
          </a:prstGeom>
          <a:solidFill>
            <a:srgbClr val="CCFFCC"/>
          </a:solidFill>
          <a:ln w="38100" cap="sq">
            <a:solidFill>
              <a:schemeClr val="tx1"/>
            </a:solidFill>
            <a:miter lim="800000"/>
            <a:headEnd type="none" w="sm" len="sm"/>
            <a:tailEnd type="none" w="sm" len="sm"/>
          </a:ln>
        </p:spPr>
        <p:txBody>
          <a:bodyPr wrap="none" anchor="ct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lgn="ctr" eaLnBrk="1" hangingPunct="1">
              <a:spcBef>
                <a:spcPct val="0"/>
              </a:spcBef>
              <a:buFontTx/>
              <a:buNone/>
            </a:pPr>
            <a:endParaRPr lang="en-US" altLang="en-US" sz="2400"/>
          </a:p>
        </p:txBody>
      </p:sp>
      <p:sp>
        <p:nvSpPr>
          <p:cNvPr id="400389" name="Rectangle 5"/>
          <p:cNvSpPr>
            <a:spLocks noChangeArrowheads="1"/>
          </p:cNvSpPr>
          <p:nvPr/>
        </p:nvSpPr>
        <p:spPr bwMode="auto">
          <a:xfrm>
            <a:off x="6405018" y="1589577"/>
            <a:ext cx="1828800" cy="914400"/>
          </a:xfrm>
          <a:prstGeom prst="rect">
            <a:avLst/>
          </a:prstGeom>
          <a:solidFill>
            <a:srgbClr val="66FF66"/>
          </a:solidFill>
          <a:ln w="38100" cap="sq">
            <a:solidFill>
              <a:schemeClr val="tx1"/>
            </a:solidFill>
            <a:miter lim="800000"/>
            <a:headEnd type="none" w="sm" len="sm"/>
            <a:tailEnd type="none" w="sm" len="sm"/>
          </a:ln>
        </p:spPr>
        <p:txBody>
          <a:bodyPr wrap="none" anchor="ct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lgn="ctr" eaLnBrk="1" hangingPunct="1">
              <a:spcBef>
                <a:spcPct val="0"/>
              </a:spcBef>
              <a:buFontTx/>
              <a:buNone/>
            </a:pPr>
            <a:endParaRPr lang="en-US" altLang="en-US" sz="2400"/>
          </a:p>
        </p:txBody>
      </p:sp>
      <p:sp>
        <p:nvSpPr>
          <p:cNvPr id="400390" name="Rectangle 6"/>
          <p:cNvSpPr>
            <a:spLocks noChangeArrowheads="1"/>
          </p:cNvSpPr>
          <p:nvPr/>
        </p:nvSpPr>
        <p:spPr bwMode="auto">
          <a:xfrm>
            <a:off x="6410288" y="5270500"/>
            <a:ext cx="1828800" cy="914400"/>
          </a:xfrm>
          <a:prstGeom prst="rect">
            <a:avLst/>
          </a:prstGeom>
          <a:solidFill>
            <a:srgbClr val="FF7C80"/>
          </a:solidFill>
          <a:ln w="38100" cap="sq">
            <a:solidFill>
              <a:schemeClr val="tx1"/>
            </a:solidFill>
            <a:miter lim="800000"/>
            <a:headEnd type="none" w="sm" len="sm"/>
            <a:tailEnd type="none" w="sm" len="sm"/>
          </a:ln>
        </p:spPr>
        <p:txBody>
          <a:bodyPr wrap="none" anchor="ct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lgn="ctr" eaLnBrk="1" hangingPunct="1">
              <a:spcBef>
                <a:spcPct val="0"/>
              </a:spcBef>
              <a:buFontTx/>
              <a:buNone/>
            </a:pPr>
            <a:endParaRPr lang="en-US" altLang="en-US" sz="2400"/>
          </a:p>
        </p:txBody>
      </p:sp>
      <p:sp>
        <p:nvSpPr>
          <p:cNvPr id="400391" name="Rectangle 7"/>
          <p:cNvSpPr>
            <a:spLocks noChangeArrowheads="1"/>
          </p:cNvSpPr>
          <p:nvPr/>
        </p:nvSpPr>
        <p:spPr bwMode="auto">
          <a:xfrm>
            <a:off x="4315917" y="1599747"/>
            <a:ext cx="1828800" cy="914400"/>
          </a:xfrm>
          <a:prstGeom prst="rect">
            <a:avLst/>
          </a:prstGeom>
          <a:solidFill>
            <a:srgbClr val="CCFFCC"/>
          </a:solidFill>
          <a:ln w="38100" cap="sq">
            <a:solidFill>
              <a:schemeClr val="tx1"/>
            </a:solidFill>
            <a:miter lim="800000"/>
            <a:headEnd type="none" w="sm" len="sm"/>
            <a:tailEnd type="none" w="sm" len="sm"/>
          </a:ln>
        </p:spPr>
        <p:txBody>
          <a:bodyPr wrap="none" anchor="ct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lgn="ctr" eaLnBrk="1" hangingPunct="1">
              <a:spcBef>
                <a:spcPct val="0"/>
              </a:spcBef>
              <a:buFontTx/>
              <a:buNone/>
            </a:pPr>
            <a:endParaRPr lang="en-US" altLang="en-US" sz="2400"/>
          </a:p>
        </p:txBody>
      </p:sp>
      <p:sp>
        <p:nvSpPr>
          <p:cNvPr id="400393" name="Line 9"/>
          <p:cNvSpPr>
            <a:spLocks noChangeShapeType="1"/>
          </p:cNvSpPr>
          <p:nvPr/>
        </p:nvSpPr>
        <p:spPr bwMode="auto">
          <a:xfrm flipH="1">
            <a:off x="5394950" y="2514147"/>
            <a:ext cx="972509" cy="900049"/>
          </a:xfrm>
          <a:prstGeom prst="line">
            <a:avLst/>
          </a:prstGeom>
          <a:noFill/>
          <a:ln w="38100" cap="sq">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wrap="none"/>
          <a:lstStyle/>
          <a:p>
            <a:endParaRPr lang="en-US"/>
          </a:p>
        </p:txBody>
      </p:sp>
      <p:sp>
        <p:nvSpPr>
          <p:cNvPr id="400394" name="Line 10"/>
          <p:cNvSpPr>
            <a:spLocks noChangeShapeType="1"/>
          </p:cNvSpPr>
          <p:nvPr/>
        </p:nvSpPr>
        <p:spPr bwMode="auto">
          <a:xfrm flipH="1">
            <a:off x="3200399" y="2514600"/>
            <a:ext cx="1" cy="914400"/>
          </a:xfrm>
          <a:prstGeom prst="line">
            <a:avLst/>
          </a:prstGeom>
          <a:noFill/>
          <a:ln w="38100" cap="sq">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wrap="none"/>
          <a:lstStyle/>
          <a:p>
            <a:endParaRPr lang="en-US"/>
          </a:p>
        </p:txBody>
      </p:sp>
      <p:sp>
        <p:nvSpPr>
          <p:cNvPr id="400395" name="Rectangle 11"/>
          <p:cNvSpPr>
            <a:spLocks noChangeArrowheads="1"/>
          </p:cNvSpPr>
          <p:nvPr/>
        </p:nvSpPr>
        <p:spPr bwMode="auto">
          <a:xfrm>
            <a:off x="6400800" y="4106862"/>
            <a:ext cx="1828800" cy="920750"/>
          </a:xfrm>
          <a:prstGeom prst="rect">
            <a:avLst/>
          </a:prstGeom>
          <a:solidFill>
            <a:srgbClr val="FF7C80"/>
          </a:solidFill>
          <a:ln w="38100" cap="sq">
            <a:solidFill>
              <a:schemeClr val="tx1"/>
            </a:solidFill>
            <a:miter lim="800000"/>
            <a:headEnd type="none" w="sm" len="sm"/>
            <a:tailEnd type="none" w="sm" len="sm"/>
          </a:ln>
        </p:spPr>
        <p:txBody>
          <a:bodyPr wrap="none" anchor="ct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lgn="ctr" eaLnBrk="1" hangingPunct="1">
              <a:spcBef>
                <a:spcPct val="0"/>
              </a:spcBef>
              <a:buFontTx/>
              <a:buNone/>
            </a:pPr>
            <a:endParaRPr lang="en-US" altLang="en-US" sz="2400"/>
          </a:p>
        </p:txBody>
      </p:sp>
      <p:sp>
        <p:nvSpPr>
          <p:cNvPr id="400396" name="Line 12"/>
          <p:cNvSpPr>
            <a:spLocks noChangeShapeType="1"/>
          </p:cNvSpPr>
          <p:nvPr/>
        </p:nvSpPr>
        <p:spPr bwMode="auto">
          <a:xfrm>
            <a:off x="4019548" y="4349750"/>
            <a:ext cx="2390739" cy="1273786"/>
          </a:xfrm>
          <a:prstGeom prst="line">
            <a:avLst/>
          </a:prstGeom>
          <a:noFill/>
          <a:ln w="38100" cap="sq">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wrap="none"/>
          <a:lstStyle/>
          <a:p>
            <a:endParaRPr lang="en-US"/>
          </a:p>
        </p:txBody>
      </p:sp>
      <p:sp>
        <p:nvSpPr>
          <p:cNvPr id="400397" name="Line 13"/>
          <p:cNvSpPr>
            <a:spLocks noChangeShapeType="1"/>
          </p:cNvSpPr>
          <p:nvPr/>
        </p:nvSpPr>
        <p:spPr bwMode="auto">
          <a:xfrm>
            <a:off x="5519738" y="4073525"/>
            <a:ext cx="890550" cy="509586"/>
          </a:xfrm>
          <a:prstGeom prst="line">
            <a:avLst/>
          </a:prstGeom>
          <a:noFill/>
          <a:ln w="38100" cap="sq">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wrap="none"/>
          <a:lstStyle/>
          <a:p>
            <a:endParaRPr lang="en-US"/>
          </a:p>
        </p:txBody>
      </p:sp>
      <p:sp>
        <p:nvSpPr>
          <p:cNvPr id="400398" name="Line 14"/>
          <p:cNvSpPr>
            <a:spLocks noChangeShapeType="1"/>
          </p:cNvSpPr>
          <p:nvPr/>
        </p:nvSpPr>
        <p:spPr bwMode="auto">
          <a:xfrm>
            <a:off x="5029195" y="2514147"/>
            <a:ext cx="0" cy="914853"/>
          </a:xfrm>
          <a:prstGeom prst="line">
            <a:avLst/>
          </a:prstGeom>
          <a:noFill/>
          <a:ln w="38100" cap="sq">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wrap="none"/>
          <a:lstStyle/>
          <a:p>
            <a:endParaRPr lang="en-US"/>
          </a:p>
        </p:txBody>
      </p:sp>
      <p:sp>
        <p:nvSpPr>
          <p:cNvPr id="400400" name="Text Box 16"/>
          <p:cNvSpPr txBox="1">
            <a:spLocks noChangeArrowheads="1"/>
          </p:cNvSpPr>
          <p:nvPr/>
        </p:nvSpPr>
        <p:spPr bwMode="auto">
          <a:xfrm>
            <a:off x="2240756" y="1607482"/>
            <a:ext cx="1736725"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spAutoFit/>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lgn="ctr" eaLnBrk="1" hangingPunct="1">
              <a:spcBef>
                <a:spcPct val="50000"/>
              </a:spcBef>
              <a:buFontTx/>
              <a:buNone/>
            </a:pPr>
            <a:r>
              <a:rPr lang="en-US" altLang="en-US" sz="2400" dirty="0"/>
              <a:t>+ Premium Payments</a:t>
            </a:r>
          </a:p>
        </p:txBody>
      </p:sp>
      <p:sp>
        <p:nvSpPr>
          <p:cNvPr id="400402" name="Text Box 18"/>
          <p:cNvSpPr txBox="1">
            <a:spLocks noChangeArrowheads="1"/>
          </p:cNvSpPr>
          <p:nvPr/>
        </p:nvSpPr>
        <p:spPr bwMode="auto">
          <a:xfrm>
            <a:off x="6358980" y="1620407"/>
            <a:ext cx="1828800"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spAutoFit/>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lgn="ctr" eaLnBrk="1" hangingPunct="1">
              <a:spcBef>
                <a:spcPct val="50000"/>
              </a:spcBef>
              <a:buFontTx/>
              <a:buNone/>
            </a:pPr>
            <a:r>
              <a:rPr lang="en-US" altLang="en-US" sz="2400" dirty="0"/>
              <a:t>+ Investment Income</a:t>
            </a:r>
          </a:p>
        </p:txBody>
      </p:sp>
      <p:sp>
        <p:nvSpPr>
          <p:cNvPr id="400403" name="Text Box 19"/>
          <p:cNvSpPr txBox="1">
            <a:spLocks noChangeArrowheads="1"/>
          </p:cNvSpPr>
          <p:nvPr/>
        </p:nvSpPr>
        <p:spPr bwMode="auto">
          <a:xfrm>
            <a:off x="4315916" y="1721347"/>
            <a:ext cx="1818681" cy="6771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square">
            <a:spAutoFit/>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lgn="ctr" eaLnBrk="1" hangingPunct="1">
              <a:spcBef>
                <a:spcPct val="50000"/>
              </a:spcBef>
              <a:buFontTx/>
              <a:buNone/>
            </a:pPr>
            <a:r>
              <a:rPr lang="en-US" altLang="en-US" sz="2400" dirty="0"/>
              <a:t>+ Dividends </a:t>
            </a:r>
            <a:r>
              <a:rPr lang="en-US" altLang="en-US" sz="1400" dirty="0"/>
              <a:t>(if participating)</a:t>
            </a:r>
          </a:p>
        </p:txBody>
      </p:sp>
      <p:sp>
        <p:nvSpPr>
          <p:cNvPr id="400404" name="Text Box 20"/>
          <p:cNvSpPr txBox="1">
            <a:spLocks noChangeArrowheads="1"/>
          </p:cNvSpPr>
          <p:nvPr/>
        </p:nvSpPr>
        <p:spPr bwMode="auto">
          <a:xfrm>
            <a:off x="2743200" y="3429000"/>
            <a:ext cx="2743200"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spAutoFit/>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lgn="ctr" eaLnBrk="1" hangingPunct="1">
              <a:spcBef>
                <a:spcPct val="50000"/>
              </a:spcBef>
              <a:buFontTx/>
              <a:buNone/>
            </a:pPr>
            <a:r>
              <a:rPr lang="en-US" altLang="en-US" sz="2400" dirty="0"/>
              <a:t>Your Permanent Life  Insurance Policy</a:t>
            </a:r>
          </a:p>
        </p:txBody>
      </p:sp>
      <p:sp>
        <p:nvSpPr>
          <p:cNvPr id="400405" name="Text Box 21"/>
          <p:cNvSpPr txBox="1">
            <a:spLocks noChangeArrowheads="1"/>
          </p:cNvSpPr>
          <p:nvPr/>
        </p:nvSpPr>
        <p:spPr bwMode="auto">
          <a:xfrm>
            <a:off x="6492875" y="5294311"/>
            <a:ext cx="1644650"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spAutoFit/>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lgn="ctr" eaLnBrk="1" hangingPunct="1">
              <a:spcBef>
                <a:spcPct val="50000"/>
              </a:spcBef>
              <a:buFontTx/>
              <a:buNone/>
            </a:pPr>
            <a:r>
              <a:rPr lang="en-US" altLang="en-US" sz="2400" dirty="0"/>
              <a:t>- Mortality Costs</a:t>
            </a:r>
          </a:p>
        </p:txBody>
      </p:sp>
      <p:sp>
        <p:nvSpPr>
          <p:cNvPr id="400407" name="Text Box 23"/>
          <p:cNvSpPr txBox="1">
            <a:spLocks noChangeArrowheads="1"/>
          </p:cNvSpPr>
          <p:nvPr/>
        </p:nvSpPr>
        <p:spPr bwMode="auto">
          <a:xfrm>
            <a:off x="6367462" y="4203700"/>
            <a:ext cx="1736725"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spAutoFit/>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lgn="ctr" eaLnBrk="1" hangingPunct="1">
              <a:spcBef>
                <a:spcPct val="50000"/>
              </a:spcBef>
              <a:buFontTx/>
              <a:buNone/>
            </a:pPr>
            <a:r>
              <a:rPr lang="en-US" altLang="en-US" sz="2400"/>
              <a:t>-   Expense Costs</a:t>
            </a:r>
            <a:endParaRPr lang="en-US" altLang="en-US" sz="1800"/>
          </a:p>
        </p:txBody>
      </p:sp>
      <p:sp>
        <p:nvSpPr>
          <p:cNvPr id="400408" name="Text Box 24"/>
          <p:cNvSpPr txBox="1">
            <a:spLocks noChangeArrowheads="1"/>
          </p:cNvSpPr>
          <p:nvPr/>
        </p:nvSpPr>
        <p:spPr bwMode="auto">
          <a:xfrm>
            <a:off x="3017537" y="4892024"/>
            <a:ext cx="2641901" cy="1477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square">
            <a:spAutoFit/>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eaLnBrk="1" hangingPunct="1">
              <a:spcBef>
                <a:spcPct val="50000"/>
              </a:spcBef>
              <a:buFontTx/>
              <a:buNone/>
            </a:pPr>
            <a:r>
              <a:rPr lang="en-US" altLang="en-US" sz="1800" dirty="0"/>
              <a:t>A major benefit of permanent insurance is to be able to borrow against your cash value portion of your policy tax-free</a:t>
            </a:r>
          </a:p>
        </p:txBody>
      </p:sp>
      <p:sp>
        <p:nvSpPr>
          <p:cNvPr id="400413" name="Text Box 29"/>
          <p:cNvSpPr txBox="1">
            <a:spLocks noChangeArrowheads="1"/>
          </p:cNvSpPr>
          <p:nvPr/>
        </p:nvSpPr>
        <p:spPr bwMode="auto">
          <a:xfrm>
            <a:off x="6400793" y="2912265"/>
            <a:ext cx="1788457"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square">
            <a:spAutoFit/>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lgn="ctr" eaLnBrk="1" hangingPunct="1">
              <a:spcBef>
                <a:spcPct val="50000"/>
              </a:spcBef>
              <a:buFontTx/>
              <a:buNone/>
            </a:pPr>
            <a:r>
              <a:rPr lang="en-US" altLang="en-US" sz="2400" dirty="0"/>
              <a:t>Policy Cash Value</a:t>
            </a:r>
          </a:p>
        </p:txBody>
      </p:sp>
      <p:sp>
        <p:nvSpPr>
          <p:cNvPr id="28" name="Line 13"/>
          <p:cNvSpPr>
            <a:spLocks noChangeShapeType="1"/>
          </p:cNvSpPr>
          <p:nvPr/>
        </p:nvSpPr>
        <p:spPr bwMode="auto">
          <a:xfrm flipV="1">
            <a:off x="5498322" y="3537071"/>
            <a:ext cx="902472" cy="8660"/>
          </a:xfrm>
          <a:prstGeom prst="line">
            <a:avLst/>
          </a:prstGeom>
          <a:noFill/>
          <a:ln w="38100" cap="sq">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wrap="none"/>
          <a:lstStyle/>
          <a:p>
            <a:endParaRPr lang="en-US"/>
          </a:p>
        </p:txBody>
      </p:sp>
      <p:sp>
        <p:nvSpPr>
          <p:cNvPr id="3" name="TextBox 2">
            <a:extLst>
              <a:ext uri="{FF2B5EF4-FFF2-40B4-BE49-F238E27FC236}">
                <a16:creationId xmlns:a16="http://schemas.microsoft.com/office/drawing/2014/main" id="{80368A59-C754-4364-B793-BBA966E4072E}"/>
              </a:ext>
            </a:extLst>
          </p:cNvPr>
          <p:cNvSpPr txBox="1"/>
          <p:nvPr/>
        </p:nvSpPr>
        <p:spPr>
          <a:xfrm>
            <a:off x="172344" y="1665770"/>
            <a:ext cx="2115571" cy="4154984"/>
          </a:xfrm>
          <a:prstGeom prst="rect">
            <a:avLst/>
          </a:prstGeom>
          <a:noFill/>
        </p:spPr>
        <p:txBody>
          <a:bodyPr wrap="square" rtlCol="0">
            <a:spAutoFit/>
          </a:bodyPr>
          <a:lstStyle/>
          <a:p>
            <a:pPr marL="342900" indent="-342900">
              <a:buFont typeface="Arial" panose="020B0604020202020204" pitchFamily="34" charset="0"/>
              <a:buChar char="•"/>
            </a:pPr>
            <a:r>
              <a:rPr lang="en-US" dirty="0"/>
              <a:t>In addition to premium payments, dividends and investment income from  investments are income to your life policy</a:t>
            </a:r>
          </a:p>
        </p:txBody>
      </p:sp>
    </p:spTree>
    <p:extLst>
      <p:ext uri="{BB962C8B-B14F-4D97-AF65-F5344CB8AC3E}">
        <p14:creationId xmlns:p14="http://schemas.microsoft.com/office/powerpoint/2010/main" val="320484772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400387"/>
                                        </p:tgtEl>
                                        <p:attrNameLst>
                                          <p:attrName>style.visibility</p:attrName>
                                        </p:attrNameLst>
                                      </p:cBhvr>
                                      <p:to>
                                        <p:strVal val="visible"/>
                                      </p:to>
                                    </p:set>
                                    <p:animEffect transition="in" filter="checkerboard(across)">
                                      <p:cBhvr>
                                        <p:cTn id="7" dur="500"/>
                                        <p:tgtEl>
                                          <p:spTgt spid="400387"/>
                                        </p:tgtEl>
                                      </p:cBhvr>
                                    </p:animEffect>
                                  </p:childTnLst>
                                </p:cTn>
                              </p:par>
                              <p:par>
                                <p:cTn id="8" presetID="5" presetClass="entr" presetSubtype="10" fill="hold" grpId="0" nodeType="withEffect">
                                  <p:stCondLst>
                                    <p:cond delay="0"/>
                                  </p:stCondLst>
                                  <p:childTnLst>
                                    <p:set>
                                      <p:cBhvr>
                                        <p:cTn id="9" dur="1" fill="hold">
                                          <p:stCondLst>
                                            <p:cond delay="0"/>
                                          </p:stCondLst>
                                        </p:cTn>
                                        <p:tgtEl>
                                          <p:spTgt spid="400404"/>
                                        </p:tgtEl>
                                        <p:attrNameLst>
                                          <p:attrName>style.visibility</p:attrName>
                                        </p:attrNameLst>
                                      </p:cBhvr>
                                      <p:to>
                                        <p:strVal val="visible"/>
                                      </p:to>
                                    </p:set>
                                    <p:animEffect transition="in" filter="checkerboard(across)">
                                      <p:cBhvr>
                                        <p:cTn id="10" dur="500"/>
                                        <p:tgtEl>
                                          <p:spTgt spid="400404"/>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3" presetClass="entr" presetSubtype="10" fill="hold" grpId="0" nodeType="clickEffect">
                                  <p:stCondLst>
                                    <p:cond delay="0"/>
                                  </p:stCondLst>
                                  <p:childTnLst>
                                    <p:set>
                                      <p:cBhvr>
                                        <p:cTn id="14" dur="1" fill="hold">
                                          <p:stCondLst>
                                            <p:cond delay="0"/>
                                          </p:stCondLst>
                                        </p:cTn>
                                        <p:tgtEl>
                                          <p:spTgt spid="400388"/>
                                        </p:tgtEl>
                                        <p:attrNameLst>
                                          <p:attrName>style.visibility</p:attrName>
                                        </p:attrNameLst>
                                      </p:cBhvr>
                                      <p:to>
                                        <p:strVal val="visible"/>
                                      </p:to>
                                    </p:set>
                                    <p:animEffect transition="in" filter="blinds(horizontal)">
                                      <p:cBhvr>
                                        <p:cTn id="15" dur="500"/>
                                        <p:tgtEl>
                                          <p:spTgt spid="400388"/>
                                        </p:tgtEl>
                                      </p:cBhvr>
                                    </p:animEffect>
                                  </p:childTnLst>
                                </p:cTn>
                              </p:par>
                              <p:par>
                                <p:cTn id="16" presetID="5" presetClass="entr" presetSubtype="10" fill="hold" grpId="0" nodeType="withEffect">
                                  <p:stCondLst>
                                    <p:cond delay="0"/>
                                  </p:stCondLst>
                                  <p:childTnLst>
                                    <p:set>
                                      <p:cBhvr>
                                        <p:cTn id="17" dur="1" fill="hold">
                                          <p:stCondLst>
                                            <p:cond delay="0"/>
                                          </p:stCondLst>
                                        </p:cTn>
                                        <p:tgtEl>
                                          <p:spTgt spid="400400"/>
                                        </p:tgtEl>
                                        <p:attrNameLst>
                                          <p:attrName>style.visibility</p:attrName>
                                        </p:attrNameLst>
                                      </p:cBhvr>
                                      <p:to>
                                        <p:strVal val="visible"/>
                                      </p:to>
                                    </p:set>
                                    <p:animEffect transition="in" filter="checkerboard(across)">
                                      <p:cBhvr>
                                        <p:cTn id="18" dur="500"/>
                                        <p:tgtEl>
                                          <p:spTgt spid="400400"/>
                                        </p:tgtEl>
                                      </p:cBhvr>
                                    </p:animEffect>
                                  </p:childTnLst>
                                </p:cTn>
                              </p:par>
                              <p:par>
                                <p:cTn id="19" presetID="5" presetClass="entr" presetSubtype="10" fill="hold" grpId="0" nodeType="withEffect">
                                  <p:stCondLst>
                                    <p:cond delay="0"/>
                                  </p:stCondLst>
                                  <p:childTnLst>
                                    <p:set>
                                      <p:cBhvr>
                                        <p:cTn id="20" dur="1" fill="hold">
                                          <p:stCondLst>
                                            <p:cond delay="0"/>
                                          </p:stCondLst>
                                        </p:cTn>
                                        <p:tgtEl>
                                          <p:spTgt spid="400403"/>
                                        </p:tgtEl>
                                        <p:attrNameLst>
                                          <p:attrName>style.visibility</p:attrName>
                                        </p:attrNameLst>
                                      </p:cBhvr>
                                      <p:to>
                                        <p:strVal val="visible"/>
                                      </p:to>
                                    </p:set>
                                    <p:animEffect transition="in" filter="checkerboard(across)">
                                      <p:cBhvr>
                                        <p:cTn id="21" dur="500"/>
                                        <p:tgtEl>
                                          <p:spTgt spid="400403"/>
                                        </p:tgtEl>
                                      </p:cBhvr>
                                    </p:animEffect>
                                  </p:childTnLst>
                                </p:cTn>
                              </p:par>
                              <p:par>
                                <p:cTn id="22" presetID="3" presetClass="entr" presetSubtype="10" fill="hold" grpId="0" nodeType="withEffect">
                                  <p:stCondLst>
                                    <p:cond delay="0"/>
                                  </p:stCondLst>
                                  <p:childTnLst>
                                    <p:set>
                                      <p:cBhvr>
                                        <p:cTn id="23" dur="1" fill="hold">
                                          <p:stCondLst>
                                            <p:cond delay="0"/>
                                          </p:stCondLst>
                                        </p:cTn>
                                        <p:tgtEl>
                                          <p:spTgt spid="400391"/>
                                        </p:tgtEl>
                                        <p:attrNameLst>
                                          <p:attrName>style.visibility</p:attrName>
                                        </p:attrNameLst>
                                      </p:cBhvr>
                                      <p:to>
                                        <p:strVal val="visible"/>
                                      </p:to>
                                    </p:set>
                                    <p:animEffect transition="in" filter="blinds(horizontal)">
                                      <p:cBhvr>
                                        <p:cTn id="24" dur="500"/>
                                        <p:tgtEl>
                                          <p:spTgt spid="400391"/>
                                        </p:tgtEl>
                                      </p:cBhvr>
                                    </p:animEffect>
                                  </p:childTnLst>
                                </p:cTn>
                              </p:par>
                              <p:par>
                                <p:cTn id="25" presetID="5" presetClass="entr" presetSubtype="10" fill="hold" nodeType="withEffect">
                                  <p:stCondLst>
                                    <p:cond delay="0"/>
                                  </p:stCondLst>
                                  <p:childTnLst>
                                    <p:set>
                                      <p:cBhvr>
                                        <p:cTn id="26" dur="1" fill="hold">
                                          <p:stCondLst>
                                            <p:cond delay="0"/>
                                          </p:stCondLst>
                                        </p:cTn>
                                        <p:tgtEl>
                                          <p:spTgt spid="400394"/>
                                        </p:tgtEl>
                                        <p:attrNameLst>
                                          <p:attrName>style.visibility</p:attrName>
                                        </p:attrNameLst>
                                      </p:cBhvr>
                                      <p:to>
                                        <p:strVal val="visible"/>
                                      </p:to>
                                    </p:set>
                                    <p:animEffect transition="in" filter="checkerboard(across)">
                                      <p:cBhvr>
                                        <p:cTn id="27" dur="500"/>
                                        <p:tgtEl>
                                          <p:spTgt spid="400394"/>
                                        </p:tgtEl>
                                      </p:cBhvr>
                                    </p:animEffect>
                                  </p:childTnLst>
                                </p:cTn>
                              </p:par>
                              <p:par>
                                <p:cTn id="28" presetID="4" presetClass="entr" presetSubtype="16" fill="hold" nodeType="withEffect">
                                  <p:stCondLst>
                                    <p:cond delay="0"/>
                                  </p:stCondLst>
                                  <p:childTnLst>
                                    <p:set>
                                      <p:cBhvr>
                                        <p:cTn id="29" dur="1" fill="hold">
                                          <p:stCondLst>
                                            <p:cond delay="0"/>
                                          </p:stCondLst>
                                        </p:cTn>
                                        <p:tgtEl>
                                          <p:spTgt spid="400398"/>
                                        </p:tgtEl>
                                        <p:attrNameLst>
                                          <p:attrName>style.visibility</p:attrName>
                                        </p:attrNameLst>
                                      </p:cBhvr>
                                      <p:to>
                                        <p:strVal val="visible"/>
                                      </p:to>
                                    </p:set>
                                    <p:animEffect transition="in" filter="box(in)">
                                      <p:cBhvr>
                                        <p:cTn id="30" dur="500"/>
                                        <p:tgtEl>
                                          <p:spTgt spid="400398"/>
                                        </p:tgtEl>
                                      </p:cBhvr>
                                    </p:animEffect>
                                  </p:childTnLst>
                                </p:cTn>
                              </p:par>
                            </p:childTnLst>
                          </p:cTn>
                        </p:par>
                      </p:childTnLst>
                    </p:cTn>
                  </p:par>
                  <p:par>
                    <p:cTn id="31" fill="hold">
                      <p:stCondLst>
                        <p:cond delay="indefinite"/>
                      </p:stCondLst>
                      <p:childTnLst>
                        <p:par>
                          <p:cTn id="32" fill="hold">
                            <p:stCondLst>
                              <p:cond delay="0"/>
                            </p:stCondLst>
                            <p:childTnLst>
                              <p:par>
                                <p:cTn id="33" presetID="5" presetClass="entr" presetSubtype="10" fill="hold" grpId="0" nodeType="clickEffect">
                                  <p:stCondLst>
                                    <p:cond delay="0"/>
                                  </p:stCondLst>
                                  <p:childTnLst>
                                    <p:set>
                                      <p:cBhvr>
                                        <p:cTn id="34" dur="1" fill="hold">
                                          <p:stCondLst>
                                            <p:cond delay="0"/>
                                          </p:stCondLst>
                                        </p:cTn>
                                        <p:tgtEl>
                                          <p:spTgt spid="400390"/>
                                        </p:tgtEl>
                                        <p:attrNameLst>
                                          <p:attrName>style.visibility</p:attrName>
                                        </p:attrNameLst>
                                      </p:cBhvr>
                                      <p:to>
                                        <p:strVal val="visible"/>
                                      </p:to>
                                    </p:set>
                                    <p:animEffect transition="in" filter="checkerboard(across)">
                                      <p:cBhvr>
                                        <p:cTn id="35" dur="500"/>
                                        <p:tgtEl>
                                          <p:spTgt spid="400390"/>
                                        </p:tgtEl>
                                      </p:cBhvr>
                                    </p:animEffect>
                                  </p:childTnLst>
                                </p:cTn>
                              </p:par>
                              <p:par>
                                <p:cTn id="36" presetID="5" presetClass="entr" presetSubtype="10" fill="hold" nodeType="withEffect">
                                  <p:stCondLst>
                                    <p:cond delay="0"/>
                                  </p:stCondLst>
                                  <p:childTnLst>
                                    <p:set>
                                      <p:cBhvr>
                                        <p:cTn id="37" dur="1" fill="hold">
                                          <p:stCondLst>
                                            <p:cond delay="0"/>
                                          </p:stCondLst>
                                        </p:cTn>
                                        <p:tgtEl>
                                          <p:spTgt spid="400396"/>
                                        </p:tgtEl>
                                        <p:attrNameLst>
                                          <p:attrName>style.visibility</p:attrName>
                                        </p:attrNameLst>
                                      </p:cBhvr>
                                      <p:to>
                                        <p:strVal val="visible"/>
                                      </p:to>
                                    </p:set>
                                    <p:animEffect transition="in" filter="checkerboard(across)">
                                      <p:cBhvr>
                                        <p:cTn id="38" dur="500"/>
                                        <p:tgtEl>
                                          <p:spTgt spid="400396"/>
                                        </p:tgtEl>
                                      </p:cBhvr>
                                    </p:animEffect>
                                  </p:childTnLst>
                                </p:cTn>
                              </p:par>
                              <p:par>
                                <p:cTn id="39" presetID="5" presetClass="entr" presetSubtype="10" fill="hold" grpId="0" nodeType="withEffect">
                                  <p:stCondLst>
                                    <p:cond delay="0"/>
                                  </p:stCondLst>
                                  <p:childTnLst>
                                    <p:set>
                                      <p:cBhvr>
                                        <p:cTn id="40" dur="1" fill="hold">
                                          <p:stCondLst>
                                            <p:cond delay="0"/>
                                          </p:stCondLst>
                                        </p:cTn>
                                        <p:tgtEl>
                                          <p:spTgt spid="400405"/>
                                        </p:tgtEl>
                                        <p:attrNameLst>
                                          <p:attrName>style.visibility</p:attrName>
                                        </p:attrNameLst>
                                      </p:cBhvr>
                                      <p:to>
                                        <p:strVal val="visible"/>
                                      </p:to>
                                    </p:set>
                                    <p:animEffect transition="in" filter="checkerboard(across)">
                                      <p:cBhvr>
                                        <p:cTn id="41" dur="500"/>
                                        <p:tgtEl>
                                          <p:spTgt spid="400405"/>
                                        </p:tgtEl>
                                      </p:cBhvr>
                                    </p:animEffect>
                                  </p:childTnLst>
                                </p:cTn>
                              </p:par>
                              <p:par>
                                <p:cTn id="42" presetID="5" presetClass="entr" presetSubtype="10" fill="hold" grpId="0" nodeType="withEffect">
                                  <p:stCondLst>
                                    <p:cond delay="0"/>
                                  </p:stCondLst>
                                  <p:childTnLst>
                                    <p:set>
                                      <p:cBhvr>
                                        <p:cTn id="43" dur="1" fill="hold">
                                          <p:stCondLst>
                                            <p:cond delay="0"/>
                                          </p:stCondLst>
                                        </p:cTn>
                                        <p:tgtEl>
                                          <p:spTgt spid="400395"/>
                                        </p:tgtEl>
                                        <p:attrNameLst>
                                          <p:attrName>style.visibility</p:attrName>
                                        </p:attrNameLst>
                                      </p:cBhvr>
                                      <p:to>
                                        <p:strVal val="visible"/>
                                      </p:to>
                                    </p:set>
                                    <p:animEffect transition="in" filter="checkerboard(across)">
                                      <p:cBhvr>
                                        <p:cTn id="44" dur="500"/>
                                        <p:tgtEl>
                                          <p:spTgt spid="400395"/>
                                        </p:tgtEl>
                                      </p:cBhvr>
                                    </p:animEffect>
                                  </p:childTnLst>
                                </p:cTn>
                              </p:par>
                              <p:par>
                                <p:cTn id="45" presetID="5" presetClass="entr" presetSubtype="10" fill="hold" nodeType="withEffect">
                                  <p:stCondLst>
                                    <p:cond delay="0"/>
                                  </p:stCondLst>
                                  <p:childTnLst>
                                    <p:set>
                                      <p:cBhvr>
                                        <p:cTn id="46" dur="1" fill="hold">
                                          <p:stCondLst>
                                            <p:cond delay="0"/>
                                          </p:stCondLst>
                                        </p:cTn>
                                        <p:tgtEl>
                                          <p:spTgt spid="400397"/>
                                        </p:tgtEl>
                                        <p:attrNameLst>
                                          <p:attrName>style.visibility</p:attrName>
                                        </p:attrNameLst>
                                      </p:cBhvr>
                                      <p:to>
                                        <p:strVal val="visible"/>
                                      </p:to>
                                    </p:set>
                                    <p:animEffect transition="in" filter="checkerboard(across)">
                                      <p:cBhvr>
                                        <p:cTn id="47" dur="500"/>
                                        <p:tgtEl>
                                          <p:spTgt spid="400397"/>
                                        </p:tgtEl>
                                      </p:cBhvr>
                                    </p:animEffect>
                                  </p:childTnLst>
                                </p:cTn>
                              </p:par>
                              <p:par>
                                <p:cTn id="48" presetID="5" presetClass="entr" presetSubtype="10" fill="hold" grpId="0" nodeType="withEffect">
                                  <p:stCondLst>
                                    <p:cond delay="0"/>
                                  </p:stCondLst>
                                  <p:childTnLst>
                                    <p:set>
                                      <p:cBhvr>
                                        <p:cTn id="49" dur="1" fill="hold">
                                          <p:stCondLst>
                                            <p:cond delay="0"/>
                                          </p:stCondLst>
                                        </p:cTn>
                                        <p:tgtEl>
                                          <p:spTgt spid="400407"/>
                                        </p:tgtEl>
                                        <p:attrNameLst>
                                          <p:attrName>style.visibility</p:attrName>
                                        </p:attrNameLst>
                                      </p:cBhvr>
                                      <p:to>
                                        <p:strVal val="visible"/>
                                      </p:to>
                                    </p:set>
                                    <p:animEffect transition="in" filter="checkerboard(across)">
                                      <p:cBhvr>
                                        <p:cTn id="50" dur="500"/>
                                        <p:tgtEl>
                                          <p:spTgt spid="400407"/>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400408"/>
                                        </p:tgtEl>
                                        <p:attrNameLst>
                                          <p:attrName>style.visibility</p:attrName>
                                        </p:attrNameLst>
                                      </p:cBhvr>
                                      <p:to>
                                        <p:strVal val="visible"/>
                                      </p:to>
                                    </p:set>
                                    <p:animEffect transition="in" filter="fade">
                                      <p:cBhvr>
                                        <p:cTn id="53" dur="2000"/>
                                        <p:tgtEl>
                                          <p:spTgt spid="400408"/>
                                        </p:tgtEl>
                                      </p:cBhvr>
                                    </p:animEffect>
                                  </p:childTnLst>
                                </p:cTn>
                              </p:par>
                            </p:childTnLst>
                          </p:cTn>
                        </p:par>
                      </p:childTnLst>
                    </p:cTn>
                  </p:par>
                  <p:par>
                    <p:cTn id="54" fill="hold">
                      <p:stCondLst>
                        <p:cond delay="indefinite"/>
                      </p:stCondLst>
                      <p:childTnLst>
                        <p:par>
                          <p:cTn id="55" fill="hold">
                            <p:stCondLst>
                              <p:cond delay="0"/>
                            </p:stCondLst>
                            <p:childTnLst>
                              <p:par>
                                <p:cTn id="56" presetID="3" presetClass="entr" presetSubtype="10" fill="hold" grpId="0" nodeType="clickEffect">
                                  <p:stCondLst>
                                    <p:cond delay="0"/>
                                  </p:stCondLst>
                                  <p:childTnLst>
                                    <p:set>
                                      <p:cBhvr>
                                        <p:cTn id="57" dur="1" fill="hold">
                                          <p:stCondLst>
                                            <p:cond delay="0"/>
                                          </p:stCondLst>
                                        </p:cTn>
                                        <p:tgtEl>
                                          <p:spTgt spid="400389"/>
                                        </p:tgtEl>
                                        <p:attrNameLst>
                                          <p:attrName>style.visibility</p:attrName>
                                        </p:attrNameLst>
                                      </p:cBhvr>
                                      <p:to>
                                        <p:strVal val="visible"/>
                                      </p:to>
                                    </p:set>
                                    <p:animEffect transition="in" filter="blinds(horizontal)">
                                      <p:cBhvr>
                                        <p:cTn id="58" dur="500"/>
                                        <p:tgtEl>
                                          <p:spTgt spid="400389"/>
                                        </p:tgtEl>
                                      </p:cBhvr>
                                    </p:animEffect>
                                  </p:childTnLst>
                                </p:cTn>
                              </p:par>
                              <p:par>
                                <p:cTn id="59" presetID="5" presetClass="entr" presetSubtype="10" fill="hold" nodeType="withEffect">
                                  <p:stCondLst>
                                    <p:cond delay="0"/>
                                  </p:stCondLst>
                                  <p:childTnLst>
                                    <p:set>
                                      <p:cBhvr>
                                        <p:cTn id="60" dur="1" fill="hold">
                                          <p:stCondLst>
                                            <p:cond delay="0"/>
                                          </p:stCondLst>
                                        </p:cTn>
                                        <p:tgtEl>
                                          <p:spTgt spid="28"/>
                                        </p:tgtEl>
                                        <p:attrNameLst>
                                          <p:attrName>style.visibility</p:attrName>
                                        </p:attrNameLst>
                                      </p:cBhvr>
                                      <p:to>
                                        <p:strVal val="visible"/>
                                      </p:to>
                                    </p:set>
                                    <p:animEffect transition="in" filter="checkerboard(across)">
                                      <p:cBhvr>
                                        <p:cTn id="61" dur="500"/>
                                        <p:tgtEl>
                                          <p:spTgt spid="28"/>
                                        </p:tgtEl>
                                      </p:cBhvr>
                                    </p:animEffect>
                                  </p:childTnLst>
                                </p:cTn>
                              </p:par>
                              <p:par>
                                <p:cTn id="62" presetID="5" presetClass="entr" presetSubtype="10" fill="hold" grpId="0" nodeType="withEffect">
                                  <p:stCondLst>
                                    <p:cond delay="0"/>
                                  </p:stCondLst>
                                  <p:childTnLst>
                                    <p:set>
                                      <p:cBhvr>
                                        <p:cTn id="63" dur="1" fill="hold">
                                          <p:stCondLst>
                                            <p:cond delay="0"/>
                                          </p:stCondLst>
                                        </p:cTn>
                                        <p:tgtEl>
                                          <p:spTgt spid="400402"/>
                                        </p:tgtEl>
                                        <p:attrNameLst>
                                          <p:attrName>style.visibility</p:attrName>
                                        </p:attrNameLst>
                                      </p:cBhvr>
                                      <p:to>
                                        <p:strVal val="visible"/>
                                      </p:to>
                                    </p:set>
                                    <p:animEffect transition="in" filter="checkerboard(across)">
                                      <p:cBhvr>
                                        <p:cTn id="64" dur="500"/>
                                        <p:tgtEl>
                                          <p:spTgt spid="400402"/>
                                        </p:tgtEl>
                                      </p:cBhvr>
                                    </p:animEffect>
                                  </p:childTnLst>
                                </p:cTn>
                              </p:par>
                              <p:par>
                                <p:cTn id="65" presetID="5" presetClass="entr" presetSubtype="10" fill="hold" grpId="0" nodeType="withEffect">
                                  <p:stCondLst>
                                    <p:cond delay="0"/>
                                  </p:stCondLst>
                                  <p:childTnLst>
                                    <p:set>
                                      <p:cBhvr>
                                        <p:cTn id="66" dur="1" fill="hold">
                                          <p:stCondLst>
                                            <p:cond delay="0"/>
                                          </p:stCondLst>
                                        </p:cTn>
                                        <p:tgtEl>
                                          <p:spTgt spid="400413"/>
                                        </p:tgtEl>
                                        <p:attrNameLst>
                                          <p:attrName>style.visibility</p:attrName>
                                        </p:attrNameLst>
                                      </p:cBhvr>
                                      <p:to>
                                        <p:strVal val="visible"/>
                                      </p:to>
                                    </p:set>
                                    <p:animEffect transition="in" filter="checkerboard(across)">
                                      <p:cBhvr>
                                        <p:cTn id="67" dur="500"/>
                                        <p:tgtEl>
                                          <p:spTgt spid="400413"/>
                                        </p:tgtEl>
                                      </p:cBhvr>
                                    </p:animEffect>
                                  </p:childTnLst>
                                </p:cTn>
                              </p:par>
                              <p:par>
                                <p:cTn id="68" presetID="4" presetClass="entr" presetSubtype="16" fill="hold" nodeType="withEffect">
                                  <p:stCondLst>
                                    <p:cond delay="0"/>
                                  </p:stCondLst>
                                  <p:childTnLst>
                                    <p:set>
                                      <p:cBhvr>
                                        <p:cTn id="69" dur="1" fill="hold">
                                          <p:stCondLst>
                                            <p:cond delay="0"/>
                                          </p:stCondLst>
                                        </p:cTn>
                                        <p:tgtEl>
                                          <p:spTgt spid="400393"/>
                                        </p:tgtEl>
                                        <p:attrNameLst>
                                          <p:attrName>style.visibility</p:attrName>
                                        </p:attrNameLst>
                                      </p:cBhvr>
                                      <p:to>
                                        <p:strVal val="visible"/>
                                      </p:to>
                                    </p:set>
                                    <p:animEffect transition="in" filter="box(in)">
                                      <p:cBhvr>
                                        <p:cTn id="70" dur="500"/>
                                        <p:tgtEl>
                                          <p:spTgt spid="400393"/>
                                        </p:tgtEl>
                                      </p:cBhvr>
                                    </p:animEffect>
                                  </p:childTnLst>
                                </p:cTn>
                              </p:par>
                              <p:par>
                                <p:cTn id="71" presetID="3" presetClass="entr" presetSubtype="10" fill="hold" grpId="0" nodeType="withEffect">
                                  <p:stCondLst>
                                    <p:cond delay="0"/>
                                  </p:stCondLst>
                                  <p:childTnLst>
                                    <p:set>
                                      <p:cBhvr>
                                        <p:cTn id="72" dur="1" fill="hold">
                                          <p:stCondLst>
                                            <p:cond delay="0"/>
                                          </p:stCondLst>
                                        </p:cTn>
                                        <p:tgtEl>
                                          <p:spTgt spid="27"/>
                                        </p:tgtEl>
                                        <p:attrNameLst>
                                          <p:attrName>style.visibility</p:attrName>
                                        </p:attrNameLst>
                                      </p:cBhvr>
                                      <p:to>
                                        <p:strVal val="visible"/>
                                      </p:to>
                                    </p:set>
                                    <p:animEffect transition="in" filter="blinds(horizontal)">
                                      <p:cBhvr>
                                        <p:cTn id="73"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400387" grpId="0" animBg="1"/>
      <p:bldP spid="400388" grpId="0" animBg="1"/>
      <p:bldP spid="400389" grpId="0" animBg="1"/>
      <p:bldP spid="400390" grpId="0" animBg="1"/>
      <p:bldP spid="400391" grpId="0" animBg="1"/>
      <p:bldP spid="400395" grpId="0" animBg="1"/>
      <p:bldP spid="400400" grpId="0"/>
      <p:bldP spid="400402" grpId="0"/>
      <p:bldP spid="400403" grpId="0"/>
      <p:bldP spid="400404" grpId="0"/>
      <p:bldP spid="400405" grpId="0"/>
      <p:bldP spid="400407" grpId="0"/>
      <p:bldP spid="400408" grpId="0"/>
      <p:bldP spid="400413" grpId="0"/>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11"/>
          <p:cNvSpPr>
            <a:spLocks noGrp="1" noChangeArrowheads="1"/>
          </p:cNvSpPr>
          <p:nvPr>
            <p:ph type="title"/>
          </p:nvPr>
        </p:nvSpPr>
        <p:spPr>
          <a:xfrm>
            <a:off x="731477" y="698529"/>
            <a:ext cx="7772400" cy="944628"/>
          </a:xfrm>
        </p:spPr>
        <p:txBody>
          <a:bodyPr/>
          <a:lstStyle/>
          <a:p>
            <a:pPr eaLnBrk="1" hangingPunct="1"/>
            <a:r>
              <a:rPr lang="en-US" altLang="en-US" dirty="0"/>
              <a:t>Life Insurance and Your Investments</a:t>
            </a:r>
          </a:p>
        </p:txBody>
      </p:sp>
      <p:graphicFrame>
        <p:nvGraphicFramePr>
          <p:cNvPr id="24579" name="Object 3"/>
          <p:cNvGraphicFramePr>
            <a:graphicFrameLocks noGrp="1" noChangeAspect="1"/>
          </p:cNvGraphicFramePr>
          <p:nvPr>
            <p:ph sz="half" idx="1"/>
          </p:nvPr>
        </p:nvGraphicFramePr>
        <p:xfrm>
          <a:off x="914400" y="2554288"/>
          <a:ext cx="3579813" cy="2206625"/>
        </p:xfrm>
        <a:graphic>
          <a:graphicData uri="http://schemas.openxmlformats.org/presentationml/2006/ole">
            <mc:AlternateContent xmlns:mc="http://schemas.openxmlformats.org/markup-compatibility/2006">
              <mc:Choice xmlns:v="urn:schemas-microsoft-com:vml" Requires="v">
                <p:oleObj spid="_x0000_s25692" name="Chart" r:id="rId4" imgW="4389120" imgH="2704998" progId="Excel.Chart.8">
                  <p:embed/>
                </p:oleObj>
              </mc:Choice>
              <mc:Fallback>
                <p:oleObj name="Chart" r:id="rId4" imgW="4389120" imgH="2704998" progId="Excel.Chart.8">
                  <p:embed/>
                  <p:pic>
                    <p:nvPicPr>
                      <p:cNvPr id="24579" name="Object 3"/>
                      <p:cNvPicPr>
                        <a:picLocks noGrp="1"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14400" y="2554288"/>
                        <a:ext cx="3579813" cy="22066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24580" name="Object 22"/>
          <p:cNvGraphicFramePr>
            <a:graphicFrameLocks noGrp="1"/>
          </p:cNvGraphicFramePr>
          <p:nvPr>
            <p:ph sz="quarter" idx="2"/>
          </p:nvPr>
        </p:nvGraphicFramePr>
        <p:xfrm>
          <a:off x="0" y="1600219"/>
          <a:ext cx="9139238" cy="4297343"/>
        </p:xfrm>
        <a:graphic>
          <a:graphicData uri="http://schemas.openxmlformats.org/presentationml/2006/ole">
            <mc:AlternateContent xmlns:mc="http://schemas.openxmlformats.org/markup-compatibility/2006">
              <mc:Choice xmlns:v="urn:schemas-microsoft-com:vml" Requires="v">
                <p:oleObj spid="_x0000_s25693" name="Chart" r:id="rId6" imgW="4429225" imgH="2828865" progId="Excel.Chart.8">
                  <p:embed/>
                </p:oleObj>
              </mc:Choice>
              <mc:Fallback>
                <p:oleObj name="Chart" r:id="rId6" imgW="4429225" imgH="2828865" progId="Excel.Chart.8">
                  <p:embed/>
                  <p:pic>
                    <p:nvPicPr>
                      <p:cNvPr id="24580" name="Object 22"/>
                      <p:cNvPicPr>
                        <a:picLocks noGrp="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0" y="1600219"/>
                        <a:ext cx="9139238" cy="4297343"/>
                      </a:xfrm>
                      <a:prstGeom prst="rect">
                        <a:avLst/>
                      </a:prstGeom>
                      <a:noFill/>
                      <a:ln>
                        <a:noFill/>
                      </a:ln>
                    </p:spPr>
                  </p:pic>
                </p:oleObj>
              </mc:Fallback>
            </mc:AlternateContent>
          </a:graphicData>
        </a:graphic>
      </p:graphicFrame>
      <p:graphicFrame>
        <p:nvGraphicFramePr>
          <p:cNvPr id="24581" name="Object 10"/>
          <p:cNvGraphicFramePr>
            <a:graphicFrameLocks noGrp="1" noChangeAspect="1"/>
          </p:cNvGraphicFramePr>
          <p:nvPr>
            <p:ph sz="quarter" idx="3"/>
          </p:nvPr>
        </p:nvGraphicFramePr>
        <p:xfrm>
          <a:off x="4830763" y="3733800"/>
          <a:ext cx="3214687" cy="1981200"/>
        </p:xfrm>
        <a:graphic>
          <a:graphicData uri="http://schemas.openxmlformats.org/presentationml/2006/ole">
            <mc:AlternateContent xmlns:mc="http://schemas.openxmlformats.org/markup-compatibility/2006">
              <mc:Choice xmlns:v="urn:schemas-microsoft-com:vml" Requires="v">
                <p:oleObj spid="_x0000_s25694" name="Chart" r:id="rId8" imgW="4389120" imgH="2704998" progId="Excel.Chart.8">
                  <p:embed/>
                </p:oleObj>
              </mc:Choice>
              <mc:Fallback>
                <p:oleObj name="Chart" r:id="rId8" imgW="4389120" imgH="2704998" progId="Excel.Chart.8">
                  <p:embed/>
                  <p:pic>
                    <p:nvPicPr>
                      <p:cNvPr id="24581" name="Object 10"/>
                      <p:cNvPicPr>
                        <a:picLocks noGrp="1"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830763" y="3733800"/>
                        <a:ext cx="3214687" cy="1981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cmpd="sng">
                            <a:solidFill>
                              <a:schemeClr val="tx1"/>
                            </a:solidFill>
                            <a:prstDash val="solid"/>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4582" name="Text Box 6"/>
          <p:cNvSpPr txBox="1">
            <a:spLocks noChangeArrowheads="1"/>
          </p:cNvSpPr>
          <p:nvPr/>
        </p:nvSpPr>
        <p:spPr bwMode="auto">
          <a:xfrm>
            <a:off x="274638" y="5807075"/>
            <a:ext cx="8686800" cy="915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spAutoFit/>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eaLnBrk="1" hangingPunct="1">
              <a:spcBef>
                <a:spcPct val="50000"/>
              </a:spcBef>
              <a:buFontTx/>
              <a:buNone/>
            </a:pPr>
            <a:r>
              <a:rPr lang="en-US" altLang="en-US" sz="1800"/>
              <a:t>Permanent:  with guaranteed insurability option paid up till age 65.  Term:  Five-year guaranteed renewable term in $50,000 and $100,000 increments; can add and drop as necessary.  Investment:  Includes individual and employer sponsored retirement plans</a:t>
            </a:r>
          </a:p>
        </p:txBody>
      </p:sp>
    </p:spTree>
    <p:extLst>
      <p:ext uri="{BB962C8B-B14F-4D97-AF65-F5344CB8AC3E}">
        <p14:creationId xmlns:p14="http://schemas.microsoft.com/office/powerpoint/2010/main" val="982700008"/>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1202" name="Rectangle 2"/>
          <p:cNvSpPr>
            <a:spLocks noGrp="1" noChangeArrowheads="1"/>
          </p:cNvSpPr>
          <p:nvPr>
            <p:ph type="title" idx="4294967295"/>
          </p:nvPr>
        </p:nvSpPr>
        <p:spPr>
          <a:xfrm>
            <a:off x="685800" y="549275"/>
            <a:ext cx="7772400" cy="1143000"/>
          </a:xfrm>
        </p:spPr>
        <p:txBody>
          <a:bodyPr/>
          <a:lstStyle/>
          <a:p>
            <a:pPr eaLnBrk="1" hangingPunct="1"/>
            <a:r>
              <a:rPr lang="en-US" altLang="en-US"/>
              <a:t>Permanent  Insurance </a:t>
            </a:r>
            <a:r>
              <a:rPr lang="en-US" altLang="en-US" sz="2000"/>
              <a:t>(continued)</a:t>
            </a:r>
          </a:p>
        </p:txBody>
      </p:sp>
      <p:sp>
        <p:nvSpPr>
          <p:cNvPr id="540675" name="Rectangle 3"/>
          <p:cNvSpPr>
            <a:spLocks noGrp="1" noChangeArrowheads="1"/>
          </p:cNvSpPr>
          <p:nvPr>
            <p:ph idx="1"/>
          </p:nvPr>
        </p:nvSpPr>
        <p:spPr>
          <a:xfrm>
            <a:off x="901700" y="1592263"/>
            <a:ext cx="7693616" cy="8420345"/>
          </a:xfrm>
        </p:spPr>
        <p:txBody>
          <a:bodyPr/>
          <a:lstStyle/>
          <a:p>
            <a:pPr eaLnBrk="1" hangingPunct="1"/>
            <a:r>
              <a:rPr lang="en-US" altLang="en-US" dirty="0"/>
              <a:t>Watch your expenses carefully</a:t>
            </a:r>
          </a:p>
          <a:p>
            <a:pPr marL="457200" lvl="1" indent="0" eaLnBrk="1" hangingPunct="1">
              <a:buNone/>
            </a:pPr>
            <a:r>
              <a:rPr lang="en-US" altLang="en-US" dirty="0"/>
              <a:t>Account level expenses on a typical VUL policy: </a:t>
            </a:r>
            <a:r>
              <a:rPr lang="en-US" altLang="en-US" sz="1400" dirty="0"/>
              <a:t>		                                                          Minimum    Average      Maximum	No Load Fund</a:t>
            </a:r>
          </a:p>
          <a:p>
            <a:pPr lvl="1" eaLnBrk="1" hangingPunct="1"/>
            <a:r>
              <a:rPr lang="en-US" altLang="en-US" sz="1800" dirty="0"/>
              <a:t>Sales Charges *		0.0%	8.0%	10.0%	          0%	</a:t>
            </a:r>
          </a:p>
          <a:p>
            <a:pPr lvl="1" eaLnBrk="1" hangingPunct="1"/>
            <a:r>
              <a:rPr lang="en-US" altLang="en-US" sz="1800" dirty="0"/>
              <a:t>State Premium Taxes		0.75%	2.0%	5.0%                  0%</a:t>
            </a:r>
          </a:p>
          <a:p>
            <a:pPr lvl="1" eaLnBrk="1" hangingPunct="1"/>
            <a:r>
              <a:rPr lang="en-US" altLang="en-US" sz="1800" dirty="0"/>
              <a:t>First-year Expense *		$200	$350	$700                  0%</a:t>
            </a:r>
          </a:p>
          <a:p>
            <a:pPr lvl="1" eaLnBrk="1" hangingPunct="1"/>
            <a:r>
              <a:rPr lang="en-US" altLang="en-US" sz="1800" dirty="0"/>
              <a:t>Administration Fees/month *	$4 	$6	$15                    0%</a:t>
            </a:r>
          </a:p>
          <a:p>
            <a:pPr marL="457200" lvl="1" indent="0" eaLnBrk="1" hangingPunct="1">
              <a:buNone/>
            </a:pPr>
            <a:r>
              <a:rPr lang="en-US" altLang="en-US" dirty="0"/>
              <a:t>Expenses at the sub-account level </a:t>
            </a:r>
            <a:r>
              <a:rPr lang="en-US" altLang="en-US" sz="2000" dirty="0"/>
              <a:t>include:</a:t>
            </a:r>
          </a:p>
          <a:p>
            <a:pPr lvl="1" eaLnBrk="1" hangingPunct="1"/>
            <a:r>
              <a:rPr lang="en-US" altLang="en-US" sz="2000" dirty="0"/>
              <a:t>Investment Management *	0.4%	.8%	2.8%        .10-.75%</a:t>
            </a:r>
          </a:p>
          <a:p>
            <a:pPr lvl="1" eaLnBrk="1" hangingPunct="1"/>
            <a:r>
              <a:rPr lang="en-US" altLang="en-US" sz="2000" dirty="0"/>
              <a:t>12-b1 Fees *		0.0%	0.0%	0.5%	           0%</a:t>
            </a:r>
          </a:p>
          <a:p>
            <a:pPr lvl="1" eaLnBrk="1" hangingPunct="1"/>
            <a:r>
              <a:rPr lang="en-US" altLang="en-US" sz="2000" dirty="0"/>
              <a:t>Overall Expense Ratio *	1.0%	1.5%	4.4%        .10-.75%       </a:t>
            </a:r>
          </a:p>
          <a:p>
            <a:pPr lvl="1" eaLnBrk="1" hangingPunct="1"/>
            <a:r>
              <a:rPr lang="en-US" altLang="en-US" sz="2000" dirty="0"/>
              <a:t>Surrender Charges *	Significant                                       0</a:t>
            </a:r>
          </a:p>
          <a:p>
            <a:pPr lvl="1" eaLnBrk="1" hangingPunct="1"/>
            <a:r>
              <a:rPr lang="en-US" altLang="en-US" sz="1200" dirty="0"/>
              <a:t>Source: Ben G. Baldwin, “The New Life Insurance Investment Advisor,” 2</a:t>
            </a:r>
            <a:r>
              <a:rPr lang="en-US" altLang="en-US" sz="1200" baseline="30000" dirty="0"/>
              <a:t>nd</a:t>
            </a:r>
            <a:r>
              <a:rPr lang="en-US" altLang="en-US" sz="1200" dirty="0"/>
              <a:t> ed.,  McGraw Hill, New York, 2002, p.106.  </a:t>
            </a:r>
          </a:p>
          <a:p>
            <a:pPr lvl="1" eaLnBrk="1" hangingPunct="1">
              <a:buFontTx/>
              <a:buNone/>
            </a:pPr>
            <a:r>
              <a:rPr lang="en-US" altLang="en-US" sz="2000" dirty="0"/>
              <a:t>* These expenses will vary, so compare them carefully  </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540675">
                                            <p:txEl>
                                              <p:pRg st="0" end="0"/>
                                            </p:txEl>
                                          </p:spTgt>
                                        </p:tgtEl>
                                        <p:attrNameLst>
                                          <p:attrName>style.visibility</p:attrName>
                                        </p:attrNameLst>
                                      </p:cBhvr>
                                      <p:to>
                                        <p:strVal val="visible"/>
                                      </p:to>
                                    </p:set>
                                    <p:anim calcmode="lin" valueType="num">
                                      <p:cBhvr additive="base">
                                        <p:cTn id="7" dur="500" fill="hold"/>
                                        <p:tgtEl>
                                          <p:spTgt spid="540675">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540675">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540675">
                                            <p:txEl>
                                              <p:pRg st="1" end="1"/>
                                            </p:txEl>
                                          </p:spTgt>
                                        </p:tgtEl>
                                        <p:attrNameLst>
                                          <p:attrName>style.visibility</p:attrName>
                                        </p:attrNameLst>
                                      </p:cBhvr>
                                      <p:to>
                                        <p:strVal val="visible"/>
                                      </p:to>
                                    </p:set>
                                    <p:anim calcmode="lin" valueType="num">
                                      <p:cBhvr additive="base">
                                        <p:cTn id="11" dur="500" fill="hold"/>
                                        <p:tgtEl>
                                          <p:spTgt spid="540675">
                                            <p:txEl>
                                              <p:pRg st="1" end="1"/>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540675">
                                            <p:txEl>
                                              <p:pRg st="1" end="1"/>
                                            </p:txEl>
                                          </p:spTgt>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540675">
                                            <p:txEl>
                                              <p:pRg st="2" end="2"/>
                                            </p:txEl>
                                          </p:spTgt>
                                        </p:tgtEl>
                                        <p:attrNameLst>
                                          <p:attrName>style.visibility</p:attrName>
                                        </p:attrNameLst>
                                      </p:cBhvr>
                                      <p:to>
                                        <p:strVal val="visible"/>
                                      </p:to>
                                    </p:set>
                                    <p:anim calcmode="lin" valueType="num">
                                      <p:cBhvr additive="base">
                                        <p:cTn id="15" dur="500" fill="hold"/>
                                        <p:tgtEl>
                                          <p:spTgt spid="540675">
                                            <p:txEl>
                                              <p:pRg st="2" end="2"/>
                                            </p:txEl>
                                          </p:spTgt>
                                        </p:tgtEl>
                                        <p:attrNameLst>
                                          <p:attrName>ppt_x</p:attrName>
                                        </p:attrNameLst>
                                      </p:cBhvr>
                                      <p:tavLst>
                                        <p:tav tm="0">
                                          <p:val>
                                            <p:strVal val="0-#ppt_w/2"/>
                                          </p:val>
                                        </p:tav>
                                        <p:tav tm="100000">
                                          <p:val>
                                            <p:strVal val="#ppt_x"/>
                                          </p:val>
                                        </p:tav>
                                      </p:tavLst>
                                    </p:anim>
                                    <p:anim calcmode="lin" valueType="num">
                                      <p:cBhvr additive="base">
                                        <p:cTn id="16" dur="500" fill="hold"/>
                                        <p:tgtEl>
                                          <p:spTgt spid="540675">
                                            <p:txEl>
                                              <p:pRg st="2" end="2"/>
                                            </p:txEl>
                                          </p:spTgt>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540675">
                                            <p:txEl>
                                              <p:pRg st="3" end="3"/>
                                            </p:txEl>
                                          </p:spTgt>
                                        </p:tgtEl>
                                        <p:attrNameLst>
                                          <p:attrName>style.visibility</p:attrName>
                                        </p:attrNameLst>
                                      </p:cBhvr>
                                      <p:to>
                                        <p:strVal val="visible"/>
                                      </p:to>
                                    </p:set>
                                    <p:anim calcmode="lin" valueType="num">
                                      <p:cBhvr additive="base">
                                        <p:cTn id="19" dur="500" fill="hold"/>
                                        <p:tgtEl>
                                          <p:spTgt spid="540675">
                                            <p:txEl>
                                              <p:pRg st="3" end="3"/>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540675">
                                            <p:txEl>
                                              <p:pRg st="3" end="3"/>
                                            </p:txEl>
                                          </p:spTgt>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540675">
                                            <p:txEl>
                                              <p:pRg st="4" end="4"/>
                                            </p:txEl>
                                          </p:spTgt>
                                        </p:tgtEl>
                                        <p:attrNameLst>
                                          <p:attrName>style.visibility</p:attrName>
                                        </p:attrNameLst>
                                      </p:cBhvr>
                                      <p:to>
                                        <p:strVal val="visible"/>
                                      </p:to>
                                    </p:set>
                                    <p:anim calcmode="lin" valueType="num">
                                      <p:cBhvr additive="base">
                                        <p:cTn id="23" dur="500" fill="hold"/>
                                        <p:tgtEl>
                                          <p:spTgt spid="540675">
                                            <p:txEl>
                                              <p:pRg st="4" end="4"/>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540675">
                                            <p:txEl>
                                              <p:pRg st="4" end="4"/>
                                            </p:txEl>
                                          </p:spTgt>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540675">
                                            <p:txEl>
                                              <p:pRg st="5" end="5"/>
                                            </p:txEl>
                                          </p:spTgt>
                                        </p:tgtEl>
                                        <p:attrNameLst>
                                          <p:attrName>style.visibility</p:attrName>
                                        </p:attrNameLst>
                                      </p:cBhvr>
                                      <p:to>
                                        <p:strVal val="visible"/>
                                      </p:to>
                                    </p:set>
                                    <p:anim calcmode="lin" valueType="num">
                                      <p:cBhvr additive="base">
                                        <p:cTn id="27" dur="500" fill="hold"/>
                                        <p:tgtEl>
                                          <p:spTgt spid="540675">
                                            <p:txEl>
                                              <p:pRg st="5" end="5"/>
                                            </p:txEl>
                                          </p:spTgt>
                                        </p:tgtEl>
                                        <p:attrNameLst>
                                          <p:attrName>ppt_x</p:attrName>
                                        </p:attrNameLst>
                                      </p:cBhvr>
                                      <p:tavLst>
                                        <p:tav tm="0">
                                          <p:val>
                                            <p:strVal val="0-#ppt_w/2"/>
                                          </p:val>
                                        </p:tav>
                                        <p:tav tm="100000">
                                          <p:val>
                                            <p:strVal val="#ppt_x"/>
                                          </p:val>
                                        </p:tav>
                                      </p:tavLst>
                                    </p:anim>
                                    <p:anim calcmode="lin" valueType="num">
                                      <p:cBhvr additive="base">
                                        <p:cTn id="28" dur="500" fill="hold"/>
                                        <p:tgtEl>
                                          <p:spTgt spid="540675">
                                            <p:txEl>
                                              <p:pRg st="5" end="5"/>
                                            </p:txEl>
                                          </p:spTgt>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0"/>
                                  </p:stCondLst>
                                  <p:childTnLst>
                                    <p:set>
                                      <p:cBhvr>
                                        <p:cTn id="30" dur="1" fill="hold">
                                          <p:stCondLst>
                                            <p:cond delay="0"/>
                                          </p:stCondLst>
                                        </p:cTn>
                                        <p:tgtEl>
                                          <p:spTgt spid="540675">
                                            <p:txEl>
                                              <p:pRg st="6" end="6"/>
                                            </p:txEl>
                                          </p:spTgt>
                                        </p:tgtEl>
                                        <p:attrNameLst>
                                          <p:attrName>style.visibility</p:attrName>
                                        </p:attrNameLst>
                                      </p:cBhvr>
                                      <p:to>
                                        <p:strVal val="visible"/>
                                      </p:to>
                                    </p:set>
                                    <p:anim calcmode="lin" valueType="num">
                                      <p:cBhvr additive="base">
                                        <p:cTn id="31" dur="500" fill="hold"/>
                                        <p:tgtEl>
                                          <p:spTgt spid="540675">
                                            <p:txEl>
                                              <p:pRg st="6" end="6"/>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540675">
                                            <p:txEl>
                                              <p:pRg st="6" end="6"/>
                                            </p:txEl>
                                          </p:spTgt>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0"/>
                                  </p:stCondLst>
                                  <p:childTnLst>
                                    <p:set>
                                      <p:cBhvr>
                                        <p:cTn id="34" dur="1" fill="hold">
                                          <p:stCondLst>
                                            <p:cond delay="0"/>
                                          </p:stCondLst>
                                        </p:cTn>
                                        <p:tgtEl>
                                          <p:spTgt spid="540675">
                                            <p:txEl>
                                              <p:pRg st="7" end="7"/>
                                            </p:txEl>
                                          </p:spTgt>
                                        </p:tgtEl>
                                        <p:attrNameLst>
                                          <p:attrName>style.visibility</p:attrName>
                                        </p:attrNameLst>
                                      </p:cBhvr>
                                      <p:to>
                                        <p:strVal val="visible"/>
                                      </p:to>
                                    </p:set>
                                    <p:anim calcmode="lin" valueType="num">
                                      <p:cBhvr additive="base">
                                        <p:cTn id="35" dur="500" fill="hold"/>
                                        <p:tgtEl>
                                          <p:spTgt spid="540675">
                                            <p:txEl>
                                              <p:pRg st="7" end="7"/>
                                            </p:txEl>
                                          </p:spTgt>
                                        </p:tgtEl>
                                        <p:attrNameLst>
                                          <p:attrName>ppt_x</p:attrName>
                                        </p:attrNameLst>
                                      </p:cBhvr>
                                      <p:tavLst>
                                        <p:tav tm="0">
                                          <p:val>
                                            <p:strVal val="0-#ppt_w/2"/>
                                          </p:val>
                                        </p:tav>
                                        <p:tav tm="100000">
                                          <p:val>
                                            <p:strVal val="#ppt_x"/>
                                          </p:val>
                                        </p:tav>
                                      </p:tavLst>
                                    </p:anim>
                                    <p:anim calcmode="lin" valueType="num">
                                      <p:cBhvr additive="base">
                                        <p:cTn id="36" dur="500" fill="hold"/>
                                        <p:tgtEl>
                                          <p:spTgt spid="540675">
                                            <p:txEl>
                                              <p:pRg st="7" end="7"/>
                                            </p:txEl>
                                          </p:spTgt>
                                        </p:tgtEl>
                                        <p:attrNameLst>
                                          <p:attrName>ppt_y</p:attrName>
                                        </p:attrNameLst>
                                      </p:cBhvr>
                                      <p:tavLst>
                                        <p:tav tm="0">
                                          <p:val>
                                            <p:strVal val="#ppt_y"/>
                                          </p:val>
                                        </p:tav>
                                        <p:tav tm="100000">
                                          <p:val>
                                            <p:strVal val="#ppt_y"/>
                                          </p:val>
                                        </p:tav>
                                      </p:tavLst>
                                    </p:anim>
                                  </p:childTnLst>
                                </p:cTn>
                              </p:par>
                              <p:par>
                                <p:cTn id="37" presetID="2" presetClass="entr" presetSubtype="8" fill="hold" grpId="0" nodeType="withEffect">
                                  <p:stCondLst>
                                    <p:cond delay="0"/>
                                  </p:stCondLst>
                                  <p:childTnLst>
                                    <p:set>
                                      <p:cBhvr>
                                        <p:cTn id="38" dur="1" fill="hold">
                                          <p:stCondLst>
                                            <p:cond delay="0"/>
                                          </p:stCondLst>
                                        </p:cTn>
                                        <p:tgtEl>
                                          <p:spTgt spid="540675">
                                            <p:txEl>
                                              <p:pRg st="8" end="8"/>
                                            </p:txEl>
                                          </p:spTgt>
                                        </p:tgtEl>
                                        <p:attrNameLst>
                                          <p:attrName>style.visibility</p:attrName>
                                        </p:attrNameLst>
                                      </p:cBhvr>
                                      <p:to>
                                        <p:strVal val="visible"/>
                                      </p:to>
                                    </p:set>
                                    <p:anim calcmode="lin" valueType="num">
                                      <p:cBhvr additive="base">
                                        <p:cTn id="39" dur="500" fill="hold"/>
                                        <p:tgtEl>
                                          <p:spTgt spid="540675">
                                            <p:txEl>
                                              <p:pRg st="8" end="8"/>
                                            </p:txEl>
                                          </p:spTgt>
                                        </p:tgtEl>
                                        <p:attrNameLst>
                                          <p:attrName>ppt_x</p:attrName>
                                        </p:attrNameLst>
                                      </p:cBhvr>
                                      <p:tavLst>
                                        <p:tav tm="0">
                                          <p:val>
                                            <p:strVal val="0-#ppt_w/2"/>
                                          </p:val>
                                        </p:tav>
                                        <p:tav tm="100000">
                                          <p:val>
                                            <p:strVal val="#ppt_x"/>
                                          </p:val>
                                        </p:tav>
                                      </p:tavLst>
                                    </p:anim>
                                    <p:anim calcmode="lin" valueType="num">
                                      <p:cBhvr additive="base">
                                        <p:cTn id="40" dur="500" fill="hold"/>
                                        <p:tgtEl>
                                          <p:spTgt spid="540675">
                                            <p:txEl>
                                              <p:pRg st="8" end="8"/>
                                            </p:txEl>
                                          </p:spTgt>
                                        </p:tgtEl>
                                        <p:attrNameLst>
                                          <p:attrName>ppt_y</p:attrName>
                                        </p:attrNameLst>
                                      </p:cBhvr>
                                      <p:tavLst>
                                        <p:tav tm="0">
                                          <p:val>
                                            <p:strVal val="#ppt_y"/>
                                          </p:val>
                                        </p:tav>
                                        <p:tav tm="100000">
                                          <p:val>
                                            <p:strVal val="#ppt_y"/>
                                          </p:val>
                                        </p:tav>
                                      </p:tavLst>
                                    </p:anim>
                                  </p:childTnLst>
                                </p:cTn>
                              </p:par>
                              <p:par>
                                <p:cTn id="41" presetID="2" presetClass="entr" presetSubtype="8" fill="hold" grpId="0" nodeType="withEffect">
                                  <p:stCondLst>
                                    <p:cond delay="0"/>
                                  </p:stCondLst>
                                  <p:childTnLst>
                                    <p:set>
                                      <p:cBhvr>
                                        <p:cTn id="42" dur="1" fill="hold">
                                          <p:stCondLst>
                                            <p:cond delay="0"/>
                                          </p:stCondLst>
                                        </p:cTn>
                                        <p:tgtEl>
                                          <p:spTgt spid="540675">
                                            <p:txEl>
                                              <p:pRg st="9" end="9"/>
                                            </p:txEl>
                                          </p:spTgt>
                                        </p:tgtEl>
                                        <p:attrNameLst>
                                          <p:attrName>style.visibility</p:attrName>
                                        </p:attrNameLst>
                                      </p:cBhvr>
                                      <p:to>
                                        <p:strVal val="visible"/>
                                      </p:to>
                                    </p:set>
                                    <p:anim calcmode="lin" valueType="num">
                                      <p:cBhvr additive="base">
                                        <p:cTn id="43" dur="500" fill="hold"/>
                                        <p:tgtEl>
                                          <p:spTgt spid="540675">
                                            <p:txEl>
                                              <p:pRg st="9" end="9"/>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540675">
                                            <p:txEl>
                                              <p:pRg st="9" end="9"/>
                                            </p:txEl>
                                          </p:spTgt>
                                        </p:tgtEl>
                                        <p:attrNameLst>
                                          <p:attrName>ppt_y</p:attrName>
                                        </p:attrNameLst>
                                      </p:cBhvr>
                                      <p:tavLst>
                                        <p:tav tm="0">
                                          <p:val>
                                            <p:strVal val="#ppt_y"/>
                                          </p:val>
                                        </p:tav>
                                        <p:tav tm="100000">
                                          <p:val>
                                            <p:strVal val="#ppt_y"/>
                                          </p:val>
                                        </p:tav>
                                      </p:tavLst>
                                    </p:anim>
                                  </p:childTnLst>
                                </p:cTn>
                              </p:par>
                              <p:par>
                                <p:cTn id="45" presetID="2" presetClass="entr" presetSubtype="8" fill="hold" grpId="0" nodeType="withEffect">
                                  <p:stCondLst>
                                    <p:cond delay="0"/>
                                  </p:stCondLst>
                                  <p:childTnLst>
                                    <p:set>
                                      <p:cBhvr>
                                        <p:cTn id="46" dur="1" fill="hold">
                                          <p:stCondLst>
                                            <p:cond delay="0"/>
                                          </p:stCondLst>
                                        </p:cTn>
                                        <p:tgtEl>
                                          <p:spTgt spid="540675">
                                            <p:txEl>
                                              <p:pRg st="10" end="10"/>
                                            </p:txEl>
                                          </p:spTgt>
                                        </p:tgtEl>
                                        <p:attrNameLst>
                                          <p:attrName>style.visibility</p:attrName>
                                        </p:attrNameLst>
                                      </p:cBhvr>
                                      <p:to>
                                        <p:strVal val="visible"/>
                                      </p:to>
                                    </p:set>
                                    <p:anim calcmode="lin" valueType="num">
                                      <p:cBhvr additive="base">
                                        <p:cTn id="47" dur="500" fill="hold"/>
                                        <p:tgtEl>
                                          <p:spTgt spid="540675">
                                            <p:txEl>
                                              <p:pRg st="10" end="10"/>
                                            </p:txEl>
                                          </p:spTgt>
                                        </p:tgtEl>
                                        <p:attrNameLst>
                                          <p:attrName>ppt_x</p:attrName>
                                        </p:attrNameLst>
                                      </p:cBhvr>
                                      <p:tavLst>
                                        <p:tav tm="0">
                                          <p:val>
                                            <p:strVal val="0-#ppt_w/2"/>
                                          </p:val>
                                        </p:tav>
                                        <p:tav tm="100000">
                                          <p:val>
                                            <p:strVal val="#ppt_x"/>
                                          </p:val>
                                        </p:tav>
                                      </p:tavLst>
                                    </p:anim>
                                    <p:anim calcmode="lin" valueType="num">
                                      <p:cBhvr additive="base">
                                        <p:cTn id="48" dur="500" fill="hold"/>
                                        <p:tgtEl>
                                          <p:spTgt spid="540675">
                                            <p:txEl>
                                              <p:pRg st="10" end="10"/>
                                            </p:txEl>
                                          </p:spTgt>
                                        </p:tgtEl>
                                        <p:attrNameLst>
                                          <p:attrName>ppt_y</p:attrName>
                                        </p:attrNameLst>
                                      </p:cBhvr>
                                      <p:tavLst>
                                        <p:tav tm="0">
                                          <p:val>
                                            <p:strVal val="#ppt_y"/>
                                          </p:val>
                                        </p:tav>
                                        <p:tav tm="100000">
                                          <p:val>
                                            <p:strVal val="#ppt_y"/>
                                          </p:val>
                                        </p:tav>
                                      </p:tavLst>
                                    </p:anim>
                                  </p:childTnLst>
                                </p:cTn>
                              </p:par>
                              <p:par>
                                <p:cTn id="49" presetID="2" presetClass="entr" presetSubtype="8" fill="hold" grpId="0" nodeType="withEffect">
                                  <p:stCondLst>
                                    <p:cond delay="0"/>
                                  </p:stCondLst>
                                  <p:childTnLst>
                                    <p:set>
                                      <p:cBhvr>
                                        <p:cTn id="50" dur="1" fill="hold">
                                          <p:stCondLst>
                                            <p:cond delay="0"/>
                                          </p:stCondLst>
                                        </p:cTn>
                                        <p:tgtEl>
                                          <p:spTgt spid="540675">
                                            <p:txEl>
                                              <p:pRg st="11" end="11"/>
                                            </p:txEl>
                                          </p:spTgt>
                                        </p:tgtEl>
                                        <p:attrNameLst>
                                          <p:attrName>style.visibility</p:attrName>
                                        </p:attrNameLst>
                                      </p:cBhvr>
                                      <p:to>
                                        <p:strVal val="visible"/>
                                      </p:to>
                                    </p:set>
                                    <p:anim calcmode="lin" valueType="num">
                                      <p:cBhvr additive="base">
                                        <p:cTn id="51" dur="500" fill="hold"/>
                                        <p:tgtEl>
                                          <p:spTgt spid="540675">
                                            <p:txEl>
                                              <p:pRg st="11" end="11"/>
                                            </p:txEl>
                                          </p:spTgt>
                                        </p:tgtEl>
                                        <p:attrNameLst>
                                          <p:attrName>ppt_x</p:attrName>
                                        </p:attrNameLst>
                                      </p:cBhvr>
                                      <p:tavLst>
                                        <p:tav tm="0">
                                          <p:val>
                                            <p:strVal val="0-#ppt_w/2"/>
                                          </p:val>
                                        </p:tav>
                                        <p:tav tm="100000">
                                          <p:val>
                                            <p:strVal val="#ppt_x"/>
                                          </p:val>
                                        </p:tav>
                                      </p:tavLst>
                                    </p:anim>
                                    <p:anim calcmode="lin" valueType="num">
                                      <p:cBhvr additive="base">
                                        <p:cTn id="52" dur="500" fill="hold"/>
                                        <p:tgtEl>
                                          <p:spTgt spid="540675">
                                            <p:txEl>
                                              <p:pRg st="11" end="11"/>
                                            </p:txEl>
                                          </p:spTgt>
                                        </p:tgtEl>
                                        <p:attrNameLst>
                                          <p:attrName>ppt_y</p:attrName>
                                        </p:attrNameLst>
                                      </p:cBhvr>
                                      <p:tavLst>
                                        <p:tav tm="0">
                                          <p:val>
                                            <p:strVal val="#ppt_y"/>
                                          </p:val>
                                        </p:tav>
                                        <p:tav tm="100000">
                                          <p:val>
                                            <p:strVal val="#ppt_y"/>
                                          </p:val>
                                        </p:tav>
                                      </p:tavLst>
                                    </p:anim>
                                  </p:childTnLst>
                                </p:cTn>
                              </p:par>
                              <p:par>
                                <p:cTn id="53" presetID="2" presetClass="entr" presetSubtype="8" fill="hold" grpId="0" nodeType="withEffect">
                                  <p:stCondLst>
                                    <p:cond delay="0"/>
                                  </p:stCondLst>
                                  <p:childTnLst>
                                    <p:set>
                                      <p:cBhvr>
                                        <p:cTn id="54" dur="1" fill="hold">
                                          <p:stCondLst>
                                            <p:cond delay="0"/>
                                          </p:stCondLst>
                                        </p:cTn>
                                        <p:tgtEl>
                                          <p:spTgt spid="540675">
                                            <p:txEl>
                                              <p:pRg st="12" end="12"/>
                                            </p:txEl>
                                          </p:spTgt>
                                        </p:tgtEl>
                                        <p:attrNameLst>
                                          <p:attrName>style.visibility</p:attrName>
                                        </p:attrNameLst>
                                      </p:cBhvr>
                                      <p:to>
                                        <p:strVal val="visible"/>
                                      </p:to>
                                    </p:set>
                                    <p:anim calcmode="lin" valueType="num">
                                      <p:cBhvr additive="base">
                                        <p:cTn id="55" dur="500" fill="hold"/>
                                        <p:tgtEl>
                                          <p:spTgt spid="540675">
                                            <p:txEl>
                                              <p:pRg st="12" end="12"/>
                                            </p:txEl>
                                          </p:spTgt>
                                        </p:tgtEl>
                                        <p:attrNameLst>
                                          <p:attrName>ppt_x</p:attrName>
                                        </p:attrNameLst>
                                      </p:cBhvr>
                                      <p:tavLst>
                                        <p:tav tm="0">
                                          <p:val>
                                            <p:strVal val="0-#ppt_w/2"/>
                                          </p:val>
                                        </p:tav>
                                        <p:tav tm="100000">
                                          <p:val>
                                            <p:strVal val="#ppt_x"/>
                                          </p:val>
                                        </p:tav>
                                      </p:tavLst>
                                    </p:anim>
                                    <p:anim calcmode="lin" valueType="num">
                                      <p:cBhvr additive="base">
                                        <p:cTn id="56" dur="500" fill="hold"/>
                                        <p:tgtEl>
                                          <p:spTgt spid="540675">
                                            <p:txEl>
                                              <p:pRg st="12" end="1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0675" grpId="0" build="p" autoUpdateAnimBg="0"/>
    </p:bld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386" name="Rectangle 2"/>
          <p:cNvSpPr>
            <a:spLocks noGrp="1" noChangeArrowheads="1"/>
          </p:cNvSpPr>
          <p:nvPr>
            <p:ph type="title" idx="4294967295"/>
          </p:nvPr>
        </p:nvSpPr>
        <p:spPr>
          <a:xfrm>
            <a:off x="322263" y="648461"/>
            <a:ext cx="8504237" cy="944628"/>
          </a:xfrm>
        </p:spPr>
        <p:txBody>
          <a:bodyPr/>
          <a:lstStyle/>
          <a:p>
            <a:pPr eaLnBrk="1" hangingPunct="1"/>
            <a:r>
              <a:rPr lang="en-US" altLang="en-US" dirty="0"/>
              <a:t>Key Questions </a:t>
            </a:r>
            <a:r>
              <a:rPr lang="en-US" altLang="en-US" sz="2400" dirty="0"/>
              <a:t>(continued)</a:t>
            </a:r>
          </a:p>
        </p:txBody>
      </p:sp>
      <p:sp>
        <p:nvSpPr>
          <p:cNvPr id="13316" name="Rectangle 3"/>
          <p:cNvSpPr>
            <a:spLocks noGrp="1" noChangeArrowheads="1"/>
          </p:cNvSpPr>
          <p:nvPr>
            <p:ph idx="1"/>
          </p:nvPr>
        </p:nvSpPr>
        <p:spPr>
          <a:xfrm>
            <a:off x="928688" y="1608138"/>
            <a:ext cx="7286625" cy="4419600"/>
          </a:xfrm>
        </p:spPr>
        <p:txBody>
          <a:bodyPr/>
          <a:lstStyle/>
          <a:p>
            <a:pPr eaLnBrk="1" hangingPunct="1"/>
            <a:r>
              <a:rPr lang="en-US" altLang="en-US"/>
              <a:t>2. How does Life Insurance Work?</a:t>
            </a:r>
          </a:p>
          <a:p>
            <a:pPr lvl="1" eaLnBrk="1" hangingPunct="1"/>
            <a:r>
              <a:rPr lang="en-US" altLang="en-US"/>
              <a:t>Insurance is an example of risk pooling </a:t>
            </a:r>
          </a:p>
          <a:p>
            <a:pPr lvl="2" eaLnBrk="1" hangingPunct="1"/>
            <a:r>
              <a:rPr lang="en-US" altLang="en-US"/>
              <a:t>Individuals transfer or share their risks with others to reduce catastrophic losses from:</a:t>
            </a:r>
          </a:p>
          <a:p>
            <a:pPr lvl="4" eaLnBrk="1" hangingPunct="1"/>
            <a:r>
              <a:rPr lang="en-US" altLang="en-US"/>
              <a:t>Health problems</a:t>
            </a:r>
          </a:p>
          <a:p>
            <a:pPr lvl="4" eaLnBrk="1" hangingPunct="1"/>
            <a:r>
              <a:rPr lang="en-US" altLang="en-US"/>
              <a:t>Accidents</a:t>
            </a:r>
          </a:p>
          <a:p>
            <a:pPr lvl="4" eaLnBrk="1" hangingPunct="1"/>
            <a:r>
              <a:rPr lang="en-US" altLang="en-US"/>
              <a:t>Lawsuits, or </a:t>
            </a:r>
          </a:p>
          <a:p>
            <a:pPr lvl="4" eaLnBrk="1" hangingPunct="1"/>
            <a:r>
              <a:rPr lang="en-US" altLang="en-US"/>
              <a:t>Death</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316">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316">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3316">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3316">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3316">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3316">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3316">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6" grpId="0" build="p"/>
    </p:bld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7410" name="Rectangle 2"/>
          <p:cNvSpPr>
            <a:spLocks noGrp="1" noChangeArrowheads="1"/>
          </p:cNvSpPr>
          <p:nvPr>
            <p:ph type="title" idx="4294967295"/>
          </p:nvPr>
        </p:nvSpPr>
        <p:spPr>
          <a:xfrm>
            <a:off x="665163" y="549275"/>
            <a:ext cx="7772400" cy="1143000"/>
          </a:xfrm>
        </p:spPr>
        <p:txBody>
          <a:bodyPr/>
          <a:lstStyle/>
          <a:p>
            <a:pPr eaLnBrk="1" hangingPunct="1"/>
            <a:r>
              <a:rPr lang="en-US" altLang="en-US"/>
              <a:t>Key Questions </a:t>
            </a:r>
            <a:r>
              <a:rPr lang="en-US" altLang="en-US" sz="2400"/>
              <a:t>(continued)</a:t>
            </a:r>
          </a:p>
        </p:txBody>
      </p:sp>
      <p:sp>
        <p:nvSpPr>
          <p:cNvPr id="530435" name="Rectangle 3"/>
          <p:cNvSpPr>
            <a:spLocks noGrp="1" noChangeArrowheads="1"/>
          </p:cNvSpPr>
          <p:nvPr>
            <p:ph idx="1"/>
          </p:nvPr>
        </p:nvSpPr>
        <p:spPr>
          <a:xfrm>
            <a:off x="893763" y="1600200"/>
            <a:ext cx="7315200" cy="5257800"/>
          </a:xfrm>
        </p:spPr>
        <p:txBody>
          <a:bodyPr/>
          <a:lstStyle/>
          <a:p>
            <a:pPr lvl="1" eaLnBrk="1" hangingPunct="1">
              <a:buFontTx/>
              <a:buNone/>
            </a:pPr>
            <a:r>
              <a:rPr lang="en-US" altLang="en-US" dirty="0"/>
              <a:t>There are two main risks that life insurance products can share or transfer:  mortality and investment</a:t>
            </a:r>
          </a:p>
          <a:p>
            <a:pPr lvl="1" eaLnBrk="1" hangingPunct="1"/>
            <a:r>
              <a:rPr lang="en-US" altLang="en-US" i="1" dirty="0"/>
              <a:t>Mortality risk </a:t>
            </a:r>
            <a:r>
              <a:rPr lang="en-US" altLang="en-US" dirty="0"/>
              <a:t>is the risk that the insured dies outside the contract period and is therefore not covered by insurance</a:t>
            </a:r>
          </a:p>
          <a:p>
            <a:pPr lvl="1" eaLnBrk="1" hangingPunct="1">
              <a:buFontTx/>
              <a:buNone/>
            </a:pPr>
            <a:r>
              <a:rPr lang="en-US" altLang="en-US" dirty="0"/>
              <a:t>        Term		                             Permanent</a:t>
            </a:r>
          </a:p>
          <a:p>
            <a:pPr lvl="2" eaLnBrk="1" hangingPunct="1">
              <a:buFontTx/>
              <a:buNone/>
            </a:pPr>
            <a:r>
              <a:rPr lang="en-US" altLang="en-US" dirty="0"/>
              <a:t>   Risky	Mortality Risk		Safe</a:t>
            </a:r>
          </a:p>
          <a:p>
            <a:pPr lvl="1" eaLnBrk="1" hangingPunct="1"/>
            <a:r>
              <a:rPr lang="en-US" altLang="en-US" i="1" dirty="0"/>
              <a:t>Investment risk </a:t>
            </a:r>
            <a:r>
              <a:rPr lang="en-US" altLang="en-US" dirty="0"/>
              <a:t>is who takes responsibility for the investment outcome, the insurance company or the insured.</a:t>
            </a:r>
          </a:p>
          <a:p>
            <a:pPr lvl="1" eaLnBrk="1" hangingPunct="1">
              <a:buFontTx/>
              <a:buNone/>
            </a:pPr>
            <a:r>
              <a:rPr lang="en-US" altLang="en-US" dirty="0"/>
              <a:t>       Term                Variable                Whole Life         </a:t>
            </a:r>
          </a:p>
          <a:p>
            <a:pPr lvl="2" eaLnBrk="1" hangingPunct="1">
              <a:buFontTx/>
              <a:buNone/>
            </a:pPr>
            <a:r>
              <a:rPr lang="en-US" altLang="en-US" dirty="0"/>
              <a:t>   Risky	Investment Risk	Safe</a:t>
            </a:r>
          </a:p>
        </p:txBody>
      </p:sp>
      <p:sp>
        <p:nvSpPr>
          <p:cNvPr id="530436" name="Line 4"/>
          <p:cNvSpPr>
            <a:spLocks noChangeShapeType="1"/>
          </p:cNvSpPr>
          <p:nvPr/>
        </p:nvSpPr>
        <p:spPr bwMode="auto">
          <a:xfrm>
            <a:off x="1463675" y="4068763"/>
            <a:ext cx="6126163" cy="0"/>
          </a:xfrm>
          <a:prstGeom prst="line">
            <a:avLst/>
          </a:prstGeom>
          <a:noFill/>
          <a:ln w="38100" cap="sq">
            <a:solidFill>
              <a:schemeClr val="tx1"/>
            </a:solidFill>
            <a:round/>
            <a:headEnd type="stealth" w="lg" len="lg"/>
            <a:tailEnd type="stealth" w="lg" len="lg"/>
          </a:ln>
          <a:extLst>
            <a:ext uri="{909E8E84-426E-40DD-AFC4-6F175D3DCCD1}">
              <a14:hiddenFill xmlns:a14="http://schemas.microsoft.com/office/drawing/2010/main">
                <a:noFill/>
              </a14:hiddenFill>
            </a:ext>
          </a:extLst>
        </p:spPr>
        <p:txBody>
          <a:bodyPr wrap="none"/>
          <a:lstStyle/>
          <a:p>
            <a:endParaRPr lang="en-US"/>
          </a:p>
        </p:txBody>
      </p:sp>
      <p:sp>
        <p:nvSpPr>
          <p:cNvPr id="530437" name="Line 5"/>
          <p:cNvSpPr>
            <a:spLocks noChangeShapeType="1"/>
          </p:cNvSpPr>
          <p:nvPr/>
        </p:nvSpPr>
        <p:spPr bwMode="auto">
          <a:xfrm>
            <a:off x="1554163" y="6080125"/>
            <a:ext cx="6035675" cy="0"/>
          </a:xfrm>
          <a:prstGeom prst="line">
            <a:avLst/>
          </a:prstGeom>
          <a:noFill/>
          <a:ln w="38100" cap="sq">
            <a:solidFill>
              <a:schemeClr val="tx1"/>
            </a:solidFill>
            <a:round/>
            <a:headEnd type="stealth" w="lg" len="lg"/>
            <a:tailEnd type="stealth" w="lg" len="lg"/>
          </a:ln>
          <a:extLst>
            <a:ext uri="{909E8E84-426E-40DD-AFC4-6F175D3DCCD1}">
              <a14:hiddenFill xmlns:a14="http://schemas.microsoft.com/office/drawing/2010/main">
                <a:noFill/>
              </a14:hiddenFill>
            </a:ext>
          </a:extLst>
        </p:spPr>
        <p:txBody>
          <a:bodyPr wrap="none"/>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530435">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530435">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530435">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530436"/>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530435">
                                            <p:txEl>
                                              <p:pRg st="3" end="3"/>
                                            </p:txEl>
                                          </p:spTgt>
                                        </p:tgtEl>
                                        <p:attrNameLst>
                                          <p:attrName>style.visibility</p:attrName>
                                        </p:attrNameLst>
                                      </p:cBhvr>
                                      <p:to>
                                        <p:strVal val="visible"/>
                                      </p:to>
                                    </p:set>
                                  </p:childTnLst>
                                </p:cTn>
                              </p:par>
                            </p:childTnLst>
                          </p:cTn>
                        </p:par>
                      </p:childTnLst>
                    </p:cTn>
                  </p:par>
                  <p:par>
                    <p:cTn id="17" fill="hold" nodeType="clickPar">
                      <p:stCondLst>
                        <p:cond delay="indefinite"/>
                      </p:stCondLst>
                      <p:childTnLst>
                        <p:par>
                          <p:cTn id="18" fill="hold" nodeType="withGroup">
                            <p:stCondLst>
                              <p:cond delay="0"/>
                            </p:stCondLst>
                            <p:childTnLst>
                              <p:par>
                                <p:cTn id="19" presetID="1" presetClass="entr" presetSubtype="0" fill="hold" nodeType="clickEffect">
                                  <p:stCondLst>
                                    <p:cond delay="0"/>
                                  </p:stCondLst>
                                  <p:childTnLst>
                                    <p:set>
                                      <p:cBhvr>
                                        <p:cTn id="20" dur="1" fill="hold">
                                          <p:stCondLst>
                                            <p:cond delay="0"/>
                                          </p:stCondLst>
                                        </p:cTn>
                                        <p:tgtEl>
                                          <p:spTgt spid="530435">
                                            <p:txEl>
                                              <p:pRg st="4" end="4"/>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530435">
                                            <p:txEl>
                                              <p:pRg st="5" end="5"/>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530437"/>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530435">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8434" name="Rectangle 2"/>
          <p:cNvSpPr>
            <a:spLocks noGrp="1" noChangeArrowheads="1"/>
          </p:cNvSpPr>
          <p:nvPr>
            <p:ph type="title" idx="4294967295"/>
          </p:nvPr>
        </p:nvSpPr>
        <p:spPr>
          <a:xfrm>
            <a:off x="685800" y="365125"/>
            <a:ext cx="7772400" cy="1143000"/>
          </a:xfrm>
          <a:noFill/>
        </p:spPr>
        <p:txBody>
          <a:bodyPr lIns="90488" tIns="44450" rIns="90488" bIns="44450" anchor="b"/>
          <a:lstStyle/>
          <a:p>
            <a:pPr eaLnBrk="1" hangingPunct="1"/>
            <a:r>
              <a:rPr lang="en-US" altLang="en-US"/>
              <a:t>Key Questions </a:t>
            </a:r>
            <a:r>
              <a:rPr lang="en-US" altLang="en-US" sz="2400"/>
              <a:t>(continued)</a:t>
            </a:r>
            <a:r>
              <a:rPr lang="en-US" altLang="en-US"/>
              <a:t> </a:t>
            </a:r>
          </a:p>
        </p:txBody>
      </p:sp>
      <p:sp>
        <p:nvSpPr>
          <p:cNvPr id="294915" name="Rectangle 3"/>
          <p:cNvSpPr>
            <a:spLocks noGrp="1" noChangeArrowheads="1"/>
          </p:cNvSpPr>
          <p:nvPr>
            <p:ph idx="1"/>
          </p:nvPr>
        </p:nvSpPr>
        <p:spPr>
          <a:xfrm>
            <a:off x="914400" y="1600200"/>
            <a:ext cx="7315200" cy="4953000"/>
          </a:xfrm>
        </p:spPr>
        <p:txBody>
          <a:bodyPr lIns="90488" tIns="44450" rIns="90488" bIns="44450"/>
          <a:lstStyle/>
          <a:p>
            <a:pPr eaLnBrk="1" hangingPunct="1"/>
            <a:r>
              <a:rPr lang="en-US" altLang="en-US"/>
              <a:t>3. Who needs Life Insurance?</a:t>
            </a:r>
          </a:p>
          <a:p>
            <a:pPr lvl="1" eaLnBrk="1" hangingPunct="1"/>
            <a:r>
              <a:rPr lang="en-US" altLang="en-US"/>
              <a:t>Those who need life insurance include:</a:t>
            </a:r>
          </a:p>
          <a:p>
            <a:pPr lvl="2" eaLnBrk="1" hangingPunct="1"/>
            <a:r>
              <a:rPr lang="en-US" altLang="en-US"/>
              <a:t>Single or married with dependents or children</a:t>
            </a:r>
          </a:p>
          <a:p>
            <a:pPr lvl="2" eaLnBrk="1" hangingPunct="1"/>
            <a:r>
              <a:rPr lang="en-US" altLang="en-US"/>
              <a:t>Married, single income couple where the spouse has insufficient work skills or savings</a:t>
            </a:r>
          </a:p>
          <a:p>
            <a:pPr lvl="2" eaLnBrk="1" hangingPunct="1"/>
            <a:r>
              <a:rPr lang="en-US" altLang="en-US"/>
              <a:t>Business owners who wish to transfer their businesses to the next generation</a:t>
            </a:r>
          </a:p>
          <a:p>
            <a:pPr lvl="2" eaLnBrk="1" hangingPunct="1"/>
            <a:r>
              <a:rPr lang="en-US" altLang="en-US"/>
              <a:t>Individuals whose estate exceeds the estate tax-free transfer threshold</a:t>
            </a:r>
          </a:p>
          <a:p>
            <a:pPr lvl="3" eaLnBrk="1" hangingPunct="1"/>
            <a:r>
              <a:rPr lang="en-US" altLang="en-US"/>
              <a:t>Not everyone needs life insurance.</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94915">
                                            <p:txEl>
                                              <p:pRg st="0" end="0"/>
                                            </p:txEl>
                                          </p:spTgt>
                                        </p:tgtEl>
                                        <p:attrNameLst>
                                          <p:attrName>style.visibility</p:attrName>
                                        </p:attrNameLst>
                                      </p:cBhvr>
                                      <p:to>
                                        <p:strVal val="visible"/>
                                      </p:to>
                                    </p:set>
                                    <p:anim calcmode="lin" valueType="num">
                                      <p:cBhvr additive="base">
                                        <p:cTn id="7" dur="500" fill="hold"/>
                                        <p:tgtEl>
                                          <p:spTgt spid="294915">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9491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94915">
                                            <p:txEl>
                                              <p:pRg st="1" end="1"/>
                                            </p:txEl>
                                          </p:spTgt>
                                        </p:tgtEl>
                                        <p:attrNameLst>
                                          <p:attrName>style.visibility</p:attrName>
                                        </p:attrNameLst>
                                      </p:cBhvr>
                                      <p:to>
                                        <p:strVal val="visible"/>
                                      </p:to>
                                    </p:set>
                                    <p:anim calcmode="lin" valueType="num">
                                      <p:cBhvr additive="base">
                                        <p:cTn id="13" dur="500" fill="hold"/>
                                        <p:tgtEl>
                                          <p:spTgt spid="294915">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294915">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294915">
                                            <p:txEl>
                                              <p:pRg st="2" end="2"/>
                                            </p:txEl>
                                          </p:spTgt>
                                        </p:tgtEl>
                                        <p:attrNameLst>
                                          <p:attrName>style.visibility</p:attrName>
                                        </p:attrNameLst>
                                      </p:cBhvr>
                                      <p:to>
                                        <p:strVal val="visible"/>
                                      </p:to>
                                    </p:set>
                                    <p:anim calcmode="lin" valueType="num">
                                      <p:cBhvr additive="base">
                                        <p:cTn id="17" dur="500" fill="hold"/>
                                        <p:tgtEl>
                                          <p:spTgt spid="294915">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294915">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294915">
                                            <p:txEl>
                                              <p:pRg st="3" end="3"/>
                                            </p:txEl>
                                          </p:spTgt>
                                        </p:tgtEl>
                                        <p:attrNameLst>
                                          <p:attrName>style.visibility</p:attrName>
                                        </p:attrNameLst>
                                      </p:cBhvr>
                                      <p:to>
                                        <p:strVal val="visible"/>
                                      </p:to>
                                    </p:set>
                                    <p:anim calcmode="lin" valueType="num">
                                      <p:cBhvr additive="base">
                                        <p:cTn id="21" dur="500" fill="hold"/>
                                        <p:tgtEl>
                                          <p:spTgt spid="294915">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294915">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294915">
                                            <p:txEl>
                                              <p:pRg st="4" end="4"/>
                                            </p:txEl>
                                          </p:spTgt>
                                        </p:tgtEl>
                                        <p:attrNameLst>
                                          <p:attrName>style.visibility</p:attrName>
                                        </p:attrNameLst>
                                      </p:cBhvr>
                                      <p:to>
                                        <p:strVal val="visible"/>
                                      </p:to>
                                    </p:set>
                                    <p:anim calcmode="lin" valueType="num">
                                      <p:cBhvr additive="base">
                                        <p:cTn id="25" dur="500" fill="hold"/>
                                        <p:tgtEl>
                                          <p:spTgt spid="294915">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294915">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294915">
                                            <p:txEl>
                                              <p:pRg st="5" end="5"/>
                                            </p:txEl>
                                          </p:spTgt>
                                        </p:tgtEl>
                                        <p:attrNameLst>
                                          <p:attrName>style.visibility</p:attrName>
                                        </p:attrNameLst>
                                      </p:cBhvr>
                                      <p:to>
                                        <p:strVal val="visible"/>
                                      </p:to>
                                    </p:set>
                                    <p:anim calcmode="lin" valueType="num">
                                      <p:cBhvr additive="base">
                                        <p:cTn id="29" dur="500" fill="hold"/>
                                        <p:tgtEl>
                                          <p:spTgt spid="294915">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294915">
                                            <p:txEl>
                                              <p:pRg st="5" end="5"/>
                                            </p:txEl>
                                          </p:spTgt>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0"/>
                                  </p:stCondLst>
                                  <p:childTnLst>
                                    <p:set>
                                      <p:cBhvr>
                                        <p:cTn id="32" dur="1" fill="hold">
                                          <p:stCondLst>
                                            <p:cond delay="0"/>
                                          </p:stCondLst>
                                        </p:cTn>
                                        <p:tgtEl>
                                          <p:spTgt spid="294915">
                                            <p:txEl>
                                              <p:pRg st="6" end="6"/>
                                            </p:txEl>
                                          </p:spTgt>
                                        </p:tgtEl>
                                        <p:attrNameLst>
                                          <p:attrName>style.visibility</p:attrName>
                                        </p:attrNameLst>
                                      </p:cBhvr>
                                      <p:to>
                                        <p:strVal val="visible"/>
                                      </p:to>
                                    </p:set>
                                    <p:anim calcmode="lin" valueType="num">
                                      <p:cBhvr additive="base">
                                        <p:cTn id="33" dur="500" fill="hold"/>
                                        <p:tgtEl>
                                          <p:spTgt spid="294915">
                                            <p:txEl>
                                              <p:pRg st="6" end="6"/>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294915">
                                            <p:txEl>
                                              <p:pRg st="6" end="6"/>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4915" grpId="0" build="p" bldLvl="2" autoUpdateAnimBg="0"/>
    </p:bldLst>
  </p:timing>
</p:sld>
</file>

<file path=ppt/theme/theme1.xml><?xml version="1.0" encoding="utf-8"?>
<a:theme xmlns:a="http://schemas.openxmlformats.org/drawingml/2006/main" name="BM418-Theme1">
  <a:themeElements>
    <a:clrScheme name="East Bay Presentation 21Jan05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East Bay Presentation 21Jan05">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bg1"/>
            </a:solidFill>
            <a:effectLst/>
            <a:latin typeface="Times New Roman" pitchFamily="18"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bg1"/>
            </a:solidFill>
            <a:effectLst/>
            <a:latin typeface="Times New Roman" pitchFamily="18" charset="0"/>
          </a:defRPr>
        </a:defPPr>
      </a:lstStyle>
    </a:lnDef>
  </a:objectDefaults>
  <a:extraClrSchemeLst>
    <a:extraClrScheme>
      <a:clrScheme name="East Bay Presentation 21Jan05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East Bay Presentation 21Jan05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East Bay Presentation 21Jan05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East Bay Presentation 21Jan05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East Bay Presentation 21Jan05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East Bay Presentation 21Jan05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East Bay Presentation 21Jan05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BM418-Theme1</Template>
  <TotalTime>10476</TotalTime>
  <Pages>40</Pages>
  <Words>6299</Words>
  <Application>Microsoft Office PowerPoint</Application>
  <PresentationFormat>On-screen Show (4:3)</PresentationFormat>
  <Paragraphs>480</Paragraphs>
  <Slides>69</Slides>
  <Notes>11</Notes>
  <HiddenSlides>0</HiddenSlides>
  <MMClips>0</MMClips>
  <ScaleCrop>false</ScaleCrop>
  <HeadingPairs>
    <vt:vector size="8" baseType="variant">
      <vt:variant>
        <vt:lpstr>Fonts Used</vt:lpstr>
      </vt:variant>
      <vt:variant>
        <vt:i4>4</vt:i4>
      </vt:variant>
      <vt:variant>
        <vt:lpstr>Theme</vt:lpstr>
      </vt:variant>
      <vt:variant>
        <vt:i4>1</vt:i4>
      </vt:variant>
      <vt:variant>
        <vt:lpstr>Embedded OLE Servers</vt:lpstr>
      </vt:variant>
      <vt:variant>
        <vt:i4>1</vt:i4>
      </vt:variant>
      <vt:variant>
        <vt:lpstr>Slide Titles</vt:lpstr>
      </vt:variant>
      <vt:variant>
        <vt:i4>69</vt:i4>
      </vt:variant>
    </vt:vector>
  </HeadingPairs>
  <TitlesOfParts>
    <vt:vector size="75" baseType="lpstr">
      <vt:lpstr>Arial</vt:lpstr>
      <vt:lpstr>Calibri</vt:lpstr>
      <vt:lpstr>Times New Roman</vt:lpstr>
      <vt:lpstr>Wingdings</vt:lpstr>
      <vt:lpstr>BM418-Theme1</vt:lpstr>
      <vt:lpstr>Chart</vt:lpstr>
      <vt:lpstr>Personal Finance: Another Perspective </vt:lpstr>
      <vt:lpstr>Objectives</vt:lpstr>
      <vt:lpstr>Case Study</vt:lpstr>
      <vt:lpstr>Benefits and Key Questions of Life Insurance</vt:lpstr>
      <vt:lpstr>Benefits (continued)</vt:lpstr>
      <vt:lpstr>5 Key Questions</vt:lpstr>
      <vt:lpstr>Key Questions (continued)</vt:lpstr>
      <vt:lpstr>Key Questions (continued)</vt:lpstr>
      <vt:lpstr>Key Questions (continued) </vt:lpstr>
      <vt:lpstr>Key Questions (continued)</vt:lpstr>
      <vt:lpstr>Key Questions (continued)</vt:lpstr>
      <vt:lpstr>Key Questions (continued)</vt:lpstr>
      <vt:lpstr>Key Questions (continued)</vt:lpstr>
      <vt:lpstr>Key Questions (continued)</vt:lpstr>
      <vt:lpstr>Key Questions (continued)</vt:lpstr>
      <vt:lpstr>Key Questions (continued)</vt:lpstr>
      <vt:lpstr>Key Questions (continued)</vt:lpstr>
      <vt:lpstr>C. Understand the Different Types  of Term Life Insurance</vt:lpstr>
      <vt:lpstr>Term Insurance</vt:lpstr>
      <vt:lpstr>Term Insurance (continued)</vt:lpstr>
      <vt:lpstr>Term Insurance (continued)</vt:lpstr>
      <vt:lpstr>Term Insurance (continued)</vt:lpstr>
      <vt:lpstr>Term Insurance (continued)</vt:lpstr>
      <vt:lpstr>Term Insurance (continued)</vt:lpstr>
      <vt:lpstr>Understand the Different Types  of Permanent  Insurance</vt:lpstr>
      <vt:lpstr>Permanent  Insurance (continued)</vt:lpstr>
      <vt:lpstr>Permanent  Insurance (continued)</vt:lpstr>
      <vt:lpstr>Permanent  Insurance (continued)</vt:lpstr>
      <vt:lpstr>Permanent Insurance</vt:lpstr>
      <vt:lpstr>Permanent Insurance for Students</vt:lpstr>
      <vt:lpstr>Permanent Insurance</vt:lpstr>
      <vt:lpstr>Whole Life Insurance</vt:lpstr>
      <vt:lpstr>Whole Life Insurance (continued)</vt:lpstr>
      <vt:lpstr>Universal Life Insurance</vt:lpstr>
      <vt:lpstr>Universal Life Insurance (continued)</vt:lpstr>
      <vt:lpstr>Variable Life Insurance</vt:lpstr>
      <vt:lpstr>Variable Life Insurance (continued)</vt:lpstr>
      <vt:lpstr>Variable Universal Life Insurance</vt:lpstr>
      <vt:lpstr>Variable Universal Life Insurance (continued)</vt:lpstr>
      <vt:lpstr>Equity Indexed Universal Life Insurance</vt:lpstr>
      <vt:lpstr>Equity Indexed (continued)</vt:lpstr>
      <vt:lpstr>E. Determine Which Type of Life Insurance Is Best for You</vt:lpstr>
      <vt:lpstr>Which Life Insurance Is Best (continued)</vt:lpstr>
      <vt:lpstr>Which Life Insurance Is Best (continued)</vt:lpstr>
      <vt:lpstr>Which Life Insurance Is Best (continued)</vt:lpstr>
      <vt:lpstr>Which Life Insurance Is Best (continued)</vt:lpstr>
      <vt:lpstr>Steps to Buying Life Insurance</vt:lpstr>
      <vt:lpstr>Steps to Buying Life Insurance (continued)</vt:lpstr>
      <vt:lpstr>Steps to Buying Life Insurance (continued)</vt:lpstr>
      <vt:lpstr>Questions</vt:lpstr>
      <vt:lpstr>E. Understand Life Insurance Strategies for Different Stages of Life</vt:lpstr>
      <vt:lpstr>Life Insurance Strategies (continued)</vt:lpstr>
      <vt:lpstr>Life Insurance Strategies (continued)</vt:lpstr>
      <vt:lpstr>Life Insurance Strategies (continued)</vt:lpstr>
      <vt:lpstr>Review of Objectives</vt:lpstr>
      <vt:lpstr>Case Study #1</vt:lpstr>
      <vt:lpstr>Case Study #1 Answers</vt:lpstr>
      <vt:lpstr>Case Study #1 Answers</vt:lpstr>
      <vt:lpstr>Case Study #2</vt:lpstr>
      <vt:lpstr>Bill, married, 2 children, makes $80,000 per year.  His wife could invest insurance settlement making 3% after taxes and inflation for 20 years.   What is the process for determining needs?  How much insurance should Bill have?</vt:lpstr>
      <vt:lpstr>Bill, married, 2 children, makes $80,000 per year.  His wife could invest insurance settlement making 3% after taxes and inflation for 20 years.   What is the process for determining needs?  How much insurance should Bill have?</vt:lpstr>
      <vt:lpstr>PowerPoint Presentation</vt:lpstr>
      <vt:lpstr>Case #3</vt:lpstr>
      <vt:lpstr>Permanent Insurance Thoughts</vt:lpstr>
      <vt:lpstr>Permanent Insurance (continued)</vt:lpstr>
      <vt:lpstr>Understanding Term Insurance The Process</vt:lpstr>
      <vt:lpstr>Permanent Insurance:  the Process</vt:lpstr>
      <vt:lpstr>Life Insurance and Your Investments</vt:lpstr>
      <vt:lpstr>Permanent  Insurance (continued)</vt:lpstr>
    </vt:vector>
  </TitlesOfParts>
  <Company>Brigham Young University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Life Insurance</dc:title>
  <dc:creator>Bryan Sudweeks</dc:creator>
  <cp:lastModifiedBy>Bryan Sudweeks</cp:lastModifiedBy>
  <cp:revision>395</cp:revision>
  <cp:lastPrinted>2020-02-13T22:01:03Z</cp:lastPrinted>
  <dcterms:created xsi:type="dcterms:W3CDTF">1998-03-04T19:00:02Z</dcterms:created>
  <dcterms:modified xsi:type="dcterms:W3CDTF">2020-02-13T22:01:14Z</dcterms:modified>
</cp:coreProperties>
</file>