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38"/>
  </p:notesMasterIdLst>
  <p:handoutMasterIdLst>
    <p:handoutMasterId r:id="rId39"/>
  </p:handoutMasterIdLst>
  <p:sldIdLst>
    <p:sldId id="382" r:id="rId2"/>
    <p:sldId id="367" r:id="rId3"/>
    <p:sldId id="449" r:id="rId4"/>
    <p:sldId id="480" r:id="rId5"/>
    <p:sldId id="481" r:id="rId6"/>
    <p:sldId id="482" r:id="rId7"/>
    <p:sldId id="483" r:id="rId8"/>
    <p:sldId id="484" r:id="rId9"/>
    <p:sldId id="485" r:id="rId10"/>
    <p:sldId id="486" r:id="rId11"/>
    <p:sldId id="491" r:id="rId12"/>
    <p:sldId id="488" r:id="rId13"/>
    <p:sldId id="489" r:id="rId14"/>
    <p:sldId id="490" r:id="rId15"/>
    <p:sldId id="423" r:id="rId16"/>
    <p:sldId id="440" r:id="rId17"/>
    <p:sldId id="464" r:id="rId18"/>
    <p:sldId id="467" r:id="rId19"/>
    <p:sldId id="469" r:id="rId20"/>
    <p:sldId id="468" r:id="rId21"/>
    <p:sldId id="492" r:id="rId22"/>
    <p:sldId id="478" r:id="rId23"/>
    <p:sldId id="475" r:id="rId24"/>
    <p:sldId id="476" r:id="rId25"/>
    <p:sldId id="479" r:id="rId26"/>
    <p:sldId id="477" r:id="rId27"/>
    <p:sldId id="474" r:id="rId28"/>
    <p:sldId id="422" r:id="rId29"/>
    <p:sldId id="459" r:id="rId30"/>
    <p:sldId id="455" r:id="rId31"/>
    <p:sldId id="456" r:id="rId32"/>
    <p:sldId id="461" r:id="rId33"/>
    <p:sldId id="457" r:id="rId34"/>
    <p:sldId id="462" r:id="rId35"/>
    <p:sldId id="458" r:id="rId36"/>
    <p:sldId id="460" r:id="rId37"/>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000066"/>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019" autoAdjust="0"/>
    <p:restoredTop sz="92895" autoAdjust="0"/>
  </p:normalViewPr>
  <p:slideViewPr>
    <p:cSldViewPr>
      <p:cViewPr varScale="1">
        <p:scale>
          <a:sx n="99" d="100"/>
          <a:sy n="99" d="100"/>
        </p:scale>
        <p:origin x="1488" y="84"/>
      </p:cViewPr>
      <p:guideLst>
        <p:guide orient="horz" pos="2160"/>
        <p:guide pos="2880"/>
      </p:guideLst>
    </p:cSldViewPr>
  </p:slideViewPr>
  <p:outlineViewPr>
    <p:cViewPr>
      <p:scale>
        <a:sx n="33" d="100"/>
        <a:sy n="33" d="100"/>
      </p:scale>
      <p:origin x="0" y="11196"/>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404" y="-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2014538" y="195263"/>
            <a:ext cx="3011487"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8" tIns="45285" rIns="92188" bIns="45285" anchor="ctr">
            <a:spAutoFit/>
          </a:bodyPr>
          <a:lstStyle>
            <a:lvl1pPr defTabSz="931863" eaLnBrk="0" hangingPunct="0">
              <a:defRPr sz="4400" b="1">
                <a:solidFill>
                  <a:schemeClr val="tx2"/>
                </a:solidFill>
                <a:latin typeface="Times New Roman" pitchFamily="18" charset="0"/>
              </a:defRPr>
            </a:lvl1pPr>
            <a:lvl2pPr marL="742950" indent="-285750" defTabSz="931863" eaLnBrk="0" hangingPunct="0">
              <a:defRPr sz="4400" b="1">
                <a:solidFill>
                  <a:schemeClr val="tx2"/>
                </a:solidFill>
                <a:latin typeface="Times New Roman" pitchFamily="18" charset="0"/>
              </a:defRPr>
            </a:lvl2pPr>
            <a:lvl3pPr marL="1143000" indent="-228600" defTabSz="931863" eaLnBrk="0" hangingPunct="0">
              <a:defRPr sz="4400" b="1">
                <a:solidFill>
                  <a:schemeClr val="tx2"/>
                </a:solidFill>
                <a:latin typeface="Times New Roman" pitchFamily="18" charset="0"/>
              </a:defRPr>
            </a:lvl3pPr>
            <a:lvl4pPr marL="1600200" indent="-228600" defTabSz="931863" eaLnBrk="0" hangingPunct="0">
              <a:defRPr sz="4400" b="1">
                <a:solidFill>
                  <a:schemeClr val="tx2"/>
                </a:solidFill>
                <a:latin typeface="Times New Roman" pitchFamily="18" charset="0"/>
              </a:defRPr>
            </a:lvl4pPr>
            <a:lvl5pPr marL="2057400" indent="-228600" defTabSz="931863" eaLnBrk="0" hangingPunct="0">
              <a:defRPr sz="4400" b="1">
                <a:solidFill>
                  <a:schemeClr val="tx2"/>
                </a:solidFill>
                <a:latin typeface="Times New Roman" pitchFamily="18" charset="0"/>
              </a:defRPr>
            </a:lvl5pPr>
            <a:lvl6pPr marL="2514600" indent="-228600" algn="ctr" defTabSz="931863" eaLnBrk="0" fontAlgn="base" hangingPunct="0">
              <a:spcBef>
                <a:spcPct val="0"/>
              </a:spcBef>
              <a:spcAft>
                <a:spcPct val="0"/>
              </a:spcAft>
              <a:defRPr sz="4400" b="1">
                <a:solidFill>
                  <a:schemeClr val="tx2"/>
                </a:solidFill>
                <a:latin typeface="Times New Roman" pitchFamily="18" charset="0"/>
              </a:defRPr>
            </a:lvl6pPr>
            <a:lvl7pPr marL="2971800" indent="-228600" algn="ctr" defTabSz="931863" eaLnBrk="0" fontAlgn="base" hangingPunct="0">
              <a:spcBef>
                <a:spcPct val="0"/>
              </a:spcBef>
              <a:spcAft>
                <a:spcPct val="0"/>
              </a:spcAft>
              <a:defRPr sz="4400" b="1">
                <a:solidFill>
                  <a:schemeClr val="tx2"/>
                </a:solidFill>
                <a:latin typeface="Times New Roman" pitchFamily="18" charset="0"/>
              </a:defRPr>
            </a:lvl7pPr>
            <a:lvl8pPr marL="3429000" indent="-228600" algn="ctr" defTabSz="931863" eaLnBrk="0" fontAlgn="base" hangingPunct="0">
              <a:spcBef>
                <a:spcPct val="0"/>
              </a:spcBef>
              <a:spcAft>
                <a:spcPct val="0"/>
              </a:spcAft>
              <a:defRPr sz="4400" b="1">
                <a:solidFill>
                  <a:schemeClr val="tx2"/>
                </a:solidFill>
                <a:latin typeface="Times New Roman" pitchFamily="18" charset="0"/>
              </a:defRPr>
            </a:lvl8pPr>
            <a:lvl9pPr marL="3886200" indent="-228600" algn="ctr" defTabSz="931863" eaLnBrk="0" fontAlgn="base" hangingPunct="0">
              <a:spcBef>
                <a:spcPct val="0"/>
              </a:spcBef>
              <a:spcAft>
                <a:spcPct val="0"/>
              </a:spcAft>
              <a:defRPr sz="4400" b="1">
                <a:solidFill>
                  <a:schemeClr val="tx2"/>
                </a:solidFill>
                <a:latin typeface="Times New Roman" pitchFamily="18" charset="0"/>
              </a:defRPr>
            </a:lvl9pPr>
          </a:lstStyle>
          <a:p>
            <a:pPr algn="ctr">
              <a:defRPr/>
            </a:pPr>
            <a:r>
              <a:rPr lang="en-US" altLang="en-US" sz="1400" b="0">
                <a:solidFill>
                  <a:schemeClr val="tx1"/>
                </a:solidFill>
              </a:rPr>
              <a:t>Insurance 1: Basics</a:t>
            </a:r>
          </a:p>
          <a:p>
            <a:pPr algn="ctr">
              <a:defRPr/>
            </a:pPr>
            <a:r>
              <a:rPr lang="en-US" altLang="en-US" sz="1400" b="0">
                <a:solidFill>
                  <a:schemeClr val="tx1"/>
                </a:solidFill>
              </a:rPr>
              <a:t>Personal Finance: Another Perspective</a:t>
            </a:r>
          </a:p>
        </p:txBody>
      </p:sp>
      <p:sp>
        <p:nvSpPr>
          <p:cNvPr id="38915" name="Rectangle 3"/>
          <p:cNvSpPr>
            <a:spLocks noChangeArrowheads="1"/>
          </p:cNvSpPr>
          <p:nvPr/>
        </p:nvSpPr>
        <p:spPr bwMode="auto">
          <a:xfrm>
            <a:off x="3303588" y="8672513"/>
            <a:ext cx="4000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8" tIns="45285" rIns="92188" bIns="45285" anchor="ctr">
            <a:spAutoFit/>
          </a:bodyPr>
          <a:lstStyle>
            <a:lvl1pPr defTabSz="931863">
              <a:defRPr sz="4400" b="1">
                <a:solidFill>
                  <a:schemeClr val="tx2"/>
                </a:solidFill>
                <a:latin typeface="Times New Roman" panose="02020603050405020304" pitchFamily="18" charset="0"/>
              </a:defRPr>
            </a:lvl1pPr>
            <a:lvl2pPr marL="742950" indent="-285750" defTabSz="931863">
              <a:defRPr sz="4400" b="1">
                <a:solidFill>
                  <a:schemeClr val="tx2"/>
                </a:solidFill>
                <a:latin typeface="Times New Roman" panose="02020603050405020304" pitchFamily="18" charset="0"/>
              </a:defRPr>
            </a:lvl2pPr>
            <a:lvl3pPr marL="1143000" indent="-228600" defTabSz="931863">
              <a:defRPr sz="4400" b="1">
                <a:solidFill>
                  <a:schemeClr val="tx2"/>
                </a:solidFill>
                <a:latin typeface="Times New Roman" panose="02020603050405020304" pitchFamily="18" charset="0"/>
              </a:defRPr>
            </a:lvl3pPr>
            <a:lvl4pPr marL="1600200" indent="-228600" defTabSz="931863">
              <a:defRPr sz="4400" b="1">
                <a:solidFill>
                  <a:schemeClr val="tx2"/>
                </a:solidFill>
                <a:latin typeface="Times New Roman" panose="02020603050405020304" pitchFamily="18" charset="0"/>
              </a:defRPr>
            </a:lvl4pPr>
            <a:lvl5pPr marL="2057400" indent="-228600" defTabSz="931863">
              <a:defRPr sz="4400" b="1">
                <a:solidFill>
                  <a:schemeClr val="tx2"/>
                </a:solidFill>
                <a:latin typeface="Times New Roman" panose="02020603050405020304" pitchFamily="18" charset="0"/>
              </a:defRPr>
            </a:lvl5pPr>
            <a:lvl6pPr marL="2514600" indent="-228600" defTabSz="931863"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defTabSz="931863"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defTabSz="931863"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defTabSz="931863"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C263C061-397F-407B-BD2D-8228DC7BCF21}"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188" tIns="45285" rIns="92188" bIns="45285"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4"/>
          <p:cNvSpPr>
            <a:spLocks noChangeArrowheads="1"/>
          </p:cNvSpPr>
          <p:nvPr/>
        </p:nvSpPr>
        <p:spPr bwMode="auto">
          <a:xfrm>
            <a:off x="71438" y="88900"/>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8" tIns="45285" rIns="92188" bIns="45285" anchor="ctr">
            <a:spAutoFit/>
          </a:bodyPr>
          <a:lstStyle>
            <a:lvl1pPr defTabSz="931863" eaLnBrk="0" hangingPunct="0">
              <a:defRPr sz="4400" b="1">
                <a:solidFill>
                  <a:schemeClr val="tx2"/>
                </a:solidFill>
                <a:latin typeface="Times New Roman" pitchFamily="18" charset="0"/>
              </a:defRPr>
            </a:lvl1pPr>
            <a:lvl2pPr marL="742950" indent="-285750" defTabSz="931863" eaLnBrk="0" hangingPunct="0">
              <a:defRPr sz="4400" b="1">
                <a:solidFill>
                  <a:schemeClr val="tx2"/>
                </a:solidFill>
                <a:latin typeface="Times New Roman" pitchFamily="18" charset="0"/>
              </a:defRPr>
            </a:lvl2pPr>
            <a:lvl3pPr marL="1143000" indent="-228600" defTabSz="931863" eaLnBrk="0" hangingPunct="0">
              <a:defRPr sz="4400" b="1">
                <a:solidFill>
                  <a:schemeClr val="tx2"/>
                </a:solidFill>
                <a:latin typeface="Times New Roman" pitchFamily="18" charset="0"/>
              </a:defRPr>
            </a:lvl3pPr>
            <a:lvl4pPr marL="1600200" indent="-228600" defTabSz="931863" eaLnBrk="0" hangingPunct="0">
              <a:defRPr sz="4400" b="1">
                <a:solidFill>
                  <a:schemeClr val="tx2"/>
                </a:solidFill>
                <a:latin typeface="Times New Roman" pitchFamily="18" charset="0"/>
              </a:defRPr>
            </a:lvl4pPr>
            <a:lvl5pPr marL="2057400" indent="-228600" defTabSz="931863" eaLnBrk="0" hangingPunct="0">
              <a:defRPr sz="4400" b="1">
                <a:solidFill>
                  <a:schemeClr val="tx2"/>
                </a:solidFill>
                <a:latin typeface="Times New Roman" pitchFamily="18" charset="0"/>
              </a:defRPr>
            </a:lvl5pPr>
            <a:lvl6pPr marL="2514600" indent="-228600" algn="ctr" defTabSz="931863" eaLnBrk="0" fontAlgn="base" hangingPunct="0">
              <a:spcBef>
                <a:spcPct val="0"/>
              </a:spcBef>
              <a:spcAft>
                <a:spcPct val="0"/>
              </a:spcAft>
              <a:defRPr sz="4400" b="1">
                <a:solidFill>
                  <a:schemeClr val="tx2"/>
                </a:solidFill>
                <a:latin typeface="Times New Roman" pitchFamily="18" charset="0"/>
              </a:defRPr>
            </a:lvl6pPr>
            <a:lvl7pPr marL="2971800" indent="-228600" algn="ctr" defTabSz="931863" eaLnBrk="0" fontAlgn="base" hangingPunct="0">
              <a:spcBef>
                <a:spcPct val="0"/>
              </a:spcBef>
              <a:spcAft>
                <a:spcPct val="0"/>
              </a:spcAft>
              <a:defRPr sz="4400" b="1">
                <a:solidFill>
                  <a:schemeClr val="tx2"/>
                </a:solidFill>
                <a:latin typeface="Times New Roman" pitchFamily="18" charset="0"/>
              </a:defRPr>
            </a:lvl7pPr>
            <a:lvl8pPr marL="3429000" indent="-228600" algn="ctr" defTabSz="931863" eaLnBrk="0" fontAlgn="base" hangingPunct="0">
              <a:spcBef>
                <a:spcPct val="0"/>
              </a:spcBef>
              <a:spcAft>
                <a:spcPct val="0"/>
              </a:spcAft>
              <a:defRPr sz="4400" b="1">
                <a:solidFill>
                  <a:schemeClr val="tx2"/>
                </a:solidFill>
                <a:latin typeface="Times New Roman" pitchFamily="18" charset="0"/>
              </a:defRPr>
            </a:lvl8pPr>
            <a:lvl9pPr marL="3886200" indent="-228600" algn="ctr" defTabSz="931863" eaLnBrk="0" fontAlgn="base" hangingPunct="0">
              <a:spcBef>
                <a:spcPct val="0"/>
              </a:spcBef>
              <a:spcAft>
                <a:spcPct val="0"/>
              </a:spcAft>
              <a:defRPr sz="4400" b="1">
                <a:solidFill>
                  <a:schemeClr val="tx2"/>
                </a:solidFill>
                <a:latin typeface="Times New Roman" pitchFamily="18" charset="0"/>
              </a:defRPr>
            </a:lvl9pPr>
          </a:lstStyle>
          <a:p>
            <a:pPr>
              <a:defRPr/>
            </a:pPr>
            <a:r>
              <a:rPr lang="en-US" altLang="en-US" sz="1400" b="0">
                <a:solidFill>
                  <a:schemeClr val="tx1"/>
                </a:solidFill>
              </a:rPr>
              <a:t>Prentice-Hall, Inc.</a:t>
            </a:r>
          </a:p>
        </p:txBody>
      </p:sp>
      <p:sp>
        <p:nvSpPr>
          <p:cNvPr id="37893" name="Rectangle 5"/>
          <p:cNvSpPr>
            <a:spLocks noChangeArrowheads="1"/>
          </p:cNvSpPr>
          <p:nvPr/>
        </p:nvSpPr>
        <p:spPr bwMode="auto">
          <a:xfrm>
            <a:off x="6538913" y="8891588"/>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8" tIns="45285" rIns="92188" bIns="45285" anchor="ctr">
            <a:spAutoFit/>
          </a:bodyPr>
          <a:lstStyle>
            <a:lvl1pPr defTabSz="931863">
              <a:defRPr sz="4400" b="1">
                <a:solidFill>
                  <a:schemeClr val="tx2"/>
                </a:solidFill>
                <a:latin typeface="Times New Roman" panose="02020603050405020304" pitchFamily="18" charset="0"/>
              </a:defRPr>
            </a:lvl1pPr>
            <a:lvl2pPr marL="742950" indent="-285750" defTabSz="931863">
              <a:defRPr sz="4400" b="1">
                <a:solidFill>
                  <a:schemeClr val="tx2"/>
                </a:solidFill>
                <a:latin typeface="Times New Roman" panose="02020603050405020304" pitchFamily="18" charset="0"/>
              </a:defRPr>
            </a:lvl2pPr>
            <a:lvl3pPr marL="1143000" indent="-228600" defTabSz="931863">
              <a:defRPr sz="4400" b="1">
                <a:solidFill>
                  <a:schemeClr val="tx2"/>
                </a:solidFill>
                <a:latin typeface="Times New Roman" panose="02020603050405020304" pitchFamily="18" charset="0"/>
              </a:defRPr>
            </a:lvl3pPr>
            <a:lvl4pPr marL="1600200" indent="-228600" defTabSz="931863">
              <a:defRPr sz="4400" b="1">
                <a:solidFill>
                  <a:schemeClr val="tx2"/>
                </a:solidFill>
                <a:latin typeface="Times New Roman" panose="02020603050405020304" pitchFamily="18" charset="0"/>
              </a:defRPr>
            </a:lvl4pPr>
            <a:lvl5pPr marL="2057400" indent="-228600" defTabSz="931863">
              <a:defRPr sz="4400" b="1">
                <a:solidFill>
                  <a:schemeClr val="tx2"/>
                </a:solidFill>
                <a:latin typeface="Times New Roman" panose="02020603050405020304" pitchFamily="18" charset="0"/>
              </a:defRPr>
            </a:lvl5pPr>
            <a:lvl6pPr marL="2514600" indent="-228600" defTabSz="931863"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defTabSz="931863"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defTabSz="931863"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defTabSz="931863"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A4F23492-E417-4EE1-B496-4A617744C974}"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508601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846780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8020055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327576F7-5CE2-4461-A585-C1D76321E84C}" type="slidenum">
              <a:rPr lang="en-US" altLang="en-US" sz="1400" b="0" smtClean="0">
                <a:solidFill>
                  <a:schemeClr val="tx1"/>
                </a:solidFill>
              </a:rPr>
              <a:pPr algn="ctr" eaLnBrk="1" hangingPunct="1">
                <a:defRPr/>
              </a:pPr>
              <a:t>‹#›</a:t>
            </a:fld>
            <a:endParaRPr lang="en-US" altLang="en-US" sz="1400" b="0" dirty="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5"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63515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E32B1F10-2F8C-4173-988D-8D8C122CAD09}"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643559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userDrawn="1">
  <p:cSld name="1_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userDrawn="1"/>
        </p:nvSpPr>
        <p:spPr bwMode="auto">
          <a:xfrm>
            <a:off x="8277225"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37EA4E6B-D6BA-4F52-A2C7-220E79102EFF}" type="slidenum">
              <a:rPr lang="en-US" altLang="en-US" sz="1400" smtClean="0"/>
              <a:pPr algn="ctr" eaLnBrk="1" hangingPunct="1">
                <a:defRPr/>
              </a:pPr>
              <a:t>‹#›</a:t>
            </a:fld>
            <a:endParaRPr lang="en-US" altLang="en-US" sz="1400" dirty="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 name="Slide Number Placeholder 3"/>
          <p:cNvSpPr txBox="1">
            <a:spLocks noGrp="1"/>
          </p:cNvSpPr>
          <p:nvPr/>
        </p:nvSpPr>
        <p:spPr bwMode="auto">
          <a:xfrm>
            <a:off x="8267700" y="5532438"/>
            <a:ext cx="533400"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B2079CBB-1B6B-42A2-8D2A-61607D7F11AC}"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4229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14400"/>
          </a:xfrm>
        </p:spPr>
        <p:txBody>
          <a:bodyPr/>
          <a:lstStyle/>
          <a:p>
            <a:r>
              <a:rPr lang="en-US"/>
              <a:t>Click to edit Master title style</a:t>
            </a:r>
          </a:p>
        </p:txBody>
      </p:sp>
      <p:sp>
        <p:nvSpPr>
          <p:cNvPr id="3" name="Content Placeholder 2"/>
          <p:cNvSpPr>
            <a:spLocks noGrp="1"/>
          </p:cNvSpPr>
          <p:nvPr>
            <p:ph sz="half" idx="1"/>
          </p:nvPr>
        </p:nvSpPr>
        <p:spPr>
          <a:xfrm>
            <a:off x="914400" y="1600200"/>
            <a:ext cx="3581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35814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733800"/>
            <a:ext cx="35814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0604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98761947-6B39-4E8A-8BB4-FDDEB5AA24EF}" type="slidenum">
              <a:rPr lang="en-US" altLang="en-US" sz="1400" b="0" smtClean="0">
                <a:solidFill>
                  <a:schemeClr val="tx1"/>
                </a:solidFill>
              </a:rPr>
              <a:pPr algn="ctr" eaLnBrk="1" hangingPunct="1">
                <a:defRPr/>
              </a:pPr>
              <a:t>‹#›</a:t>
            </a:fld>
            <a:endParaRPr lang="en-US" altLang="en-US" sz="1400" b="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dpb2itt73cirqxn/TT29%20-%20Calculating%20Life%20Insurance%20Needs.xls?dl=0" TargetMode="External"/><Relationship Id="rId2" Type="http://schemas.openxmlformats.org/officeDocument/2006/relationships/hyperlink" Target="https://www.dropbox.com/s/kz2rxicq3xoqvd2/TT01-09%20-%20PFP%20Insurance%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609600" y="685800"/>
            <a:ext cx="7848600" cy="1524000"/>
          </a:xfrm>
        </p:spPr>
        <p:txBody>
          <a:bodyPr/>
          <a:lstStyle/>
          <a:p>
            <a:pPr eaLnBrk="1" hangingPunct="1"/>
            <a:r>
              <a:rPr lang="en-US" altLang="en-US" sz="3200"/>
              <a:t>Personal Finance: Another Perspective</a:t>
            </a:r>
          </a:p>
        </p:txBody>
      </p:sp>
      <p:sp>
        <p:nvSpPr>
          <p:cNvPr id="6147" name="Rectangle 1027"/>
          <p:cNvSpPr>
            <a:spLocks noGrp="1" noChangeArrowheads="1"/>
          </p:cNvSpPr>
          <p:nvPr>
            <p:ph idx="1"/>
          </p:nvPr>
        </p:nvSpPr>
        <p:spPr>
          <a:xfrm>
            <a:off x="914400" y="1295400"/>
            <a:ext cx="7315200" cy="2514600"/>
          </a:xfrm>
        </p:spPr>
        <p:txBody>
          <a:bodyPr/>
          <a:lstStyle/>
          <a:p>
            <a:pPr eaLnBrk="1" hangingPunct="1"/>
            <a:endParaRPr lang="en-US" altLang="en-US" dirty="0"/>
          </a:p>
          <a:p>
            <a:pPr eaLnBrk="1" hangingPunct="1"/>
            <a:endParaRPr lang="en-US" altLang="en-US" dirty="0"/>
          </a:p>
          <a:p>
            <a:pPr eaLnBrk="1" hangingPunct="1"/>
            <a:endParaRPr lang="en-US" altLang="en-US" dirty="0"/>
          </a:p>
          <a:p>
            <a:pPr algn="ctr" eaLnBrk="1" hangingPunct="1">
              <a:buFont typeface="Wingdings" panose="05000000000000000000" pitchFamily="2" charset="2"/>
              <a:buNone/>
            </a:pPr>
            <a:r>
              <a:rPr lang="en-US" altLang="en-US" sz="4400" dirty="0"/>
              <a:t>Insurance 1: Basics of Protecting Yourself</a:t>
            </a:r>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r>
              <a:rPr lang="en-US" altLang="en-US" sz="2400" dirty="0"/>
              <a:t>Updated </a:t>
            </a:r>
            <a:r>
              <a:rPr lang="en-US" altLang="en-US" sz="2400" dirty="0" smtClean="0"/>
              <a:t>2020/02/12</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54" name="Rectangle 18"/>
          <p:cNvSpPr>
            <a:spLocks noChangeArrowheads="1"/>
          </p:cNvSpPr>
          <p:nvPr/>
        </p:nvSpPr>
        <p:spPr bwMode="auto">
          <a:xfrm>
            <a:off x="3622965" y="2743200"/>
            <a:ext cx="1736725" cy="1189038"/>
          </a:xfrm>
          <a:prstGeom prst="rect">
            <a:avLst/>
          </a:prstGeom>
          <a:solidFill>
            <a:srgbClr val="FFC000"/>
          </a:solidFill>
          <a:ln w="9525">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14353" name="Rectangle 17"/>
          <p:cNvSpPr>
            <a:spLocks noChangeArrowheads="1"/>
          </p:cNvSpPr>
          <p:nvPr/>
        </p:nvSpPr>
        <p:spPr bwMode="auto">
          <a:xfrm>
            <a:off x="5407025" y="3982605"/>
            <a:ext cx="1738313" cy="1189038"/>
          </a:xfrm>
          <a:prstGeom prst="rect">
            <a:avLst/>
          </a:prstGeom>
          <a:solidFill>
            <a:srgbClr val="FFFF00"/>
          </a:solidFill>
          <a:ln w="9525">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16386" name="Rectangle 2"/>
          <p:cNvSpPr>
            <a:spLocks noGrp="1" noChangeArrowheads="1"/>
          </p:cNvSpPr>
          <p:nvPr>
            <p:ph type="title"/>
          </p:nvPr>
        </p:nvSpPr>
        <p:spPr/>
        <p:txBody>
          <a:bodyPr/>
          <a:lstStyle/>
          <a:p>
            <a:pPr eaLnBrk="1" hangingPunct="1"/>
            <a:r>
              <a:rPr lang="en-US" altLang="en-US"/>
              <a:t>Insurance </a:t>
            </a:r>
            <a:r>
              <a:rPr lang="en-US" altLang="en-US" sz="2400"/>
              <a:t>(continued)</a:t>
            </a:r>
          </a:p>
        </p:txBody>
      </p:sp>
      <p:sp>
        <p:nvSpPr>
          <p:cNvPr id="19" name="Content Placeholder 18"/>
          <p:cNvSpPr>
            <a:spLocks noGrp="1"/>
          </p:cNvSpPr>
          <p:nvPr>
            <p:ph idx="1"/>
          </p:nvPr>
        </p:nvSpPr>
        <p:spPr>
          <a:xfrm>
            <a:off x="928689" y="1608138"/>
            <a:ext cx="3643312" cy="4419600"/>
          </a:xfrm>
        </p:spPr>
        <p:txBody>
          <a:bodyPr/>
          <a:lstStyle/>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endParaRPr lang="en-US" altLang="en-US" sz="2400" dirty="0"/>
          </a:p>
        </p:txBody>
      </p:sp>
      <p:sp>
        <p:nvSpPr>
          <p:cNvPr id="358407" name="Text Box 7"/>
          <p:cNvSpPr txBox="1">
            <a:spLocks noChangeArrowheads="1"/>
          </p:cNvSpPr>
          <p:nvPr/>
        </p:nvSpPr>
        <p:spPr bwMode="auto">
          <a:xfrm>
            <a:off x="2819400" y="1524000"/>
            <a:ext cx="502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600" b="0"/>
              <a:t>Frequency of Loss</a:t>
            </a:r>
          </a:p>
        </p:txBody>
      </p:sp>
      <p:sp>
        <p:nvSpPr>
          <p:cNvPr id="358408" name="Text Box 8"/>
          <p:cNvSpPr txBox="1">
            <a:spLocks noChangeArrowheads="1"/>
          </p:cNvSpPr>
          <p:nvPr/>
        </p:nvSpPr>
        <p:spPr bwMode="auto">
          <a:xfrm>
            <a:off x="381000" y="3429000"/>
            <a:ext cx="1752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600" b="0"/>
              <a:t>Severity of Loss</a:t>
            </a:r>
          </a:p>
        </p:txBody>
      </p:sp>
      <p:sp>
        <p:nvSpPr>
          <p:cNvPr id="358410" name="Rectangle 10"/>
          <p:cNvSpPr>
            <a:spLocks noChangeArrowheads="1"/>
          </p:cNvSpPr>
          <p:nvPr/>
        </p:nvSpPr>
        <p:spPr bwMode="auto">
          <a:xfrm>
            <a:off x="3657600" y="2819400"/>
            <a:ext cx="17526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58413" name="Rectangle 13"/>
          <p:cNvSpPr>
            <a:spLocks noChangeArrowheads="1"/>
          </p:cNvSpPr>
          <p:nvPr/>
        </p:nvSpPr>
        <p:spPr bwMode="auto">
          <a:xfrm>
            <a:off x="5408613" y="2743200"/>
            <a:ext cx="1739900" cy="1189037"/>
          </a:xfrm>
          <a:prstGeom prst="rect">
            <a:avLst/>
          </a:prstGeom>
          <a:solidFill>
            <a:srgbClr val="FF0000"/>
          </a:solidFill>
          <a:ln w="9525">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58414" name="Rectangle 14"/>
          <p:cNvSpPr>
            <a:spLocks noChangeArrowheads="1"/>
          </p:cNvSpPr>
          <p:nvPr/>
        </p:nvSpPr>
        <p:spPr bwMode="auto">
          <a:xfrm>
            <a:off x="3616872" y="3986962"/>
            <a:ext cx="1737360" cy="1188720"/>
          </a:xfrm>
          <a:prstGeom prst="rect">
            <a:avLst/>
          </a:prstGeom>
          <a:solidFill>
            <a:srgbClr val="FFFF00"/>
          </a:solidFill>
          <a:ln w="9525">
            <a:solidFill>
              <a:schemeClr val="tx1"/>
            </a:solidFill>
            <a:miter lim="800000"/>
            <a:headEnd type="none" w="sm" len="sm"/>
            <a:tailEnd type="none" w="sm" len="sm"/>
          </a:ln>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58416" name="Text Box 16"/>
          <p:cNvSpPr txBox="1">
            <a:spLocks noChangeArrowheads="1"/>
          </p:cNvSpPr>
          <p:nvPr/>
        </p:nvSpPr>
        <p:spPr bwMode="auto">
          <a:xfrm>
            <a:off x="2057400" y="31242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200" b="0"/>
              <a:t>High</a:t>
            </a:r>
          </a:p>
        </p:txBody>
      </p:sp>
      <p:sp>
        <p:nvSpPr>
          <p:cNvPr id="358417" name="Text Box 17"/>
          <p:cNvSpPr txBox="1">
            <a:spLocks noChangeArrowheads="1"/>
          </p:cNvSpPr>
          <p:nvPr/>
        </p:nvSpPr>
        <p:spPr bwMode="auto">
          <a:xfrm>
            <a:off x="3810000" y="21336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200" b="0" dirty="0"/>
              <a:t>High</a:t>
            </a:r>
          </a:p>
        </p:txBody>
      </p:sp>
      <p:sp>
        <p:nvSpPr>
          <p:cNvPr id="358418" name="Text Box 18"/>
          <p:cNvSpPr txBox="1">
            <a:spLocks noChangeArrowheads="1"/>
          </p:cNvSpPr>
          <p:nvPr/>
        </p:nvSpPr>
        <p:spPr bwMode="auto">
          <a:xfrm>
            <a:off x="2209800" y="4343400"/>
            <a:ext cx="121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600" b="0"/>
              <a:t>Low</a:t>
            </a:r>
          </a:p>
        </p:txBody>
      </p:sp>
      <p:sp>
        <p:nvSpPr>
          <p:cNvPr id="358419" name="Text Box 19"/>
          <p:cNvSpPr txBox="1">
            <a:spLocks noChangeArrowheads="1"/>
          </p:cNvSpPr>
          <p:nvPr/>
        </p:nvSpPr>
        <p:spPr bwMode="auto">
          <a:xfrm>
            <a:off x="5562600" y="2057400"/>
            <a:ext cx="121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600" b="0"/>
              <a:t>Low</a:t>
            </a:r>
          </a:p>
        </p:txBody>
      </p:sp>
      <p:sp>
        <p:nvSpPr>
          <p:cNvPr id="358420" name="Text Box 20"/>
          <p:cNvSpPr txBox="1">
            <a:spLocks noChangeArrowheads="1"/>
          </p:cNvSpPr>
          <p:nvPr/>
        </p:nvSpPr>
        <p:spPr bwMode="auto">
          <a:xfrm>
            <a:off x="3636284" y="2720976"/>
            <a:ext cx="1736725"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600"/>
              </a:spcBef>
              <a:buFontTx/>
              <a:buNone/>
            </a:pPr>
            <a:r>
              <a:rPr lang="en-US" altLang="en-US" sz="2400" b="0" dirty="0"/>
              <a:t>Avoid</a:t>
            </a:r>
          </a:p>
          <a:p>
            <a:pPr algn="ctr" eaLnBrk="1" hangingPunct="1">
              <a:spcBef>
                <a:spcPts val="600"/>
              </a:spcBef>
              <a:buFontTx/>
              <a:buNone/>
            </a:pPr>
            <a:r>
              <a:rPr lang="en-US" altLang="en-US" sz="2400" b="0" dirty="0"/>
              <a:t>Transfer</a:t>
            </a:r>
          </a:p>
          <a:p>
            <a:pPr algn="ctr" eaLnBrk="1" hangingPunct="1">
              <a:spcBef>
                <a:spcPts val="600"/>
              </a:spcBef>
              <a:buNone/>
            </a:pPr>
            <a:r>
              <a:rPr lang="en-US" altLang="en-US" sz="2000" b="0" dirty="0" smtClean="0"/>
              <a:t>“Accidents</a:t>
            </a:r>
            <a:r>
              <a:rPr lang="en-US" altLang="en-US" sz="2000" b="0" dirty="0"/>
              <a:t>”</a:t>
            </a:r>
          </a:p>
          <a:p>
            <a:pPr algn="ctr" eaLnBrk="1" hangingPunct="1">
              <a:spcBef>
                <a:spcPts val="600"/>
              </a:spcBef>
              <a:buFontTx/>
              <a:buNone/>
            </a:pPr>
            <a:endParaRPr lang="en-US" altLang="en-US" sz="2400" b="0" dirty="0"/>
          </a:p>
        </p:txBody>
      </p:sp>
      <p:sp>
        <p:nvSpPr>
          <p:cNvPr id="358421" name="Text Box 21"/>
          <p:cNvSpPr txBox="1">
            <a:spLocks noChangeArrowheads="1"/>
          </p:cNvSpPr>
          <p:nvPr/>
        </p:nvSpPr>
        <p:spPr bwMode="auto">
          <a:xfrm>
            <a:off x="5424488" y="2763405"/>
            <a:ext cx="17208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Transfer</a:t>
            </a:r>
          </a:p>
          <a:p>
            <a:pPr algn="ctr" eaLnBrk="1" hangingPunct="1">
              <a:spcBef>
                <a:spcPct val="50000"/>
              </a:spcBef>
              <a:buFontTx/>
              <a:buNone/>
            </a:pPr>
            <a:r>
              <a:rPr lang="en-US" altLang="en-US" sz="2000" b="0" dirty="0"/>
              <a:t>“Death or illness”</a:t>
            </a:r>
          </a:p>
        </p:txBody>
      </p:sp>
      <p:sp>
        <p:nvSpPr>
          <p:cNvPr id="358422" name="Text Box 22"/>
          <p:cNvSpPr txBox="1">
            <a:spLocks noChangeArrowheads="1"/>
          </p:cNvSpPr>
          <p:nvPr/>
        </p:nvSpPr>
        <p:spPr bwMode="auto">
          <a:xfrm>
            <a:off x="3654135" y="3986213"/>
            <a:ext cx="1700097"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600"/>
              </a:spcBef>
              <a:buFontTx/>
              <a:buNone/>
            </a:pPr>
            <a:r>
              <a:rPr lang="en-US" altLang="en-US" sz="2400" b="0" dirty="0"/>
              <a:t>Reduce</a:t>
            </a:r>
          </a:p>
          <a:p>
            <a:pPr algn="ctr" eaLnBrk="1" hangingPunct="1">
              <a:spcBef>
                <a:spcPts val="600"/>
              </a:spcBef>
              <a:buFontTx/>
              <a:buNone/>
            </a:pPr>
            <a:r>
              <a:rPr lang="en-US" altLang="en-US" sz="2400" b="0" dirty="0"/>
              <a:t>Assume</a:t>
            </a:r>
          </a:p>
          <a:p>
            <a:pPr algn="ctr" eaLnBrk="1" hangingPunct="1">
              <a:spcBef>
                <a:spcPts val="600"/>
              </a:spcBef>
              <a:buNone/>
            </a:pPr>
            <a:r>
              <a:rPr lang="en-US" altLang="en-US" sz="2000" b="0" dirty="0"/>
              <a:t>“Cold or flu”</a:t>
            </a:r>
          </a:p>
          <a:p>
            <a:pPr algn="ctr" eaLnBrk="1" hangingPunct="1">
              <a:spcBef>
                <a:spcPts val="600"/>
              </a:spcBef>
              <a:buFontTx/>
              <a:buNone/>
            </a:pPr>
            <a:endParaRPr lang="en-US" altLang="en-US" sz="2400" b="0" dirty="0"/>
          </a:p>
        </p:txBody>
      </p:sp>
      <p:sp>
        <p:nvSpPr>
          <p:cNvPr id="358423" name="Text Box 23"/>
          <p:cNvSpPr txBox="1">
            <a:spLocks noChangeArrowheads="1"/>
          </p:cNvSpPr>
          <p:nvPr/>
        </p:nvSpPr>
        <p:spPr bwMode="auto">
          <a:xfrm>
            <a:off x="5388867" y="3976687"/>
            <a:ext cx="1714789"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600"/>
              </a:spcBef>
              <a:buFontTx/>
              <a:buNone/>
            </a:pPr>
            <a:r>
              <a:rPr lang="en-US" altLang="en-US" sz="2400" b="0" dirty="0"/>
              <a:t>Reduce</a:t>
            </a:r>
          </a:p>
          <a:p>
            <a:pPr algn="ctr" eaLnBrk="1" hangingPunct="1">
              <a:spcBef>
                <a:spcPts val="600"/>
              </a:spcBef>
              <a:buFontTx/>
              <a:buNone/>
            </a:pPr>
            <a:r>
              <a:rPr lang="en-US" altLang="en-US" sz="2400" b="0" dirty="0"/>
              <a:t>Assume</a:t>
            </a:r>
          </a:p>
          <a:p>
            <a:pPr algn="ctr" eaLnBrk="1" hangingPunct="1">
              <a:spcBef>
                <a:spcPts val="600"/>
              </a:spcBef>
              <a:buNone/>
            </a:pPr>
            <a:r>
              <a:rPr lang="en-US" altLang="en-US" sz="2000" b="0" dirty="0"/>
              <a:t>“Paper cuts”</a:t>
            </a:r>
          </a:p>
          <a:p>
            <a:pPr algn="ctr" eaLnBrk="1" hangingPunct="1">
              <a:spcBef>
                <a:spcPts val="600"/>
              </a:spcBef>
              <a:buFontTx/>
              <a:buNone/>
            </a:pPr>
            <a:endParaRPr lang="en-US" altLang="en-US" sz="2400" b="0" dirty="0"/>
          </a:p>
        </p:txBody>
      </p:sp>
      <p:sp>
        <p:nvSpPr>
          <p:cNvPr id="2" name="TextBox 1"/>
          <p:cNvSpPr txBox="1"/>
          <p:nvPr/>
        </p:nvSpPr>
        <p:spPr>
          <a:xfrm>
            <a:off x="1447800" y="5725151"/>
            <a:ext cx="6781800" cy="1138773"/>
          </a:xfrm>
          <a:prstGeom prst="rect">
            <a:avLst/>
          </a:prstGeom>
          <a:noFill/>
        </p:spPr>
        <p:txBody>
          <a:bodyPr wrap="square" rtlCol="0">
            <a:spAutoFit/>
          </a:bodyPr>
          <a:lstStyle/>
          <a:p>
            <a:r>
              <a:rPr lang="en-US" altLang="en-US" sz="2400" b="0" dirty="0"/>
              <a:t>Risk Options:  Avoid, Reduce, Assume, or Transfer</a:t>
            </a:r>
          </a:p>
          <a:p>
            <a:endParaRPr lang="en-US" dirty="0"/>
          </a:p>
        </p:txBody>
      </p:sp>
    </p:spTree>
    <p:extLst>
      <p:ext uri="{BB962C8B-B14F-4D97-AF65-F5344CB8AC3E}">
        <p14:creationId xmlns:p14="http://schemas.microsoft.com/office/powerpoint/2010/main" val="1961876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407"/>
                                        </p:tgtEl>
                                        <p:attrNameLst>
                                          <p:attrName>style.visibility</p:attrName>
                                        </p:attrNameLst>
                                      </p:cBhvr>
                                      <p:to>
                                        <p:strVal val="visible"/>
                                      </p:to>
                                    </p:set>
                                    <p:animEffect transition="in" filter="blinds(horizontal)">
                                      <p:cBhvr>
                                        <p:cTn id="7" dur="500"/>
                                        <p:tgtEl>
                                          <p:spTgt spid="35840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58417"/>
                                        </p:tgtEl>
                                        <p:attrNameLst>
                                          <p:attrName>style.visibility</p:attrName>
                                        </p:attrNameLst>
                                      </p:cBhvr>
                                      <p:to>
                                        <p:strVal val="visible"/>
                                      </p:to>
                                    </p:set>
                                    <p:animEffect transition="in" filter="box(in)">
                                      <p:cBhvr>
                                        <p:cTn id="10" dur="500"/>
                                        <p:tgtEl>
                                          <p:spTgt spid="358417"/>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58419"/>
                                        </p:tgtEl>
                                        <p:attrNameLst>
                                          <p:attrName>style.visibility</p:attrName>
                                        </p:attrNameLst>
                                      </p:cBhvr>
                                      <p:to>
                                        <p:strVal val="visible"/>
                                      </p:to>
                                    </p:set>
                                    <p:animEffect transition="in" filter="box(in)">
                                      <p:cBhvr>
                                        <p:cTn id="13" dur="500"/>
                                        <p:tgtEl>
                                          <p:spTgt spid="35841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58408"/>
                                        </p:tgtEl>
                                        <p:attrNameLst>
                                          <p:attrName>style.visibility</p:attrName>
                                        </p:attrNameLst>
                                      </p:cBhvr>
                                      <p:to>
                                        <p:strVal val="visible"/>
                                      </p:to>
                                    </p:set>
                                    <p:animEffect transition="in" filter="blinds(horizontal)">
                                      <p:cBhvr>
                                        <p:cTn id="18" dur="500"/>
                                        <p:tgtEl>
                                          <p:spTgt spid="358408"/>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4" presetClass="entr" presetSubtype="16" fill="hold" grpId="0" nodeType="withEffect">
                                  <p:stCondLst>
                                    <p:cond delay="0"/>
                                  </p:stCondLst>
                                  <p:childTnLst>
                                    <p:set>
                                      <p:cBhvr>
                                        <p:cTn id="22" dur="1" fill="hold">
                                          <p:stCondLst>
                                            <p:cond delay="0"/>
                                          </p:stCondLst>
                                        </p:cTn>
                                        <p:tgtEl>
                                          <p:spTgt spid="358416"/>
                                        </p:tgtEl>
                                        <p:attrNameLst>
                                          <p:attrName>style.visibility</p:attrName>
                                        </p:attrNameLst>
                                      </p:cBhvr>
                                      <p:to>
                                        <p:strVal val="visible"/>
                                      </p:to>
                                    </p:set>
                                    <p:animEffect transition="in" filter="box(in)">
                                      <p:cBhvr>
                                        <p:cTn id="23" dur="500"/>
                                        <p:tgtEl>
                                          <p:spTgt spid="358416"/>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58418"/>
                                        </p:tgtEl>
                                        <p:attrNameLst>
                                          <p:attrName>style.visibility</p:attrName>
                                        </p:attrNameLst>
                                      </p:cBhvr>
                                      <p:to>
                                        <p:strVal val="visible"/>
                                      </p:to>
                                    </p:set>
                                    <p:animEffect transition="in" filter="box(in)">
                                      <p:cBhvr>
                                        <p:cTn id="26" dur="500"/>
                                        <p:tgtEl>
                                          <p:spTgt spid="358418"/>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3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358420"/>
                                        </p:tgtEl>
                                        <p:attrNameLst>
                                          <p:attrName>style.visibility</p:attrName>
                                        </p:attrNameLst>
                                      </p:cBhvr>
                                      <p:to>
                                        <p:strVal val="visible"/>
                                      </p:to>
                                    </p:set>
                                    <p:animEffect transition="in" filter="checkerboard(across)">
                                      <p:cBhvr>
                                        <p:cTn id="35" dur="500"/>
                                        <p:tgtEl>
                                          <p:spTgt spid="358420"/>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358414"/>
                                        </p:tgtEl>
                                        <p:attrNameLst>
                                          <p:attrName>style.visibility</p:attrName>
                                        </p:attrNameLst>
                                      </p:cBhvr>
                                      <p:to>
                                        <p:strVal val="visible"/>
                                      </p:to>
                                    </p:set>
                                    <p:animEffect transition="in" filter="checkerboard(across)">
                                      <p:cBhvr>
                                        <p:cTn id="38" dur="500"/>
                                        <p:tgtEl>
                                          <p:spTgt spid="358414"/>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358422"/>
                                        </p:tgtEl>
                                        <p:attrNameLst>
                                          <p:attrName>style.visibility</p:attrName>
                                        </p:attrNameLst>
                                      </p:cBhvr>
                                      <p:to>
                                        <p:strVal val="visible"/>
                                      </p:to>
                                    </p:set>
                                    <p:animEffect transition="in" filter="box(in)">
                                      <p:cBhvr>
                                        <p:cTn id="43" dur="500"/>
                                        <p:tgtEl>
                                          <p:spTgt spid="358422"/>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358413"/>
                                        </p:tgtEl>
                                        <p:attrNameLst>
                                          <p:attrName>style.visibility</p:attrName>
                                        </p:attrNameLst>
                                      </p:cBhvr>
                                      <p:to>
                                        <p:strVal val="visible"/>
                                      </p:to>
                                    </p:set>
                                    <p:animEffect transition="in" filter="checkerboard(across)">
                                      <p:cBhvr>
                                        <p:cTn id="46" dur="500"/>
                                        <p:tgtEl>
                                          <p:spTgt spid="358413"/>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358421"/>
                                        </p:tgtEl>
                                        <p:attrNameLst>
                                          <p:attrName>style.visibility</p:attrName>
                                        </p:attrNameLst>
                                      </p:cBhvr>
                                      <p:to>
                                        <p:strVal val="visible"/>
                                      </p:to>
                                    </p:set>
                                    <p:animEffect transition="in" filter="box(in)">
                                      <p:cBhvr>
                                        <p:cTn id="51" dur="500"/>
                                        <p:tgtEl>
                                          <p:spTgt spid="358421"/>
                                        </p:tgtEl>
                                      </p:cBhvr>
                                    </p:animEffect>
                                  </p:childTnLst>
                                </p:cTn>
                              </p:par>
                              <p:par>
                                <p:cTn id="52" presetID="1" presetClass="entr" presetSubtype="0" fill="hold" grpId="0" nodeType="withEffect">
                                  <p:stCondLst>
                                    <p:cond delay="0"/>
                                  </p:stCondLst>
                                  <p:childTnLst>
                                    <p:set>
                                      <p:cBhvr>
                                        <p:cTn id="53" dur="1" fill="hold">
                                          <p:stCondLst>
                                            <p:cond delay="0"/>
                                          </p:stCondLst>
                                        </p:cTn>
                                        <p:tgtEl>
                                          <p:spTgt spid="14353"/>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358423"/>
                                        </p:tgtEl>
                                        <p:attrNameLst>
                                          <p:attrName>style.visibility</p:attrName>
                                        </p:attrNameLst>
                                      </p:cBhvr>
                                      <p:to>
                                        <p:strVal val="visible"/>
                                      </p:to>
                                    </p:set>
                                    <p:animEffect transition="in" filter="box(in)">
                                      <p:cBhvr>
                                        <p:cTn id="58" dur="500"/>
                                        <p:tgtEl>
                                          <p:spTgt spid="358423"/>
                                        </p:tgtEl>
                                      </p:cBhvr>
                                    </p:animEffect>
                                  </p:childTnLst>
                                </p:cTn>
                              </p:par>
                            </p:childTnLst>
                          </p:cTn>
                        </p:par>
                      </p:childTnLst>
                    </p:cTn>
                  </p:par>
                  <p:par>
                    <p:cTn id="59" fill="hold">
                      <p:stCondLst>
                        <p:cond delay="indefinite"/>
                      </p:stCondLst>
                      <p:childTnLst>
                        <p:par>
                          <p:cTn id="60" fill="hold">
                            <p:stCondLst>
                              <p:cond delay="0"/>
                            </p:stCondLst>
                            <p:childTnLst>
                              <p:par>
                                <p:cTn id="61" presetID="5" presetClass="entr" presetSubtype="10" fill="hold" grpId="0" nodeType="clickEffect" nodePh="1">
                                  <p:stCondLst>
                                    <p:cond delay="0"/>
                                  </p:stCondLst>
                                  <p:endCondLst>
                                    <p:cond evt="begin" delay="0">
                                      <p:tn val="61"/>
                                    </p:cond>
                                  </p:endCondLst>
                                  <p:childTnLst>
                                    <p:set>
                                      <p:cBhvr>
                                        <p:cTn id="62" dur="1" fill="hold">
                                          <p:stCondLst>
                                            <p:cond delay="0"/>
                                          </p:stCondLst>
                                        </p:cTn>
                                        <p:tgtEl>
                                          <p:spTgt spid="358410"/>
                                        </p:tgtEl>
                                        <p:attrNameLst>
                                          <p:attrName>style.visibility</p:attrName>
                                        </p:attrNameLst>
                                      </p:cBhvr>
                                      <p:to>
                                        <p:strVal val="visible"/>
                                      </p:to>
                                    </p:set>
                                    <p:animEffect transition="in" filter="checkerboard(across)">
                                      <p:cBhvr>
                                        <p:cTn id="63" dur="500"/>
                                        <p:tgtEl>
                                          <p:spTgt spid="358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3" grpId="0" animBg="1"/>
      <p:bldP spid="358407" grpId="0"/>
      <p:bldP spid="358408" grpId="0"/>
      <p:bldP spid="358410" grpId="0" animBg="1"/>
      <p:bldP spid="358413" grpId="0" animBg="1"/>
      <p:bldP spid="358414" grpId="0" animBg="1"/>
      <p:bldP spid="358416" grpId="0"/>
      <p:bldP spid="358417" grpId="0"/>
      <p:bldP spid="358418" grpId="0"/>
      <p:bldP spid="358419" grpId="0"/>
      <p:bldP spid="358421" grpId="0"/>
      <p:bldP spid="358422" grpId="0"/>
      <p:bldP spid="358423"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4502" y="685800"/>
            <a:ext cx="8222298" cy="944628"/>
          </a:xfrm>
        </p:spPr>
        <p:txBody>
          <a:bodyPr>
            <a:normAutofit fontScale="90000"/>
          </a:bodyPr>
          <a:lstStyle/>
          <a:p>
            <a:pPr lvl="1" algn="l" rtl="0">
              <a:spcBef>
                <a:spcPct val="0"/>
              </a:spcBef>
            </a:pPr>
            <a:r>
              <a:rPr lang="en-US" sz="4000" kern="12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What is the key to evaluating insurance?</a:t>
            </a:r>
            <a:endParaRPr lang="en-US" sz="2400" dirty="0"/>
          </a:p>
        </p:txBody>
      </p:sp>
      <p:sp>
        <p:nvSpPr>
          <p:cNvPr id="15364" name="Rectangle 3"/>
          <p:cNvSpPr>
            <a:spLocks noGrp="1" noChangeArrowheads="1"/>
          </p:cNvSpPr>
          <p:nvPr>
            <p:ph idx="1"/>
          </p:nvPr>
        </p:nvSpPr>
        <p:spPr>
          <a:xfrm>
            <a:off x="914400" y="1600200"/>
            <a:ext cx="7315200" cy="4572000"/>
          </a:xfrm>
        </p:spPr>
        <p:txBody>
          <a:bodyPr>
            <a:normAutofit/>
          </a:bodyPr>
          <a:lstStyle/>
          <a:p>
            <a:r>
              <a:rPr lang="en-US" dirty="0"/>
              <a:t>Balance the cost of reducing risk with the severity of the potential loss</a:t>
            </a:r>
          </a:p>
          <a:p>
            <a:pPr lvl="1"/>
            <a:r>
              <a:rPr lang="en-US" dirty="0"/>
              <a:t>Insure against high severity losses that rarely occur—those that could have a major impact on your financial </a:t>
            </a:r>
            <a:r>
              <a:rPr lang="en-US" dirty="0" smtClean="0"/>
              <a:t>situation, i.e., life, health, etc.</a:t>
            </a:r>
            <a:endParaRPr lang="en-US" dirty="0"/>
          </a:p>
          <a:p>
            <a:pPr lvl="1"/>
            <a:r>
              <a:rPr lang="en-US" dirty="0"/>
              <a:t>Reduce and avoid those other risks that you can</a:t>
            </a:r>
          </a:p>
          <a:p>
            <a:pPr lvl="1"/>
            <a:r>
              <a:rPr lang="en-US" dirty="0"/>
              <a:t>Self-insure against the smaller risks</a:t>
            </a:r>
          </a:p>
          <a:p>
            <a:r>
              <a:rPr lang="en-US" dirty="0"/>
              <a:t>Use insurance for what insurance does best!</a:t>
            </a:r>
          </a:p>
          <a:p>
            <a:pPr lvl="1"/>
            <a:r>
              <a:rPr lang="en-US" dirty="0"/>
              <a:t>Be careful in mixing insurance and investing products (e.g., term vs. whole life insurance)</a:t>
            </a:r>
          </a:p>
          <a:p>
            <a:pPr lvl="3" eaLnBrk="1" hangingPunct="1">
              <a:lnSpc>
                <a:spcPct val="90000"/>
              </a:lnSpc>
            </a:pPr>
            <a:endParaRPr lang="en-US" dirty="0"/>
          </a:p>
        </p:txBody>
      </p:sp>
    </p:spTree>
    <p:extLst>
      <p:ext uri="{BB962C8B-B14F-4D97-AF65-F5344CB8AC3E}">
        <p14:creationId xmlns:p14="http://schemas.microsoft.com/office/powerpoint/2010/main" val="5272584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685800"/>
            <a:ext cx="9144000" cy="914400"/>
          </a:xfrm>
        </p:spPr>
        <p:txBody>
          <a:bodyPr/>
          <a:lstStyle/>
          <a:p>
            <a:pPr eaLnBrk="1" hangingPunct="1"/>
            <a:r>
              <a:rPr lang="en-US" altLang="en-US" dirty="0"/>
              <a:t>Life Insurance + Investments = Total Protection</a:t>
            </a:r>
          </a:p>
        </p:txBody>
      </p:sp>
      <p:graphicFrame>
        <p:nvGraphicFramePr>
          <p:cNvPr id="16388" name="Object 3"/>
          <p:cNvGraphicFramePr>
            <a:graphicFrameLocks noGrp="1" noChangeAspect="1"/>
          </p:cNvGraphicFramePr>
          <p:nvPr>
            <p:ph sz="half" idx="1"/>
          </p:nvPr>
        </p:nvGraphicFramePr>
        <p:xfrm>
          <a:off x="1027113" y="2659063"/>
          <a:ext cx="3354387" cy="1995487"/>
        </p:xfrm>
        <a:graphic>
          <a:graphicData uri="http://schemas.openxmlformats.org/presentationml/2006/ole">
            <mc:AlternateContent xmlns:mc="http://schemas.openxmlformats.org/markup-compatibility/2006">
              <mc:Choice xmlns:v="urn:schemas-microsoft-com:vml" Requires="v">
                <p:oleObj spid="_x0000_s19504" name="Chart" r:id="rId3" imgW="4419600" imgH="2628916" progId="Excel.Chart.8">
                  <p:embed/>
                </p:oleObj>
              </mc:Choice>
              <mc:Fallback>
                <p:oleObj name="Chart" r:id="rId3" imgW="4419600" imgH="2628916" progId="Excel.Chart.8">
                  <p:embed/>
                  <p:pic>
                    <p:nvPicPr>
                      <p:cNvPr id="16388" name="Object 3"/>
                      <p:cNvPicPr>
                        <a:picLocks noGrp="1" noChangeAspect="1" noChangeArrowheads="1"/>
                      </p:cNvPicPr>
                      <p:nvPr/>
                    </p:nvPicPr>
                    <p:blipFill>
                      <a:blip r:embed="rId4"/>
                      <a:srcRect/>
                      <a:stretch>
                        <a:fillRect/>
                      </a:stretch>
                    </p:blipFill>
                    <p:spPr bwMode="auto">
                      <a:xfrm>
                        <a:off x="1027113" y="2659063"/>
                        <a:ext cx="3354387" cy="199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8"/>
          <p:cNvPicPr>
            <a:picLocks noGrp="1" noChangeAspect="1" noChangeArrowheads="1"/>
          </p:cNvPicPr>
          <p:nvPr>
            <p:ph sz="quarter" idx="2"/>
          </p:nvPr>
        </p:nvPicPr>
        <p:blipFill>
          <a:blip r:embed="rId5" cstate="print">
            <a:extLst>
              <a:ext uri="{28A0092B-C50C-407E-A947-70E740481C1C}">
                <a14:useLocalDpi xmlns:a14="http://schemas.microsoft.com/office/drawing/2010/main" val="0"/>
              </a:ext>
            </a:extLst>
          </a:blip>
          <a:srcRect/>
          <a:stretch>
            <a:fillRect/>
          </a:stretch>
        </p:blipFill>
        <p:spPr>
          <a:xfrm>
            <a:off x="304800" y="1600200"/>
            <a:ext cx="8534400" cy="4038600"/>
          </a:xfrm>
          <a:noFill/>
        </p:spPr>
      </p:pic>
      <p:graphicFrame>
        <p:nvGraphicFramePr>
          <p:cNvPr id="16389" name="Object 4"/>
          <p:cNvGraphicFramePr>
            <a:graphicFrameLocks noGrp="1" noChangeAspect="1"/>
          </p:cNvGraphicFramePr>
          <p:nvPr>
            <p:ph sz="quarter" idx="3"/>
          </p:nvPr>
        </p:nvGraphicFramePr>
        <p:xfrm>
          <a:off x="4648200" y="4005263"/>
          <a:ext cx="3579813" cy="1438275"/>
        </p:xfrm>
        <a:graphic>
          <a:graphicData uri="http://schemas.openxmlformats.org/presentationml/2006/ole">
            <mc:AlternateContent xmlns:mc="http://schemas.openxmlformats.org/markup-compatibility/2006">
              <mc:Choice xmlns:v="urn:schemas-microsoft-com:vml" Requires="v">
                <p:oleObj spid="_x0000_s19505" name="Chart" r:id="rId6" imgW="4457663" imgH="1790673" progId="Excel.Chart.8">
                  <p:embed/>
                </p:oleObj>
              </mc:Choice>
              <mc:Fallback>
                <p:oleObj name="Chart" r:id="rId6" imgW="4457663" imgH="1790673" progId="Excel.Chart.8">
                  <p:embed/>
                  <p:pic>
                    <p:nvPicPr>
                      <p:cNvPr id="16389" name="Object 4"/>
                      <p:cNvPicPr>
                        <a:picLocks noGrp="1" noChangeAspect="1" noChangeArrowheads="1"/>
                      </p:cNvPicPr>
                      <p:nvPr/>
                    </p:nvPicPr>
                    <p:blipFill>
                      <a:blip r:embed="rId7"/>
                      <a:srcRect/>
                      <a:stretch>
                        <a:fillRect/>
                      </a:stretch>
                    </p:blipFill>
                    <p:spPr bwMode="auto">
                      <a:xfrm>
                        <a:off x="4648200" y="4005263"/>
                        <a:ext cx="35798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8" name="Rectangle 6"/>
          <p:cNvSpPr>
            <a:spLocks noGrp="1" noChangeArrowheads="1"/>
          </p:cNvSpPr>
          <p:nvPr>
            <p:ph type="sldNum" sz="quarter" idx="4294967295"/>
          </p:nvPr>
        </p:nvSpPr>
        <p:spPr bwMode="auto">
          <a:xfrm>
            <a:off x="83058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E104B15C-C177-46E8-BA0F-79E4B4683A0E}" type="slidenum">
              <a:rPr lang="en-US" altLang="en-US" sz="1400" b="0">
                <a:latin typeface="Arial" panose="020B0604020202020204" pitchFamily="34" charset="0"/>
              </a:rPr>
              <a:pPr algn="ctr" eaLnBrk="1" hangingPunct="1">
                <a:spcBef>
                  <a:spcPct val="0"/>
                </a:spcBef>
                <a:buFontTx/>
                <a:buNone/>
              </a:pPr>
              <a:t>12</a:t>
            </a:fld>
            <a:endParaRPr lang="en-US" altLang="en-US" sz="1400" b="0">
              <a:latin typeface="Arial" panose="020B0604020202020204" pitchFamily="34" charset="0"/>
            </a:endParaRPr>
          </a:p>
        </p:txBody>
      </p:sp>
      <p:sp>
        <p:nvSpPr>
          <p:cNvPr id="18439" name="Text Box 5"/>
          <p:cNvSpPr txBox="1">
            <a:spLocks noChangeArrowheads="1"/>
          </p:cNvSpPr>
          <p:nvPr/>
        </p:nvSpPr>
        <p:spPr bwMode="auto">
          <a:xfrm>
            <a:off x="207963" y="5562600"/>
            <a:ext cx="8686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800" b="0" dirty="0"/>
              <a:t>Cash value: with guaranteed insurability option paid up till age 65.  Term: Five-year guaranteed renewable term in $50,000 and $100,000 increments; can add and drop as necessary.  Investment:  Includes individual and employer sponsored retirement plans</a:t>
            </a:r>
          </a:p>
        </p:txBody>
      </p:sp>
    </p:spTree>
    <p:extLst>
      <p:ext uri="{BB962C8B-B14F-4D97-AF65-F5344CB8AC3E}">
        <p14:creationId xmlns:p14="http://schemas.microsoft.com/office/powerpoint/2010/main" val="34929743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checkerboard(across)">
                                      <p:cBhvr>
                                        <p:cTn id="7" dur="500"/>
                                        <p:tgtEl>
                                          <p:spTgt spid="163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6391"/>
                                        </p:tgtEl>
                                        <p:attrNameLst>
                                          <p:attrName>style.visibility</p:attrName>
                                        </p:attrNameLst>
                                      </p:cBhvr>
                                      <p:to>
                                        <p:strVal val="visible"/>
                                      </p:to>
                                    </p:set>
                                    <p:animEffect transition="in" filter="checkerboard(across)">
                                      <p:cBhvr>
                                        <p:cTn id="12" dur="500"/>
                                        <p:tgtEl>
                                          <p:spTgt spid="16391"/>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389"/>
                                        </p:tgtEl>
                                        <p:attrNameLst>
                                          <p:attrName>style.visibility</p:attrName>
                                        </p:attrNameLst>
                                      </p:cBhvr>
                                      <p:to>
                                        <p:strVal val="visible"/>
                                      </p:to>
                                    </p:set>
                                    <p:animEffect transition="in" filter="checkerboard(across)">
                                      <p:cBhvr>
                                        <p:cTn id="15" dur="500"/>
                                        <p:tgtEl>
                                          <p:spTgt spid="16389"/>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84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6388" grpId="0" animBg="0"/>
      <p:bldOleChart spid="16389" grpId="0" animBg="0"/>
      <p:bldP spid="184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a:t>Life Insurance and Your Investment Plan</a:t>
            </a:r>
          </a:p>
        </p:txBody>
      </p:sp>
      <p:sp>
        <p:nvSpPr>
          <p:cNvPr id="19459" name="Content Placeholder 2"/>
          <p:cNvSpPr>
            <a:spLocks noGrp="1"/>
          </p:cNvSpPr>
          <p:nvPr>
            <p:ph idx="1"/>
          </p:nvPr>
        </p:nvSpPr>
        <p:spPr>
          <a:xfrm>
            <a:off x="928688" y="1608138"/>
            <a:ext cx="7286625" cy="4419600"/>
          </a:xfrm>
        </p:spPr>
        <p:txBody>
          <a:bodyPr/>
          <a:lstStyle/>
          <a:p>
            <a:r>
              <a:rPr lang="en-US" altLang="en-US" dirty="0"/>
              <a:t>Positives:</a:t>
            </a:r>
          </a:p>
          <a:p>
            <a:pPr lvl="1"/>
            <a:r>
              <a:rPr lang="en-US" altLang="en-US" dirty="0"/>
              <a:t>For most, life insurance is a </a:t>
            </a:r>
            <a:r>
              <a:rPr lang="en-US" altLang="en-US" dirty="0" smtClean="0"/>
              <a:t>need, as well as auto</a:t>
            </a:r>
            <a:r>
              <a:rPr lang="en-US" altLang="en-US" dirty="0"/>
              <a:t>, </a:t>
            </a:r>
            <a:r>
              <a:rPr lang="en-US" altLang="en-US" dirty="0" smtClean="0"/>
              <a:t>home</a:t>
            </a:r>
            <a:r>
              <a:rPr lang="en-US" altLang="en-US" dirty="0"/>
              <a:t> </a:t>
            </a:r>
            <a:r>
              <a:rPr lang="en-US" altLang="en-US" dirty="0" smtClean="0"/>
              <a:t>and health</a:t>
            </a:r>
            <a:endParaRPr lang="en-US" altLang="en-US" dirty="0"/>
          </a:p>
          <a:p>
            <a:pPr lvl="1"/>
            <a:r>
              <a:rPr lang="en-US" altLang="en-US" dirty="0"/>
              <a:t>Can be tailored to meet individual needs and goals</a:t>
            </a:r>
          </a:p>
          <a:p>
            <a:r>
              <a:rPr lang="en-US" altLang="en-US" dirty="0"/>
              <a:t>Challenges:</a:t>
            </a:r>
          </a:p>
          <a:p>
            <a:pPr lvl="1"/>
            <a:r>
              <a:rPr lang="en-US" altLang="en-US" dirty="0"/>
              <a:t>Many products, particularly cash value, are very complex and have very high fees and commissions</a:t>
            </a:r>
          </a:p>
          <a:p>
            <a:pPr lvl="1"/>
            <a:r>
              <a:rPr lang="en-US" altLang="en-US" dirty="0" smtClean="0"/>
              <a:t>Cash value products </a:t>
            </a:r>
            <a:r>
              <a:rPr lang="en-US" altLang="en-US" dirty="0"/>
              <a:t>are based on assumptions that the company can change even after you sign the contract</a:t>
            </a:r>
          </a:p>
          <a:p>
            <a:pPr lvl="1"/>
            <a:r>
              <a:rPr lang="en-US" altLang="en-US" dirty="0"/>
              <a:t>It remains very hard to monitor performance of cash value products to compare against benchmarks</a:t>
            </a:r>
          </a:p>
          <a:p>
            <a:pPr lvl="1"/>
            <a:endParaRPr lang="en-US" altLang="en-US" dirty="0"/>
          </a:p>
        </p:txBody>
      </p:sp>
    </p:spTree>
    <p:extLst>
      <p:ext uri="{BB962C8B-B14F-4D97-AF65-F5344CB8AC3E}">
        <p14:creationId xmlns:p14="http://schemas.microsoft.com/office/powerpoint/2010/main" val="199043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4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4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4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t>Questions</a:t>
            </a:r>
          </a:p>
        </p:txBody>
      </p:sp>
      <p:sp>
        <p:nvSpPr>
          <p:cNvPr id="19459" name="Content Placeholder 2"/>
          <p:cNvSpPr>
            <a:spLocks noGrp="1"/>
          </p:cNvSpPr>
          <p:nvPr>
            <p:ph idx="1"/>
          </p:nvPr>
        </p:nvSpPr>
        <p:spPr>
          <a:xfrm>
            <a:off x="928688" y="1608138"/>
            <a:ext cx="7286625" cy="4419600"/>
          </a:xfrm>
        </p:spPr>
        <p:txBody>
          <a:bodyPr/>
          <a:lstStyle/>
          <a:p>
            <a:r>
              <a:rPr lang="en-US" altLang="en-US" dirty="0"/>
              <a:t>Any questions on the importance of insurance?</a:t>
            </a:r>
          </a:p>
          <a:p>
            <a:pPr lvl="1"/>
            <a:endParaRPr lang="en-US" altLang="en-US" dirty="0"/>
          </a:p>
        </p:txBody>
      </p:sp>
    </p:spTree>
    <p:extLst>
      <p:ext uri="{BB962C8B-B14F-4D97-AF65-F5344CB8AC3E}">
        <p14:creationId xmlns:p14="http://schemas.microsoft.com/office/powerpoint/2010/main" val="344345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609600"/>
            <a:ext cx="9144000" cy="990600"/>
          </a:xfrm>
        </p:spPr>
        <p:txBody>
          <a:bodyPr/>
          <a:lstStyle/>
          <a:p>
            <a:pPr eaLnBrk="1" hangingPunct="1"/>
            <a:r>
              <a:rPr lang="en-US" altLang="en-US" sz="3200" dirty="0"/>
              <a:t>B. Understand What our Leaders </a:t>
            </a:r>
            <a:br>
              <a:rPr lang="en-US" altLang="en-US" sz="3200" dirty="0"/>
            </a:br>
            <a:r>
              <a:rPr lang="en-US" altLang="en-US" sz="3200" dirty="0"/>
              <a:t>Have Said About Insurance and Key Principles</a:t>
            </a:r>
          </a:p>
        </p:txBody>
      </p:sp>
      <p:sp>
        <p:nvSpPr>
          <p:cNvPr id="348163" name="Rectangle 3"/>
          <p:cNvSpPr>
            <a:spLocks noGrp="1" noChangeArrowheads="1"/>
          </p:cNvSpPr>
          <p:nvPr>
            <p:ph idx="1"/>
          </p:nvPr>
        </p:nvSpPr>
        <p:spPr>
          <a:xfrm>
            <a:off x="914400" y="1600200"/>
            <a:ext cx="7239000" cy="4648200"/>
          </a:xfrm>
        </p:spPr>
        <p:txBody>
          <a:bodyPr/>
          <a:lstStyle/>
          <a:p>
            <a:pPr eaLnBrk="1" hangingPunct="1">
              <a:defRPr/>
            </a:pPr>
            <a:r>
              <a:rPr lang="en-US" dirty="0">
                <a:cs typeface="Times New Roman" pitchFamily="18" charset="0"/>
              </a:rPr>
              <a:t>Is insurance important?</a:t>
            </a:r>
          </a:p>
          <a:p>
            <a:pPr lvl="1" eaLnBrk="1" hangingPunct="1">
              <a:defRPr/>
            </a:pPr>
            <a:r>
              <a:rPr lang="en-US" dirty="0">
                <a:cs typeface="Times New Roman" pitchFamily="18" charset="0"/>
              </a:rPr>
              <a:t>Marvin J. Ashton said:</a:t>
            </a:r>
          </a:p>
          <a:p>
            <a:pPr lvl="2" eaLnBrk="1" hangingPunct="1">
              <a:defRPr/>
            </a:pPr>
            <a:r>
              <a:rPr lang="en-US" dirty="0">
                <a:cs typeface="Times New Roman" pitchFamily="18" charset="0"/>
              </a:rPr>
              <a:t>Appropriately involve yourself in an insurance program. It is most important to have sufficient medical, automobile, and homeowner’s insurance and an adequate life insurance program. Costs associated with illness, accident, and death may be so large that uninsured families can be financially burdened for many years</a:t>
            </a:r>
            <a:r>
              <a:rPr lang="en-US" dirty="0">
                <a:solidFill>
                  <a:srgbClr val="336699"/>
                </a:solidFill>
                <a:effectLst>
                  <a:outerShdw blurRad="38100" dist="38100" dir="2700000" algn="tl">
                    <a:srgbClr val="000000"/>
                  </a:outerShdw>
                </a:effectLst>
              </a:rPr>
              <a:t> </a:t>
            </a:r>
            <a:r>
              <a:rPr lang="en-US" dirty="0"/>
              <a:t>(</a:t>
            </a:r>
            <a:r>
              <a:rPr lang="en-US" dirty="0">
                <a:cs typeface="Times New Roman" pitchFamily="18" charset="0"/>
              </a:rPr>
              <a:t>Marvin J. Ashton, “Guide to Family Finance,”</a:t>
            </a:r>
            <a:r>
              <a:rPr lang="en-US" i="1" dirty="0">
                <a:cs typeface="Times New Roman" pitchFamily="18" charset="0"/>
              </a:rPr>
              <a:t> Liahona</a:t>
            </a:r>
            <a:r>
              <a:rPr lang="en-US" dirty="0">
                <a:cs typeface="Times New Roman" pitchFamily="18" charset="0"/>
              </a:rPr>
              <a:t>, Apr. 2000, 42).</a:t>
            </a:r>
          </a:p>
        </p:txBody>
      </p:sp>
      <p:pic>
        <p:nvPicPr>
          <p:cNvPr id="2" name="Picture 1">
            <a:extLst>
              <a:ext uri="{FF2B5EF4-FFF2-40B4-BE49-F238E27FC236}">
                <a16:creationId xmlns:a16="http://schemas.microsoft.com/office/drawing/2014/main" id="{C6E06F93-0C16-42A5-9428-7303C83AAB5B}"/>
              </a:ext>
            </a:extLst>
          </p:cNvPr>
          <p:cNvPicPr>
            <a:picLocks noChangeAspect="1"/>
          </p:cNvPicPr>
          <p:nvPr/>
        </p:nvPicPr>
        <p:blipFill>
          <a:blip r:embed="rId2"/>
          <a:stretch>
            <a:fillRect/>
          </a:stretch>
        </p:blipFill>
        <p:spPr>
          <a:xfrm>
            <a:off x="114300" y="4343400"/>
            <a:ext cx="1752600" cy="2381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348163">
                                            <p:txEl>
                                              <p:pRg st="0" end="0"/>
                                            </p:txEl>
                                          </p:spTgt>
                                        </p:tgtEl>
                                        <p:attrNameLst>
                                          <p:attrName>style.visibility</p:attrName>
                                        </p:attrNameLst>
                                      </p:cBhvr>
                                      <p:to>
                                        <p:strVal val="visible"/>
                                      </p:to>
                                    </p:set>
                                    <p:animEffect transition="in" filter="barn(inHorizontal)">
                                      <p:cBhvr>
                                        <p:cTn id="7" dur="500"/>
                                        <p:tgtEl>
                                          <p:spTgt spid="3481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48163">
                                            <p:txEl>
                                              <p:pRg st="1" end="1"/>
                                            </p:txEl>
                                          </p:spTgt>
                                        </p:tgtEl>
                                        <p:attrNameLst>
                                          <p:attrName>style.visibility</p:attrName>
                                        </p:attrNameLst>
                                      </p:cBhvr>
                                      <p:to>
                                        <p:strVal val="visible"/>
                                      </p:to>
                                    </p:set>
                                    <p:animEffect transition="in" filter="barn(inHorizontal)">
                                      <p:cBhvr>
                                        <p:cTn id="12" dur="500"/>
                                        <p:tgtEl>
                                          <p:spTgt spid="348163">
                                            <p:txEl>
                                              <p:pRg st="1" end="1"/>
                                            </p:txEl>
                                          </p:spTgt>
                                        </p:tgtEl>
                                      </p:cBhvr>
                                    </p:animEffect>
                                  </p:childTnLst>
                                </p:cTn>
                              </p:par>
                              <p:par>
                                <p:cTn id="13" presetID="16" presetClass="entr" presetSubtype="26" fill="hold" grpId="0" nodeType="withEffect">
                                  <p:stCondLst>
                                    <p:cond delay="0"/>
                                  </p:stCondLst>
                                  <p:childTnLst>
                                    <p:set>
                                      <p:cBhvr>
                                        <p:cTn id="14" dur="1" fill="hold">
                                          <p:stCondLst>
                                            <p:cond delay="0"/>
                                          </p:stCondLst>
                                        </p:cTn>
                                        <p:tgtEl>
                                          <p:spTgt spid="348163">
                                            <p:txEl>
                                              <p:pRg st="2" end="2"/>
                                            </p:txEl>
                                          </p:spTgt>
                                        </p:tgtEl>
                                        <p:attrNameLst>
                                          <p:attrName>style.visibility</p:attrName>
                                        </p:attrNameLst>
                                      </p:cBhvr>
                                      <p:to>
                                        <p:strVal val="visible"/>
                                      </p:to>
                                    </p:set>
                                    <p:animEffect transition="in" filter="barn(inHorizontal)">
                                      <p:cBhvr>
                                        <p:cTn id="15" dur="500"/>
                                        <p:tgtEl>
                                          <p:spTgt spid="348163">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3" grpId="0" uiExpand="1" build="p" bldLvl="3"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p:txBody>
          <a:bodyPr/>
          <a:lstStyle/>
          <a:p>
            <a:pPr eaLnBrk="1" hangingPunct="1">
              <a:defRPr/>
            </a:pPr>
            <a:r>
              <a:rPr lang="en-US"/>
              <a:t>Insurance </a:t>
            </a:r>
            <a:r>
              <a:rPr lang="en-US" sz="2400"/>
              <a:t>(continued)</a:t>
            </a:r>
            <a:endParaRPr lang="en-US" sz="3200">
              <a:effectLst>
                <a:outerShdw blurRad="38100" dist="38100" dir="2700000" algn="tl">
                  <a:srgbClr val="000000"/>
                </a:outerShdw>
              </a:effectLst>
              <a:cs typeface="Times New Roman" pitchFamily="18" charset="0"/>
            </a:endParaRPr>
          </a:p>
        </p:txBody>
      </p:sp>
      <p:sp>
        <p:nvSpPr>
          <p:cNvPr id="8196" name="Rectangle 3"/>
          <p:cNvSpPr>
            <a:spLocks noGrp="1" noChangeArrowheads="1"/>
          </p:cNvSpPr>
          <p:nvPr>
            <p:ph idx="1"/>
          </p:nvPr>
        </p:nvSpPr>
        <p:spPr>
          <a:xfrm>
            <a:off x="928688" y="1608138"/>
            <a:ext cx="7286625" cy="4419600"/>
          </a:xfrm>
        </p:spPr>
        <p:txBody>
          <a:bodyPr/>
          <a:lstStyle/>
          <a:p>
            <a:pPr eaLnBrk="1" hangingPunct="1"/>
            <a:r>
              <a:rPr lang="en-US" altLang="en-US" dirty="0">
                <a:cs typeface="Times New Roman" panose="02020603050405020304" pitchFamily="18" charset="0"/>
              </a:rPr>
              <a:t>N. Eldon Tanner further commented:</a:t>
            </a:r>
            <a:r>
              <a:rPr lang="en-US" altLang="en-US" sz="3600" dirty="0">
                <a:cs typeface="Times New Roman" panose="02020603050405020304" pitchFamily="18" charset="0"/>
              </a:rPr>
              <a:t> </a:t>
            </a:r>
          </a:p>
          <a:p>
            <a:pPr lvl="1" eaLnBrk="1" hangingPunct="1"/>
            <a:r>
              <a:rPr lang="en-US" altLang="en-US" dirty="0">
                <a:cs typeface="Times New Roman" panose="02020603050405020304" pitchFamily="18" charset="0"/>
              </a:rPr>
              <a:t>With rising medical costs, health insurance is the only way most families can meet serious accident, illness, or maternity costs, particularly those for premature births. Life insurance provides income continuation when the provider prematurely dies. </a:t>
            </a:r>
            <a:r>
              <a:rPr lang="en-US" altLang="en-US" i="1" dirty="0">
                <a:cs typeface="Times New Roman" panose="02020603050405020304" pitchFamily="18" charset="0"/>
              </a:rPr>
              <a:t>Every family should make provision for proper health and life insurance</a:t>
            </a:r>
            <a:r>
              <a:rPr lang="en-US" altLang="en-US" dirty="0">
                <a:cs typeface="Times New Roman" panose="02020603050405020304" pitchFamily="18" charset="0"/>
              </a:rPr>
              <a:t>  (N. Eldon Tanner, </a:t>
            </a:r>
            <a:r>
              <a:rPr lang="en-US" altLang="en-US" dirty="0">
                <a:latin typeface="Tahoma" panose="020B0604030504040204" pitchFamily="34" charset="0"/>
                <a:cs typeface="Times New Roman" panose="02020603050405020304" pitchFamily="18" charset="0"/>
              </a:rPr>
              <a:t>“</a:t>
            </a:r>
            <a:r>
              <a:rPr lang="en-US" altLang="en-US" dirty="0">
                <a:cs typeface="Times New Roman" panose="02020603050405020304" pitchFamily="18" charset="0"/>
              </a:rPr>
              <a:t>Constancy Amid Change,</a:t>
            </a:r>
            <a:r>
              <a:rPr lang="en-US" altLang="en-US" dirty="0">
                <a:latin typeface="Tahoma" panose="020B0604030504040204" pitchFamily="34" charset="0"/>
                <a:cs typeface="Times New Roman" panose="02020603050405020304" pitchFamily="18" charset="0"/>
              </a:rPr>
              <a:t>”</a:t>
            </a:r>
            <a:r>
              <a:rPr lang="en-US" altLang="en-US" dirty="0">
                <a:cs typeface="Times New Roman" panose="02020603050405020304" pitchFamily="18" charset="0"/>
              </a:rPr>
              <a:t> </a:t>
            </a:r>
            <a:r>
              <a:rPr lang="en-US" altLang="en-US" i="1" dirty="0">
                <a:cs typeface="Times New Roman" panose="02020603050405020304" pitchFamily="18" charset="0"/>
              </a:rPr>
              <a:t>Ensign</a:t>
            </a:r>
            <a:r>
              <a:rPr lang="en-US" altLang="en-US" dirty="0">
                <a:cs typeface="Times New Roman" panose="02020603050405020304" pitchFamily="18" charset="0"/>
              </a:rPr>
              <a:t>, Nov. 1979, 80).</a:t>
            </a:r>
          </a:p>
        </p:txBody>
      </p:sp>
      <p:pic>
        <p:nvPicPr>
          <p:cNvPr id="2" name="Picture 1">
            <a:extLst>
              <a:ext uri="{FF2B5EF4-FFF2-40B4-BE49-F238E27FC236}">
                <a16:creationId xmlns:a16="http://schemas.microsoft.com/office/drawing/2014/main" id="{7B03CC47-967F-44C8-8310-5638F45F30DB}"/>
              </a:ext>
            </a:extLst>
          </p:cNvPr>
          <p:cNvPicPr>
            <a:picLocks noChangeAspect="1"/>
          </p:cNvPicPr>
          <p:nvPr/>
        </p:nvPicPr>
        <p:blipFill>
          <a:blip r:embed="rId2"/>
          <a:stretch>
            <a:fillRect/>
          </a:stretch>
        </p:blipFill>
        <p:spPr>
          <a:xfrm>
            <a:off x="76200" y="4495800"/>
            <a:ext cx="1638300" cy="2266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5750" y="685800"/>
            <a:ext cx="9639300" cy="914400"/>
          </a:xfrm>
        </p:spPr>
        <p:txBody>
          <a:bodyPr/>
          <a:lstStyle/>
          <a:p>
            <a:pPr eaLnBrk="1" hangingPunct="1"/>
            <a:r>
              <a:rPr lang="en-US" altLang="en-US" dirty="0"/>
              <a:t>Principles of Insurance</a:t>
            </a:r>
            <a:endParaRPr lang="en-US" altLang="en-US" sz="4000" dirty="0"/>
          </a:p>
        </p:txBody>
      </p:sp>
      <p:sp>
        <p:nvSpPr>
          <p:cNvPr id="18436" name="Rectangle 3"/>
          <p:cNvSpPr>
            <a:spLocks noGrp="1" noChangeArrowheads="1"/>
          </p:cNvSpPr>
          <p:nvPr>
            <p:ph idx="1"/>
          </p:nvPr>
        </p:nvSpPr>
        <p:spPr>
          <a:xfrm>
            <a:off x="914400" y="1600200"/>
            <a:ext cx="7315200" cy="4495800"/>
          </a:xfrm>
        </p:spPr>
        <p:txBody>
          <a:bodyPr/>
          <a:lstStyle/>
          <a:p>
            <a:pPr eaLnBrk="1" hangingPunct="1"/>
            <a:r>
              <a:rPr lang="en-US" altLang="en-US" dirty="0"/>
              <a:t>What are the key principles of Insurance?</a:t>
            </a:r>
          </a:p>
          <a:p>
            <a:pPr lvl="1" eaLnBrk="1" hangingPunct="1"/>
            <a:r>
              <a:rPr lang="en-US" altLang="en-US" dirty="0"/>
              <a:t>1. Know yourself, your vision, goals, and budget</a:t>
            </a:r>
          </a:p>
          <a:p>
            <a:pPr lvl="1" eaLnBrk="1" hangingPunct="1"/>
            <a:r>
              <a:rPr lang="en-US" altLang="en-US" dirty="0"/>
              <a:t>2. Seek, receive and act on the Spirit’s guidance</a:t>
            </a:r>
          </a:p>
          <a:p>
            <a:pPr lvl="1" eaLnBrk="1" hangingPunct="1"/>
            <a:r>
              <a:rPr lang="en-US" altLang="en-US" dirty="0"/>
              <a:t>3. Understand the key areas of insurance, including the limitations and the costs and benefits of each specific product</a:t>
            </a:r>
          </a:p>
          <a:p>
            <a:pPr lvl="1" eaLnBrk="1" hangingPunct="1"/>
            <a:r>
              <a:rPr lang="en-US" altLang="en-US" dirty="0"/>
              <a:t>4. Insure only against high-cost high-severity losses</a:t>
            </a:r>
          </a:p>
          <a:p>
            <a:pPr lvl="1" eaLnBrk="1" hangingPunct="1"/>
            <a:r>
              <a:rPr lang="en-US" altLang="en-US" dirty="0"/>
              <a:t>5. Work only with high-quality individuals and institutions</a:t>
            </a:r>
          </a:p>
          <a:p>
            <a:pPr lvl="1" eaLnBrk="1" hangingPunct="1"/>
            <a:r>
              <a:rPr lang="en-US" altLang="en-US" dirty="0"/>
              <a:t>6. Review your insurance needs annually</a:t>
            </a:r>
          </a:p>
          <a:p>
            <a:pPr lvl="2" eaLnBrk="1" hangingPunct="1"/>
            <a:r>
              <a:rPr lang="en-US" altLang="en-US" dirty="0"/>
              <a:t>Be careful to not mix investments and insurance</a:t>
            </a:r>
          </a:p>
          <a:p>
            <a:pPr lvl="3" eaLnBrk="1" hangingPunct="1"/>
            <a:endParaRPr lang="en-US" altLang="en-US" dirty="0"/>
          </a:p>
        </p:txBody>
      </p:sp>
    </p:spTree>
    <p:extLst>
      <p:ext uri="{BB962C8B-B14F-4D97-AF65-F5344CB8AC3E}">
        <p14:creationId xmlns:p14="http://schemas.microsoft.com/office/powerpoint/2010/main" val="3746857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18436">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18436">
                                            <p:txEl>
                                              <p:pRg st="3" end="3"/>
                                            </p:txEl>
                                          </p:spTgt>
                                        </p:tgtEl>
                                        <p:attrNameLst>
                                          <p:attrName>style.visibility</p:attrName>
                                        </p:attrNameLst>
                                      </p:cBhvr>
                                      <p:to>
                                        <p:strVal val="visible"/>
                                      </p:to>
                                    </p:set>
                                  </p:childTnLst>
                                </p:cTn>
                              </p:par>
                              <p:par>
                                <p:cTn id="15" presetID="1" presetClass="entr" presetSubtype="0" fill="hold" grpId="0" nodeType="withEffect">
                                  <p:stCondLst>
                                    <p:cond delay="300"/>
                                  </p:stCondLst>
                                  <p:childTnLst>
                                    <p:set>
                                      <p:cBhvr>
                                        <p:cTn id="16" dur="1" fill="hold">
                                          <p:stCondLst>
                                            <p:cond delay="0"/>
                                          </p:stCondLst>
                                        </p:cTn>
                                        <p:tgtEl>
                                          <p:spTgt spid="18436">
                                            <p:txEl>
                                              <p:pRg st="4" end="4"/>
                                            </p:txEl>
                                          </p:spTgt>
                                        </p:tgtEl>
                                        <p:attrNameLst>
                                          <p:attrName>style.visibility</p:attrName>
                                        </p:attrNameLst>
                                      </p:cBhvr>
                                      <p:to>
                                        <p:strVal val="visible"/>
                                      </p:to>
                                    </p:set>
                                  </p:childTnLst>
                                </p:cTn>
                              </p:par>
                              <p:par>
                                <p:cTn id="17" presetID="1" presetClass="entr" presetSubtype="0" fill="hold" grpId="0" nodeType="withEffect">
                                  <p:stCondLst>
                                    <p:cond delay="300"/>
                                  </p:stCondLst>
                                  <p:childTnLst>
                                    <p:set>
                                      <p:cBhvr>
                                        <p:cTn id="18" dur="1" fill="hold">
                                          <p:stCondLst>
                                            <p:cond delay="0"/>
                                          </p:stCondLst>
                                        </p:cTn>
                                        <p:tgtEl>
                                          <p:spTgt spid="18436">
                                            <p:txEl>
                                              <p:pRg st="5" end="5"/>
                                            </p:txEl>
                                          </p:spTgt>
                                        </p:tgtEl>
                                        <p:attrNameLst>
                                          <p:attrName>style.visibility</p:attrName>
                                        </p:attrNameLst>
                                      </p:cBhvr>
                                      <p:to>
                                        <p:strVal val="visible"/>
                                      </p:to>
                                    </p:set>
                                  </p:childTnLst>
                                </p:cTn>
                              </p:par>
                              <p:par>
                                <p:cTn id="19" presetID="1" presetClass="entr" presetSubtype="0" fill="hold" grpId="0" nodeType="withEffect">
                                  <p:stCondLst>
                                    <p:cond delay="300"/>
                                  </p:stCondLst>
                                  <p:childTnLst>
                                    <p:set>
                                      <p:cBhvr>
                                        <p:cTn id="20" dur="1" fill="hold">
                                          <p:stCondLst>
                                            <p:cond delay="0"/>
                                          </p:stCondLst>
                                        </p:cTn>
                                        <p:tgtEl>
                                          <p:spTgt spid="18436">
                                            <p:txEl>
                                              <p:pRg st="6" end="6"/>
                                            </p:txEl>
                                          </p:spTgt>
                                        </p:tgtEl>
                                        <p:attrNameLst>
                                          <p:attrName>style.visibility</p:attrName>
                                        </p:attrNameLst>
                                      </p:cBhvr>
                                      <p:to>
                                        <p:strVal val="visible"/>
                                      </p:to>
                                    </p:set>
                                  </p:childTnLst>
                                </p:cTn>
                              </p:par>
                              <p:par>
                                <p:cTn id="21" presetID="1" presetClass="entr" presetSubtype="0" fill="hold" grpId="0" nodeType="withEffect">
                                  <p:stCondLst>
                                    <p:cond delay="300"/>
                                  </p:stCondLst>
                                  <p:childTnLst>
                                    <p:set>
                                      <p:cBhvr>
                                        <p:cTn id="22" dur="1" fill="hold">
                                          <p:stCondLst>
                                            <p:cond delay="0"/>
                                          </p:stCondLst>
                                        </p:cTn>
                                        <p:tgtEl>
                                          <p:spTgt spid="1843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85800"/>
            <a:ext cx="7772400" cy="914400"/>
          </a:xfrm>
        </p:spPr>
        <p:txBody>
          <a:bodyPr/>
          <a:lstStyle/>
          <a:p>
            <a:pPr eaLnBrk="1" hangingPunct="1"/>
            <a:r>
              <a:rPr lang="en-US" altLang="en-US"/>
              <a:t>Principles of Insurance</a:t>
            </a:r>
            <a:r>
              <a:rPr lang="en-US" altLang="en-US" sz="4000"/>
              <a:t> </a:t>
            </a:r>
            <a:r>
              <a:rPr lang="en-US" altLang="en-US" sz="2400"/>
              <a:t>(continued)</a:t>
            </a:r>
          </a:p>
        </p:txBody>
      </p:sp>
      <p:sp>
        <p:nvSpPr>
          <p:cNvPr id="20484" name="Rectangle 3"/>
          <p:cNvSpPr>
            <a:spLocks noGrp="1" noChangeArrowheads="1"/>
          </p:cNvSpPr>
          <p:nvPr>
            <p:ph idx="1"/>
          </p:nvPr>
        </p:nvSpPr>
        <p:spPr>
          <a:xfrm>
            <a:off x="914400" y="1600200"/>
            <a:ext cx="7696200" cy="4724400"/>
          </a:xfrm>
        </p:spPr>
        <p:txBody>
          <a:bodyPr/>
          <a:lstStyle/>
          <a:p>
            <a:pPr eaLnBrk="1" hangingPunct="1"/>
            <a:r>
              <a:rPr lang="en-US" altLang="en-US" dirty="0"/>
              <a:t>Finding balance</a:t>
            </a:r>
          </a:p>
          <a:p>
            <a:pPr eaLnBrk="1" hangingPunct="1"/>
            <a:r>
              <a:rPr lang="en-US" altLang="en-US" sz="2400" u="sng" dirty="0" smtClean="0"/>
              <a:t>Guiding Principles</a:t>
            </a:r>
            <a:r>
              <a:rPr lang="en-US" altLang="en-US" sz="2400" u="sng" dirty="0"/>
              <a:t>				</a:t>
            </a:r>
            <a:r>
              <a:rPr lang="en-US" altLang="en-US" sz="2400" u="sng" dirty="0" smtClean="0"/>
              <a:t>Doctrines</a:t>
            </a:r>
            <a:endParaRPr lang="en-US" altLang="en-US" sz="2400" u="sng" dirty="0"/>
          </a:p>
          <a:p>
            <a:pPr marL="457200" lvl="1" indent="0" eaLnBrk="1" hangingPunct="1">
              <a:buNone/>
            </a:pPr>
            <a:r>
              <a:rPr lang="en-US" altLang="en-US" dirty="0"/>
              <a:t>Know yourself: vision, goals, budget	Identity</a:t>
            </a:r>
          </a:p>
          <a:p>
            <a:pPr marL="457200" lvl="1" indent="0" eaLnBrk="1" hangingPunct="1">
              <a:buNone/>
            </a:pPr>
            <a:r>
              <a:rPr lang="en-US" altLang="en-US" dirty="0"/>
              <a:t>Seek, receive and act on guidance	Obedience</a:t>
            </a:r>
          </a:p>
          <a:p>
            <a:pPr marL="457200" lvl="1" indent="0" eaLnBrk="1" hangingPunct="1">
              <a:buNone/>
            </a:pPr>
            <a:r>
              <a:rPr lang="en-US" altLang="en-US" dirty="0"/>
              <a:t>Understand the key areas of insurance	Stewardship</a:t>
            </a:r>
          </a:p>
          <a:p>
            <a:pPr marL="457200" lvl="1" indent="0" eaLnBrk="1" hangingPunct="1">
              <a:buNone/>
            </a:pPr>
            <a:r>
              <a:rPr lang="en-US" altLang="en-US" dirty="0"/>
              <a:t>Insure against high severity events	Agency</a:t>
            </a:r>
          </a:p>
          <a:p>
            <a:pPr marL="457200" lvl="1" indent="0" eaLnBrk="1" hangingPunct="1">
              <a:buNone/>
            </a:pPr>
            <a:r>
              <a:rPr lang="en-US" altLang="en-US" dirty="0"/>
              <a:t>Work with good people and institutions	</a:t>
            </a:r>
            <a:r>
              <a:rPr lang="en-US" altLang="en-US" dirty="0" smtClean="0"/>
              <a:t>Accountability</a:t>
            </a:r>
            <a:endParaRPr lang="en-US" altLang="en-US" dirty="0"/>
          </a:p>
          <a:p>
            <a:pPr marL="457200" lvl="1" indent="0" eaLnBrk="1" hangingPunct="1">
              <a:buNone/>
            </a:pPr>
            <a:r>
              <a:rPr lang="en-US" altLang="en-US" dirty="0"/>
              <a:t>Review your insurance needs annually 	Stewardship</a:t>
            </a:r>
          </a:p>
        </p:txBody>
      </p:sp>
    </p:spTree>
    <p:extLst>
      <p:ext uri="{BB962C8B-B14F-4D97-AF65-F5344CB8AC3E}">
        <p14:creationId xmlns:p14="http://schemas.microsoft.com/office/powerpoint/2010/main" val="181984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48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48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48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48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48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48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85800"/>
            <a:ext cx="7772400" cy="914400"/>
          </a:xfrm>
        </p:spPr>
        <p:txBody>
          <a:bodyPr/>
          <a:lstStyle/>
          <a:p>
            <a:pPr eaLnBrk="1" hangingPunct="1"/>
            <a:r>
              <a:rPr lang="en-US" altLang="en-US"/>
              <a:t>Principles of Insurance</a:t>
            </a:r>
            <a:r>
              <a:rPr lang="en-US" altLang="en-US" sz="4000"/>
              <a:t> </a:t>
            </a:r>
            <a:r>
              <a:rPr lang="en-US" altLang="en-US" sz="2400"/>
              <a:t>(continued)</a:t>
            </a:r>
          </a:p>
        </p:txBody>
      </p:sp>
      <p:sp>
        <p:nvSpPr>
          <p:cNvPr id="20484" name="Rectangle 3"/>
          <p:cNvSpPr>
            <a:spLocks noGrp="1" noChangeArrowheads="1"/>
          </p:cNvSpPr>
          <p:nvPr>
            <p:ph idx="1"/>
          </p:nvPr>
        </p:nvSpPr>
        <p:spPr>
          <a:xfrm>
            <a:off x="914400" y="1600200"/>
            <a:ext cx="7315200" cy="4724400"/>
          </a:xfrm>
        </p:spPr>
        <p:txBody>
          <a:bodyPr/>
          <a:lstStyle/>
          <a:p>
            <a:pPr marL="457200" lvl="1" indent="0" algn="ctr" eaLnBrk="1" hangingPunct="1">
              <a:buNone/>
            </a:pPr>
            <a:r>
              <a:rPr lang="en-US" altLang="en-US" sz="2800" i="1" dirty="0"/>
              <a:t>From obedience to consecration</a:t>
            </a:r>
          </a:p>
          <a:p>
            <a:pPr marL="457200" lvl="1" indent="0" eaLnBrk="1" hangingPunct="1">
              <a:buNone/>
            </a:pPr>
            <a:r>
              <a:rPr lang="en-US" altLang="en-US" dirty="0"/>
              <a:t>I am a child of a King (identity), seeking the Spirit’s guidance (obedience), making wise choices in my use of insurance products (agency), to maximize my protection and minimize my costs (stewardship).  I understand insurance basics so I can get the protection I need (agency) at a cost that I can afford (stewardship), so that I can  accomplish my personal mission and my individual and family vision and goals.</a:t>
            </a:r>
          </a:p>
        </p:txBody>
      </p:sp>
    </p:spTree>
    <p:extLst>
      <p:ext uri="{BB962C8B-B14F-4D97-AF65-F5344CB8AC3E}">
        <p14:creationId xmlns:p14="http://schemas.microsoft.com/office/powerpoint/2010/main" val="4092854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609600"/>
            <a:ext cx="7772400" cy="1143000"/>
          </a:xfrm>
        </p:spPr>
        <p:txBody>
          <a:bodyPr/>
          <a:lstStyle/>
          <a:p>
            <a:pPr eaLnBrk="1" hangingPunct="1"/>
            <a:r>
              <a:rPr lang="en-US" altLang="en-US"/>
              <a:t>Objectives</a:t>
            </a:r>
          </a:p>
        </p:txBody>
      </p:sp>
      <p:sp>
        <p:nvSpPr>
          <p:cNvPr id="246787" name="Rectangle 3"/>
          <p:cNvSpPr>
            <a:spLocks noGrp="1" noChangeArrowheads="1"/>
          </p:cNvSpPr>
          <p:nvPr>
            <p:ph type="subTitle" idx="1"/>
          </p:nvPr>
        </p:nvSpPr>
        <p:spPr>
          <a:xfrm>
            <a:off x="914400" y="1600200"/>
            <a:ext cx="7239000" cy="3733800"/>
          </a:xfrm>
        </p:spPr>
        <p:txBody>
          <a:bodyPr/>
          <a:lstStyle/>
          <a:p>
            <a:pPr marL="685800" indent="-685800" algn="l" eaLnBrk="1" hangingPunct="1"/>
            <a:r>
              <a:rPr lang="en-US" altLang="en-US" sz="3200" dirty="0"/>
              <a:t>A. Understand the importance of insurance</a:t>
            </a:r>
          </a:p>
          <a:p>
            <a:pPr marL="685800" indent="-685800" algn="l" eaLnBrk="1" hangingPunct="1"/>
            <a:r>
              <a:rPr lang="en-US" altLang="en-US" sz="3200" dirty="0"/>
              <a:t>B. Understand what our leaders have said regarding insurance and the key principles of insurance</a:t>
            </a:r>
          </a:p>
          <a:p>
            <a:pPr marL="685800" indent="-685800" algn="l" eaLnBrk="1" hangingPunct="1"/>
            <a:r>
              <a:rPr lang="en-US" altLang="en-US" sz="3200" dirty="0"/>
              <a:t>C. Understand and create your Insurance Plan</a:t>
            </a:r>
          </a:p>
          <a:p>
            <a:pPr marL="685800" indent="-685800" algn="l" eaLnBrk="1" hangingPunct="1"/>
            <a:endParaRPr lang="en-US" altLang="en-US" dirty="0"/>
          </a:p>
          <a:p>
            <a:pPr marL="685800" indent="-685800" algn="l"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6787">
                                            <p:txEl>
                                              <p:pRg st="0" end="0"/>
                                            </p:txEl>
                                          </p:spTgt>
                                        </p:tgtEl>
                                        <p:attrNameLst>
                                          <p:attrName>style.visibility</p:attrName>
                                        </p:attrNameLst>
                                      </p:cBhvr>
                                      <p:to>
                                        <p:strVal val="visible"/>
                                      </p:to>
                                    </p:set>
                                    <p:anim calcmode="lin" valueType="num">
                                      <p:cBhvr additive="base">
                                        <p:cTn id="7" dur="500" fill="hold"/>
                                        <p:tgtEl>
                                          <p:spTgt spid="2467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67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6787">
                                            <p:txEl>
                                              <p:pRg st="1" end="1"/>
                                            </p:txEl>
                                          </p:spTgt>
                                        </p:tgtEl>
                                        <p:attrNameLst>
                                          <p:attrName>style.visibility</p:attrName>
                                        </p:attrNameLst>
                                      </p:cBhvr>
                                      <p:to>
                                        <p:strVal val="visible"/>
                                      </p:to>
                                    </p:set>
                                    <p:anim calcmode="lin" valueType="num">
                                      <p:cBhvr additive="base">
                                        <p:cTn id="13" dur="500" fill="hold"/>
                                        <p:tgtEl>
                                          <p:spTgt spid="2467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67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6787">
                                            <p:txEl>
                                              <p:pRg st="2" end="2"/>
                                            </p:txEl>
                                          </p:spTgt>
                                        </p:tgtEl>
                                        <p:attrNameLst>
                                          <p:attrName>style.visibility</p:attrName>
                                        </p:attrNameLst>
                                      </p:cBhvr>
                                      <p:to>
                                        <p:strVal val="visible"/>
                                      </p:to>
                                    </p:set>
                                    <p:anim calcmode="lin" valueType="num">
                                      <p:cBhvr additive="base">
                                        <p:cTn id="17" dur="500" fill="hold"/>
                                        <p:tgtEl>
                                          <p:spTgt spid="2467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67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uiExpand="1"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Questions</a:t>
            </a:r>
          </a:p>
        </p:txBody>
      </p:sp>
      <p:sp>
        <p:nvSpPr>
          <p:cNvPr id="30723"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our leader’s counsel and the key principles of insurance?</a:t>
            </a:r>
          </a:p>
        </p:txBody>
      </p:sp>
      <p:pic>
        <p:nvPicPr>
          <p:cNvPr id="4" name="Picture 3"/>
          <p:cNvPicPr>
            <a:picLocks noChangeAspect="1"/>
          </p:cNvPicPr>
          <p:nvPr/>
        </p:nvPicPr>
        <p:blipFill>
          <a:blip r:embed="rId2"/>
          <a:stretch>
            <a:fillRect/>
          </a:stretch>
        </p:blipFill>
        <p:spPr>
          <a:xfrm>
            <a:off x="5181600" y="2952850"/>
            <a:ext cx="838200" cy="667941"/>
          </a:xfrm>
          <a:prstGeom prst="rect">
            <a:avLst/>
          </a:prstGeom>
        </p:spPr>
      </p:pic>
    </p:spTree>
    <p:extLst>
      <p:ext uri="{BB962C8B-B14F-4D97-AF65-F5344CB8AC3E}">
        <p14:creationId xmlns:p14="http://schemas.microsoft.com/office/powerpoint/2010/main" val="334561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78593" y="685800"/>
            <a:ext cx="9404604" cy="914400"/>
          </a:xfrm>
          <a:noFill/>
        </p:spPr>
        <p:txBody>
          <a:bodyPr lIns="90488" tIns="44450" rIns="90488" bIns="44450"/>
          <a:lstStyle/>
          <a:p>
            <a:pPr eaLnBrk="1" hangingPunct="1">
              <a:buClr>
                <a:schemeClr val="hlink"/>
              </a:buClr>
            </a:pPr>
            <a:r>
              <a:rPr lang="en-US" altLang="en-US" dirty="0"/>
              <a:t>C</a:t>
            </a:r>
            <a:r>
              <a:rPr lang="en-US" altLang="en-US" dirty="0" smtClean="0"/>
              <a:t>. </a:t>
            </a:r>
            <a:r>
              <a:rPr lang="en-US" altLang="en-US" dirty="0"/>
              <a:t>Understand and Create </a:t>
            </a:r>
            <a:r>
              <a:rPr lang="en-US" altLang="en-US" dirty="0" smtClean="0"/>
              <a:t>Your Insurance </a:t>
            </a:r>
            <a:r>
              <a:rPr lang="en-US" altLang="en-US" dirty="0"/>
              <a:t>Plan </a:t>
            </a:r>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As you work on your insurance, you can see the importance of following the principles</a:t>
            </a:r>
          </a:p>
          <a:p>
            <a:pPr lvl="1" eaLnBrk="1" hangingPunct="1"/>
            <a:r>
              <a:rPr lang="en-US" altLang="en-US" dirty="0"/>
              <a:t>Being a knowledgeable and wise consumer of insurance products will allow you to get the coverage  you need at the lowest possible costs</a:t>
            </a:r>
          </a:p>
          <a:p>
            <a:pPr lvl="1" eaLnBrk="1" hangingPunct="1"/>
            <a:r>
              <a:rPr lang="en-US" altLang="en-US" dirty="0"/>
              <a:t>Following are </a:t>
            </a:r>
            <a:r>
              <a:rPr lang="en-US" altLang="en-US" dirty="0" smtClean="0"/>
              <a:t>a few ideas about different strategies as we discuss each type of insurance</a:t>
            </a:r>
            <a:endParaRPr lang="en-US" altLang="en-US" dirty="0"/>
          </a:p>
        </p:txBody>
      </p:sp>
      <p:sp>
        <p:nvSpPr>
          <p:cNvPr id="54276"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BA2E5AE-0BC4-45C2-BD41-74D537C42852}" type="slidenum">
              <a:rPr lang="en-US" altLang="en-US" sz="1400">
                <a:solidFill>
                  <a:schemeClr val="bg1"/>
                </a:solidFill>
              </a:rPr>
              <a:pPr algn="ctr" eaLnBrk="1" hangingPunct="1">
                <a:spcBef>
                  <a:spcPct val="0"/>
                </a:spcBef>
                <a:buFontTx/>
                <a:buNone/>
              </a:pPr>
              <a:t>21</a:t>
            </a:fld>
            <a:endParaRPr lang="en-US" altLang="en-US" sz="1400">
              <a:solidFill>
                <a:schemeClr val="bg1"/>
              </a:solidFill>
            </a:endParaRPr>
          </a:p>
        </p:txBody>
      </p:sp>
    </p:spTree>
    <p:extLst>
      <p:ext uri="{BB962C8B-B14F-4D97-AF65-F5344CB8AC3E}">
        <p14:creationId xmlns:p14="http://schemas.microsoft.com/office/powerpoint/2010/main" val="391023104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Insurance Plan </a:t>
            </a:r>
            <a:r>
              <a:rPr lang="en-US" altLang="en-US" sz="2400" dirty="0"/>
              <a:t>(continued)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Vision</a:t>
            </a:r>
          </a:p>
          <a:p>
            <a:pPr lvl="1" eaLnBrk="1" hangingPunct="1"/>
            <a:r>
              <a:rPr lang="en-US" altLang="en-US" dirty="0"/>
              <a:t>From your Plan for Life</a:t>
            </a:r>
          </a:p>
          <a:p>
            <a:pPr eaLnBrk="1" hangingPunct="1"/>
            <a:r>
              <a:rPr lang="en-US" altLang="en-US" dirty="0"/>
              <a:t>Goals</a:t>
            </a:r>
          </a:p>
          <a:p>
            <a:pPr lvl="1" eaLnBrk="1" hangingPunct="1"/>
            <a:r>
              <a:rPr lang="en-US" altLang="en-US" dirty="0"/>
              <a:t>We will always have adequate auto, homeowners/renters, and health insurances</a:t>
            </a:r>
          </a:p>
          <a:p>
            <a:pPr lvl="1" eaLnBrk="1" hangingPunct="1"/>
            <a:r>
              <a:rPr lang="en-US" altLang="en-US" dirty="0"/>
              <a:t>We will always have an Emergency Fund large enough to hold us over until government disability is available. </a:t>
            </a:r>
          </a:p>
          <a:p>
            <a:pPr lvl="1" eaLnBrk="1" hangingPunct="1"/>
            <a:r>
              <a:rPr lang="en-US" altLang="en-US" dirty="0"/>
              <a:t>We will not mix insurance and investments as they each do separate things</a:t>
            </a:r>
          </a:p>
          <a:p>
            <a:pPr lvl="1" eaLnBrk="1" hangingPunct="1"/>
            <a:endParaRPr lang="en-US" altLang="en-US" dirty="0"/>
          </a:p>
          <a:p>
            <a:pPr lvl="1" eaLnBrk="1" hangingPunct="1"/>
            <a:endParaRPr lang="en-US" altLang="en-US" dirty="0"/>
          </a:p>
        </p:txBody>
      </p:sp>
      <p:sp>
        <p:nvSpPr>
          <p:cNvPr id="54276"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BA2E5AE-0BC4-45C2-BD41-74D537C42852}" type="slidenum">
              <a:rPr lang="en-US" altLang="en-US" sz="1400">
                <a:solidFill>
                  <a:schemeClr val="bg1"/>
                </a:solidFill>
              </a:rPr>
              <a:pPr algn="ctr" eaLnBrk="1" hangingPunct="1">
                <a:spcBef>
                  <a:spcPct val="0"/>
                </a:spcBef>
                <a:buFontTx/>
                <a:buNone/>
              </a:pPr>
              <a:t>22</a:t>
            </a:fld>
            <a:endParaRPr lang="en-US" altLang="en-US" sz="1400">
              <a:solidFill>
                <a:schemeClr val="bg1"/>
              </a:solidFill>
            </a:endParaRPr>
          </a:p>
        </p:txBody>
      </p:sp>
    </p:spTree>
    <p:extLst>
      <p:ext uri="{BB962C8B-B14F-4D97-AF65-F5344CB8AC3E}">
        <p14:creationId xmlns:p14="http://schemas.microsoft.com/office/powerpoint/2010/main" val="24350433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a:xfrm>
            <a:off x="608013" y="685800"/>
            <a:ext cx="7772400" cy="914400"/>
          </a:xfrm>
        </p:spPr>
        <p:txBody>
          <a:bodyPr/>
          <a:lstStyle/>
          <a:p>
            <a:pPr eaLnBrk="1" hangingPunct="1"/>
            <a:r>
              <a:rPr lang="en-US" altLang="en-US" dirty="0"/>
              <a:t>Your Insurance Plan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Life Insurance</a:t>
            </a:r>
          </a:p>
          <a:p>
            <a:pPr lvl="1" eaLnBrk="1" hangingPunct="1">
              <a:spcBef>
                <a:spcPts val="400"/>
              </a:spcBef>
            </a:pPr>
            <a:r>
              <a:rPr lang="en-US" altLang="en-US" dirty="0"/>
              <a:t>Students and young marrieds</a:t>
            </a:r>
          </a:p>
          <a:p>
            <a:pPr lvl="2" eaLnBrk="1" hangingPunct="1">
              <a:spcBef>
                <a:spcPts val="400"/>
              </a:spcBef>
            </a:pPr>
            <a:r>
              <a:rPr lang="en-US" altLang="en-US" dirty="0"/>
              <a:t>Buy a $250-500k 20 year annual convertible renewable term. Once children come, ladder on additional term products outside of work</a:t>
            </a:r>
          </a:p>
          <a:p>
            <a:pPr lvl="1" eaLnBrk="1" hangingPunct="1">
              <a:spcBef>
                <a:spcPts val="400"/>
              </a:spcBef>
            </a:pPr>
            <a:r>
              <a:rPr lang="en-US" altLang="en-US" dirty="0"/>
              <a:t>Married with families</a:t>
            </a:r>
          </a:p>
          <a:p>
            <a:pPr lvl="2" eaLnBrk="1" hangingPunct="1">
              <a:spcBef>
                <a:spcPts val="400"/>
              </a:spcBef>
            </a:pPr>
            <a:r>
              <a:rPr lang="en-US" altLang="en-US" dirty="0"/>
              <a:t>If term insurance rates decrease, purchase a new product then cancel the old</a:t>
            </a:r>
          </a:p>
          <a:p>
            <a:pPr lvl="1" eaLnBrk="1" hangingPunct="1">
              <a:spcBef>
                <a:spcPts val="400"/>
              </a:spcBef>
            </a:pPr>
            <a:r>
              <a:rPr lang="en-US" altLang="en-US" dirty="0"/>
              <a:t>Empty nesters</a:t>
            </a:r>
          </a:p>
          <a:p>
            <a:pPr lvl="2" eaLnBrk="1" hangingPunct="1">
              <a:spcBef>
                <a:spcPts val="400"/>
              </a:spcBef>
            </a:pPr>
            <a:r>
              <a:rPr lang="en-US" altLang="en-US" dirty="0"/>
              <a:t>As assets increase and children leave, allow some of the term policies to terminate without renewing as the need for income is diminished</a:t>
            </a:r>
          </a:p>
          <a:p>
            <a:pPr lvl="2" eaLnBrk="1" hangingPunct="1"/>
            <a:endParaRPr lang="en-US" altLang="en-US" dirty="0"/>
          </a:p>
        </p:txBody>
      </p:sp>
    </p:spTree>
    <p:extLst>
      <p:ext uri="{BB962C8B-B14F-4D97-AF65-F5344CB8AC3E}">
        <p14:creationId xmlns:p14="http://schemas.microsoft.com/office/powerpoint/2010/main" val="2349070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Your Insurance Plan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Health Insurance</a:t>
            </a:r>
          </a:p>
          <a:p>
            <a:pPr lvl="1" eaLnBrk="1" hangingPunct="1"/>
            <a:r>
              <a:rPr lang="en-US" altLang="en-US" dirty="0"/>
              <a:t>Students and young marrieds</a:t>
            </a:r>
          </a:p>
          <a:p>
            <a:pPr lvl="2" eaLnBrk="1" hangingPunct="1"/>
            <a:r>
              <a:rPr lang="en-US" altLang="en-US" dirty="0"/>
              <a:t>Stay on parents health care until age 26</a:t>
            </a:r>
          </a:p>
          <a:p>
            <a:pPr lvl="2" eaLnBrk="1" hangingPunct="1"/>
            <a:r>
              <a:rPr lang="en-US" altLang="en-US" dirty="0"/>
              <a:t>If without kids, compare group plans to a HSA</a:t>
            </a:r>
          </a:p>
          <a:p>
            <a:pPr lvl="2" eaLnBrk="1" hangingPunct="1"/>
            <a:r>
              <a:rPr lang="en-US" altLang="en-US" dirty="0"/>
              <a:t>Use a flexible spending plan if offered (all ages)</a:t>
            </a:r>
          </a:p>
          <a:p>
            <a:pPr lvl="1" eaLnBrk="1" hangingPunct="1"/>
            <a:r>
              <a:rPr lang="en-US" altLang="en-US" dirty="0"/>
              <a:t>Married with families</a:t>
            </a:r>
          </a:p>
          <a:p>
            <a:pPr lvl="2" eaLnBrk="1" hangingPunct="1"/>
            <a:r>
              <a:rPr lang="en-US" altLang="en-US" dirty="0"/>
              <a:t>Once children come, switch to a traditional group plan to meet your growing family needs</a:t>
            </a:r>
          </a:p>
          <a:p>
            <a:pPr lvl="1" eaLnBrk="1" hangingPunct="1"/>
            <a:r>
              <a:rPr lang="en-US" altLang="en-US" dirty="0"/>
              <a:t>Empty nesters</a:t>
            </a:r>
          </a:p>
          <a:p>
            <a:pPr lvl="2" eaLnBrk="1" hangingPunct="1"/>
            <a:r>
              <a:rPr lang="en-US" altLang="en-US" dirty="0"/>
              <a:t>As children leave home, make adjustments to your health insurance to be more cost effective</a:t>
            </a:r>
          </a:p>
          <a:p>
            <a:pPr marL="914400" lvl="2" indent="0" eaLnBrk="1" hangingPunct="1">
              <a:buNone/>
            </a:pPr>
            <a:endParaRPr lang="en-US" altLang="en-US" dirty="0"/>
          </a:p>
          <a:p>
            <a:pPr marL="914400" lvl="2" indent="0" eaLnBrk="1" hangingPunct="1">
              <a:buNone/>
            </a:pPr>
            <a:endParaRPr lang="en-US" altLang="en-US" dirty="0"/>
          </a:p>
        </p:txBody>
      </p:sp>
    </p:spTree>
    <p:extLst>
      <p:ext uri="{BB962C8B-B14F-4D97-AF65-F5344CB8AC3E}">
        <p14:creationId xmlns:p14="http://schemas.microsoft.com/office/powerpoint/2010/main" val="856032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06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806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Your Insurance Plan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Disability Insurance</a:t>
            </a:r>
          </a:p>
          <a:p>
            <a:pPr lvl="1" eaLnBrk="1" hangingPunct="1"/>
            <a:r>
              <a:rPr lang="en-US" altLang="en-US" dirty="0"/>
              <a:t>I will keep my Emergency Fund at 4 months so if I am disabled, I will have sufficient to live on until Social Security disability will kick in</a:t>
            </a:r>
          </a:p>
          <a:p>
            <a:pPr lvl="1" eaLnBrk="1" hangingPunct="1"/>
            <a:r>
              <a:rPr lang="en-US" altLang="en-US" dirty="0"/>
              <a:t>Get disability insurance through work if offered, and accept a long waiting period</a:t>
            </a:r>
          </a:p>
          <a:p>
            <a:pPr lvl="1" eaLnBrk="1" hangingPunct="1"/>
            <a:r>
              <a:rPr lang="en-US" altLang="en-US" dirty="0"/>
              <a:t>I will live healthy and keep running!</a:t>
            </a:r>
          </a:p>
          <a:p>
            <a:pPr lvl="1" eaLnBrk="1" hangingPunct="1"/>
            <a:endParaRPr lang="en-US" altLang="en-US" dirty="0"/>
          </a:p>
          <a:p>
            <a:pPr lvl="1" eaLnBrk="1" hangingPunct="1"/>
            <a:endParaRPr lang="en-US" altLang="en-US" dirty="0"/>
          </a:p>
          <a:p>
            <a:pPr marL="914400" lvl="2" indent="0" eaLnBrk="1" hangingPunct="1">
              <a:buNone/>
            </a:pPr>
            <a:endParaRPr lang="en-US" altLang="en-US" dirty="0"/>
          </a:p>
          <a:p>
            <a:pPr marL="914400" lvl="2" indent="0" eaLnBrk="1" hangingPunct="1">
              <a:buNone/>
            </a:pPr>
            <a:endParaRPr lang="en-US" altLang="en-US" dirty="0"/>
          </a:p>
        </p:txBody>
      </p:sp>
    </p:spTree>
    <p:extLst>
      <p:ext uri="{BB962C8B-B14F-4D97-AF65-F5344CB8AC3E}">
        <p14:creationId xmlns:p14="http://schemas.microsoft.com/office/powerpoint/2010/main" val="325635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altLang="en-US" dirty="0"/>
              <a:t>Your Insurance Plan </a:t>
            </a:r>
            <a:r>
              <a:rPr lang="en-US" altLang="en-US" sz="2400" dirty="0"/>
              <a:t>(continued)</a:t>
            </a:r>
            <a:endParaRPr lang="en-US" altLang="en-US" dirty="0"/>
          </a:p>
        </p:txBody>
      </p:sp>
      <p:sp>
        <p:nvSpPr>
          <p:cNvPr id="88067"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Asset Protection</a:t>
            </a:r>
          </a:p>
          <a:p>
            <a:pPr lvl="1" eaLnBrk="1" hangingPunct="1"/>
            <a:r>
              <a:rPr lang="en-US" altLang="en-US" dirty="0"/>
              <a:t>Students and young marrieds</a:t>
            </a:r>
          </a:p>
          <a:p>
            <a:pPr lvl="2" eaLnBrk="1" hangingPunct="1"/>
            <a:r>
              <a:rPr lang="en-US" altLang="en-US" dirty="0"/>
              <a:t>Have adequate home and renters insurance</a:t>
            </a:r>
          </a:p>
          <a:p>
            <a:pPr lvl="2" eaLnBrk="1" hangingPunct="1"/>
            <a:r>
              <a:rPr lang="en-US" altLang="en-US" dirty="0"/>
              <a:t>Have adequate auto insurance, with a minimum 100/300/100 split coverage initially</a:t>
            </a:r>
          </a:p>
          <a:p>
            <a:pPr lvl="1" eaLnBrk="1" hangingPunct="1"/>
            <a:r>
              <a:rPr lang="en-US" altLang="en-US" dirty="0"/>
              <a:t>Married with families</a:t>
            </a:r>
          </a:p>
          <a:p>
            <a:pPr lvl="2" eaLnBrk="1" hangingPunct="1"/>
            <a:r>
              <a:rPr lang="en-US" altLang="en-US" dirty="0"/>
              <a:t>Raise coverage to 250/500/100 to offer more protection when you have teenage drivers</a:t>
            </a:r>
          </a:p>
          <a:p>
            <a:pPr lvl="2" eaLnBrk="1" hangingPunct="1"/>
            <a:r>
              <a:rPr lang="en-US" altLang="en-US" dirty="0"/>
              <a:t>Teenage drivers to take “safe-drivers courses” </a:t>
            </a:r>
          </a:p>
          <a:p>
            <a:pPr lvl="1" eaLnBrk="1" hangingPunct="1"/>
            <a:r>
              <a:rPr lang="en-US" altLang="en-US" dirty="0"/>
              <a:t>Empty nesters</a:t>
            </a:r>
          </a:p>
          <a:p>
            <a:pPr lvl="2" eaLnBrk="1" hangingPunct="1"/>
            <a:r>
              <a:rPr lang="en-US" altLang="en-US" dirty="0"/>
              <a:t>Consider an umbrella policy as assets increase   </a:t>
            </a:r>
          </a:p>
          <a:p>
            <a:pPr marL="914400" lvl="2" indent="0" eaLnBrk="1" hangingPunct="1">
              <a:buNone/>
            </a:pPr>
            <a:endParaRPr lang="en-US" altLang="en-US" dirty="0"/>
          </a:p>
        </p:txBody>
      </p:sp>
    </p:spTree>
    <p:extLst>
      <p:ext uri="{BB962C8B-B14F-4D97-AF65-F5344CB8AC3E}">
        <p14:creationId xmlns:p14="http://schemas.microsoft.com/office/powerpoint/2010/main" val="1360452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0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80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806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06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806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Insurance Plan </a:t>
            </a:r>
            <a:r>
              <a:rPr lang="en-US" altLang="en-US" sz="2400" dirty="0"/>
              <a:t>(continued)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Constraints</a:t>
            </a:r>
          </a:p>
          <a:p>
            <a:pPr lvl="1" eaLnBrk="1" hangingPunct="1"/>
            <a:r>
              <a:rPr lang="en-US" altLang="en-US" dirty="0"/>
              <a:t>Not living on a budget will make it difficult to save and to have adequate insurance</a:t>
            </a:r>
          </a:p>
          <a:p>
            <a:pPr lvl="1" eaLnBrk="1" hangingPunct="1"/>
            <a:r>
              <a:rPr lang="en-US" altLang="en-US" dirty="0"/>
              <a:t>Getting caught up in the things of the world will make it difficult to save</a:t>
            </a:r>
          </a:p>
          <a:p>
            <a:pPr eaLnBrk="1" hangingPunct="1"/>
            <a:r>
              <a:rPr lang="en-US" altLang="en-US" dirty="0"/>
              <a:t>Accountability</a:t>
            </a:r>
          </a:p>
          <a:p>
            <a:pPr lvl="1" eaLnBrk="1" hangingPunct="1"/>
            <a:r>
              <a:rPr lang="en-US" altLang="en-US" dirty="0"/>
              <a:t>From your Plan for Life</a:t>
            </a:r>
          </a:p>
          <a:p>
            <a:pPr lvl="1" eaLnBrk="1" hangingPunct="1"/>
            <a:endParaRPr lang="en-US" altLang="en-US" dirty="0"/>
          </a:p>
          <a:p>
            <a:pPr lvl="2" eaLnBrk="1" hangingPunct="1"/>
            <a:endParaRPr lang="en-US" altLang="en-US" dirty="0"/>
          </a:p>
        </p:txBody>
      </p:sp>
      <p:sp>
        <p:nvSpPr>
          <p:cNvPr id="54276"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9BA2E5AE-0BC4-45C2-BD41-74D537C42852}" type="slidenum">
              <a:rPr lang="en-US" altLang="en-US" sz="1400">
                <a:solidFill>
                  <a:schemeClr val="bg1"/>
                </a:solidFill>
              </a:rPr>
              <a:pPr algn="ctr" eaLnBrk="1" hangingPunct="1">
                <a:spcBef>
                  <a:spcPct val="0"/>
                </a:spcBef>
                <a:buFontTx/>
                <a:buNone/>
              </a:pPr>
              <a:t>27</a:t>
            </a:fld>
            <a:endParaRPr lang="en-US" altLang="en-US" sz="1400">
              <a:solidFill>
                <a:schemeClr val="bg1"/>
              </a:solidFill>
            </a:endParaRPr>
          </a:p>
        </p:txBody>
      </p:sp>
    </p:spTree>
    <p:extLst>
      <p:ext uri="{BB962C8B-B14F-4D97-AF65-F5344CB8AC3E}">
        <p14:creationId xmlns:p14="http://schemas.microsoft.com/office/powerpoint/2010/main" val="17734008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685800" y="609600"/>
            <a:ext cx="7772400" cy="1143000"/>
          </a:xfrm>
        </p:spPr>
        <p:txBody>
          <a:bodyPr/>
          <a:lstStyle/>
          <a:p>
            <a:pPr eaLnBrk="1" hangingPunct="1"/>
            <a:r>
              <a:rPr lang="en-US" altLang="en-US"/>
              <a:t>Review of Objectives</a:t>
            </a:r>
          </a:p>
        </p:txBody>
      </p:sp>
      <p:sp>
        <p:nvSpPr>
          <p:cNvPr id="343043" name="Rectangle 3"/>
          <p:cNvSpPr>
            <a:spLocks noGrp="1" noChangeArrowheads="1"/>
          </p:cNvSpPr>
          <p:nvPr>
            <p:ph type="subTitle" idx="1"/>
          </p:nvPr>
        </p:nvSpPr>
        <p:spPr>
          <a:xfrm>
            <a:off x="914400" y="1600200"/>
            <a:ext cx="7302500" cy="4038600"/>
          </a:xfrm>
        </p:spPr>
        <p:txBody>
          <a:bodyPr/>
          <a:lstStyle/>
          <a:p>
            <a:pPr marL="685800" indent="-685800" algn="l" eaLnBrk="1" hangingPunct="1"/>
            <a:r>
              <a:rPr lang="en-US" altLang="en-US" sz="2800" dirty="0"/>
              <a:t>A. Do you understand the importance of insurance?</a:t>
            </a:r>
          </a:p>
          <a:p>
            <a:pPr marL="685800" indent="-685800" algn="l" eaLnBrk="1" hangingPunct="1"/>
            <a:r>
              <a:rPr lang="en-US" altLang="en-US" sz="2800" dirty="0"/>
              <a:t>B. Do you understand what our leaders have said regarding insurance and the key principles of insurance?</a:t>
            </a:r>
          </a:p>
          <a:p>
            <a:pPr marL="685800" indent="-685800" algn="l" eaLnBrk="1" hangingPunct="1"/>
            <a:r>
              <a:rPr lang="en-US" altLang="en-US" sz="2800" dirty="0"/>
              <a:t>C.  Do you understand and can you create your investment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additive="base">
                                        <p:cTn id="7" dur="500" fill="hold"/>
                                        <p:tgtEl>
                                          <p:spTgt spid="343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30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3043">
                                            <p:txEl>
                                              <p:pRg st="1" end="1"/>
                                            </p:txEl>
                                          </p:spTgt>
                                        </p:tgtEl>
                                        <p:attrNameLst>
                                          <p:attrName>style.visibility</p:attrName>
                                        </p:attrNameLst>
                                      </p:cBhvr>
                                      <p:to>
                                        <p:strVal val="visible"/>
                                      </p:to>
                                    </p:set>
                                    <p:anim calcmode="lin" valueType="num">
                                      <p:cBhvr additive="base">
                                        <p:cTn id="11" dur="500" fill="hold"/>
                                        <p:tgtEl>
                                          <p:spTgt spid="3430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30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3043">
                                            <p:txEl>
                                              <p:pRg st="2" end="2"/>
                                            </p:txEl>
                                          </p:spTgt>
                                        </p:tgtEl>
                                        <p:attrNameLst>
                                          <p:attrName>style.visibility</p:attrName>
                                        </p:attrNameLst>
                                      </p:cBhvr>
                                      <p:to>
                                        <p:strVal val="visible"/>
                                      </p:to>
                                    </p:set>
                                    <p:anim calcmode="lin" valueType="num">
                                      <p:cBhvr additive="base">
                                        <p:cTn id="15" dur="500" fill="hold"/>
                                        <p:tgtEl>
                                          <p:spTgt spid="3430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430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a:t>Case Study #1</a:t>
            </a:r>
          </a:p>
        </p:txBody>
      </p:sp>
      <p:sp>
        <p:nvSpPr>
          <p:cNvPr id="29699" name="Content Placeholder 2"/>
          <p:cNvSpPr>
            <a:spLocks noGrp="1"/>
          </p:cNvSpPr>
          <p:nvPr>
            <p:ph idx="1"/>
          </p:nvPr>
        </p:nvSpPr>
        <p:spPr>
          <a:xfrm>
            <a:off x="928688" y="1608138"/>
            <a:ext cx="7286625" cy="4419600"/>
          </a:xfrm>
        </p:spPr>
        <p:txBody>
          <a:bodyPr/>
          <a:lstStyle/>
          <a:p>
            <a:pPr eaLnBrk="1" hangingPunct="1"/>
            <a:r>
              <a:rPr lang="en-US" altLang="en-US"/>
              <a:t>Data</a:t>
            </a:r>
          </a:p>
          <a:p>
            <a:pPr lvl="1" eaLnBrk="1" hangingPunct="1"/>
            <a:r>
              <a:rPr lang="en-US" altLang="en-US"/>
              <a:t>Bill is 25, married with one child, and does not have any life or health insurance.  He has a friend that sells insurance.  His friend wants to talk to him about his insurance needs.</a:t>
            </a:r>
          </a:p>
          <a:p>
            <a:pPr eaLnBrk="1" hangingPunct="1"/>
            <a:r>
              <a:rPr lang="en-US" altLang="en-US"/>
              <a:t>Application</a:t>
            </a:r>
          </a:p>
          <a:p>
            <a:pPr lvl="1" eaLnBrk="1" hangingPunct="1">
              <a:buFontTx/>
              <a:buNone/>
            </a:pPr>
            <a:r>
              <a:rPr lang="en-US" altLang="en-US"/>
              <a:t>a. What questions should Bill ask as he considers whether to choose this friend for his insurance needs?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533400"/>
            <a:ext cx="7772400" cy="1143000"/>
          </a:xfrm>
        </p:spPr>
        <p:txBody>
          <a:bodyPr/>
          <a:lstStyle/>
          <a:p>
            <a:pPr eaLnBrk="1" hangingPunct="1"/>
            <a:r>
              <a:rPr lang="en-US" altLang="en-US"/>
              <a:t>Your Personal Financial Plan</a:t>
            </a:r>
          </a:p>
        </p:txBody>
      </p:sp>
      <p:sp>
        <p:nvSpPr>
          <p:cNvPr id="432131" name="Rectangle 3"/>
          <p:cNvSpPr>
            <a:spLocks noGrp="1" noChangeArrowheads="1"/>
          </p:cNvSpPr>
          <p:nvPr>
            <p:ph idx="1"/>
          </p:nvPr>
        </p:nvSpPr>
        <p:spPr>
          <a:xfrm>
            <a:off x="952500" y="1600200"/>
            <a:ext cx="7429500" cy="5257800"/>
          </a:xfrm>
        </p:spPr>
        <p:txBody>
          <a:bodyPr/>
          <a:lstStyle/>
          <a:p>
            <a:pPr eaLnBrk="1" hangingPunct="1">
              <a:lnSpc>
                <a:spcPct val="95000"/>
              </a:lnSpc>
              <a:spcBef>
                <a:spcPts val="600"/>
              </a:spcBef>
            </a:pPr>
            <a:r>
              <a:rPr lang="en-US" altLang="en-US" dirty="0"/>
              <a:t>Section X: Insurance </a:t>
            </a:r>
            <a:r>
              <a:rPr lang="en-US" altLang="en-US" sz="1800" dirty="0"/>
              <a:t>(use </a:t>
            </a:r>
            <a:r>
              <a:rPr lang="en-US" altLang="en-US" sz="1800" dirty="0" smtClean="0">
                <a:hlinkClick r:id="rId2"/>
              </a:rPr>
              <a:t>Insurance template</a:t>
            </a:r>
            <a:r>
              <a:rPr lang="en-US" altLang="en-US" sz="1800" dirty="0" smtClean="0"/>
              <a:t> LT01-09)</a:t>
            </a:r>
            <a:endParaRPr lang="en-US" altLang="en-US" dirty="0"/>
          </a:p>
          <a:p>
            <a:pPr lvl="1" eaLnBrk="1" hangingPunct="1">
              <a:lnSpc>
                <a:spcPct val="95000"/>
              </a:lnSpc>
              <a:spcBef>
                <a:spcPts val="600"/>
              </a:spcBef>
            </a:pPr>
            <a:r>
              <a:rPr lang="en-US" altLang="en-US" dirty="0"/>
              <a:t>What is your vision for your insurance?  </a:t>
            </a:r>
          </a:p>
          <a:p>
            <a:pPr lvl="1" eaLnBrk="1" hangingPunct="1">
              <a:lnSpc>
                <a:spcPct val="95000"/>
              </a:lnSpc>
              <a:spcBef>
                <a:spcPts val="600"/>
              </a:spcBef>
            </a:pPr>
            <a:r>
              <a:rPr lang="en-US" altLang="en-US" dirty="0"/>
              <a:t>What are your goals?  For each of the 5 types of insurance </a:t>
            </a:r>
            <a:r>
              <a:rPr lang="en-US" altLang="en-US" dirty="0" smtClean="0"/>
              <a:t>(a. Life</a:t>
            </a:r>
            <a:r>
              <a:rPr lang="en-US" altLang="en-US" dirty="0"/>
              <a:t>, </a:t>
            </a:r>
            <a:r>
              <a:rPr lang="en-US" altLang="en-US" dirty="0" smtClean="0"/>
              <a:t>b. Health</a:t>
            </a:r>
            <a:r>
              <a:rPr lang="en-US" altLang="en-US" dirty="0"/>
              <a:t>, </a:t>
            </a:r>
            <a:r>
              <a:rPr lang="en-US" altLang="en-US" dirty="0" smtClean="0"/>
              <a:t>c. Disability</a:t>
            </a:r>
            <a:r>
              <a:rPr lang="en-US" altLang="en-US" dirty="0"/>
              <a:t>, </a:t>
            </a:r>
            <a:r>
              <a:rPr lang="en-US" altLang="en-US" dirty="0" smtClean="0"/>
              <a:t>d. </a:t>
            </a:r>
            <a:r>
              <a:rPr lang="en-US" altLang="en-US" dirty="0"/>
              <a:t>Auto, and </a:t>
            </a:r>
            <a:r>
              <a:rPr lang="en-US" altLang="en-US" dirty="0" smtClean="0"/>
              <a:t>e. </a:t>
            </a:r>
            <a:r>
              <a:rPr lang="en-US" altLang="en-US" dirty="0"/>
              <a:t>Home </a:t>
            </a:r>
            <a:r>
              <a:rPr lang="en-US" altLang="en-US" dirty="0" smtClean="0"/>
              <a:t>Owners/Renters) </a:t>
            </a:r>
            <a:r>
              <a:rPr lang="en-US" altLang="en-US" dirty="0"/>
              <a:t>answer:</a:t>
            </a:r>
          </a:p>
          <a:p>
            <a:pPr lvl="2" eaLnBrk="1" hangingPunct="1">
              <a:lnSpc>
                <a:spcPct val="95000"/>
              </a:lnSpc>
              <a:spcBef>
                <a:spcPts val="600"/>
              </a:spcBef>
            </a:pPr>
            <a:r>
              <a:rPr lang="en-US" altLang="en-US" dirty="0"/>
              <a:t>Do you need it (answer for each section A-E)?  Do you have it? How much should you have? What type is it?  Costs and coverage? Discounts?</a:t>
            </a:r>
          </a:p>
          <a:p>
            <a:pPr lvl="2" eaLnBrk="1" hangingPunct="1">
              <a:lnSpc>
                <a:spcPct val="95000"/>
              </a:lnSpc>
              <a:spcBef>
                <a:spcPts val="600"/>
              </a:spcBef>
            </a:pPr>
            <a:r>
              <a:rPr lang="en-US" altLang="en-US" dirty="0"/>
              <a:t>Include a copy of your CLUE report (if available), your insurance summary sheet and </a:t>
            </a:r>
            <a:r>
              <a:rPr lang="en-US" altLang="en-US" dirty="0">
                <a:hlinkClick r:id="rId3"/>
              </a:rPr>
              <a:t> Calculating Life Insurance</a:t>
            </a:r>
            <a:r>
              <a:rPr lang="en-US" altLang="en-US" dirty="0"/>
              <a:t> (LT29)</a:t>
            </a:r>
          </a:p>
          <a:p>
            <a:pPr lvl="1" eaLnBrk="1" hangingPunct="1">
              <a:lnSpc>
                <a:spcPct val="95000"/>
              </a:lnSpc>
              <a:spcBef>
                <a:spcPts val="600"/>
              </a:spcBef>
            </a:pPr>
            <a:r>
              <a:rPr lang="en-US" altLang="en-US" dirty="0"/>
              <a:t>What are your plans and strategies for each type?</a:t>
            </a:r>
          </a:p>
          <a:p>
            <a:pPr lvl="1" eaLnBrk="1" hangingPunct="1">
              <a:lnSpc>
                <a:spcPct val="95000"/>
              </a:lnSpc>
              <a:spcBef>
                <a:spcPts val="600"/>
              </a:spcBef>
            </a:pPr>
            <a:r>
              <a:rPr lang="en-US" altLang="en-US" dirty="0"/>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32131">
                                            <p:txEl>
                                              <p:pRg st="0" end="0"/>
                                            </p:txEl>
                                          </p:spTgt>
                                        </p:tgtEl>
                                        <p:attrNameLst>
                                          <p:attrName>style.visibility</p:attrName>
                                        </p:attrNameLst>
                                      </p:cBhvr>
                                      <p:to>
                                        <p:strVal val="visible"/>
                                      </p:to>
                                    </p:set>
                                    <p:animEffect transition="in" filter="checkerboard(across)">
                                      <p:cBhvr>
                                        <p:cTn id="7" dur="500"/>
                                        <p:tgtEl>
                                          <p:spTgt spid="432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32131">
                                            <p:txEl>
                                              <p:pRg st="1" end="1"/>
                                            </p:txEl>
                                          </p:spTgt>
                                        </p:tgtEl>
                                        <p:attrNameLst>
                                          <p:attrName>style.visibility</p:attrName>
                                        </p:attrNameLst>
                                      </p:cBhvr>
                                      <p:to>
                                        <p:strVal val="visible"/>
                                      </p:to>
                                    </p:set>
                                    <p:animEffect transition="in" filter="checkerboard(across)">
                                      <p:cBhvr>
                                        <p:cTn id="12" dur="500"/>
                                        <p:tgtEl>
                                          <p:spTgt spid="43213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432131">
                                            <p:txEl>
                                              <p:pRg st="2" end="2"/>
                                            </p:txEl>
                                          </p:spTgt>
                                        </p:tgtEl>
                                        <p:attrNameLst>
                                          <p:attrName>style.visibility</p:attrName>
                                        </p:attrNameLst>
                                      </p:cBhvr>
                                      <p:to>
                                        <p:strVal val="visible"/>
                                      </p:to>
                                    </p:set>
                                    <p:animEffect transition="in" filter="checkerboard(across)">
                                      <p:cBhvr>
                                        <p:cTn id="15" dur="500"/>
                                        <p:tgtEl>
                                          <p:spTgt spid="43213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32131">
                                            <p:txEl>
                                              <p:pRg st="3" end="3"/>
                                            </p:txEl>
                                          </p:spTgt>
                                        </p:tgtEl>
                                        <p:attrNameLst>
                                          <p:attrName>style.visibility</p:attrName>
                                        </p:attrNameLst>
                                      </p:cBhvr>
                                      <p:to>
                                        <p:strVal val="visible"/>
                                      </p:to>
                                    </p:set>
                                    <p:animEffect transition="in" filter="checkerboard(across)">
                                      <p:cBhvr>
                                        <p:cTn id="18" dur="500"/>
                                        <p:tgtEl>
                                          <p:spTgt spid="43213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432131">
                                            <p:txEl>
                                              <p:pRg st="4" end="4"/>
                                            </p:txEl>
                                          </p:spTgt>
                                        </p:tgtEl>
                                        <p:attrNameLst>
                                          <p:attrName>style.visibility</p:attrName>
                                        </p:attrNameLst>
                                      </p:cBhvr>
                                      <p:to>
                                        <p:strVal val="visible"/>
                                      </p:to>
                                    </p:set>
                                    <p:animEffect transition="in" filter="checkerboard(across)">
                                      <p:cBhvr>
                                        <p:cTn id="21" dur="500"/>
                                        <p:tgtEl>
                                          <p:spTgt spid="43213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432131">
                                            <p:txEl>
                                              <p:pRg st="5" end="5"/>
                                            </p:txEl>
                                          </p:spTgt>
                                        </p:tgtEl>
                                        <p:attrNameLst>
                                          <p:attrName>style.visibility</p:attrName>
                                        </p:attrNameLst>
                                      </p:cBhvr>
                                      <p:to>
                                        <p:strVal val="visible"/>
                                      </p:to>
                                    </p:set>
                                    <p:animEffect transition="in" filter="checkerboard(across)">
                                      <p:cBhvr>
                                        <p:cTn id="24" dur="500"/>
                                        <p:tgtEl>
                                          <p:spTgt spid="432131">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432131">
                                            <p:txEl>
                                              <p:pRg st="6" end="6"/>
                                            </p:txEl>
                                          </p:spTgt>
                                        </p:tgtEl>
                                        <p:attrNameLst>
                                          <p:attrName>style.visibility</p:attrName>
                                        </p:attrNameLst>
                                      </p:cBhvr>
                                      <p:to>
                                        <p:strVal val="visible"/>
                                      </p:to>
                                    </p:set>
                                    <p:animEffect transition="in" filter="checkerboard(across)">
                                      <p:cBhvr>
                                        <p:cTn id="27" dur="500"/>
                                        <p:tgtEl>
                                          <p:spTgt spid="4321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1" grpId="0" uiExpand="1" build="p" bldLvl="4"/>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 Answers</a:t>
            </a:r>
          </a:p>
        </p:txBody>
      </p:sp>
      <p:sp>
        <p:nvSpPr>
          <p:cNvPr id="30724" name="Rectangle 3"/>
          <p:cNvSpPr>
            <a:spLocks noGrp="1" noChangeArrowheads="1"/>
          </p:cNvSpPr>
          <p:nvPr>
            <p:ph idx="1"/>
          </p:nvPr>
        </p:nvSpPr>
        <p:spPr>
          <a:xfrm>
            <a:off x="914400" y="1600200"/>
            <a:ext cx="7315200" cy="5257800"/>
          </a:xfrm>
        </p:spPr>
        <p:txBody>
          <a:bodyPr/>
          <a:lstStyle/>
          <a:p>
            <a:pPr eaLnBrk="1" hangingPunct="1"/>
            <a:r>
              <a:rPr lang="en-US" altLang="en-US" sz="2400"/>
              <a:t>The basis for these questions are from Arthur J. Keown, Personal Finance, </a:t>
            </a:r>
            <a:r>
              <a:rPr lang="en-US" altLang="en-US" sz="2400" i="1" u="sng"/>
              <a:t>Turning Money into Wealth</a:t>
            </a:r>
            <a:r>
              <a:rPr lang="en-US" altLang="en-US" sz="2400"/>
              <a:t> Student Workbook, Prentice Hall, New Jersey, 2007, p. W47.</a:t>
            </a:r>
          </a:p>
          <a:p>
            <a:pPr eaLnBrk="1" hangingPunct="1"/>
            <a:r>
              <a:rPr lang="en-US" altLang="en-US"/>
              <a:t>1.  Are you a full time insurance agent?</a:t>
            </a:r>
          </a:p>
          <a:p>
            <a:pPr lvl="1" eaLnBrk="1" hangingPunct="1"/>
            <a:r>
              <a:rPr lang="en-US" altLang="en-US"/>
              <a:t>Work with agents who work full-time at their business.  This gives greater assurance that your agent is knowledgeable in the products you need and the products he or she represents.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40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a:t>Answers</a:t>
            </a:r>
            <a:r>
              <a:rPr lang="en-US" altLang="en-US" sz="4000"/>
              <a:t> </a:t>
            </a:r>
            <a:r>
              <a:rPr lang="en-US" altLang="en-US" sz="2400"/>
              <a:t>(continued)</a:t>
            </a:r>
          </a:p>
        </p:txBody>
      </p:sp>
      <p:sp>
        <p:nvSpPr>
          <p:cNvPr id="31748" name="Rectangle 3"/>
          <p:cNvSpPr>
            <a:spLocks noGrp="1" noChangeArrowheads="1"/>
          </p:cNvSpPr>
          <p:nvPr>
            <p:ph idx="1"/>
          </p:nvPr>
        </p:nvSpPr>
        <p:spPr>
          <a:xfrm>
            <a:off x="914400" y="1600200"/>
            <a:ext cx="7315200" cy="5257800"/>
          </a:xfrm>
        </p:spPr>
        <p:txBody>
          <a:bodyPr/>
          <a:lstStyle/>
          <a:p>
            <a:pPr eaLnBrk="1" hangingPunct="1"/>
            <a:r>
              <a:rPr lang="en-US" altLang="en-US"/>
              <a:t>2.  How long have you been a full-time insurance agent?</a:t>
            </a:r>
          </a:p>
          <a:p>
            <a:pPr lvl="1" eaLnBrk="1" hangingPunct="1"/>
            <a:r>
              <a:rPr lang="en-US" altLang="en-US"/>
              <a:t>Work with someone who is experienced and established for a number of years.  While a new agent may be competent, an experienced agent will more likely be competent and have experience.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a:t>Answers </a:t>
            </a:r>
            <a:r>
              <a:rPr lang="en-US" altLang="en-US" sz="2400"/>
              <a:t>(continued)  </a:t>
            </a:r>
            <a:endParaRPr lang="en-US" altLang="en-US"/>
          </a:p>
        </p:txBody>
      </p:sp>
      <p:sp>
        <p:nvSpPr>
          <p:cNvPr id="32771" name="Content Placeholder 2"/>
          <p:cNvSpPr>
            <a:spLocks noGrp="1"/>
          </p:cNvSpPr>
          <p:nvPr>
            <p:ph idx="1"/>
          </p:nvPr>
        </p:nvSpPr>
        <p:spPr>
          <a:xfrm>
            <a:off x="928688" y="1608138"/>
            <a:ext cx="7286625" cy="4419600"/>
          </a:xfrm>
        </p:spPr>
        <p:txBody>
          <a:bodyPr/>
          <a:lstStyle/>
          <a:p>
            <a:pPr eaLnBrk="1" hangingPunct="1">
              <a:spcBef>
                <a:spcPts val="600"/>
              </a:spcBef>
            </a:pPr>
            <a:r>
              <a:rPr lang="en-US" altLang="en-US"/>
              <a:t>3. What life insurance companies do you represent?</a:t>
            </a:r>
          </a:p>
          <a:p>
            <a:pPr lvl="1" eaLnBrk="1" hangingPunct="1">
              <a:spcBef>
                <a:spcPts val="600"/>
              </a:spcBef>
            </a:pPr>
            <a:r>
              <a:rPr lang="en-US" altLang="en-US"/>
              <a:t>Generally, it is better to work with someone that represents at least one company with a top rating from A.M. Best for 10 consecutive years.  If they work with multiple companies, they may be able to offer more competitive products than captive agents, agents who only work for a single insurance company.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a:t>Answers</a:t>
            </a:r>
            <a:r>
              <a:rPr lang="en-US" altLang="en-US" sz="4000"/>
              <a:t> </a:t>
            </a:r>
            <a:r>
              <a:rPr lang="en-US" altLang="en-US" sz="2400"/>
              <a:t>(continued)</a:t>
            </a:r>
          </a:p>
        </p:txBody>
      </p:sp>
      <p:sp>
        <p:nvSpPr>
          <p:cNvPr id="33796" name="Rectangle 3"/>
          <p:cNvSpPr>
            <a:spLocks noGrp="1" noChangeArrowheads="1"/>
          </p:cNvSpPr>
          <p:nvPr>
            <p:ph idx="1"/>
          </p:nvPr>
        </p:nvSpPr>
        <p:spPr>
          <a:xfrm>
            <a:off x="914400" y="1600200"/>
            <a:ext cx="7315200" cy="5257800"/>
          </a:xfrm>
        </p:spPr>
        <p:txBody>
          <a:bodyPr/>
          <a:lstStyle/>
          <a:p>
            <a:pPr eaLnBrk="1" hangingPunct="1"/>
            <a:r>
              <a:rPr lang="en-US" altLang="en-US"/>
              <a:t>4.  Are you a CLU (a Chartered Life Underwriter)?</a:t>
            </a:r>
          </a:p>
          <a:p>
            <a:pPr lvl="1" eaLnBrk="1" hangingPunct="1"/>
            <a:r>
              <a:rPr lang="en-US" altLang="en-US"/>
              <a:t>A CLU is preferred, especially if you are seeking advice or considering insurance other than term.  Realize that an insurance agent is only able to sell things they are licensed to sell.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85800" y="609600"/>
            <a:ext cx="7772400" cy="914400"/>
          </a:xfrm>
        </p:spPr>
        <p:txBody>
          <a:bodyPr/>
          <a:lstStyle/>
          <a:p>
            <a:pPr eaLnBrk="1" hangingPunct="1"/>
            <a:r>
              <a:rPr lang="en-US" altLang="en-US"/>
              <a:t>Answers</a:t>
            </a:r>
            <a:r>
              <a:rPr lang="en-US" altLang="en-US" sz="5400"/>
              <a:t> </a:t>
            </a:r>
            <a:r>
              <a:rPr lang="en-US" altLang="en-US" sz="2400"/>
              <a:t>(continued)</a:t>
            </a:r>
          </a:p>
        </p:txBody>
      </p:sp>
      <p:sp>
        <p:nvSpPr>
          <p:cNvPr id="37891" name="Content Placeholder 2"/>
          <p:cNvSpPr>
            <a:spLocks noGrp="1"/>
          </p:cNvSpPr>
          <p:nvPr>
            <p:ph idx="1"/>
          </p:nvPr>
        </p:nvSpPr>
        <p:spPr>
          <a:xfrm>
            <a:off x="928688" y="1608138"/>
            <a:ext cx="7286625" cy="4419600"/>
          </a:xfrm>
        </p:spPr>
        <p:txBody>
          <a:bodyPr/>
          <a:lstStyle/>
          <a:p>
            <a:pPr eaLnBrk="1" hangingPunct="1"/>
            <a:r>
              <a:rPr lang="en-US" altLang="en-US"/>
              <a:t>5.  Will I be allowed to keep the insurance proposal that you prepare for me?</a:t>
            </a:r>
          </a:p>
          <a:p>
            <a:pPr lvl="1" eaLnBrk="1" hangingPunct="1"/>
            <a:r>
              <a:rPr lang="en-US" altLang="en-US"/>
              <a:t>You should not consider an agent that doesn’t allow you to keep the insurance proposal.  You should be able to take the proposal home and review it on your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sz="4000"/>
              <a:t>Answers </a:t>
            </a:r>
            <a:r>
              <a:rPr lang="en-US" altLang="en-US" sz="2400"/>
              <a:t>(continued)</a:t>
            </a:r>
          </a:p>
        </p:txBody>
      </p:sp>
      <p:sp>
        <p:nvSpPr>
          <p:cNvPr id="34820" name="Rectangle 3"/>
          <p:cNvSpPr>
            <a:spLocks noGrp="1" noChangeArrowheads="1"/>
          </p:cNvSpPr>
          <p:nvPr>
            <p:ph idx="1"/>
          </p:nvPr>
        </p:nvSpPr>
        <p:spPr>
          <a:xfrm>
            <a:off x="914399" y="1600200"/>
            <a:ext cx="7315201" cy="4800600"/>
          </a:xfrm>
        </p:spPr>
        <p:txBody>
          <a:bodyPr/>
          <a:lstStyle/>
          <a:p>
            <a:pPr eaLnBrk="1" hangingPunct="1">
              <a:lnSpc>
                <a:spcPct val="90000"/>
              </a:lnSpc>
            </a:pPr>
            <a:r>
              <a:rPr lang="en-US" altLang="en-US" dirty="0"/>
              <a:t>6.  Will you tell me any commissions you’ll receive on policies you recommend, regardless of source?</a:t>
            </a:r>
          </a:p>
          <a:p>
            <a:pPr lvl="1" eaLnBrk="1" hangingPunct="1"/>
            <a:r>
              <a:rPr lang="en-US" altLang="en-US" dirty="0"/>
              <a:t>Make sure that the agent is working on your behalf.  By knowing the agent’s commission on various policies, you may be able to avoid policies that are more of a benefit to the agent than to you. </a:t>
            </a:r>
          </a:p>
          <a:p>
            <a:pPr lvl="1" eaLnBrk="1" hangingPunct="1"/>
            <a:r>
              <a:rPr lang="en-US" altLang="en-US" dirty="0"/>
              <a:t>Some say “don’t worry because the company pays me, not you.”  Have them tell you the commission they receive from the company from your product!</a:t>
            </a:r>
          </a:p>
          <a:p>
            <a:pPr lvl="2" eaLnBrk="1" hangingPunct="1"/>
            <a:r>
              <a:rPr lang="en-US" altLang="en-US" dirty="0"/>
              <a:t>If the agent is not willing to share their commission on each product with you, go with another agent who will!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2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le 1"/>
          <p:cNvSpPr>
            <a:spLocks noGrp="1"/>
          </p:cNvSpPr>
          <p:nvPr>
            <p:ph type="title"/>
          </p:nvPr>
        </p:nvSpPr>
        <p:spPr>
          <a:xfrm>
            <a:off x="685800" y="685800"/>
            <a:ext cx="7772400" cy="914400"/>
          </a:xfrm>
        </p:spPr>
        <p:txBody>
          <a:bodyPr/>
          <a:lstStyle/>
          <a:p>
            <a:pPr eaLnBrk="1" hangingPunct="1"/>
            <a:r>
              <a:rPr lang="en-US" altLang="en-US"/>
              <a:t>Answers </a:t>
            </a:r>
            <a:r>
              <a:rPr lang="en-US" altLang="en-US" sz="2400"/>
              <a:t>(continued)</a:t>
            </a:r>
          </a:p>
        </p:txBody>
      </p:sp>
      <p:sp>
        <p:nvSpPr>
          <p:cNvPr id="35843" name="Content Placeholder 2"/>
          <p:cNvSpPr>
            <a:spLocks noGrp="1"/>
          </p:cNvSpPr>
          <p:nvPr>
            <p:ph idx="1"/>
          </p:nvPr>
        </p:nvSpPr>
        <p:spPr>
          <a:xfrm>
            <a:off x="928688" y="1608138"/>
            <a:ext cx="7286625" cy="4419600"/>
          </a:xfrm>
        </p:spPr>
        <p:txBody>
          <a:bodyPr/>
          <a:lstStyle/>
          <a:p>
            <a:pPr eaLnBrk="1" hangingPunct="1"/>
            <a:r>
              <a:rPr lang="en-US" altLang="en-US"/>
              <a:t>7.  Do you have any clients who are willing to recommend you?</a:t>
            </a:r>
          </a:p>
          <a:p>
            <a:pPr lvl="1" eaLnBrk="1" hangingPunct="1"/>
            <a:r>
              <a:rPr lang="en-US" altLang="en-US"/>
              <a:t>Your agent should either supply you with names of satisfied clients or share testimonial letters from others.  </a:t>
            </a:r>
          </a:p>
          <a:p>
            <a:pPr lvl="2" eaLnBrk="1" hangingPunct="1"/>
            <a:r>
              <a:rPr lang="en-US" altLang="en-US"/>
              <a:t>You should not consider an agent without recommendations.</a:t>
            </a:r>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533400"/>
            <a:ext cx="7772400" cy="1143000"/>
          </a:xfrm>
        </p:spPr>
        <p:txBody>
          <a:bodyPr/>
          <a:lstStyle/>
          <a:p>
            <a:pPr eaLnBrk="1" hangingPunct="1"/>
            <a:r>
              <a:rPr lang="en-US" altLang="en-US" dirty="0"/>
              <a:t>Case Study</a:t>
            </a:r>
          </a:p>
        </p:txBody>
      </p:sp>
      <p:sp>
        <p:nvSpPr>
          <p:cNvPr id="432131" name="Rectangle 3"/>
          <p:cNvSpPr>
            <a:spLocks noGrp="1" noChangeArrowheads="1"/>
          </p:cNvSpPr>
          <p:nvPr>
            <p:ph idx="1"/>
          </p:nvPr>
        </p:nvSpPr>
        <p:spPr>
          <a:xfrm>
            <a:off x="952500" y="1600200"/>
            <a:ext cx="7429500" cy="5257800"/>
          </a:xfrm>
        </p:spPr>
        <p:txBody>
          <a:bodyPr/>
          <a:lstStyle/>
          <a:p>
            <a:pPr eaLnBrk="1" hangingPunct="1">
              <a:lnSpc>
                <a:spcPct val="95000"/>
              </a:lnSpc>
              <a:spcBef>
                <a:spcPts val="600"/>
              </a:spcBef>
            </a:pPr>
            <a:r>
              <a:rPr lang="en-US" altLang="en-US" dirty="0"/>
              <a:t>Email from my nephew</a:t>
            </a:r>
          </a:p>
          <a:p>
            <a:pPr marL="457200" lvl="1" indent="0" eaLnBrk="1" hangingPunct="1">
              <a:lnSpc>
                <a:spcPct val="95000"/>
              </a:lnSpc>
              <a:spcBef>
                <a:spcPts val="600"/>
              </a:spcBef>
              <a:buNone/>
            </a:pPr>
            <a:r>
              <a:rPr lang="en-US" altLang="en-US" dirty="0"/>
              <a:t>Uncle Bryan,</a:t>
            </a:r>
          </a:p>
          <a:p>
            <a:pPr lvl="1" eaLnBrk="1" hangingPunct="1">
              <a:lnSpc>
                <a:spcPct val="95000"/>
              </a:lnSpc>
              <a:spcBef>
                <a:spcPts val="600"/>
              </a:spcBef>
            </a:pPr>
            <a:r>
              <a:rPr lang="en-US" altLang="en-US" dirty="0"/>
              <a:t>I have a finance question for you.  What is your thought on Universal Life versus term life insurance?  I know there are pros and cons to each but what are your thoughts?  I have talked with my dad and he just gave me the pros and cons and wants me to make my own decision.  </a:t>
            </a:r>
            <a:r>
              <a:rPr lang="en-US" altLang="en-US" dirty="0" err="1"/>
              <a:t>Misti</a:t>
            </a:r>
            <a:r>
              <a:rPr lang="en-US" altLang="en-US" dirty="0"/>
              <a:t> has a Variable life that she had before we were married and I have a 30 year term.  Just wondering if it would be wise to cash her variable out, pay off some student loans, get her a term and save on the monthly payment of the variable.</a:t>
            </a:r>
          </a:p>
          <a:p>
            <a:pPr lvl="1" eaLnBrk="1" hangingPunct="1">
              <a:lnSpc>
                <a:spcPct val="95000"/>
              </a:lnSpc>
              <a:spcBef>
                <a:spcPts val="600"/>
              </a:spcBef>
            </a:pPr>
            <a:r>
              <a:rPr lang="en-US" altLang="en-US" dirty="0"/>
              <a:t>Thanks.</a:t>
            </a:r>
          </a:p>
        </p:txBody>
      </p:sp>
    </p:spTree>
    <p:extLst>
      <p:ext uri="{BB962C8B-B14F-4D97-AF65-F5344CB8AC3E}">
        <p14:creationId xmlns:p14="http://schemas.microsoft.com/office/powerpoint/2010/main" val="14003114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32131">
                                            <p:txEl>
                                              <p:pRg st="0" end="0"/>
                                            </p:txEl>
                                          </p:spTgt>
                                        </p:tgtEl>
                                        <p:attrNameLst>
                                          <p:attrName>style.visibility</p:attrName>
                                        </p:attrNameLst>
                                      </p:cBhvr>
                                      <p:to>
                                        <p:strVal val="visible"/>
                                      </p:to>
                                    </p:set>
                                    <p:animEffect transition="in" filter="checkerboard(across)">
                                      <p:cBhvr>
                                        <p:cTn id="7" dur="500"/>
                                        <p:tgtEl>
                                          <p:spTgt spid="432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32131">
                                            <p:txEl>
                                              <p:pRg st="1" end="1"/>
                                            </p:txEl>
                                          </p:spTgt>
                                        </p:tgtEl>
                                        <p:attrNameLst>
                                          <p:attrName>style.visibility</p:attrName>
                                        </p:attrNameLst>
                                      </p:cBhvr>
                                      <p:to>
                                        <p:strVal val="visible"/>
                                      </p:to>
                                    </p:set>
                                    <p:animEffect transition="in" filter="checkerboard(across)">
                                      <p:cBhvr>
                                        <p:cTn id="12" dur="500"/>
                                        <p:tgtEl>
                                          <p:spTgt spid="43213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432131">
                                            <p:txEl>
                                              <p:pRg st="2" end="2"/>
                                            </p:txEl>
                                          </p:spTgt>
                                        </p:tgtEl>
                                        <p:attrNameLst>
                                          <p:attrName>style.visibility</p:attrName>
                                        </p:attrNameLst>
                                      </p:cBhvr>
                                      <p:to>
                                        <p:strVal val="visible"/>
                                      </p:to>
                                    </p:set>
                                    <p:animEffect transition="in" filter="checkerboard(across)">
                                      <p:cBhvr>
                                        <p:cTn id="15" dur="500"/>
                                        <p:tgtEl>
                                          <p:spTgt spid="43213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32131">
                                            <p:txEl>
                                              <p:pRg st="3" end="3"/>
                                            </p:txEl>
                                          </p:spTgt>
                                        </p:tgtEl>
                                        <p:attrNameLst>
                                          <p:attrName>style.visibility</p:attrName>
                                        </p:attrNameLst>
                                      </p:cBhvr>
                                      <p:to>
                                        <p:strVal val="visible"/>
                                      </p:to>
                                    </p:set>
                                    <p:animEffect transition="in" filter="checkerboard(across)">
                                      <p:cBhvr>
                                        <p:cTn id="18" dur="500"/>
                                        <p:tgtEl>
                                          <p:spTgt spid="4321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1" grpId="0" uiExpand="1" build="p" bldLvl="4"/>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19075" y="685800"/>
            <a:ext cx="8550275" cy="914400"/>
          </a:xfrm>
        </p:spPr>
        <p:txBody>
          <a:bodyPr/>
          <a:lstStyle/>
          <a:p>
            <a:pPr eaLnBrk="1" hangingPunct="1"/>
            <a:r>
              <a:rPr lang="en-US" altLang="en-US" dirty="0"/>
              <a:t>A. Understand the Importance of Insurance</a:t>
            </a:r>
            <a:endParaRPr lang="en-US" altLang="en-US" sz="3200" dirty="0"/>
          </a:p>
        </p:txBody>
      </p:sp>
      <p:sp>
        <p:nvSpPr>
          <p:cNvPr id="9220" name="Rectangle 3"/>
          <p:cNvSpPr>
            <a:spLocks noGrp="1" noChangeArrowheads="1"/>
          </p:cNvSpPr>
          <p:nvPr>
            <p:ph idx="1"/>
          </p:nvPr>
        </p:nvSpPr>
        <p:spPr>
          <a:xfrm>
            <a:off x="914400" y="1600200"/>
            <a:ext cx="7239000" cy="4114800"/>
          </a:xfrm>
        </p:spPr>
        <p:txBody>
          <a:bodyPr/>
          <a:lstStyle/>
          <a:p>
            <a:pPr eaLnBrk="1" hangingPunct="1"/>
            <a:r>
              <a:rPr lang="en-US" altLang="en-US" dirty="0"/>
              <a:t>What is insurance?</a:t>
            </a:r>
          </a:p>
          <a:p>
            <a:pPr lvl="1" eaLnBrk="1" hangingPunct="1"/>
            <a:r>
              <a:rPr lang="en-US" altLang="en-US" dirty="0">
                <a:cs typeface="Times New Roman" panose="02020603050405020304" pitchFamily="18" charset="0"/>
              </a:rPr>
              <a:t>Insurance is a tool help you achieve your personal and family goals.  </a:t>
            </a:r>
          </a:p>
          <a:p>
            <a:pPr lvl="2" eaLnBrk="1" hangingPunct="1"/>
            <a:r>
              <a:rPr lang="en-US" altLang="en-US" dirty="0">
                <a:cs typeface="Times New Roman" panose="02020603050405020304" pitchFamily="18" charset="0"/>
              </a:rPr>
              <a:t>It</a:t>
            </a:r>
            <a:r>
              <a:rPr lang="en-US" altLang="en-US" dirty="0"/>
              <a:t> is a legal contract between you and an insurance firm whereby the firm agrees for a premium (fee) to pay you compensation for certain kinds of losses or events, i.e., death, sickness, compensation for accidents, loss of ability to work, legal expenses, etc.  </a:t>
            </a:r>
          </a:p>
          <a:p>
            <a:pPr eaLnBrk="1" hangingPunct="1"/>
            <a:endParaRPr lang="en-US" altLang="en-US" dirty="0"/>
          </a:p>
        </p:txBody>
      </p:sp>
    </p:spTree>
    <p:extLst>
      <p:ext uri="{BB962C8B-B14F-4D97-AF65-F5344CB8AC3E}">
        <p14:creationId xmlns:p14="http://schemas.microsoft.com/office/powerpoint/2010/main" val="2382608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a:t>Insurance </a:t>
            </a:r>
            <a:r>
              <a:rPr lang="en-US" altLang="en-US" sz="2400"/>
              <a:t>(continued)</a:t>
            </a:r>
          </a:p>
        </p:txBody>
      </p:sp>
      <p:sp>
        <p:nvSpPr>
          <p:cNvPr id="10244" name="Rectangle 3"/>
          <p:cNvSpPr>
            <a:spLocks noGrp="1" noChangeArrowheads="1"/>
          </p:cNvSpPr>
          <p:nvPr>
            <p:ph idx="1"/>
          </p:nvPr>
        </p:nvSpPr>
        <p:spPr>
          <a:xfrm>
            <a:off x="914400" y="1600200"/>
            <a:ext cx="7315200" cy="4953000"/>
          </a:xfrm>
        </p:spPr>
        <p:txBody>
          <a:bodyPr/>
          <a:lstStyle/>
          <a:p>
            <a:pPr eaLnBrk="1" hangingPunct="1"/>
            <a:r>
              <a:rPr lang="en-US" altLang="en-US" dirty="0"/>
              <a:t>What is the purpose of insurance?</a:t>
            </a:r>
          </a:p>
          <a:p>
            <a:pPr lvl="1" eaLnBrk="1" hangingPunct="1"/>
            <a:r>
              <a:rPr lang="en-US" altLang="en-US" dirty="0"/>
              <a:t>To transfer the risk of certain types of losses or events from yourself to another institution.  </a:t>
            </a:r>
          </a:p>
          <a:p>
            <a:pPr lvl="2" eaLnBrk="1" hangingPunct="1"/>
            <a:r>
              <a:rPr lang="en-US" altLang="en-US" dirty="0"/>
              <a:t>By transferring risk, it can help you and those you love achieve your specific goals if you die, get sick or become unable to work</a:t>
            </a:r>
          </a:p>
          <a:p>
            <a:pPr lvl="2" eaLnBrk="1" hangingPunct="1"/>
            <a:r>
              <a:rPr lang="en-US" altLang="en-US" dirty="0"/>
              <a:t>Specific goals may include:</a:t>
            </a:r>
          </a:p>
          <a:p>
            <a:pPr lvl="3" eaLnBrk="1" hangingPunct="1"/>
            <a:r>
              <a:rPr lang="en-US" altLang="en-US" dirty="0"/>
              <a:t>To take care of your spouse and children</a:t>
            </a:r>
          </a:p>
          <a:p>
            <a:pPr lvl="3" eaLnBrk="1" hangingPunct="1"/>
            <a:r>
              <a:rPr lang="en-US" altLang="en-US" dirty="0"/>
              <a:t>To have your spouse raise children without working outside the home</a:t>
            </a:r>
          </a:p>
          <a:p>
            <a:pPr lvl="3" eaLnBrk="1" hangingPunct="1"/>
            <a:r>
              <a:rPr lang="en-US" altLang="en-US" dirty="0"/>
              <a:t>For your children to be able to go to college and on missions</a:t>
            </a:r>
          </a:p>
          <a:p>
            <a:pPr lvl="2" eaLnBrk="1" hangingPunct="1">
              <a:lnSpc>
                <a:spcPct val="80000"/>
              </a:lnSpc>
            </a:pPr>
            <a:endParaRPr lang="en-US" altLang="en-US" dirty="0"/>
          </a:p>
        </p:txBody>
      </p:sp>
    </p:spTree>
    <p:extLst>
      <p:ext uri="{BB962C8B-B14F-4D97-AF65-F5344CB8AC3E}">
        <p14:creationId xmlns:p14="http://schemas.microsoft.com/office/powerpoint/2010/main" val="156994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a:t>Insurance </a:t>
            </a:r>
            <a:r>
              <a:rPr lang="en-US" altLang="en-US" sz="2400"/>
              <a:t>(continued)</a:t>
            </a:r>
            <a:endParaRPr lang="en-US" altLang="en-US"/>
          </a:p>
        </p:txBody>
      </p:sp>
      <p:sp>
        <p:nvSpPr>
          <p:cNvPr id="11268" name="Rectangle 3"/>
          <p:cNvSpPr>
            <a:spLocks noGrp="1" noChangeArrowheads="1"/>
          </p:cNvSpPr>
          <p:nvPr>
            <p:ph idx="1"/>
          </p:nvPr>
        </p:nvSpPr>
        <p:spPr>
          <a:xfrm>
            <a:off x="914400" y="1600200"/>
            <a:ext cx="7315200" cy="4876800"/>
          </a:xfrm>
        </p:spPr>
        <p:txBody>
          <a:bodyPr/>
          <a:lstStyle/>
          <a:p>
            <a:pPr eaLnBrk="1" hangingPunct="1"/>
            <a:r>
              <a:rPr lang="en-US" altLang="en-US" dirty="0"/>
              <a:t>What happens without Insurance?</a:t>
            </a:r>
          </a:p>
          <a:p>
            <a:pPr lvl="1" eaLnBrk="1" hangingPunct="1"/>
            <a:r>
              <a:rPr lang="en-US" altLang="en-US" dirty="0"/>
              <a:t>If you live:</a:t>
            </a:r>
          </a:p>
          <a:p>
            <a:pPr lvl="2" eaLnBrk="1" hangingPunct="1"/>
            <a:r>
              <a:rPr lang="en-US" altLang="en-US" dirty="0"/>
              <a:t>Nothing changes</a:t>
            </a:r>
          </a:p>
          <a:p>
            <a:pPr lvl="1" eaLnBrk="1" hangingPunct="1"/>
            <a:r>
              <a:rPr lang="en-US" altLang="en-US" dirty="0"/>
              <a:t>If you die, get sick, or get sued without insurance:</a:t>
            </a:r>
          </a:p>
          <a:p>
            <a:pPr lvl="2" eaLnBrk="1" hangingPunct="1"/>
            <a:r>
              <a:rPr lang="en-US" altLang="en-US" dirty="0"/>
              <a:t>Your spouse may have to work</a:t>
            </a:r>
          </a:p>
          <a:p>
            <a:pPr lvl="2" eaLnBrk="1" hangingPunct="1"/>
            <a:r>
              <a:rPr lang="en-US" altLang="en-US" dirty="0"/>
              <a:t>Your children may not achieve important goals</a:t>
            </a:r>
          </a:p>
          <a:p>
            <a:pPr lvl="2" eaLnBrk="1" hangingPunct="1"/>
            <a:r>
              <a:rPr lang="en-US" altLang="en-US" dirty="0"/>
              <a:t>You may not be able to take care of your family</a:t>
            </a:r>
          </a:p>
          <a:p>
            <a:pPr lvl="2" eaLnBrk="1" hangingPunct="1"/>
            <a:r>
              <a:rPr lang="en-US" altLang="en-US" dirty="0"/>
              <a:t>You may be unable to work and lose your earning capacity</a:t>
            </a:r>
          </a:p>
          <a:p>
            <a:pPr lvl="2" eaLnBrk="1" hangingPunct="1"/>
            <a:r>
              <a:rPr lang="en-US" altLang="en-US" dirty="0"/>
              <a:t>You may lose everything you have ever saved</a:t>
            </a:r>
          </a:p>
        </p:txBody>
      </p:sp>
    </p:spTree>
    <p:extLst>
      <p:ext uri="{BB962C8B-B14F-4D97-AF65-F5344CB8AC3E}">
        <p14:creationId xmlns:p14="http://schemas.microsoft.com/office/powerpoint/2010/main" val="3458381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26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6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a:t>Insurance </a:t>
            </a:r>
            <a:r>
              <a:rPr lang="en-US" altLang="en-US" sz="2400"/>
              <a:t>(continued)</a:t>
            </a:r>
          </a:p>
        </p:txBody>
      </p:sp>
      <p:sp>
        <p:nvSpPr>
          <p:cNvPr id="12292" name="Rectangle 3"/>
          <p:cNvSpPr>
            <a:spLocks noGrp="1" noChangeArrowheads="1"/>
          </p:cNvSpPr>
          <p:nvPr>
            <p:ph idx="1"/>
          </p:nvPr>
        </p:nvSpPr>
        <p:spPr>
          <a:xfrm>
            <a:off x="914400" y="1600200"/>
            <a:ext cx="7315200" cy="4953000"/>
          </a:xfrm>
        </p:spPr>
        <p:txBody>
          <a:bodyPr/>
          <a:lstStyle/>
          <a:p>
            <a:pPr eaLnBrk="1" hangingPunct="1">
              <a:lnSpc>
                <a:spcPct val="90000"/>
              </a:lnSpc>
            </a:pPr>
            <a:r>
              <a:rPr lang="en-US" altLang="en-US"/>
              <a:t>How do you eliminate risk?</a:t>
            </a:r>
          </a:p>
          <a:p>
            <a:pPr lvl="1" eaLnBrk="1" hangingPunct="1"/>
            <a:r>
              <a:rPr lang="en-US" altLang="en-US" u="sng"/>
              <a:t>Avoid it</a:t>
            </a:r>
            <a:r>
              <a:rPr lang="en-US" altLang="en-US"/>
              <a:t>.  You can take care of yourself, avoid high risk occupations, eat well, and exercise.</a:t>
            </a:r>
          </a:p>
          <a:p>
            <a:pPr lvl="1" eaLnBrk="1" hangingPunct="1"/>
            <a:r>
              <a:rPr lang="en-US" altLang="en-US" u="sng"/>
              <a:t>Reduce it</a:t>
            </a:r>
            <a:r>
              <a:rPr lang="en-US" altLang="en-US"/>
              <a:t>.  You can reduce some risks by adding fire extinguishers and burglar alarms, adding airbags, or getting regular medical checkups</a:t>
            </a:r>
          </a:p>
          <a:p>
            <a:pPr lvl="1" eaLnBrk="1" hangingPunct="1"/>
            <a:r>
              <a:rPr lang="en-US" altLang="en-US" u="sng"/>
              <a:t>Assume it</a:t>
            </a:r>
            <a:r>
              <a:rPr lang="en-US" altLang="en-US"/>
              <a:t>.  You  can retain the risk through self-insurance.  If the costs are not too high, you can assume some risks yourself</a:t>
            </a:r>
          </a:p>
          <a:p>
            <a:pPr lvl="1" eaLnBrk="1" hangingPunct="1"/>
            <a:r>
              <a:rPr lang="en-US" altLang="en-US" u="sng"/>
              <a:t>Transfer it</a:t>
            </a:r>
            <a:r>
              <a:rPr lang="en-US" altLang="en-US"/>
              <a:t>.  You can transfer the risk to others by purchasing insurance.  You are paying premiums to transfer the risk to an insurance company.</a:t>
            </a:r>
          </a:p>
        </p:txBody>
      </p:sp>
    </p:spTree>
    <p:extLst>
      <p:ext uri="{BB962C8B-B14F-4D97-AF65-F5344CB8AC3E}">
        <p14:creationId xmlns:p14="http://schemas.microsoft.com/office/powerpoint/2010/main" val="2168404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Insurance </a:t>
            </a:r>
            <a:r>
              <a:rPr lang="en-US" altLang="en-US" sz="2400"/>
              <a:t>(continued)</a:t>
            </a:r>
            <a:endParaRPr lang="en-US" altLang="en-US"/>
          </a:p>
        </p:txBody>
      </p:sp>
      <p:sp>
        <p:nvSpPr>
          <p:cNvPr id="13316" name="Rectangle 3"/>
          <p:cNvSpPr>
            <a:spLocks noGrp="1" noChangeArrowheads="1"/>
          </p:cNvSpPr>
          <p:nvPr>
            <p:ph idx="1"/>
          </p:nvPr>
        </p:nvSpPr>
        <p:spPr>
          <a:xfrm>
            <a:off x="914400" y="1600200"/>
            <a:ext cx="7315200" cy="4648200"/>
          </a:xfrm>
        </p:spPr>
        <p:txBody>
          <a:bodyPr/>
          <a:lstStyle/>
          <a:p>
            <a:pPr eaLnBrk="1" hangingPunct="1"/>
            <a:r>
              <a:rPr lang="en-US" altLang="en-US"/>
              <a:t>Should you insure against all losses?</a:t>
            </a:r>
          </a:p>
          <a:p>
            <a:pPr lvl="1" eaLnBrk="1" hangingPunct="1"/>
            <a:r>
              <a:rPr lang="en-US" altLang="en-US"/>
              <a:t>No.  Some losses are not as critical as others.  Insure against the critical or serious losses</a:t>
            </a:r>
          </a:p>
          <a:p>
            <a:pPr eaLnBrk="1" hangingPunct="1"/>
            <a:r>
              <a:rPr lang="en-US" altLang="en-US" sz="2400"/>
              <a:t>Can you classify your risks?</a:t>
            </a:r>
          </a:p>
          <a:p>
            <a:pPr lvl="1" eaLnBrk="1" hangingPunct="1"/>
            <a:r>
              <a:rPr lang="en-US" altLang="en-US"/>
              <a:t>Yes.  I like two thoughts:</a:t>
            </a:r>
          </a:p>
          <a:p>
            <a:pPr lvl="2" eaLnBrk="1" hangingPunct="1"/>
            <a:r>
              <a:rPr lang="en-US" altLang="en-US"/>
              <a:t>Frequency of loss</a:t>
            </a:r>
          </a:p>
          <a:p>
            <a:pPr lvl="3" eaLnBrk="1" hangingPunct="1"/>
            <a:r>
              <a:rPr lang="en-US" altLang="en-US"/>
              <a:t>How often does the loss happen?</a:t>
            </a:r>
          </a:p>
          <a:p>
            <a:pPr lvl="2" eaLnBrk="1" hangingPunct="1"/>
            <a:r>
              <a:rPr lang="en-US" altLang="en-US"/>
              <a:t>Severity of loss</a:t>
            </a:r>
          </a:p>
          <a:p>
            <a:pPr lvl="3" eaLnBrk="1" hangingPunct="1"/>
            <a:r>
              <a:rPr lang="en-US" altLang="en-US"/>
              <a:t>How severe are the results if the loss happens?</a:t>
            </a:r>
          </a:p>
        </p:txBody>
      </p:sp>
    </p:spTree>
    <p:extLst>
      <p:ext uri="{BB962C8B-B14F-4D97-AF65-F5344CB8AC3E}">
        <p14:creationId xmlns:p14="http://schemas.microsoft.com/office/powerpoint/2010/main" val="16357184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5644</TotalTime>
  <Pages>40</Pages>
  <Words>2469</Words>
  <Application>Microsoft Office PowerPoint</Application>
  <PresentationFormat>On-screen Show (4:3)</PresentationFormat>
  <Paragraphs>229</Paragraphs>
  <Slides>36</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2" baseType="lpstr">
      <vt:lpstr>Arial</vt:lpstr>
      <vt:lpstr>Tahoma</vt:lpstr>
      <vt:lpstr>Times New Roman</vt:lpstr>
      <vt:lpstr>Wingdings</vt:lpstr>
      <vt:lpstr>BM418-Theme1</vt:lpstr>
      <vt:lpstr>Chart</vt:lpstr>
      <vt:lpstr>Personal Finance: Another Perspective</vt:lpstr>
      <vt:lpstr>Objectives</vt:lpstr>
      <vt:lpstr>Your Personal Financial Plan</vt:lpstr>
      <vt:lpstr>Case Study</vt:lpstr>
      <vt:lpstr>A. Understand the Importance of Insurance</vt:lpstr>
      <vt:lpstr>Insurance (continued)</vt:lpstr>
      <vt:lpstr>Insurance (continued)</vt:lpstr>
      <vt:lpstr>Insurance (continued)</vt:lpstr>
      <vt:lpstr>Insurance (continued)</vt:lpstr>
      <vt:lpstr>Insurance (continued)</vt:lpstr>
      <vt:lpstr>What is the key to evaluating insurance?</vt:lpstr>
      <vt:lpstr>Life Insurance + Investments = Total Protection</vt:lpstr>
      <vt:lpstr>Life Insurance and Your Investment Plan</vt:lpstr>
      <vt:lpstr>Questions</vt:lpstr>
      <vt:lpstr>B. Understand What our Leaders  Have Said About Insurance and Key Principles</vt:lpstr>
      <vt:lpstr>Insurance (continued)</vt:lpstr>
      <vt:lpstr>Principles of Insurance</vt:lpstr>
      <vt:lpstr>Principles of Insurance (continued)</vt:lpstr>
      <vt:lpstr>Principles of Insurance (continued)</vt:lpstr>
      <vt:lpstr>Questions</vt:lpstr>
      <vt:lpstr>C. Understand and Create Your Insurance Plan </vt:lpstr>
      <vt:lpstr>Your Insurance Plan (continued)</vt:lpstr>
      <vt:lpstr>Your Insurance Plan (continued)</vt:lpstr>
      <vt:lpstr>Your Insurance Plan (continued)</vt:lpstr>
      <vt:lpstr>Your Insurance Plan (continued)</vt:lpstr>
      <vt:lpstr>Your Insurance Plan (continued)</vt:lpstr>
      <vt:lpstr>Your Insurance Plan (continued)</vt:lpstr>
      <vt:lpstr>Review of Objectives</vt:lpstr>
      <vt:lpstr>Case Study #1</vt:lpstr>
      <vt:lpstr>Case Study #1 Answers</vt:lpstr>
      <vt:lpstr>Answers (continued)</vt:lpstr>
      <vt:lpstr>Answers (continued)  </vt:lpstr>
      <vt:lpstr>Answers (continued)</vt:lpstr>
      <vt:lpstr>Answers (continued)</vt:lpstr>
      <vt:lpstr>Answers (continued)</vt:lpstr>
      <vt:lpstr>Answers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Insurance</dc:title>
  <dc:subject>The Role of Life Insurance</dc:subject>
  <dc:creator>Bryan Sudweeks</dc:creator>
  <cp:lastModifiedBy>Bryan Sudweeks</cp:lastModifiedBy>
  <cp:revision>265</cp:revision>
  <cp:lastPrinted>2019-02-14T21:12:13Z</cp:lastPrinted>
  <dcterms:created xsi:type="dcterms:W3CDTF">1998-03-04T19:00:02Z</dcterms:created>
  <dcterms:modified xsi:type="dcterms:W3CDTF">2020-02-19T21:19:29Z</dcterms:modified>
</cp:coreProperties>
</file>