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88" r:id="rId1"/>
  </p:sldMasterIdLst>
  <p:notesMasterIdLst>
    <p:notesMasterId r:id="rId52"/>
  </p:notesMasterIdLst>
  <p:handoutMasterIdLst>
    <p:handoutMasterId r:id="rId53"/>
  </p:handoutMasterIdLst>
  <p:sldIdLst>
    <p:sldId id="341" r:id="rId2"/>
    <p:sldId id="321" r:id="rId3"/>
    <p:sldId id="454" r:id="rId4"/>
    <p:sldId id="499" r:id="rId5"/>
    <p:sldId id="509" r:id="rId6"/>
    <p:sldId id="536" r:id="rId7"/>
    <p:sldId id="506" r:id="rId8"/>
    <p:sldId id="507" r:id="rId9"/>
    <p:sldId id="508" r:id="rId10"/>
    <p:sldId id="538" r:id="rId11"/>
    <p:sldId id="537" r:id="rId12"/>
    <p:sldId id="515" r:id="rId13"/>
    <p:sldId id="550" r:id="rId14"/>
    <p:sldId id="516" r:id="rId15"/>
    <p:sldId id="517" r:id="rId16"/>
    <p:sldId id="518" r:id="rId17"/>
    <p:sldId id="519" r:id="rId18"/>
    <p:sldId id="520" r:id="rId19"/>
    <p:sldId id="521" r:id="rId20"/>
    <p:sldId id="522" r:id="rId21"/>
    <p:sldId id="523" r:id="rId22"/>
    <p:sldId id="524" r:id="rId23"/>
    <p:sldId id="525" r:id="rId24"/>
    <p:sldId id="526" r:id="rId25"/>
    <p:sldId id="527" r:id="rId26"/>
    <p:sldId id="528" r:id="rId27"/>
    <p:sldId id="529" r:id="rId28"/>
    <p:sldId id="530" r:id="rId29"/>
    <p:sldId id="531" r:id="rId30"/>
    <p:sldId id="532" r:id="rId31"/>
    <p:sldId id="533" r:id="rId32"/>
    <p:sldId id="534" r:id="rId33"/>
    <p:sldId id="535" r:id="rId34"/>
    <p:sldId id="539" r:id="rId35"/>
    <p:sldId id="540" r:id="rId36"/>
    <p:sldId id="542" r:id="rId37"/>
    <p:sldId id="543" r:id="rId38"/>
    <p:sldId id="544" r:id="rId39"/>
    <p:sldId id="545" r:id="rId40"/>
    <p:sldId id="546" r:id="rId41"/>
    <p:sldId id="547" r:id="rId42"/>
    <p:sldId id="549" r:id="rId43"/>
    <p:sldId id="319" r:id="rId44"/>
    <p:sldId id="376" r:id="rId45"/>
    <p:sldId id="365" r:id="rId46"/>
    <p:sldId id="374" r:id="rId47"/>
    <p:sldId id="368" r:id="rId48"/>
    <p:sldId id="369" r:id="rId49"/>
    <p:sldId id="371" r:id="rId50"/>
    <p:sldId id="375" r:id="rId51"/>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1pPr>
    <a:lvl2pPr marL="457200"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2pPr>
    <a:lvl3pPr marL="914400"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3pPr>
    <a:lvl4pPr marL="1371600"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4pPr>
    <a:lvl5pPr marL="1828800"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9">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FF"/>
    <a:srgbClr val="FFFF00"/>
    <a:srgbClr val="FF3300"/>
    <a:srgbClr val="FFCC66"/>
    <a:srgbClr val="2D2C00"/>
    <a:srgbClr val="262500"/>
    <a:srgbClr val="424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791" autoAdjust="0"/>
    <p:restoredTop sz="86391" autoAdjust="0"/>
  </p:normalViewPr>
  <p:slideViewPr>
    <p:cSldViewPr>
      <p:cViewPr varScale="1">
        <p:scale>
          <a:sx n="71" d="100"/>
          <a:sy n="71" d="100"/>
        </p:scale>
        <p:origin x="54" y="576"/>
      </p:cViewPr>
      <p:guideLst>
        <p:guide orient="horz" pos="2160"/>
        <p:guide pos="2880"/>
      </p:guideLst>
    </p:cSldViewPr>
  </p:slideViewPr>
  <p:outlineViewPr>
    <p:cViewPr>
      <p:scale>
        <a:sx n="33" d="100"/>
        <a:sy n="33" d="100"/>
      </p:scale>
      <p:origin x="48" y="81576"/>
    </p:cViewPr>
  </p:outlineViewPr>
  <p:notesTextViewPr>
    <p:cViewPr>
      <p:scale>
        <a:sx n="100" d="100"/>
        <a:sy n="100" d="100"/>
      </p:scale>
      <p:origin x="0" y="0"/>
    </p:cViewPr>
  </p:notesTextViewPr>
  <p:notesViewPr>
    <p:cSldViewPr>
      <p:cViewPr varScale="1">
        <p:scale>
          <a:sx n="98" d="100"/>
          <a:sy n="98" d="100"/>
        </p:scale>
        <p:origin x="3546" y="84"/>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1138" name="Rectangle 2"/>
          <p:cNvSpPr>
            <a:spLocks noGrp="1" noChangeArrowheads="1"/>
          </p:cNvSpPr>
          <p:nvPr>
            <p:ph type="hdr" sz="quarter"/>
          </p:nvPr>
        </p:nvSpPr>
        <p:spPr bwMode="auto">
          <a:xfrm>
            <a:off x="1323975" y="233363"/>
            <a:ext cx="4283075" cy="465137"/>
          </a:xfrm>
          <a:prstGeom prst="rect">
            <a:avLst/>
          </a:prstGeom>
          <a:noFill/>
          <a:ln w="9525">
            <a:noFill/>
            <a:miter lim="800000"/>
            <a:headEnd/>
            <a:tailEnd/>
          </a:ln>
          <a:effectLst/>
        </p:spPr>
        <p:txBody>
          <a:bodyPr vert="horz" wrap="square" lIns="93331" tIns="46665" rIns="93331" bIns="46665" numCol="1" anchor="t" anchorCtr="0" compatLnSpc="1">
            <a:prstTxWarp prst="textNoShape">
              <a:avLst/>
            </a:prstTxWarp>
          </a:bodyPr>
          <a:lstStyle>
            <a:lvl1pPr algn="ctr" eaLnBrk="1" hangingPunct="1">
              <a:defRPr sz="1400">
                <a:latin typeface="Times New Roman" pitchFamily="18" charset="0"/>
              </a:defRPr>
            </a:lvl1pPr>
          </a:lstStyle>
          <a:p>
            <a:pPr>
              <a:defRPr/>
            </a:pPr>
            <a:r>
              <a:rPr lang="en-US" dirty="0"/>
              <a:t>The Home Decision 2 – Comparing Loans</a:t>
            </a:r>
          </a:p>
          <a:p>
            <a:pPr>
              <a:defRPr/>
            </a:pPr>
            <a:r>
              <a:rPr lang="en-US" dirty="0"/>
              <a:t>Personal Finance: Another Perspective</a:t>
            </a:r>
          </a:p>
        </p:txBody>
      </p:sp>
      <p:sp>
        <p:nvSpPr>
          <p:cNvPr id="91141" name="Rectangle 5"/>
          <p:cNvSpPr>
            <a:spLocks noGrp="1" noChangeArrowheads="1"/>
          </p:cNvSpPr>
          <p:nvPr>
            <p:ph type="sldNum" sz="quarter" idx="3"/>
          </p:nvPr>
        </p:nvSpPr>
        <p:spPr bwMode="auto">
          <a:xfrm>
            <a:off x="1947863" y="8597900"/>
            <a:ext cx="3036887" cy="465138"/>
          </a:xfrm>
          <a:prstGeom prst="rect">
            <a:avLst/>
          </a:prstGeom>
          <a:noFill/>
          <a:ln w="9525">
            <a:noFill/>
            <a:miter lim="800000"/>
            <a:headEnd/>
            <a:tailEnd/>
          </a:ln>
          <a:effectLst/>
        </p:spPr>
        <p:txBody>
          <a:bodyPr vert="horz" wrap="square" lIns="93331" tIns="46665" rIns="93331" bIns="46665" numCol="1" anchor="b" anchorCtr="0" compatLnSpc="1">
            <a:prstTxWarp prst="textNoShape">
              <a:avLst/>
            </a:prstTxWarp>
          </a:bodyPr>
          <a:lstStyle>
            <a:lvl1pPr algn="ctr" eaLnBrk="1" hangingPunct="1">
              <a:defRPr sz="1300">
                <a:latin typeface="Times New Roman" panose="02020603050405020304" pitchFamily="18" charset="0"/>
              </a:defRPr>
            </a:lvl1pPr>
          </a:lstStyle>
          <a:p>
            <a:pPr>
              <a:defRPr/>
            </a:pPr>
            <a:fld id="{5BC7A62E-A290-4EFD-BEA9-0F6035BB6A8A}"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1474" name="Rectangle 2"/>
          <p:cNvSpPr>
            <a:spLocks noGrp="1" noChangeArrowheads="1"/>
          </p:cNvSpPr>
          <p:nvPr>
            <p:ph type="hdr" sz="quarter"/>
          </p:nvPr>
        </p:nvSpPr>
        <p:spPr bwMode="auto">
          <a:xfrm>
            <a:off x="0" y="0"/>
            <a:ext cx="3038475" cy="463550"/>
          </a:xfrm>
          <a:prstGeom prst="rect">
            <a:avLst/>
          </a:prstGeom>
          <a:noFill/>
          <a:ln w="9525">
            <a:noFill/>
            <a:miter lim="800000"/>
            <a:headEnd/>
            <a:tailEnd/>
          </a:ln>
          <a:effectLst/>
        </p:spPr>
        <p:txBody>
          <a:bodyPr vert="horz" wrap="square" lIns="93331" tIns="46665" rIns="93331" bIns="46665" numCol="1" anchor="t" anchorCtr="0" compatLnSpc="1">
            <a:prstTxWarp prst="textNoShape">
              <a:avLst/>
            </a:prstTxWarp>
          </a:bodyPr>
          <a:lstStyle>
            <a:lvl1pPr eaLnBrk="1" hangingPunct="1">
              <a:defRPr sz="1300">
                <a:latin typeface="Times New Roman" pitchFamily="18" charset="0"/>
              </a:defRPr>
            </a:lvl1pPr>
          </a:lstStyle>
          <a:p>
            <a:pPr>
              <a:defRPr/>
            </a:pPr>
            <a:endParaRPr lang="en-US"/>
          </a:p>
        </p:txBody>
      </p:sp>
      <p:sp>
        <p:nvSpPr>
          <p:cNvPr id="361475" name="Rectangle 3"/>
          <p:cNvSpPr>
            <a:spLocks noGrp="1" noChangeArrowheads="1"/>
          </p:cNvSpPr>
          <p:nvPr>
            <p:ph type="dt" idx="1"/>
          </p:nvPr>
        </p:nvSpPr>
        <p:spPr bwMode="auto">
          <a:xfrm>
            <a:off x="3970338" y="0"/>
            <a:ext cx="3038475" cy="463550"/>
          </a:xfrm>
          <a:prstGeom prst="rect">
            <a:avLst/>
          </a:prstGeom>
          <a:noFill/>
          <a:ln w="9525">
            <a:noFill/>
            <a:miter lim="800000"/>
            <a:headEnd/>
            <a:tailEnd/>
          </a:ln>
          <a:effectLst/>
        </p:spPr>
        <p:txBody>
          <a:bodyPr vert="horz" wrap="square" lIns="93331" tIns="46665" rIns="93331" bIns="46665" numCol="1" anchor="t" anchorCtr="0" compatLnSpc="1">
            <a:prstTxWarp prst="textNoShape">
              <a:avLst/>
            </a:prstTxWarp>
          </a:bodyPr>
          <a:lstStyle>
            <a:lvl1pPr algn="r" eaLnBrk="1" hangingPunct="1">
              <a:defRPr sz="1300">
                <a:latin typeface="Times New Roman" pitchFamily="18" charset="0"/>
              </a:defRPr>
            </a:lvl1pPr>
          </a:lstStyle>
          <a:p>
            <a:pPr>
              <a:defRPr/>
            </a:pPr>
            <a:fld id="{BE5825C4-D85E-4966-B14E-190B9ADE0BDB}" type="datetime1">
              <a:rPr lang="en-US"/>
              <a:pPr>
                <a:defRPr/>
              </a:pPr>
              <a:t>5/27/2020</a:t>
            </a:fld>
            <a:endParaRPr lang="en-US" dirty="0"/>
          </a:p>
        </p:txBody>
      </p:sp>
      <p:sp>
        <p:nvSpPr>
          <p:cNvPr id="5124" name="Rectangle 4"/>
          <p:cNvSpPr>
            <a:spLocks noGrp="1" noRot="1" noChangeAspect="1" noChangeArrowheads="1" noTextEdit="1"/>
          </p:cNvSpPr>
          <p:nvPr>
            <p:ph type="sldImg" idx="2"/>
          </p:nvPr>
        </p:nvSpPr>
        <p:spPr bwMode="auto">
          <a:xfrm>
            <a:off x="1182688" y="698500"/>
            <a:ext cx="4645025" cy="34845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1477" name="Rectangle 5"/>
          <p:cNvSpPr>
            <a:spLocks noGrp="1" noChangeArrowheads="1"/>
          </p:cNvSpPr>
          <p:nvPr>
            <p:ph type="body" sz="quarter" idx="3"/>
          </p:nvPr>
        </p:nvSpPr>
        <p:spPr bwMode="auto">
          <a:xfrm>
            <a:off x="701675" y="4416425"/>
            <a:ext cx="5607050" cy="4181475"/>
          </a:xfrm>
          <a:prstGeom prst="rect">
            <a:avLst/>
          </a:prstGeom>
          <a:noFill/>
          <a:ln w="9525">
            <a:noFill/>
            <a:miter lim="800000"/>
            <a:headEnd/>
            <a:tailEnd/>
          </a:ln>
          <a:effectLst/>
        </p:spPr>
        <p:txBody>
          <a:bodyPr vert="horz" wrap="square" lIns="93331" tIns="46665" rIns="93331" bIns="4666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61478" name="Rectangle 6"/>
          <p:cNvSpPr>
            <a:spLocks noGrp="1" noChangeArrowheads="1"/>
          </p:cNvSpPr>
          <p:nvPr>
            <p:ph type="ftr" sz="quarter" idx="4"/>
          </p:nvPr>
        </p:nvSpPr>
        <p:spPr bwMode="auto">
          <a:xfrm>
            <a:off x="0" y="8831263"/>
            <a:ext cx="3038475" cy="463550"/>
          </a:xfrm>
          <a:prstGeom prst="rect">
            <a:avLst/>
          </a:prstGeom>
          <a:noFill/>
          <a:ln w="9525">
            <a:noFill/>
            <a:miter lim="800000"/>
            <a:headEnd/>
            <a:tailEnd/>
          </a:ln>
          <a:effectLst/>
        </p:spPr>
        <p:txBody>
          <a:bodyPr vert="horz" wrap="square" lIns="93331" tIns="46665" rIns="93331" bIns="46665" numCol="1" anchor="b" anchorCtr="0" compatLnSpc="1">
            <a:prstTxWarp prst="textNoShape">
              <a:avLst/>
            </a:prstTxWarp>
          </a:bodyPr>
          <a:lstStyle>
            <a:lvl1pPr eaLnBrk="1" hangingPunct="1">
              <a:defRPr sz="1300">
                <a:latin typeface="Times New Roman" pitchFamily="18" charset="0"/>
              </a:defRPr>
            </a:lvl1pPr>
          </a:lstStyle>
          <a:p>
            <a:pPr>
              <a:defRPr/>
            </a:pPr>
            <a:endParaRPr lang="en-US"/>
          </a:p>
        </p:txBody>
      </p:sp>
      <p:sp>
        <p:nvSpPr>
          <p:cNvPr id="361479" name="Rectangle 7"/>
          <p:cNvSpPr>
            <a:spLocks noGrp="1" noChangeArrowheads="1"/>
          </p:cNvSpPr>
          <p:nvPr>
            <p:ph type="sldNum" sz="quarter" idx="5"/>
          </p:nvPr>
        </p:nvSpPr>
        <p:spPr bwMode="auto">
          <a:xfrm>
            <a:off x="3970338" y="8831263"/>
            <a:ext cx="3038475" cy="463550"/>
          </a:xfrm>
          <a:prstGeom prst="rect">
            <a:avLst/>
          </a:prstGeom>
          <a:noFill/>
          <a:ln w="9525">
            <a:noFill/>
            <a:miter lim="800000"/>
            <a:headEnd/>
            <a:tailEnd/>
          </a:ln>
          <a:effectLst/>
        </p:spPr>
        <p:txBody>
          <a:bodyPr vert="horz" wrap="square" lIns="93331" tIns="46665" rIns="93331" bIns="46665" numCol="1" anchor="b" anchorCtr="0" compatLnSpc="1">
            <a:prstTxWarp prst="textNoShape">
              <a:avLst/>
            </a:prstTxWarp>
          </a:bodyPr>
          <a:lstStyle>
            <a:lvl1pPr algn="r" eaLnBrk="1" hangingPunct="1">
              <a:defRPr sz="1300">
                <a:latin typeface="Times New Roman" panose="02020603050405020304" pitchFamily="18" charset="0"/>
              </a:defRPr>
            </a:lvl1pPr>
          </a:lstStyle>
          <a:p>
            <a:pPr>
              <a:defRPr/>
            </a:pPr>
            <a:fld id="{34E2DD07-39D1-4232-99BF-51D0FB44F1B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a:t>The EIR allows you to quickly compare rates from various lenders</a:t>
            </a:r>
          </a:p>
          <a:p>
            <a:endParaRPr lang="en-US" dirty="0"/>
          </a:p>
        </p:txBody>
      </p:sp>
      <p:sp>
        <p:nvSpPr>
          <p:cNvPr id="4" name="Slide Number Placeholder 3"/>
          <p:cNvSpPr>
            <a:spLocks noGrp="1"/>
          </p:cNvSpPr>
          <p:nvPr>
            <p:ph type="sldNum" sz="quarter" idx="10"/>
          </p:nvPr>
        </p:nvSpPr>
        <p:spPr/>
        <p:txBody>
          <a:bodyPr/>
          <a:lstStyle/>
          <a:p>
            <a:pPr>
              <a:defRPr/>
            </a:pPr>
            <a:fld id="{34E2DD07-39D1-4232-99BF-51D0FB44F1BD}" type="slidenum">
              <a:rPr lang="en-US" altLang="en-US" smtClean="0"/>
              <a:pPr>
                <a:defRPr/>
              </a:pPr>
              <a:t>21</a:t>
            </a:fld>
            <a:endParaRPr lang="en-US" altLang="en-US"/>
          </a:p>
        </p:txBody>
      </p:sp>
    </p:spTree>
    <p:extLst>
      <p:ext uri="{BB962C8B-B14F-4D97-AF65-F5344CB8AC3E}">
        <p14:creationId xmlns:p14="http://schemas.microsoft.com/office/powerpoint/2010/main" val="3208508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4E2DD07-39D1-4232-99BF-51D0FB44F1BD}" type="slidenum">
              <a:rPr lang="en-US" altLang="en-US" smtClean="0"/>
              <a:pPr>
                <a:defRPr/>
              </a:pPr>
              <a:t>30</a:t>
            </a:fld>
            <a:endParaRPr lang="en-US" altLang="en-US"/>
          </a:p>
        </p:txBody>
      </p:sp>
    </p:spTree>
    <p:extLst>
      <p:ext uri="{BB962C8B-B14F-4D97-AF65-F5344CB8AC3E}">
        <p14:creationId xmlns:p14="http://schemas.microsoft.com/office/powerpoint/2010/main" val="4118973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4E2DD07-39D1-4232-99BF-51D0FB44F1BD}" type="slidenum">
              <a:rPr lang="en-US" altLang="en-US" smtClean="0"/>
              <a:pPr>
                <a:defRPr/>
              </a:pPr>
              <a:t>49</a:t>
            </a:fld>
            <a:endParaRPr lang="en-US" altLang="en-US"/>
          </a:p>
        </p:txBody>
      </p:sp>
    </p:spTree>
    <p:extLst>
      <p:ext uri="{BB962C8B-B14F-4D97-AF65-F5344CB8AC3E}">
        <p14:creationId xmlns:p14="http://schemas.microsoft.com/office/powerpoint/2010/main" val="30834034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a:ln/>
        </p:spPr>
      </p:sp>
      <p:sp>
        <p:nvSpPr>
          <p:cNvPr id="1126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126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fld id="{8F1D1C74-27EB-4A94-B48D-F5498902AA4C}" type="slidenum">
              <a:rPr lang="en-US" altLang="en-US" smtClean="0">
                <a:latin typeface="Times New Roman" panose="02020603050405020304" pitchFamily="18" charset="0"/>
              </a:rPr>
              <a:pPr/>
              <a:t>50</a:t>
            </a:fld>
            <a:endParaRPr lang="en-US" altLang="en-US">
              <a:latin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defRPr/>
            </a:pPr>
            <a:endParaRPr lang="en-US" altLang="en-US"/>
          </a:p>
        </p:txBody>
      </p:sp>
      <p:sp>
        <p:nvSpPr>
          <p:cNvPr id="6" name="Slide Number Placeholder 3"/>
          <p:cNvSpPr txBox="1">
            <a:spLocks noGrp="1"/>
          </p:cNvSpPr>
          <p:nvPr/>
        </p:nvSpPr>
        <p:spPr bwMode="auto">
          <a:xfrm>
            <a:off x="8305800" y="6172200"/>
            <a:ext cx="592138" cy="457200"/>
          </a:xfrm>
          <a:prstGeom prst="rect">
            <a:avLst/>
          </a:prstGeom>
          <a:noFill/>
          <a:ln w="9525">
            <a:noFill/>
            <a:miter lim="800000"/>
            <a:headEnd/>
            <a:tailEnd/>
          </a:ln>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defRPr/>
            </a:pPr>
            <a:fld id="{064B6DAE-1A77-454C-B6B4-8F23735D53F8}" type="slidenum">
              <a:rPr lang="en-US" altLang="en-US" sz="1400" smtClean="0">
                <a:latin typeface="Times New Roman" panose="02020603050405020304" pitchFamily="18" charset="0"/>
              </a:rPr>
              <a:pPr eaLnBrk="1" hangingPunct="1">
                <a:defRPr/>
              </a:pPr>
              <a:t>‹#›</a:t>
            </a:fld>
            <a:endParaRPr lang="en-US" altLang="en-US" sz="1400">
              <a:latin typeface="Times New Roman" panose="02020603050405020304" pitchFamily="18" charset="0"/>
            </a:endParaRPr>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defRPr/>
            </a:pPr>
            <a:endParaRPr lang="en-US" altLang="en-US"/>
          </a:p>
        </p:txBody>
      </p:sp>
      <p:pic>
        <p:nvPicPr>
          <p:cNvPr id="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1388" y="438150"/>
            <a:ext cx="113347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defRPr/>
            </a:pPr>
            <a:endParaRPr lang="en-US" altLang="en-US"/>
          </a:p>
        </p:txBody>
      </p:sp>
      <p:sp>
        <p:nvSpPr>
          <p:cNvPr id="11" name="Slide Number Placeholder 3"/>
          <p:cNvSpPr txBox="1">
            <a:spLocks noGrp="1"/>
          </p:cNvSpPr>
          <p:nvPr/>
        </p:nvSpPr>
        <p:spPr bwMode="auto">
          <a:xfrm>
            <a:off x="8305800" y="6172200"/>
            <a:ext cx="592138" cy="457200"/>
          </a:xfrm>
          <a:prstGeom prst="rect">
            <a:avLst/>
          </a:prstGeom>
          <a:noFill/>
          <a:ln w="9525">
            <a:noFill/>
            <a:miter lim="800000"/>
            <a:headEnd/>
            <a:tailEnd/>
          </a:ln>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defRPr/>
            </a:pPr>
            <a:fld id="{141F6B5E-9E46-411F-8DE4-DFD6DD50604D}" type="slidenum">
              <a:rPr lang="en-US" altLang="en-US" sz="1400" smtClean="0">
                <a:latin typeface="Times New Roman" panose="02020603050405020304" pitchFamily="18" charset="0"/>
              </a:rPr>
              <a:pPr eaLnBrk="1" hangingPunct="1">
                <a:defRPr/>
              </a:pPr>
              <a:t>‹#›</a:t>
            </a:fld>
            <a:endParaRPr lang="en-US" altLang="en-US" sz="1400">
              <a:latin typeface="Times New Roman" panose="02020603050405020304" pitchFamily="18" charset="0"/>
            </a:endParaRPr>
          </a:p>
        </p:txBody>
      </p:sp>
      <p:sp>
        <p:nvSpPr>
          <p:cNvPr id="12"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defRPr/>
            </a:pPr>
            <a:endParaRPr lang="en-US" altLang="en-US"/>
          </a:p>
        </p:txBody>
      </p:sp>
      <p:pic>
        <p:nvPicPr>
          <p:cNvPr id="1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defRPr/>
            </a:pPr>
            <a:endParaRPr lang="en-US" altLang="en-US"/>
          </a:p>
        </p:txBody>
      </p:sp>
      <p:sp>
        <p:nvSpPr>
          <p:cNvPr id="1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defRPr/>
            </a:pPr>
            <a:endParaRPr lang="en-US" altLang="en-US"/>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28025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defRPr/>
            </a:pPr>
            <a:endParaRPr lang="en-US" altLang="en-US"/>
          </a:p>
        </p:txBody>
      </p:sp>
      <p:sp>
        <p:nvSpPr>
          <p:cNvPr id="6" name="Slide Number Placeholder 3"/>
          <p:cNvSpPr txBox="1">
            <a:spLocks noGrp="1"/>
          </p:cNvSpPr>
          <p:nvPr/>
        </p:nvSpPr>
        <p:spPr bwMode="auto">
          <a:xfrm>
            <a:off x="8305800" y="6172200"/>
            <a:ext cx="592138" cy="457200"/>
          </a:xfrm>
          <a:prstGeom prst="rect">
            <a:avLst/>
          </a:prstGeom>
          <a:noFill/>
          <a:ln w="9525">
            <a:noFill/>
            <a:miter lim="800000"/>
            <a:headEnd/>
            <a:tailEnd/>
          </a:ln>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defRPr/>
            </a:pPr>
            <a:fld id="{D9492E74-9F49-404B-BE27-966FB1724A2F}" type="slidenum">
              <a:rPr lang="en-US" altLang="en-US" sz="1400" smtClean="0">
                <a:latin typeface="Times New Roman" panose="02020603050405020304" pitchFamily="18" charset="0"/>
              </a:rPr>
              <a:pPr eaLnBrk="1" hangingPunct="1">
                <a:defRPr/>
              </a:pPr>
              <a:t>‹#›</a:t>
            </a:fld>
            <a:endParaRPr lang="en-US" altLang="en-US" sz="1400">
              <a:latin typeface="Times New Roman" panose="02020603050405020304" pitchFamily="18" charset="0"/>
            </a:endParaRPr>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defRPr/>
            </a:pPr>
            <a:endParaRPr lang="en-US" altLang="en-US"/>
          </a:p>
        </p:txBody>
      </p:sp>
      <p:pic>
        <p:nvPicPr>
          <p:cNvPr id="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1388" y="438150"/>
            <a:ext cx="113347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defRPr/>
            </a:pPr>
            <a:endParaRPr lang="en-US" altLang="en-US"/>
          </a:p>
        </p:txBody>
      </p:sp>
      <p:sp>
        <p:nvSpPr>
          <p:cNvPr id="11" name="Slide Number Placeholder 3"/>
          <p:cNvSpPr txBox="1">
            <a:spLocks noGrp="1"/>
          </p:cNvSpPr>
          <p:nvPr/>
        </p:nvSpPr>
        <p:spPr bwMode="auto">
          <a:xfrm>
            <a:off x="8305800" y="6172200"/>
            <a:ext cx="592138" cy="457200"/>
          </a:xfrm>
          <a:prstGeom prst="rect">
            <a:avLst/>
          </a:prstGeom>
          <a:noFill/>
          <a:ln w="9525">
            <a:noFill/>
            <a:miter lim="800000"/>
            <a:headEnd/>
            <a:tailEnd/>
          </a:ln>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defRPr/>
            </a:pPr>
            <a:fld id="{08BC6343-E69A-4BF9-BC8B-8FEFDED9F8BE}" type="slidenum">
              <a:rPr lang="en-US" altLang="en-US" sz="1400" smtClean="0">
                <a:latin typeface="Times New Roman" panose="02020603050405020304" pitchFamily="18" charset="0"/>
              </a:rPr>
              <a:pPr eaLnBrk="1" hangingPunct="1">
                <a:defRPr/>
              </a:pPr>
              <a:t>‹#›</a:t>
            </a:fld>
            <a:endParaRPr lang="en-US" altLang="en-US" sz="1400">
              <a:latin typeface="Times New Roman" panose="02020603050405020304" pitchFamily="18" charset="0"/>
            </a:endParaRPr>
          </a:p>
        </p:txBody>
      </p:sp>
      <p:sp>
        <p:nvSpPr>
          <p:cNvPr id="12"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defRPr/>
            </a:pPr>
            <a:endParaRPr lang="en-US" altLang="en-US"/>
          </a:p>
        </p:txBody>
      </p:sp>
      <p:sp>
        <p:nvSpPr>
          <p:cNvPr id="5017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50179"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Tree>
    <p:extLst>
      <p:ext uri="{BB962C8B-B14F-4D97-AF65-F5344CB8AC3E}">
        <p14:creationId xmlns:p14="http://schemas.microsoft.com/office/powerpoint/2010/main" val="40854678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defRPr/>
            </a:pPr>
            <a:endParaRPr lang="en-US" altLang="en-US"/>
          </a:p>
        </p:txBody>
      </p:sp>
      <p:sp>
        <p:nvSpPr>
          <p:cNvPr id="1030" name="Slide Number Placeholder 3"/>
          <p:cNvSpPr txBox="1">
            <a:spLocks noGrp="1"/>
          </p:cNvSpPr>
          <p:nvPr userDrawn="1"/>
        </p:nvSpPr>
        <p:spPr bwMode="auto">
          <a:xfrm>
            <a:off x="8305800" y="6172200"/>
            <a:ext cx="592138" cy="457200"/>
          </a:xfrm>
          <a:prstGeom prst="rect">
            <a:avLst/>
          </a:prstGeom>
          <a:noFill/>
          <a:ln w="9525">
            <a:noFill/>
            <a:miter lim="800000"/>
            <a:headEnd/>
            <a:tailEnd/>
          </a:ln>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eaLnBrk="1" hangingPunct="1">
              <a:defRPr/>
            </a:pPr>
            <a:fld id="{A456425F-3631-4CBC-8BBF-EA595D71BC14}" type="slidenum">
              <a:rPr lang="en-US" altLang="en-US" sz="1400" smtClean="0">
                <a:latin typeface="Times New Roman" panose="02020603050405020304" pitchFamily="18" charset="0"/>
              </a:rPr>
              <a:pPr algn="ctr" eaLnBrk="1" hangingPunct="1">
                <a:defRPr/>
              </a:pPr>
              <a:t>‹#›</a:t>
            </a:fld>
            <a:endParaRPr lang="en-US" altLang="en-US" sz="1400" dirty="0">
              <a:latin typeface="Times New Roman" panose="02020603050405020304" pitchFamily="18" charset="0"/>
            </a:endParaRPr>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defRPr/>
            </a:pPr>
            <a:endParaRPr lang="en-US" altLang="en-US"/>
          </a:p>
        </p:txBody>
      </p:sp>
    </p:spTree>
  </p:cSld>
  <p:clrMap bg1="lt1" tx1="dk1" bg2="lt2" tx2="dk2" accent1="accent1" accent2="accent2" accent3="accent3" accent4="accent4" accent5="accent5" accent6="accent6" hlink="hlink" folHlink="folHlink"/>
  <p:sldLayoutIdLst>
    <p:sldLayoutId id="2147484179" r:id="rId1"/>
    <p:sldLayoutId id="2147484180" r:id="rId2"/>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hyperlink" Target="https://www.nytimes.com/interactive/2014/upshot/buy-rent-calculator.html"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hyperlink" Target="https://www.dropbox.com/s/he00z45twalup89/TT35%20-%20Choosing%20a%20Mortgage%20Loan.xlsx?dl=0" TargetMode="Externa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hyperlink" Target="https://www.dropbox.com/s/p69g0bjs3hgee9q/TT12%20-%20Excel%20Financial%20Calculator.xlsm?dl=0" TargetMode="External"/><Relationship Id="rId2" Type="http://schemas.openxmlformats.org/officeDocument/2006/relationships/hyperlink" Target="https://www.dropbox.com/s/2uw2uct5wk3a0vq/TT19%20-%20Home%20Loan%20Comparison%20with%20Prepayment%20and%20Refinancing.xlsx?dl=0" TargetMode="Externa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www.dropbox.com/s/qdlmbh9tchcc4mc/TT01-15%20-%20PFP%20Education%20Home%20Auto%20Template.docx?dl=0"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hyperlink" Target="https://www.dropbox.com/s/2uw2uct5wk3a0vq/TT19%20-%20Home%20Loan%20Comparison%20with%20Prepayment%20and%20Refinancing.xlsx?dl=0" TargetMode="Externa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s://www.dropbox.com/s/2uw2uct5wk3a0vq/TT19%20-%20Home%20Loan%20Comparison%20with%20Prepayment%20and%20Refinancing.xlsx?dl=0" TargetMode="Externa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8.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hyperlink" Target="https://www.dropbox.com/s/2uw2uct5wk3a0vq/TT19%20-%20Home%20Loan%20Comparison%20with%20Prepayment%20and%20Refinancing.xlsx?dl=0"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hyperlink" Target="http://www.mtgprofessor.com/" TargetMode="External"/><Relationship Id="rId5" Type="http://schemas.openxmlformats.org/officeDocument/2006/relationships/hyperlink" Target="https://www.dropbox.com/s/hkgts4u1t7kxh5y/TT20%20-%20Debt%20Elimination%20Spreadsheet%20with%20Accellerator.xlsm?dl=0" TargetMode="External"/><Relationship Id="rId4" Type="http://schemas.openxmlformats.org/officeDocument/2006/relationships/hyperlink" Target="https://www.dropbox.com/s/epp7twjhzuq0agp/TT11%20-%20Maximum%20Mortgage%20Payments%20for%20LDS.xlsx?dl=0"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914400" y="2908300"/>
            <a:ext cx="7315200" cy="3492500"/>
          </a:xfrm>
        </p:spPr>
        <p:txBody>
          <a:bodyPr/>
          <a:lstStyle/>
          <a:p>
            <a:pPr eaLnBrk="1" hangingPunct="1"/>
            <a:r>
              <a:rPr lang="en-US" altLang="en-US" sz="4400" dirty="0"/>
              <a:t>The Home Decision 2 - </a:t>
            </a:r>
            <a:br>
              <a:rPr lang="en-US" altLang="en-US" sz="4400" dirty="0"/>
            </a:br>
            <a:r>
              <a:rPr lang="en-US" altLang="en-US" dirty="0"/>
              <a:t>Comparing Loans and Creating your Housing Plan</a:t>
            </a:r>
            <a:br>
              <a:rPr lang="en-US" altLang="en-US" sz="4400" dirty="0"/>
            </a:br>
            <a:br>
              <a:rPr lang="en-US" altLang="en-US" sz="4400" dirty="0"/>
            </a:br>
            <a:r>
              <a:rPr lang="en-US" altLang="en-US" sz="2800" dirty="0"/>
              <a:t>Updated 2020-05-27</a:t>
            </a:r>
            <a:endParaRPr lang="en-US" altLang="en-US" sz="4400" dirty="0"/>
          </a:p>
        </p:txBody>
      </p:sp>
      <p:sp>
        <p:nvSpPr>
          <p:cNvPr id="7171" name="Text Box 4"/>
          <p:cNvSpPr txBox="1">
            <a:spLocks noChangeArrowheads="1"/>
          </p:cNvSpPr>
          <p:nvPr/>
        </p:nvSpPr>
        <p:spPr bwMode="auto">
          <a:xfrm>
            <a:off x="14288" y="1168400"/>
            <a:ext cx="9144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a:spcBef>
                <a:spcPct val="50000"/>
              </a:spcBef>
              <a:buFontTx/>
              <a:buNone/>
            </a:pPr>
            <a:r>
              <a:rPr lang="en-US" altLang="en-US" sz="3200"/>
              <a:t>Personal Finance: Another Perspective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ltLang="en-US" dirty="0"/>
              <a:t>Other Options</a:t>
            </a:r>
          </a:p>
        </p:txBody>
      </p:sp>
      <p:sp>
        <p:nvSpPr>
          <p:cNvPr id="352259" name="Rectangle 3"/>
          <p:cNvSpPr>
            <a:spLocks noGrp="1" noChangeArrowheads="1"/>
          </p:cNvSpPr>
          <p:nvPr>
            <p:ph idx="1"/>
          </p:nvPr>
        </p:nvSpPr>
        <p:spPr>
          <a:xfrm>
            <a:off x="928688" y="1608138"/>
            <a:ext cx="7286625" cy="4419600"/>
          </a:xfrm>
        </p:spPr>
        <p:txBody>
          <a:bodyPr/>
          <a:lstStyle/>
          <a:p>
            <a:pPr eaLnBrk="1" hangingPunct="1"/>
            <a:r>
              <a:rPr lang="en-US" altLang="en-US" dirty="0"/>
              <a:t>Other options include:</a:t>
            </a:r>
          </a:p>
          <a:p>
            <a:pPr lvl="1" eaLnBrk="1" hangingPunct="1"/>
            <a:r>
              <a:rPr lang="en-US" altLang="en-US" dirty="0"/>
              <a:t>Mobile homes, tiny houses, recreational vehicles</a:t>
            </a:r>
          </a:p>
          <a:p>
            <a:pPr lvl="2" eaLnBrk="1" hangingPunct="1"/>
            <a:r>
              <a:rPr lang="en-US" altLang="en-US" dirty="0"/>
              <a:t>Advantages</a:t>
            </a:r>
          </a:p>
          <a:p>
            <a:pPr lvl="3" eaLnBrk="1" hangingPunct="1"/>
            <a:r>
              <a:rPr lang="en-US" altLang="en-US" dirty="0"/>
              <a:t>Lower cost</a:t>
            </a:r>
          </a:p>
          <a:p>
            <a:pPr lvl="2" eaLnBrk="1" hangingPunct="1"/>
            <a:r>
              <a:rPr lang="en-US" altLang="en-US" dirty="0"/>
              <a:t>Disadvantages</a:t>
            </a:r>
          </a:p>
          <a:p>
            <a:pPr lvl="3" eaLnBrk="1" hangingPunct="1"/>
            <a:r>
              <a:rPr lang="en-US" altLang="en-US" dirty="0"/>
              <a:t>Lower resale value, lack of permanence, challenge getting finances, difficulty in building equity</a:t>
            </a:r>
          </a:p>
        </p:txBody>
      </p:sp>
      <p:sp>
        <p:nvSpPr>
          <p:cNvPr id="25604"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68A1D668-D02B-4B6A-8866-B74970718B36}" type="slidenum">
              <a:rPr lang="en-US" altLang="en-US" sz="1800">
                <a:solidFill>
                  <a:schemeClr val="bg1"/>
                </a:solidFill>
              </a:rPr>
              <a:pPr>
                <a:spcBef>
                  <a:spcPct val="0"/>
                </a:spcBef>
                <a:buFontTx/>
                <a:buNone/>
              </a:pPr>
              <a:t>10</a:t>
            </a:fld>
            <a:endParaRPr lang="en-US" altLang="en-US" sz="1800">
              <a:solidFill>
                <a:schemeClr val="bg1"/>
              </a:solidFill>
            </a:endParaRPr>
          </a:p>
        </p:txBody>
      </p:sp>
    </p:spTree>
    <p:extLst>
      <p:ext uri="{BB962C8B-B14F-4D97-AF65-F5344CB8AC3E}">
        <p14:creationId xmlns:p14="http://schemas.microsoft.com/office/powerpoint/2010/main" val="3418055056"/>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2259">
                                            <p:txEl>
                                              <p:pRg st="0" end="0"/>
                                            </p:txEl>
                                          </p:spTgt>
                                        </p:tgtEl>
                                        <p:attrNameLst>
                                          <p:attrName>style.visibility</p:attrName>
                                        </p:attrNameLst>
                                      </p:cBhvr>
                                      <p:to>
                                        <p:strVal val="visible"/>
                                      </p:to>
                                    </p:set>
                                    <p:anim calcmode="lin" valueType="num">
                                      <p:cBhvr additive="base">
                                        <p:cTn id="7" dur="500" fill="hold"/>
                                        <p:tgtEl>
                                          <p:spTgt spid="3522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522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52259">
                                            <p:txEl>
                                              <p:pRg st="1" end="1"/>
                                            </p:txEl>
                                          </p:spTgt>
                                        </p:tgtEl>
                                        <p:attrNameLst>
                                          <p:attrName>style.visibility</p:attrName>
                                        </p:attrNameLst>
                                      </p:cBhvr>
                                      <p:to>
                                        <p:strVal val="visible"/>
                                      </p:to>
                                    </p:set>
                                    <p:anim calcmode="lin" valueType="num">
                                      <p:cBhvr additive="base">
                                        <p:cTn id="13" dur="500" fill="hold"/>
                                        <p:tgtEl>
                                          <p:spTgt spid="35225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5225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52259">
                                            <p:txEl>
                                              <p:pRg st="2" end="2"/>
                                            </p:txEl>
                                          </p:spTgt>
                                        </p:tgtEl>
                                        <p:attrNameLst>
                                          <p:attrName>style.visibility</p:attrName>
                                        </p:attrNameLst>
                                      </p:cBhvr>
                                      <p:to>
                                        <p:strVal val="visible"/>
                                      </p:to>
                                    </p:set>
                                    <p:anim calcmode="lin" valueType="num">
                                      <p:cBhvr additive="base">
                                        <p:cTn id="17" dur="500" fill="hold"/>
                                        <p:tgtEl>
                                          <p:spTgt spid="35225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5225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52259">
                                            <p:txEl>
                                              <p:pRg st="3" end="3"/>
                                            </p:txEl>
                                          </p:spTgt>
                                        </p:tgtEl>
                                        <p:attrNameLst>
                                          <p:attrName>style.visibility</p:attrName>
                                        </p:attrNameLst>
                                      </p:cBhvr>
                                      <p:to>
                                        <p:strVal val="visible"/>
                                      </p:to>
                                    </p:set>
                                    <p:anim calcmode="lin" valueType="num">
                                      <p:cBhvr additive="base">
                                        <p:cTn id="21" dur="500" fill="hold"/>
                                        <p:tgtEl>
                                          <p:spTgt spid="35225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5225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52259">
                                            <p:txEl>
                                              <p:pRg st="4" end="4"/>
                                            </p:txEl>
                                          </p:spTgt>
                                        </p:tgtEl>
                                        <p:attrNameLst>
                                          <p:attrName>style.visibility</p:attrName>
                                        </p:attrNameLst>
                                      </p:cBhvr>
                                      <p:to>
                                        <p:strVal val="visible"/>
                                      </p:to>
                                    </p:set>
                                    <p:anim calcmode="lin" valueType="num">
                                      <p:cBhvr additive="base">
                                        <p:cTn id="25" dur="500" fill="hold"/>
                                        <p:tgtEl>
                                          <p:spTgt spid="35225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5225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52259">
                                            <p:txEl>
                                              <p:pRg st="5" end="5"/>
                                            </p:txEl>
                                          </p:spTgt>
                                        </p:tgtEl>
                                        <p:attrNameLst>
                                          <p:attrName>style.visibility</p:attrName>
                                        </p:attrNameLst>
                                      </p:cBhvr>
                                      <p:to>
                                        <p:strVal val="visible"/>
                                      </p:to>
                                    </p:set>
                                    <p:anim calcmode="lin" valueType="num">
                                      <p:cBhvr additive="base">
                                        <p:cTn id="29" dur="500" fill="hold"/>
                                        <p:tgtEl>
                                          <p:spTgt spid="35225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52259">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2259" grpId="0" uiExpand="1"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1026"/>
          <p:cNvSpPr>
            <a:spLocks noGrp="1" noChangeArrowheads="1"/>
          </p:cNvSpPr>
          <p:nvPr>
            <p:ph type="title"/>
          </p:nvPr>
        </p:nvSpPr>
        <p:spPr/>
        <p:txBody>
          <a:bodyPr/>
          <a:lstStyle/>
          <a:p>
            <a:pPr eaLnBrk="1" hangingPunct="1"/>
            <a:r>
              <a:rPr lang="en-US" altLang="en-US" dirty="0"/>
              <a:t>Questions</a:t>
            </a:r>
          </a:p>
        </p:txBody>
      </p:sp>
      <p:sp>
        <p:nvSpPr>
          <p:cNvPr id="151555" name="Rectangle 1027"/>
          <p:cNvSpPr>
            <a:spLocks noGrp="1" noChangeArrowheads="1"/>
          </p:cNvSpPr>
          <p:nvPr>
            <p:ph idx="1"/>
          </p:nvPr>
        </p:nvSpPr>
        <p:spPr>
          <a:xfrm>
            <a:off x="928689" y="1608138"/>
            <a:ext cx="7300912" cy="4419600"/>
          </a:xfrm>
        </p:spPr>
        <p:txBody>
          <a:bodyPr/>
          <a:lstStyle/>
          <a:p>
            <a:pPr lvl="1" eaLnBrk="1" hangingPunct="1">
              <a:defRPr/>
            </a:pPr>
            <a:r>
              <a:rPr lang="en-US" altLang="en-US" dirty="0"/>
              <a:t>Any questions about housing options and the principles of home ownership?</a:t>
            </a:r>
          </a:p>
          <a:p>
            <a:pPr lvl="1" eaLnBrk="1" hangingPunct="1">
              <a:defRPr/>
            </a:pPr>
            <a:endParaRPr lang="en-US" altLang="en-US" dirty="0"/>
          </a:p>
          <a:p>
            <a:pPr lvl="2" eaLnBrk="1" hangingPunct="1">
              <a:defRPr/>
            </a:pPr>
            <a:r>
              <a:rPr lang="en-US" altLang="en-US" dirty="0"/>
              <a:t>Rent versus buy calculators</a:t>
            </a:r>
          </a:p>
          <a:p>
            <a:pPr lvl="3" eaLnBrk="1" hangingPunct="1">
              <a:defRPr/>
            </a:pPr>
            <a:r>
              <a:rPr lang="en-US" altLang="en-US" dirty="0">
                <a:hlinkClick r:id="rId2"/>
              </a:rPr>
              <a:t>New York Times</a:t>
            </a:r>
            <a:endParaRPr lang="en-US" altLang="en-US" dirty="0"/>
          </a:p>
          <a:p>
            <a:pPr lvl="3" eaLnBrk="1" hangingPunct="1">
              <a:defRPr/>
            </a:pPr>
            <a:endParaRPr lang="en-US" altLang="en-US" dirty="0"/>
          </a:p>
        </p:txBody>
      </p:sp>
      <p:sp>
        <p:nvSpPr>
          <p:cNvPr id="13316"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C9F2C056-A01A-4505-B044-92B0B773BF9D}" type="slidenum">
              <a:rPr lang="en-US" altLang="en-US" sz="1800">
                <a:solidFill>
                  <a:schemeClr val="bg1"/>
                </a:solidFill>
              </a:rPr>
              <a:pPr>
                <a:spcBef>
                  <a:spcPct val="0"/>
                </a:spcBef>
                <a:buFontTx/>
                <a:buNone/>
              </a:pPr>
              <a:t>11</a:t>
            </a:fld>
            <a:endParaRPr lang="en-US" altLang="en-US" sz="1800">
              <a:solidFill>
                <a:schemeClr val="bg1"/>
              </a:solidFill>
            </a:endParaRPr>
          </a:p>
        </p:txBody>
      </p:sp>
    </p:spTree>
    <p:extLst>
      <p:ext uri="{BB962C8B-B14F-4D97-AF65-F5344CB8AC3E}">
        <p14:creationId xmlns:p14="http://schemas.microsoft.com/office/powerpoint/2010/main" val="1255458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1555">
                                            <p:txEl>
                                              <p:pRg st="0" end="0"/>
                                            </p:txEl>
                                          </p:spTgt>
                                        </p:tgtEl>
                                        <p:attrNameLst>
                                          <p:attrName>style.visibility</p:attrName>
                                        </p:attrNameLst>
                                      </p:cBhvr>
                                      <p:to>
                                        <p:strVal val="visible"/>
                                      </p:to>
                                    </p:set>
                                    <p:anim calcmode="lin" valueType="num">
                                      <p:cBhvr additive="base">
                                        <p:cTn id="7" dur="500" fill="hold"/>
                                        <p:tgtEl>
                                          <p:spTgt spid="1515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155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1555">
                                            <p:txEl>
                                              <p:pRg st="2" end="2"/>
                                            </p:txEl>
                                          </p:spTgt>
                                        </p:tgtEl>
                                        <p:attrNameLst>
                                          <p:attrName>style.visibility</p:attrName>
                                        </p:attrNameLst>
                                      </p:cBhvr>
                                      <p:to>
                                        <p:strVal val="visible"/>
                                      </p:to>
                                    </p:set>
                                    <p:anim calcmode="lin" valueType="num">
                                      <p:cBhvr additive="base">
                                        <p:cTn id="11" dur="500" fill="hold"/>
                                        <p:tgtEl>
                                          <p:spTgt spid="151555">
                                            <p:txEl>
                                              <p:pRg st="2" end="2"/>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51555">
                                            <p:txEl>
                                              <p:pRg st="2" end="2"/>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51555">
                                            <p:txEl>
                                              <p:pRg st="3" end="3"/>
                                            </p:txEl>
                                          </p:spTgt>
                                        </p:tgtEl>
                                        <p:attrNameLst>
                                          <p:attrName>style.visibility</p:attrName>
                                        </p:attrNameLst>
                                      </p:cBhvr>
                                      <p:to>
                                        <p:strVal val="visible"/>
                                      </p:to>
                                    </p:set>
                                    <p:anim calcmode="lin" valueType="num">
                                      <p:cBhvr additive="base">
                                        <p:cTn id="15" dur="500" fill="hold"/>
                                        <p:tgtEl>
                                          <p:spTgt spid="151555">
                                            <p:txEl>
                                              <p:pRg st="3" end="3"/>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5155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uiExpand="1"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1026"/>
          <p:cNvSpPr>
            <a:spLocks noGrp="1" noChangeArrowheads="1"/>
          </p:cNvSpPr>
          <p:nvPr>
            <p:ph type="title"/>
          </p:nvPr>
        </p:nvSpPr>
        <p:spPr>
          <a:xfrm>
            <a:off x="46038" y="685800"/>
            <a:ext cx="9051925" cy="941388"/>
          </a:xfrm>
        </p:spPr>
        <p:txBody>
          <a:bodyPr/>
          <a:lstStyle/>
          <a:p>
            <a:pPr marL="838200" indent="-838200" eaLnBrk="1" hangingPunct="1"/>
            <a:r>
              <a:rPr lang="en-US" altLang="en-US" dirty="0"/>
              <a:t>B. How to Compare Different Mortgage Loans</a:t>
            </a:r>
          </a:p>
        </p:txBody>
      </p:sp>
      <p:sp>
        <p:nvSpPr>
          <p:cNvPr id="160771" name="Rectangle 1027"/>
          <p:cNvSpPr>
            <a:spLocks noGrp="1" noChangeArrowheads="1"/>
          </p:cNvSpPr>
          <p:nvPr>
            <p:ph idx="1"/>
          </p:nvPr>
        </p:nvSpPr>
        <p:spPr>
          <a:xfrm>
            <a:off x="914400" y="1600200"/>
            <a:ext cx="7315200" cy="4953000"/>
          </a:xfrm>
        </p:spPr>
        <p:txBody>
          <a:bodyPr/>
          <a:lstStyle/>
          <a:p>
            <a:pPr eaLnBrk="1" hangingPunct="1"/>
            <a:r>
              <a:rPr lang="en-US" altLang="en-US" dirty="0"/>
              <a:t>What factors go into choosing a loan?</a:t>
            </a:r>
          </a:p>
          <a:p>
            <a:pPr lvl="1" eaLnBrk="1" hangingPunct="1"/>
            <a:r>
              <a:rPr lang="en-US" altLang="en-US" dirty="0"/>
              <a:t>You have lots of options for your mortgage</a:t>
            </a:r>
          </a:p>
          <a:p>
            <a:pPr lvl="2" eaLnBrk="1" hangingPunct="1"/>
            <a:r>
              <a:rPr lang="en-US" altLang="en-US" dirty="0"/>
              <a:t>Fixed rate, adjustable rate, fixed with interest only and variable with interest only option</a:t>
            </a:r>
          </a:p>
          <a:p>
            <a:pPr lvl="1" eaLnBrk="1" hangingPunct="1"/>
            <a:r>
              <a:rPr lang="en-US" altLang="en-US" dirty="0"/>
              <a:t>What factors do into your choice of mortgage?</a:t>
            </a:r>
          </a:p>
          <a:p>
            <a:pPr lvl="2" eaLnBrk="1" hangingPunct="1"/>
            <a:r>
              <a:rPr lang="en-US" altLang="en-US" dirty="0"/>
              <a:t>Time horizon</a:t>
            </a:r>
          </a:p>
          <a:p>
            <a:pPr lvl="2" eaLnBrk="1" hangingPunct="1"/>
            <a:r>
              <a:rPr lang="en-US" altLang="en-US" dirty="0"/>
              <a:t>Risk tolerance</a:t>
            </a:r>
          </a:p>
          <a:p>
            <a:pPr lvl="2" eaLnBrk="1" hangingPunct="1"/>
            <a:r>
              <a:rPr lang="en-US" altLang="en-US" dirty="0"/>
              <a:t>Cash flow preferences</a:t>
            </a:r>
          </a:p>
          <a:p>
            <a:pPr lvl="2" eaLnBrk="1" hangingPunct="1"/>
            <a:r>
              <a:rPr lang="en-US" altLang="en-US" dirty="0"/>
              <a:t>Goals</a:t>
            </a:r>
          </a:p>
          <a:p>
            <a:pPr lvl="3" eaLnBrk="1" hangingPunct="1"/>
            <a:r>
              <a:rPr lang="en-US" altLang="en-US" dirty="0"/>
              <a:t>See </a:t>
            </a:r>
            <a:r>
              <a:rPr lang="en-US" altLang="en-US" dirty="0">
                <a:hlinkClick r:id="rId2"/>
              </a:rPr>
              <a:t>Choosing a Mortgage Loan </a:t>
            </a:r>
            <a:r>
              <a:rPr lang="en-US" altLang="en-US" dirty="0"/>
              <a:t>(LT35)</a:t>
            </a:r>
          </a:p>
        </p:txBody>
      </p:sp>
      <p:sp>
        <p:nvSpPr>
          <p:cNvPr id="66564"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CC798637-AF9B-4720-AE5B-1B8133CA20D6}" type="slidenum">
              <a:rPr lang="en-US" altLang="en-US" sz="1800">
                <a:solidFill>
                  <a:schemeClr val="bg1"/>
                </a:solidFill>
              </a:rPr>
              <a:pPr>
                <a:spcBef>
                  <a:spcPct val="0"/>
                </a:spcBef>
                <a:buFontTx/>
                <a:buNone/>
              </a:pPr>
              <a:t>12</a:t>
            </a:fld>
            <a:endParaRPr lang="en-US" altLang="en-US" sz="1800">
              <a:solidFill>
                <a:schemeClr val="bg1"/>
              </a:solidFill>
            </a:endParaRPr>
          </a:p>
        </p:txBody>
      </p:sp>
    </p:spTree>
    <p:extLst>
      <p:ext uri="{BB962C8B-B14F-4D97-AF65-F5344CB8AC3E}">
        <p14:creationId xmlns:p14="http://schemas.microsoft.com/office/powerpoint/2010/main" val="6995931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60771">
                                            <p:txEl>
                                              <p:pRg st="0" end="0"/>
                                            </p:txEl>
                                          </p:spTgt>
                                        </p:tgtEl>
                                        <p:attrNameLst>
                                          <p:attrName>style.visibility</p:attrName>
                                        </p:attrNameLst>
                                      </p:cBhvr>
                                      <p:to>
                                        <p:strVal val="visible"/>
                                      </p:to>
                                    </p:set>
                                    <p:animEffect transition="in" filter="checkerboard(across)">
                                      <p:cBhvr>
                                        <p:cTn id="7" dur="500"/>
                                        <p:tgtEl>
                                          <p:spTgt spid="1607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60771">
                                            <p:txEl>
                                              <p:pRg st="1" end="1"/>
                                            </p:txEl>
                                          </p:spTgt>
                                        </p:tgtEl>
                                        <p:attrNameLst>
                                          <p:attrName>style.visibility</p:attrName>
                                        </p:attrNameLst>
                                      </p:cBhvr>
                                      <p:to>
                                        <p:strVal val="visible"/>
                                      </p:to>
                                    </p:set>
                                    <p:animEffect transition="in" filter="checkerboard(across)">
                                      <p:cBhvr>
                                        <p:cTn id="12" dur="500"/>
                                        <p:tgtEl>
                                          <p:spTgt spid="160771">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60771">
                                            <p:txEl>
                                              <p:pRg st="2" end="2"/>
                                            </p:txEl>
                                          </p:spTgt>
                                        </p:tgtEl>
                                        <p:attrNameLst>
                                          <p:attrName>style.visibility</p:attrName>
                                        </p:attrNameLst>
                                      </p:cBhvr>
                                      <p:to>
                                        <p:strVal val="visible"/>
                                      </p:to>
                                    </p:set>
                                    <p:animEffect transition="in" filter="checkerboard(across)">
                                      <p:cBhvr>
                                        <p:cTn id="15" dur="500"/>
                                        <p:tgtEl>
                                          <p:spTgt spid="160771">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60771">
                                            <p:txEl>
                                              <p:pRg st="3" end="3"/>
                                            </p:txEl>
                                          </p:spTgt>
                                        </p:tgtEl>
                                        <p:attrNameLst>
                                          <p:attrName>style.visibility</p:attrName>
                                        </p:attrNameLst>
                                      </p:cBhvr>
                                      <p:to>
                                        <p:strVal val="visible"/>
                                      </p:to>
                                    </p:set>
                                    <p:animEffect transition="in" filter="checkerboard(across)">
                                      <p:cBhvr>
                                        <p:cTn id="18" dur="500"/>
                                        <p:tgtEl>
                                          <p:spTgt spid="160771">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160771">
                                            <p:txEl>
                                              <p:pRg st="4" end="4"/>
                                            </p:txEl>
                                          </p:spTgt>
                                        </p:tgtEl>
                                        <p:attrNameLst>
                                          <p:attrName>style.visibility</p:attrName>
                                        </p:attrNameLst>
                                      </p:cBhvr>
                                      <p:to>
                                        <p:strVal val="visible"/>
                                      </p:to>
                                    </p:set>
                                    <p:animEffect transition="in" filter="checkerboard(across)">
                                      <p:cBhvr>
                                        <p:cTn id="21" dur="500"/>
                                        <p:tgtEl>
                                          <p:spTgt spid="160771">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160771">
                                            <p:txEl>
                                              <p:pRg st="5" end="5"/>
                                            </p:txEl>
                                          </p:spTgt>
                                        </p:tgtEl>
                                        <p:attrNameLst>
                                          <p:attrName>style.visibility</p:attrName>
                                        </p:attrNameLst>
                                      </p:cBhvr>
                                      <p:to>
                                        <p:strVal val="visible"/>
                                      </p:to>
                                    </p:set>
                                    <p:animEffect transition="in" filter="checkerboard(across)">
                                      <p:cBhvr>
                                        <p:cTn id="24" dur="500"/>
                                        <p:tgtEl>
                                          <p:spTgt spid="160771">
                                            <p:txEl>
                                              <p:pRg st="5" end="5"/>
                                            </p:txEl>
                                          </p:spTgt>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160771">
                                            <p:txEl>
                                              <p:pRg st="6" end="6"/>
                                            </p:txEl>
                                          </p:spTgt>
                                        </p:tgtEl>
                                        <p:attrNameLst>
                                          <p:attrName>style.visibility</p:attrName>
                                        </p:attrNameLst>
                                      </p:cBhvr>
                                      <p:to>
                                        <p:strVal val="visible"/>
                                      </p:to>
                                    </p:set>
                                    <p:animEffect transition="in" filter="checkerboard(across)">
                                      <p:cBhvr>
                                        <p:cTn id="27" dur="500"/>
                                        <p:tgtEl>
                                          <p:spTgt spid="160771">
                                            <p:txEl>
                                              <p:pRg st="6" end="6"/>
                                            </p:txEl>
                                          </p:spTgt>
                                        </p:tgtEl>
                                      </p:cBhvr>
                                    </p:animEffect>
                                  </p:childTnLst>
                                </p:cTn>
                              </p:par>
                              <p:par>
                                <p:cTn id="28" presetID="5" presetClass="entr" presetSubtype="10" fill="hold" grpId="0" nodeType="withEffect">
                                  <p:stCondLst>
                                    <p:cond delay="0"/>
                                  </p:stCondLst>
                                  <p:childTnLst>
                                    <p:set>
                                      <p:cBhvr>
                                        <p:cTn id="29" dur="1" fill="hold">
                                          <p:stCondLst>
                                            <p:cond delay="0"/>
                                          </p:stCondLst>
                                        </p:cTn>
                                        <p:tgtEl>
                                          <p:spTgt spid="160771">
                                            <p:txEl>
                                              <p:pRg st="7" end="7"/>
                                            </p:txEl>
                                          </p:spTgt>
                                        </p:tgtEl>
                                        <p:attrNameLst>
                                          <p:attrName>style.visibility</p:attrName>
                                        </p:attrNameLst>
                                      </p:cBhvr>
                                      <p:to>
                                        <p:strVal val="visible"/>
                                      </p:to>
                                    </p:set>
                                    <p:animEffect transition="in" filter="checkerboard(across)">
                                      <p:cBhvr>
                                        <p:cTn id="30" dur="500"/>
                                        <p:tgtEl>
                                          <p:spTgt spid="160771">
                                            <p:txEl>
                                              <p:pRg st="7" end="7"/>
                                            </p:txEl>
                                          </p:spTgt>
                                        </p:tgtEl>
                                      </p:cBhvr>
                                    </p:animEffect>
                                  </p:childTnLst>
                                </p:cTn>
                              </p:par>
                              <p:par>
                                <p:cTn id="31" presetID="5" presetClass="entr" presetSubtype="10" fill="hold" grpId="0" nodeType="withEffect">
                                  <p:stCondLst>
                                    <p:cond delay="0"/>
                                  </p:stCondLst>
                                  <p:childTnLst>
                                    <p:set>
                                      <p:cBhvr>
                                        <p:cTn id="32" dur="1" fill="hold">
                                          <p:stCondLst>
                                            <p:cond delay="0"/>
                                          </p:stCondLst>
                                        </p:cTn>
                                        <p:tgtEl>
                                          <p:spTgt spid="160771">
                                            <p:txEl>
                                              <p:pRg st="8" end="8"/>
                                            </p:txEl>
                                          </p:spTgt>
                                        </p:tgtEl>
                                        <p:attrNameLst>
                                          <p:attrName>style.visibility</p:attrName>
                                        </p:attrNameLst>
                                      </p:cBhvr>
                                      <p:to>
                                        <p:strVal val="visible"/>
                                      </p:to>
                                    </p:set>
                                    <p:animEffect transition="in" filter="checkerboard(across)">
                                      <p:cBhvr>
                                        <p:cTn id="33" dur="500"/>
                                        <p:tgtEl>
                                          <p:spTgt spid="16077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1" grpId="0" uiExpand="1"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4"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CC798637-AF9B-4720-AE5B-1B8133CA20D6}" type="slidenum">
              <a:rPr lang="en-US" altLang="en-US" sz="1800">
                <a:solidFill>
                  <a:schemeClr val="bg1"/>
                </a:solidFill>
              </a:rPr>
              <a:pPr>
                <a:spcBef>
                  <a:spcPct val="0"/>
                </a:spcBef>
                <a:buFontTx/>
                <a:buNone/>
              </a:pPr>
              <a:t>13</a:t>
            </a:fld>
            <a:endParaRPr lang="en-US" altLang="en-US" sz="1800">
              <a:solidFill>
                <a:schemeClr val="bg1"/>
              </a:solidFill>
            </a:endParaRPr>
          </a:p>
        </p:txBody>
      </p:sp>
      <p:pic>
        <p:nvPicPr>
          <p:cNvPr id="4" name="Picture 3"/>
          <p:cNvPicPr>
            <a:picLocks noChangeAspect="1"/>
          </p:cNvPicPr>
          <p:nvPr/>
        </p:nvPicPr>
        <p:blipFill>
          <a:blip r:embed="rId2"/>
          <a:stretch>
            <a:fillRect/>
          </a:stretch>
        </p:blipFill>
        <p:spPr>
          <a:xfrm>
            <a:off x="152400" y="76200"/>
            <a:ext cx="8839200" cy="6705600"/>
          </a:xfrm>
          <a:prstGeom prst="rect">
            <a:avLst/>
          </a:prstGeom>
        </p:spPr>
      </p:pic>
    </p:spTree>
    <p:extLst>
      <p:ext uri="{BB962C8B-B14F-4D97-AF65-F5344CB8AC3E}">
        <p14:creationId xmlns:p14="http://schemas.microsoft.com/office/powerpoint/2010/main" val="27127259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0771" name="Rectangle 1027"/>
          <p:cNvSpPr>
            <a:spLocks noGrp="1" noChangeArrowheads="1"/>
          </p:cNvSpPr>
          <p:nvPr>
            <p:ph idx="1"/>
          </p:nvPr>
        </p:nvSpPr>
        <p:spPr>
          <a:xfrm>
            <a:off x="914400" y="1600200"/>
            <a:ext cx="7315200" cy="4953000"/>
          </a:xfrm>
        </p:spPr>
        <p:txBody>
          <a:bodyPr/>
          <a:lstStyle/>
          <a:p>
            <a:pPr eaLnBrk="1" hangingPunct="1"/>
            <a:r>
              <a:rPr lang="en-US" altLang="en-US" dirty="0"/>
              <a:t>How do you compare different mortgage loans?</a:t>
            </a:r>
          </a:p>
          <a:p>
            <a:pPr lvl="1" eaLnBrk="1" hangingPunct="1"/>
            <a:r>
              <a:rPr lang="en-US" altLang="en-US" dirty="0"/>
              <a:t>Remember, the cost of a mortgage loan is based on points, up-front costs and expenses, escrow costs, principle and interest costs, property taxes and property insurance and PMI</a:t>
            </a:r>
          </a:p>
          <a:p>
            <a:pPr lvl="2" eaLnBrk="1" hangingPunct="1"/>
            <a:r>
              <a:rPr lang="en-US" altLang="en-US" dirty="0"/>
              <a:t>Understand these costs and you can calculate a comparable rate on loans with different points, fee structures and up-front fees</a:t>
            </a:r>
          </a:p>
        </p:txBody>
      </p:sp>
      <p:sp>
        <p:nvSpPr>
          <p:cNvPr id="66564"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CC798637-AF9B-4720-AE5B-1B8133CA20D6}" type="slidenum">
              <a:rPr lang="en-US" altLang="en-US" sz="1800">
                <a:solidFill>
                  <a:schemeClr val="bg1"/>
                </a:solidFill>
              </a:rPr>
              <a:pPr>
                <a:spcBef>
                  <a:spcPct val="0"/>
                </a:spcBef>
                <a:buFontTx/>
                <a:buNone/>
              </a:pPr>
              <a:t>14</a:t>
            </a:fld>
            <a:endParaRPr lang="en-US" altLang="en-US" sz="1800">
              <a:solidFill>
                <a:schemeClr val="bg1"/>
              </a:solidFill>
            </a:endParaRPr>
          </a:p>
        </p:txBody>
      </p:sp>
      <p:sp>
        <p:nvSpPr>
          <p:cNvPr id="5" name="Rectangle 2"/>
          <p:cNvSpPr>
            <a:spLocks noGrp="1" noChangeArrowheads="1"/>
          </p:cNvSpPr>
          <p:nvPr>
            <p:ph type="title"/>
          </p:nvPr>
        </p:nvSpPr>
        <p:spPr>
          <a:xfrm>
            <a:off x="46038" y="685800"/>
            <a:ext cx="9051925" cy="941388"/>
          </a:xfrm>
        </p:spPr>
        <p:txBody>
          <a:bodyPr/>
          <a:lstStyle/>
          <a:p>
            <a:pPr eaLnBrk="1" hangingPunct="1"/>
            <a:r>
              <a:rPr lang="en-US" altLang="en-US" dirty="0"/>
              <a:t>Comparing Loans </a:t>
            </a:r>
            <a:r>
              <a:rPr lang="en-US" altLang="en-US" sz="2800" dirty="0"/>
              <a:t>(continued)</a:t>
            </a:r>
            <a:endParaRPr lang="en-US" altLang="en-US" dirty="0"/>
          </a:p>
        </p:txBody>
      </p:sp>
    </p:spTree>
    <p:extLst>
      <p:ext uri="{BB962C8B-B14F-4D97-AF65-F5344CB8AC3E}">
        <p14:creationId xmlns:p14="http://schemas.microsoft.com/office/powerpoint/2010/main" val="7565465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60771">
                                            <p:txEl>
                                              <p:pRg st="0" end="0"/>
                                            </p:txEl>
                                          </p:spTgt>
                                        </p:tgtEl>
                                        <p:attrNameLst>
                                          <p:attrName>style.visibility</p:attrName>
                                        </p:attrNameLst>
                                      </p:cBhvr>
                                      <p:to>
                                        <p:strVal val="visible"/>
                                      </p:to>
                                    </p:set>
                                    <p:animEffect transition="in" filter="checkerboard(across)">
                                      <p:cBhvr>
                                        <p:cTn id="7" dur="500"/>
                                        <p:tgtEl>
                                          <p:spTgt spid="1607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60771">
                                            <p:txEl>
                                              <p:pRg st="1" end="1"/>
                                            </p:txEl>
                                          </p:spTgt>
                                        </p:tgtEl>
                                        <p:attrNameLst>
                                          <p:attrName>style.visibility</p:attrName>
                                        </p:attrNameLst>
                                      </p:cBhvr>
                                      <p:to>
                                        <p:strVal val="visible"/>
                                      </p:to>
                                    </p:set>
                                    <p:animEffect transition="in" filter="checkerboard(across)">
                                      <p:cBhvr>
                                        <p:cTn id="12" dur="500"/>
                                        <p:tgtEl>
                                          <p:spTgt spid="160771">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60771">
                                            <p:txEl>
                                              <p:pRg st="2" end="2"/>
                                            </p:txEl>
                                          </p:spTgt>
                                        </p:tgtEl>
                                        <p:attrNameLst>
                                          <p:attrName>style.visibility</p:attrName>
                                        </p:attrNameLst>
                                      </p:cBhvr>
                                      <p:to>
                                        <p:strVal val="visible"/>
                                      </p:to>
                                    </p:set>
                                    <p:animEffect transition="in" filter="checkerboard(across)">
                                      <p:cBhvr>
                                        <p:cTn id="15" dur="500"/>
                                        <p:tgtEl>
                                          <p:spTgt spid="16077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1" grpId="0" uiExpand="1"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685800" y="685800"/>
            <a:ext cx="7772400" cy="914400"/>
          </a:xfrm>
        </p:spPr>
        <p:txBody>
          <a:bodyPr/>
          <a:lstStyle/>
          <a:p>
            <a:pPr eaLnBrk="1" hangingPunct="1"/>
            <a:r>
              <a:rPr lang="en-US" altLang="en-US" dirty="0"/>
              <a:t>Comparing Loans </a:t>
            </a:r>
            <a:r>
              <a:rPr lang="en-US" altLang="en-US" sz="2800" dirty="0"/>
              <a:t>(continued)</a:t>
            </a:r>
            <a:endParaRPr lang="en-US" altLang="en-US" dirty="0"/>
          </a:p>
        </p:txBody>
      </p:sp>
      <p:sp>
        <p:nvSpPr>
          <p:cNvPr id="138243" name="Rectangle 3"/>
          <p:cNvSpPr>
            <a:spLocks noGrp="1" noChangeArrowheads="1"/>
          </p:cNvSpPr>
          <p:nvPr>
            <p:ph idx="1"/>
          </p:nvPr>
        </p:nvSpPr>
        <p:spPr>
          <a:xfrm>
            <a:off x="914400" y="1600200"/>
            <a:ext cx="7239000" cy="4953000"/>
          </a:xfrm>
        </p:spPr>
        <p:txBody>
          <a:bodyPr/>
          <a:lstStyle/>
          <a:p>
            <a:pPr eaLnBrk="1" hangingPunct="1"/>
            <a:r>
              <a:rPr lang="en-US" altLang="en-US" dirty="0"/>
              <a:t>Lenders will give you not one loan, but many different choices on interest rates and points</a:t>
            </a:r>
          </a:p>
          <a:p>
            <a:pPr lvl="1" eaLnBrk="1" hangingPunct="1"/>
            <a:r>
              <a:rPr lang="en-US" altLang="en-US" dirty="0"/>
              <a:t>Your challenge is to minimize your effective cost of borrowing and get the least expensive loan</a:t>
            </a:r>
          </a:p>
          <a:p>
            <a:pPr lvl="2" eaLnBrk="1" hangingPunct="1"/>
            <a:r>
              <a:rPr lang="en-US" altLang="en-US" dirty="0"/>
              <a:t>Remember, the broker retains the amount attributed to points when distributing the loan proceeds; however, the monthly payment will be based on the entire loan amount</a:t>
            </a:r>
          </a:p>
        </p:txBody>
      </p:sp>
    </p:spTree>
    <p:extLst>
      <p:ext uri="{BB962C8B-B14F-4D97-AF65-F5344CB8AC3E}">
        <p14:creationId xmlns:p14="http://schemas.microsoft.com/office/powerpoint/2010/main" val="32022270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38243">
                                            <p:txEl>
                                              <p:pRg st="0" end="0"/>
                                            </p:txEl>
                                          </p:spTgt>
                                        </p:tgtEl>
                                        <p:attrNameLst>
                                          <p:attrName>style.visibility</p:attrName>
                                        </p:attrNameLst>
                                      </p:cBhvr>
                                      <p:to>
                                        <p:strVal val="visible"/>
                                      </p:to>
                                    </p:set>
                                    <p:animEffect transition="in" filter="checkerboard(across)">
                                      <p:cBhvr>
                                        <p:cTn id="7" dur="500"/>
                                        <p:tgtEl>
                                          <p:spTgt spid="1382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38243">
                                            <p:txEl>
                                              <p:pRg st="1" end="1"/>
                                            </p:txEl>
                                          </p:spTgt>
                                        </p:tgtEl>
                                        <p:attrNameLst>
                                          <p:attrName>style.visibility</p:attrName>
                                        </p:attrNameLst>
                                      </p:cBhvr>
                                      <p:to>
                                        <p:strVal val="visible"/>
                                      </p:to>
                                    </p:set>
                                    <p:animEffect transition="in" filter="checkerboard(across)">
                                      <p:cBhvr>
                                        <p:cTn id="12" dur="500"/>
                                        <p:tgtEl>
                                          <p:spTgt spid="138243">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38243">
                                            <p:txEl>
                                              <p:pRg st="2" end="2"/>
                                            </p:txEl>
                                          </p:spTgt>
                                        </p:tgtEl>
                                        <p:attrNameLst>
                                          <p:attrName>style.visibility</p:attrName>
                                        </p:attrNameLst>
                                      </p:cBhvr>
                                      <p:to>
                                        <p:strVal val="visible"/>
                                      </p:to>
                                    </p:set>
                                    <p:animEffect transition="in" filter="checkerboard(across)">
                                      <p:cBhvr>
                                        <p:cTn id="15" dur="500"/>
                                        <p:tgtEl>
                                          <p:spTgt spid="1382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3" grpId="0" uiExpand="1"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685800" y="685800"/>
            <a:ext cx="7772400" cy="914400"/>
          </a:xfrm>
        </p:spPr>
        <p:txBody>
          <a:bodyPr/>
          <a:lstStyle/>
          <a:p>
            <a:pPr eaLnBrk="1" hangingPunct="1"/>
            <a:r>
              <a:rPr lang="en-US" altLang="en-US" dirty="0"/>
              <a:t>Comparing Loans </a:t>
            </a:r>
            <a:r>
              <a:rPr lang="en-US" altLang="en-US" sz="2800" dirty="0"/>
              <a:t>(continued)</a:t>
            </a:r>
          </a:p>
        </p:txBody>
      </p:sp>
      <p:sp>
        <p:nvSpPr>
          <p:cNvPr id="270339" name="Rectangle 3"/>
          <p:cNvSpPr>
            <a:spLocks noGrp="1" noChangeArrowheads="1"/>
          </p:cNvSpPr>
          <p:nvPr>
            <p:ph idx="1"/>
          </p:nvPr>
        </p:nvSpPr>
        <p:spPr>
          <a:xfrm>
            <a:off x="914400" y="1600200"/>
            <a:ext cx="7315200" cy="4572000"/>
          </a:xfrm>
        </p:spPr>
        <p:txBody>
          <a:bodyPr/>
          <a:lstStyle/>
          <a:p>
            <a:pPr eaLnBrk="1" hangingPunct="1"/>
            <a:r>
              <a:rPr lang="en-US" altLang="en-US" dirty="0"/>
              <a:t>What are points?</a:t>
            </a:r>
          </a:p>
          <a:p>
            <a:pPr lvl="2" eaLnBrk="1" hangingPunct="1"/>
            <a:r>
              <a:rPr lang="en-US" altLang="en-US" dirty="0"/>
              <a:t>1% or one hundred basis points of the loan</a:t>
            </a:r>
          </a:p>
          <a:p>
            <a:pPr lvl="1" eaLnBrk="1" hangingPunct="1"/>
            <a:r>
              <a:rPr lang="en-US" altLang="en-US" dirty="0"/>
              <a:t>Lenders charge points to:</a:t>
            </a:r>
          </a:p>
          <a:p>
            <a:pPr lvl="2" eaLnBrk="1" hangingPunct="1"/>
            <a:r>
              <a:rPr lang="en-US" altLang="en-US" dirty="0"/>
              <a:t>To recover costs associated with lending.  </a:t>
            </a:r>
          </a:p>
          <a:p>
            <a:pPr lvl="2" eaLnBrk="1" hangingPunct="1"/>
            <a:r>
              <a:rPr lang="en-US" altLang="en-US" dirty="0"/>
              <a:t>To increase the effective interest rate </a:t>
            </a:r>
          </a:p>
          <a:p>
            <a:pPr lvl="2" eaLnBrk="1" hangingPunct="1"/>
            <a:r>
              <a:rPr lang="en-US" altLang="en-US" dirty="0"/>
              <a:t>To provide for negotiating flexibility (in a market where interest rates fluctuate), or </a:t>
            </a:r>
          </a:p>
          <a:p>
            <a:pPr lvl="2" eaLnBrk="1" hangingPunct="1"/>
            <a:r>
              <a:rPr lang="en-US" altLang="en-US" dirty="0"/>
              <a:t>To adjust for differences in risk between loans</a:t>
            </a:r>
          </a:p>
          <a:p>
            <a:pPr lvl="3" eaLnBrk="1" hangingPunct="1"/>
            <a:r>
              <a:rPr lang="en-US" altLang="en-US" dirty="0"/>
              <a:t>Note that origination points are not tax deductible (line 801), but discount points are all tax deductible in the year of the purchase</a:t>
            </a:r>
          </a:p>
          <a:p>
            <a:pPr eaLnBrk="1" hangingPunct="1"/>
            <a:endParaRPr lang="en-US" altLang="en-US" sz="2400" dirty="0"/>
          </a:p>
        </p:txBody>
      </p:sp>
      <p:sp>
        <p:nvSpPr>
          <p:cNvPr id="67588"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92D479DD-83CE-4076-B9AE-A65D8D06099B}" type="slidenum">
              <a:rPr lang="en-US" altLang="en-US" sz="1800">
                <a:solidFill>
                  <a:schemeClr val="bg1"/>
                </a:solidFill>
              </a:rPr>
              <a:pPr>
                <a:spcBef>
                  <a:spcPct val="0"/>
                </a:spcBef>
                <a:buFontTx/>
                <a:buNone/>
              </a:pPr>
              <a:t>16</a:t>
            </a:fld>
            <a:endParaRPr lang="en-US" altLang="en-US" sz="1800">
              <a:solidFill>
                <a:schemeClr val="bg1"/>
              </a:solidFill>
            </a:endParaRPr>
          </a:p>
        </p:txBody>
      </p:sp>
      <p:sp>
        <p:nvSpPr>
          <p:cNvPr id="67589" name="Text Box 4"/>
          <p:cNvSpPr txBox="1">
            <a:spLocks noChangeArrowheads="1"/>
          </p:cNvSpPr>
          <p:nvPr/>
        </p:nvSpPr>
        <p:spPr bwMode="auto">
          <a:xfrm>
            <a:off x="4191000" y="5638800"/>
            <a:ext cx="914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Clr>
                <a:srgbClr val="66FFFF"/>
              </a:buClr>
              <a:buFont typeface="Wingdings" panose="05000000000000000000" pitchFamily="2" charset="2"/>
              <a:buNone/>
            </a:pPr>
            <a:endParaRPr lang="en-US" altLang="en-US">
              <a:solidFill>
                <a:srgbClr val="FFFFFF"/>
              </a:solidFill>
            </a:endParaRPr>
          </a:p>
        </p:txBody>
      </p:sp>
    </p:spTree>
    <p:extLst>
      <p:ext uri="{BB962C8B-B14F-4D97-AF65-F5344CB8AC3E}">
        <p14:creationId xmlns:p14="http://schemas.microsoft.com/office/powerpoint/2010/main" val="3472543540"/>
      </p:ext>
    </p:extLst>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0339">
                                            <p:txEl>
                                              <p:pRg st="0" end="0"/>
                                            </p:txEl>
                                          </p:spTgt>
                                        </p:tgtEl>
                                        <p:attrNameLst>
                                          <p:attrName>style.visibility</p:attrName>
                                        </p:attrNameLst>
                                      </p:cBhvr>
                                      <p:to>
                                        <p:strVal val="visible"/>
                                      </p:to>
                                    </p:set>
                                    <p:anim calcmode="lin" valueType="num">
                                      <p:cBhvr additive="base">
                                        <p:cTn id="7" dur="500" fill="hold"/>
                                        <p:tgtEl>
                                          <p:spTgt spid="2703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703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70339">
                                            <p:txEl>
                                              <p:pRg st="1" end="1"/>
                                            </p:txEl>
                                          </p:spTgt>
                                        </p:tgtEl>
                                        <p:attrNameLst>
                                          <p:attrName>style.visibility</p:attrName>
                                        </p:attrNameLst>
                                      </p:cBhvr>
                                      <p:to>
                                        <p:strVal val="visible"/>
                                      </p:to>
                                    </p:set>
                                    <p:anim calcmode="lin" valueType="num">
                                      <p:cBhvr additive="base">
                                        <p:cTn id="13" dur="500" fill="hold"/>
                                        <p:tgtEl>
                                          <p:spTgt spid="2703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7033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70339">
                                            <p:txEl>
                                              <p:pRg st="2" end="2"/>
                                            </p:txEl>
                                          </p:spTgt>
                                        </p:tgtEl>
                                        <p:attrNameLst>
                                          <p:attrName>style.visibility</p:attrName>
                                        </p:attrNameLst>
                                      </p:cBhvr>
                                      <p:to>
                                        <p:strVal val="visible"/>
                                      </p:to>
                                    </p:set>
                                    <p:anim calcmode="lin" valueType="num">
                                      <p:cBhvr additive="base">
                                        <p:cTn id="17" dur="500" fill="hold"/>
                                        <p:tgtEl>
                                          <p:spTgt spid="27033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7033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70339">
                                            <p:txEl>
                                              <p:pRg st="3" end="3"/>
                                            </p:txEl>
                                          </p:spTgt>
                                        </p:tgtEl>
                                        <p:attrNameLst>
                                          <p:attrName>style.visibility</p:attrName>
                                        </p:attrNameLst>
                                      </p:cBhvr>
                                      <p:to>
                                        <p:strVal val="visible"/>
                                      </p:to>
                                    </p:set>
                                    <p:anim calcmode="lin" valueType="num">
                                      <p:cBhvr additive="base">
                                        <p:cTn id="21" dur="500" fill="hold"/>
                                        <p:tgtEl>
                                          <p:spTgt spid="27033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7033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70339">
                                            <p:txEl>
                                              <p:pRg st="4" end="4"/>
                                            </p:txEl>
                                          </p:spTgt>
                                        </p:tgtEl>
                                        <p:attrNameLst>
                                          <p:attrName>style.visibility</p:attrName>
                                        </p:attrNameLst>
                                      </p:cBhvr>
                                      <p:to>
                                        <p:strVal val="visible"/>
                                      </p:to>
                                    </p:set>
                                    <p:anim calcmode="lin" valueType="num">
                                      <p:cBhvr additive="base">
                                        <p:cTn id="25" dur="500" fill="hold"/>
                                        <p:tgtEl>
                                          <p:spTgt spid="27033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7033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70339">
                                            <p:txEl>
                                              <p:pRg st="5" end="5"/>
                                            </p:txEl>
                                          </p:spTgt>
                                        </p:tgtEl>
                                        <p:attrNameLst>
                                          <p:attrName>style.visibility</p:attrName>
                                        </p:attrNameLst>
                                      </p:cBhvr>
                                      <p:to>
                                        <p:strVal val="visible"/>
                                      </p:to>
                                    </p:set>
                                    <p:anim calcmode="lin" valueType="num">
                                      <p:cBhvr additive="base">
                                        <p:cTn id="29" dur="500" fill="hold"/>
                                        <p:tgtEl>
                                          <p:spTgt spid="27033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7033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70339">
                                            <p:txEl>
                                              <p:pRg st="6" end="6"/>
                                            </p:txEl>
                                          </p:spTgt>
                                        </p:tgtEl>
                                        <p:attrNameLst>
                                          <p:attrName>style.visibility</p:attrName>
                                        </p:attrNameLst>
                                      </p:cBhvr>
                                      <p:to>
                                        <p:strVal val="visible"/>
                                      </p:to>
                                    </p:set>
                                    <p:anim calcmode="lin" valueType="num">
                                      <p:cBhvr additive="base">
                                        <p:cTn id="33" dur="500" fill="hold"/>
                                        <p:tgtEl>
                                          <p:spTgt spid="27033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70339">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70339">
                                            <p:txEl>
                                              <p:pRg st="7" end="7"/>
                                            </p:txEl>
                                          </p:spTgt>
                                        </p:tgtEl>
                                        <p:attrNameLst>
                                          <p:attrName>style.visibility</p:attrName>
                                        </p:attrNameLst>
                                      </p:cBhvr>
                                      <p:to>
                                        <p:strVal val="visible"/>
                                      </p:to>
                                    </p:set>
                                    <p:anim calcmode="lin" valueType="num">
                                      <p:cBhvr additive="base">
                                        <p:cTn id="37" dur="500" fill="hold"/>
                                        <p:tgtEl>
                                          <p:spTgt spid="270339">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70339">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339" grpId="0" uiExpand="1"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Title 1"/>
          <p:cNvSpPr>
            <a:spLocks noGrp="1"/>
          </p:cNvSpPr>
          <p:nvPr>
            <p:ph type="title"/>
          </p:nvPr>
        </p:nvSpPr>
        <p:spPr>
          <a:xfrm>
            <a:off x="685800" y="685800"/>
            <a:ext cx="7772400" cy="914400"/>
          </a:xfrm>
        </p:spPr>
        <p:txBody>
          <a:bodyPr/>
          <a:lstStyle/>
          <a:p>
            <a:pPr eaLnBrk="1" hangingPunct="1"/>
            <a:r>
              <a:rPr lang="en-US" altLang="en-US" dirty="0"/>
              <a:t>Comparing Loans </a:t>
            </a:r>
            <a:r>
              <a:rPr lang="en-US" altLang="en-US" sz="2800" dirty="0"/>
              <a:t>(continued)</a:t>
            </a:r>
            <a:endParaRPr lang="en-US" altLang="en-US" dirty="0"/>
          </a:p>
        </p:txBody>
      </p:sp>
      <p:sp>
        <p:nvSpPr>
          <p:cNvPr id="62468" name="Content Placeholder 2"/>
          <p:cNvSpPr>
            <a:spLocks noGrp="1"/>
          </p:cNvSpPr>
          <p:nvPr>
            <p:ph idx="1"/>
          </p:nvPr>
        </p:nvSpPr>
        <p:spPr>
          <a:xfrm>
            <a:off x="928688" y="1608138"/>
            <a:ext cx="7286625" cy="4419600"/>
          </a:xfrm>
        </p:spPr>
        <p:txBody>
          <a:bodyPr/>
          <a:lstStyle/>
          <a:p>
            <a:pPr eaLnBrk="1" hangingPunct="1"/>
            <a:r>
              <a:rPr lang="en-US" altLang="en-US" dirty="0"/>
              <a:t>What is a Loan Estimate (LE)?</a:t>
            </a:r>
          </a:p>
          <a:p>
            <a:pPr lvl="1" eaLnBrk="1" hangingPunct="1"/>
            <a:r>
              <a:rPr lang="en-US" altLang="en-US" dirty="0"/>
              <a:t>It is a 3-page form received from a mortgage lender or broker after applying for a loan which includes an itemized list of all up-front fees and costs associated with your loan.  </a:t>
            </a:r>
          </a:p>
          <a:p>
            <a:pPr lvl="1" eaLnBrk="1" hangingPunct="1"/>
            <a:r>
              <a:rPr lang="en-US" altLang="en-US" dirty="0"/>
              <a:t>Fees include loan fees, fees paid in advance, reserves (escrow), title charges, government charges, and additional charges.</a:t>
            </a:r>
          </a:p>
          <a:p>
            <a:pPr lvl="1" eaLnBrk="1" hangingPunct="1"/>
            <a:r>
              <a:rPr lang="en-US" altLang="en-US" dirty="0"/>
              <a:t>You do not have to have a signed purchase contract to apply for a mortgage loan and receive a LE</a:t>
            </a:r>
          </a:p>
          <a:p>
            <a:pPr lvl="1" eaLnBrk="1" hangingPunct="1"/>
            <a:r>
              <a:rPr lang="en-US" altLang="en-US" dirty="0"/>
              <a:t>You will use it to compare different offers or quotes from different lenders and brokers</a:t>
            </a:r>
          </a:p>
          <a:p>
            <a:pPr eaLnBrk="1" hangingPunct="1"/>
            <a:r>
              <a:rPr lang="en-US" altLang="en-US" sz="2400" dirty="0"/>
              <a:t>What does a Loan Estimate form look like?</a:t>
            </a:r>
          </a:p>
        </p:txBody>
      </p:sp>
      <p:sp>
        <p:nvSpPr>
          <p:cNvPr id="69636"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D31E0F42-F4EB-4C5B-819B-17CEBBA76832}" type="slidenum">
              <a:rPr lang="en-US" altLang="en-US" sz="1800">
                <a:solidFill>
                  <a:schemeClr val="bg1"/>
                </a:solidFill>
              </a:rPr>
              <a:pPr>
                <a:spcBef>
                  <a:spcPct val="0"/>
                </a:spcBef>
                <a:buFontTx/>
                <a:buNone/>
              </a:pPr>
              <a:t>17</a:t>
            </a:fld>
            <a:endParaRPr lang="en-US" altLang="en-US" sz="1800">
              <a:solidFill>
                <a:schemeClr val="bg1"/>
              </a:solidFill>
            </a:endParaRPr>
          </a:p>
        </p:txBody>
      </p:sp>
    </p:spTree>
    <p:extLst>
      <p:ext uri="{BB962C8B-B14F-4D97-AF65-F5344CB8AC3E}">
        <p14:creationId xmlns:p14="http://schemas.microsoft.com/office/powerpoint/2010/main" val="36271474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246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246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246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246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246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246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8" grpId="0" uiExpand="1" build="allAtOnce"/>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572000" y="-55638"/>
            <a:ext cx="4572000" cy="6891867"/>
          </a:xfrm>
          <a:prstGeom prst="rect">
            <a:avLst/>
          </a:prstGeom>
        </p:spPr>
      </p:pic>
      <p:sp>
        <p:nvSpPr>
          <p:cNvPr id="70659"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43FBBB9A-244D-4C53-BE47-9F3B1B95C442}" type="slidenum">
              <a:rPr lang="en-US" altLang="en-US" sz="1800">
                <a:solidFill>
                  <a:schemeClr val="bg1"/>
                </a:solidFill>
              </a:rPr>
              <a:pPr>
                <a:spcBef>
                  <a:spcPct val="0"/>
                </a:spcBef>
                <a:buFontTx/>
                <a:buNone/>
              </a:pPr>
              <a:t>18</a:t>
            </a:fld>
            <a:endParaRPr lang="en-US" altLang="en-US" sz="1800">
              <a:solidFill>
                <a:schemeClr val="bg1"/>
              </a:solidFill>
            </a:endParaRPr>
          </a:p>
        </p:txBody>
      </p:sp>
      <p:sp>
        <p:nvSpPr>
          <p:cNvPr id="11" name="Title 1"/>
          <p:cNvSpPr txBox="1">
            <a:spLocks/>
          </p:cNvSpPr>
          <p:nvPr/>
        </p:nvSpPr>
        <p:spPr bwMode="auto">
          <a:xfrm>
            <a:off x="237901" y="962820"/>
            <a:ext cx="4334099" cy="5742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a:lstStyle>
          <a:p>
            <a:pPr marL="342900" indent="-342900" algn="l" eaLnBrk="1" hangingPunct="1">
              <a:buClr>
                <a:schemeClr val="tx1"/>
              </a:buClr>
              <a:buFont typeface="Arial" panose="020B0604020202020204" pitchFamily="34" charset="0"/>
              <a:buChar char="•"/>
            </a:pPr>
            <a:r>
              <a:rPr lang="en-US" altLang="en-US" sz="2400" kern="0" dirty="0"/>
              <a:t>Loan Estimate – Page 1</a:t>
            </a:r>
            <a:br>
              <a:rPr lang="en-US" altLang="en-US" sz="2400" kern="0" dirty="0"/>
            </a:br>
            <a:br>
              <a:rPr lang="en-US" altLang="en-US" sz="2400" kern="0" dirty="0"/>
            </a:br>
            <a:r>
              <a:rPr lang="en-US" altLang="en-US" sz="2200" kern="0" dirty="0"/>
              <a:t>It includes information on:</a:t>
            </a:r>
          </a:p>
          <a:p>
            <a:pPr marL="342900" indent="-342900" algn="l" eaLnBrk="1" hangingPunct="1">
              <a:buClr>
                <a:schemeClr val="tx1"/>
              </a:buClr>
              <a:buFont typeface="Arial" panose="020B0604020202020204" pitchFamily="34" charset="0"/>
              <a:buChar char="•"/>
            </a:pPr>
            <a:r>
              <a:rPr lang="en-US" altLang="en-US" sz="2200" kern="0" dirty="0"/>
              <a:t>Loan terms:</a:t>
            </a:r>
          </a:p>
          <a:p>
            <a:pPr marL="800100" lvl="1" indent="-342900" algn="l" eaLnBrk="1" hangingPunct="1">
              <a:buClr>
                <a:schemeClr val="tx1"/>
              </a:buClr>
              <a:buFont typeface="Arial" panose="020B0604020202020204" pitchFamily="34" charset="0"/>
              <a:buChar char="•"/>
            </a:pPr>
            <a:r>
              <a:rPr lang="en-US" altLang="en-US" sz="2200" kern="0" dirty="0"/>
              <a:t>Amount</a:t>
            </a:r>
          </a:p>
          <a:p>
            <a:pPr marL="800100" lvl="1" indent="-342900" algn="l" eaLnBrk="1" hangingPunct="1">
              <a:buClr>
                <a:schemeClr val="tx1"/>
              </a:buClr>
              <a:buFont typeface="Arial" panose="020B0604020202020204" pitchFamily="34" charset="0"/>
              <a:buChar char="•"/>
            </a:pPr>
            <a:r>
              <a:rPr lang="en-US" altLang="en-US" sz="2200" kern="0" dirty="0"/>
              <a:t>Interest rate</a:t>
            </a:r>
          </a:p>
          <a:p>
            <a:pPr marL="800100" lvl="1" indent="-342900" algn="l" eaLnBrk="1" hangingPunct="1">
              <a:buClr>
                <a:schemeClr val="tx1"/>
              </a:buClr>
              <a:buFont typeface="Arial" panose="020B0604020202020204" pitchFamily="34" charset="0"/>
              <a:buChar char="•"/>
            </a:pPr>
            <a:r>
              <a:rPr lang="en-US" altLang="en-US" sz="2200" kern="0" dirty="0"/>
              <a:t>Prepayment penalty</a:t>
            </a:r>
          </a:p>
          <a:p>
            <a:pPr marL="800100" lvl="1" indent="-342900" algn="l" eaLnBrk="1" hangingPunct="1">
              <a:buClr>
                <a:schemeClr val="tx1"/>
              </a:buClr>
              <a:buFont typeface="Arial" panose="020B0604020202020204" pitchFamily="34" charset="0"/>
              <a:buChar char="•"/>
            </a:pPr>
            <a:r>
              <a:rPr lang="en-US" altLang="en-US" sz="2200" kern="0" dirty="0"/>
              <a:t>Balloon payment</a:t>
            </a:r>
          </a:p>
          <a:p>
            <a:pPr marL="342900" indent="-342900" algn="l" eaLnBrk="1" hangingPunct="1">
              <a:buClr>
                <a:schemeClr val="tx1"/>
              </a:buClr>
              <a:buFont typeface="Arial" panose="020B0604020202020204" pitchFamily="34" charset="0"/>
              <a:buChar char="•"/>
            </a:pPr>
            <a:r>
              <a:rPr lang="en-US" altLang="en-US" sz="2200" kern="0" dirty="0"/>
              <a:t>Projected payments</a:t>
            </a:r>
          </a:p>
          <a:p>
            <a:pPr marL="800100" lvl="1" indent="-342900" algn="l" eaLnBrk="1" hangingPunct="1">
              <a:buClr>
                <a:schemeClr val="tx1"/>
              </a:buClr>
              <a:buFont typeface="Arial" panose="020B0604020202020204" pitchFamily="34" charset="0"/>
              <a:buChar char="•"/>
            </a:pPr>
            <a:r>
              <a:rPr lang="en-US" altLang="en-US" sz="2200" kern="0" dirty="0"/>
              <a:t>Principal and insurance</a:t>
            </a:r>
          </a:p>
          <a:p>
            <a:pPr marL="800100" lvl="1" indent="-342900" algn="l" eaLnBrk="1" hangingPunct="1">
              <a:buClr>
                <a:schemeClr val="tx1"/>
              </a:buClr>
              <a:buFont typeface="Arial" panose="020B0604020202020204" pitchFamily="34" charset="0"/>
              <a:buChar char="•"/>
            </a:pPr>
            <a:r>
              <a:rPr lang="en-US" altLang="en-US" sz="2200" kern="0" dirty="0"/>
              <a:t>Mortgage insurance</a:t>
            </a:r>
          </a:p>
          <a:p>
            <a:pPr marL="800100" lvl="1" indent="-342900" algn="l" eaLnBrk="1" hangingPunct="1">
              <a:buClr>
                <a:schemeClr val="tx1"/>
              </a:buClr>
              <a:buFont typeface="Arial" panose="020B0604020202020204" pitchFamily="34" charset="0"/>
              <a:buChar char="•"/>
            </a:pPr>
            <a:r>
              <a:rPr lang="en-US" altLang="en-US" sz="2200" kern="0" dirty="0"/>
              <a:t>Estimate escrow, taxes, insurance and assessments</a:t>
            </a:r>
          </a:p>
          <a:p>
            <a:pPr marL="342900" indent="-342900" algn="l" eaLnBrk="1" hangingPunct="1">
              <a:buClr>
                <a:schemeClr val="tx1"/>
              </a:buClr>
              <a:buFont typeface="Arial" panose="020B0604020202020204" pitchFamily="34" charset="0"/>
              <a:buChar char="•"/>
            </a:pPr>
            <a:r>
              <a:rPr lang="en-US" altLang="en-US" sz="2200" kern="0" dirty="0"/>
              <a:t>Costs at closing</a:t>
            </a:r>
          </a:p>
          <a:p>
            <a:pPr marL="800100" lvl="1" indent="-342900" algn="l" eaLnBrk="1" hangingPunct="1">
              <a:buClr>
                <a:schemeClr val="tx1"/>
              </a:buClr>
              <a:buFont typeface="Arial" panose="020B0604020202020204" pitchFamily="34" charset="0"/>
              <a:buChar char="•"/>
            </a:pPr>
            <a:r>
              <a:rPr lang="en-US" altLang="en-US" sz="2200" kern="0" dirty="0"/>
              <a:t>Estimated cash to close</a:t>
            </a:r>
          </a:p>
          <a:p>
            <a:pPr marL="800100" lvl="1" indent="-342900" algn="l" eaLnBrk="1" hangingPunct="1">
              <a:buClr>
                <a:schemeClr val="tx1"/>
              </a:buClr>
              <a:buFont typeface="Arial" panose="020B0604020202020204" pitchFamily="34" charset="0"/>
              <a:buChar char="•"/>
            </a:pPr>
            <a:endParaRPr lang="en-US" altLang="en-US" sz="2200" kern="0" dirty="0"/>
          </a:p>
        </p:txBody>
      </p:sp>
      <p:sp>
        <p:nvSpPr>
          <p:cNvPr id="2" name="Rounded Rectangle 1"/>
          <p:cNvSpPr/>
          <p:nvPr/>
        </p:nvSpPr>
        <p:spPr bwMode="auto">
          <a:xfrm>
            <a:off x="4191000" y="2209800"/>
            <a:ext cx="1524000" cy="1066800"/>
          </a:xfrm>
          <a:prstGeom prst="round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sp>
        <p:nvSpPr>
          <p:cNvPr id="4" name="Rounded Rectangle 3"/>
          <p:cNvSpPr/>
          <p:nvPr/>
        </p:nvSpPr>
        <p:spPr bwMode="auto">
          <a:xfrm>
            <a:off x="4419600" y="1532680"/>
            <a:ext cx="4494964" cy="1896320"/>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sp>
        <p:nvSpPr>
          <p:cNvPr id="8" name="Rounded Rectangle 7"/>
          <p:cNvSpPr/>
          <p:nvPr/>
        </p:nvSpPr>
        <p:spPr bwMode="auto">
          <a:xfrm>
            <a:off x="4430394" y="3443234"/>
            <a:ext cx="4491706" cy="2124761"/>
          </a:xfrm>
          <a:prstGeom prst="roundRect">
            <a:avLst/>
          </a:prstGeom>
          <a:noFill/>
          <a:ln w="381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sp>
        <p:nvSpPr>
          <p:cNvPr id="9" name="Rounded Rectangle 8"/>
          <p:cNvSpPr/>
          <p:nvPr/>
        </p:nvSpPr>
        <p:spPr bwMode="auto">
          <a:xfrm>
            <a:off x="4419600" y="5694438"/>
            <a:ext cx="4648200" cy="1137604"/>
          </a:xfrm>
          <a:prstGeom prst="roundRect">
            <a:avLst/>
          </a:prstGeom>
          <a:noFill/>
          <a:ln w="38100"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spTree>
    <p:extLst>
      <p:ext uri="{BB962C8B-B14F-4D97-AF65-F5344CB8AC3E}">
        <p14:creationId xmlns:p14="http://schemas.microsoft.com/office/powerpoint/2010/main" val="20095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
                                            <p:txEl>
                                              <p:pRg st="7" end="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1">
                                            <p:txEl>
                                              <p:pRg st="9" end="9"/>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xEl>
                                              <p:pRg st="10" end="10"/>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1">
                                            <p:txEl>
                                              <p:pRg st="11" end="11"/>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43FBBB9A-244D-4C53-BE47-9F3B1B95C442}" type="slidenum">
              <a:rPr lang="en-US" altLang="en-US" sz="1800">
                <a:solidFill>
                  <a:schemeClr val="bg1"/>
                </a:solidFill>
              </a:rPr>
              <a:pPr>
                <a:spcBef>
                  <a:spcPct val="0"/>
                </a:spcBef>
                <a:buFontTx/>
                <a:buNone/>
              </a:pPr>
              <a:t>19</a:t>
            </a:fld>
            <a:endParaRPr lang="en-US" altLang="en-US" sz="1800">
              <a:solidFill>
                <a:schemeClr val="bg1"/>
              </a:solidFill>
            </a:endParaRPr>
          </a:p>
        </p:txBody>
      </p:sp>
      <p:sp>
        <p:nvSpPr>
          <p:cNvPr id="70660" name="Rectangle 5"/>
          <p:cNvSpPr>
            <a:spLocks noChangeArrowheads="1"/>
          </p:cNvSpPr>
          <p:nvPr/>
        </p:nvSpPr>
        <p:spPr bwMode="auto">
          <a:xfrm>
            <a:off x="6096000" y="1600200"/>
            <a:ext cx="1143000" cy="2286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endParaRPr lang="en-US" altLang="en-US" sz="1800">
              <a:latin typeface="Verdana" panose="020B0604030504040204" pitchFamily="34" charset="0"/>
            </a:endParaRPr>
          </a:p>
        </p:txBody>
      </p:sp>
      <p:sp>
        <p:nvSpPr>
          <p:cNvPr id="70662" name="Rectangle 7"/>
          <p:cNvSpPr>
            <a:spLocks noChangeArrowheads="1"/>
          </p:cNvSpPr>
          <p:nvPr/>
        </p:nvSpPr>
        <p:spPr bwMode="auto">
          <a:xfrm>
            <a:off x="3200400" y="1524000"/>
            <a:ext cx="1066800" cy="381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endParaRPr lang="en-US" altLang="en-US" sz="1800">
              <a:latin typeface="Verdana" panose="020B0604030504040204" pitchFamily="34" charset="0"/>
            </a:endParaRPr>
          </a:p>
        </p:txBody>
      </p:sp>
      <p:pic>
        <p:nvPicPr>
          <p:cNvPr id="2" name="Picture 1"/>
          <p:cNvPicPr>
            <a:picLocks noChangeAspect="1"/>
          </p:cNvPicPr>
          <p:nvPr/>
        </p:nvPicPr>
        <p:blipFill>
          <a:blip r:embed="rId2"/>
          <a:stretch>
            <a:fillRect/>
          </a:stretch>
        </p:blipFill>
        <p:spPr>
          <a:xfrm>
            <a:off x="4572000" y="152400"/>
            <a:ext cx="4414837" cy="6569529"/>
          </a:xfrm>
          <a:prstGeom prst="rect">
            <a:avLst/>
          </a:prstGeom>
        </p:spPr>
      </p:pic>
      <p:sp>
        <p:nvSpPr>
          <p:cNvPr id="8" name="Title 1"/>
          <p:cNvSpPr txBox="1">
            <a:spLocks/>
          </p:cNvSpPr>
          <p:nvPr/>
        </p:nvSpPr>
        <p:spPr bwMode="auto">
          <a:xfrm>
            <a:off x="201458" y="962820"/>
            <a:ext cx="4334099" cy="5742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a:lstStyle>
          <a:p>
            <a:pPr marL="342900" indent="-342900" algn="l" eaLnBrk="1" hangingPunct="1">
              <a:buClr>
                <a:schemeClr val="tx1"/>
              </a:buClr>
              <a:buFont typeface="Arial" panose="020B0604020202020204" pitchFamily="34" charset="0"/>
              <a:buChar char="•"/>
            </a:pPr>
            <a:r>
              <a:rPr lang="en-US" altLang="en-US" sz="2400" kern="0" dirty="0"/>
              <a:t>Loan Estimate – Page 2</a:t>
            </a:r>
            <a:br>
              <a:rPr lang="en-US" altLang="en-US" sz="2400" kern="0" dirty="0"/>
            </a:br>
            <a:br>
              <a:rPr lang="en-US" altLang="en-US" sz="2400" kern="0" dirty="0"/>
            </a:br>
            <a:r>
              <a:rPr lang="en-US" altLang="en-US" sz="2200" kern="0" dirty="0"/>
              <a:t>It includes information on:</a:t>
            </a:r>
          </a:p>
          <a:p>
            <a:pPr marL="342900" indent="-342900" algn="l" eaLnBrk="1" hangingPunct="1">
              <a:buClr>
                <a:schemeClr val="tx1"/>
              </a:buClr>
              <a:buFont typeface="Arial" panose="020B0604020202020204" pitchFamily="34" charset="0"/>
              <a:buChar char="•"/>
            </a:pPr>
            <a:r>
              <a:rPr lang="en-US" altLang="en-US" sz="2200" kern="0" dirty="0"/>
              <a:t>Loan costs including:</a:t>
            </a:r>
          </a:p>
          <a:p>
            <a:pPr marL="800100" lvl="1" indent="-342900" algn="l" eaLnBrk="1" hangingPunct="1">
              <a:buClr>
                <a:schemeClr val="tx1"/>
              </a:buClr>
              <a:buFont typeface="Arial" panose="020B0604020202020204" pitchFamily="34" charset="0"/>
              <a:buChar char="•"/>
            </a:pPr>
            <a:r>
              <a:rPr lang="en-US" altLang="en-US" sz="2200" kern="0" dirty="0"/>
              <a:t>Origination charges (points)</a:t>
            </a:r>
          </a:p>
          <a:p>
            <a:pPr marL="800100" lvl="1" indent="-342900" algn="l" eaLnBrk="1" hangingPunct="1">
              <a:buClr>
                <a:schemeClr val="tx1"/>
              </a:buClr>
              <a:buFont typeface="Arial" panose="020B0604020202020204" pitchFamily="34" charset="0"/>
              <a:buChar char="•"/>
            </a:pPr>
            <a:r>
              <a:rPr lang="en-US" altLang="en-US" sz="2200" kern="0" dirty="0"/>
              <a:t>Application fees</a:t>
            </a:r>
          </a:p>
          <a:p>
            <a:pPr marL="800100" lvl="1" indent="-342900" algn="l" eaLnBrk="1" hangingPunct="1">
              <a:buClr>
                <a:schemeClr val="tx1"/>
              </a:buClr>
              <a:buFont typeface="Arial" panose="020B0604020202020204" pitchFamily="34" charset="0"/>
              <a:buChar char="•"/>
            </a:pPr>
            <a:r>
              <a:rPr lang="en-US" altLang="en-US" sz="2200" kern="0" dirty="0"/>
              <a:t>Underwriting fees</a:t>
            </a:r>
          </a:p>
          <a:p>
            <a:pPr marL="342900" indent="-342900" algn="l" eaLnBrk="1" hangingPunct="1">
              <a:buClr>
                <a:schemeClr val="tx1"/>
              </a:buClr>
              <a:buFont typeface="Arial" panose="020B0604020202020204" pitchFamily="34" charset="0"/>
              <a:buChar char="•"/>
            </a:pPr>
            <a:r>
              <a:rPr lang="en-US" altLang="en-US" sz="2200" kern="0" dirty="0"/>
              <a:t>Service you cannot shop for</a:t>
            </a:r>
          </a:p>
          <a:p>
            <a:pPr marL="800100" lvl="1" indent="-342900" algn="l" eaLnBrk="1" hangingPunct="1">
              <a:buClr>
                <a:schemeClr val="tx1"/>
              </a:buClr>
              <a:buFont typeface="Arial" panose="020B0604020202020204" pitchFamily="34" charset="0"/>
              <a:buChar char="•"/>
            </a:pPr>
            <a:r>
              <a:rPr lang="en-US" altLang="en-US" sz="2200" kern="0" dirty="0"/>
              <a:t>Appraisal fee</a:t>
            </a:r>
          </a:p>
          <a:p>
            <a:pPr marL="800100" lvl="1" indent="-342900" algn="l" eaLnBrk="1" hangingPunct="1">
              <a:buClr>
                <a:schemeClr val="tx1"/>
              </a:buClr>
              <a:buFont typeface="Arial" panose="020B0604020202020204" pitchFamily="34" charset="0"/>
              <a:buChar char="•"/>
            </a:pPr>
            <a:r>
              <a:rPr lang="en-US" altLang="en-US" sz="2200" kern="0" dirty="0"/>
              <a:t>Credit report fee</a:t>
            </a:r>
          </a:p>
          <a:p>
            <a:pPr marL="800100" lvl="1" indent="-342900" algn="l" eaLnBrk="1" hangingPunct="1">
              <a:buClr>
                <a:schemeClr val="tx1"/>
              </a:buClr>
              <a:buFont typeface="Arial" panose="020B0604020202020204" pitchFamily="34" charset="0"/>
              <a:buChar char="•"/>
            </a:pPr>
            <a:r>
              <a:rPr lang="en-US" altLang="en-US" sz="2200" kern="0" dirty="0"/>
              <a:t>Tax monitoring fee</a:t>
            </a:r>
          </a:p>
          <a:p>
            <a:pPr marL="342900" indent="-342900" algn="l" eaLnBrk="1" hangingPunct="1">
              <a:buClr>
                <a:schemeClr val="tx1"/>
              </a:buClr>
              <a:buFont typeface="Arial" panose="020B0604020202020204" pitchFamily="34" charset="0"/>
              <a:buChar char="•"/>
            </a:pPr>
            <a:r>
              <a:rPr lang="en-US" altLang="en-US" sz="2200" kern="0" dirty="0"/>
              <a:t>Services you can shop for</a:t>
            </a:r>
          </a:p>
          <a:p>
            <a:pPr marL="800100" lvl="1" indent="-342900" algn="l" eaLnBrk="1" hangingPunct="1">
              <a:buClr>
                <a:schemeClr val="tx1"/>
              </a:buClr>
              <a:buFont typeface="Arial" panose="020B0604020202020204" pitchFamily="34" charset="0"/>
              <a:buChar char="•"/>
            </a:pPr>
            <a:r>
              <a:rPr lang="en-US" altLang="en-US" sz="2200" kern="0" dirty="0"/>
              <a:t>Pest inspection fee</a:t>
            </a:r>
          </a:p>
          <a:p>
            <a:pPr marL="800100" lvl="1" indent="-342900" algn="l" eaLnBrk="1" hangingPunct="1">
              <a:buClr>
                <a:schemeClr val="tx1"/>
              </a:buClr>
              <a:buFont typeface="Arial" panose="020B0604020202020204" pitchFamily="34" charset="0"/>
              <a:buChar char="•"/>
            </a:pPr>
            <a:r>
              <a:rPr lang="en-US" altLang="en-US" sz="2200" kern="0" dirty="0"/>
              <a:t>Survey fees</a:t>
            </a:r>
          </a:p>
          <a:p>
            <a:pPr marL="800100" lvl="1" indent="-342900" algn="l" eaLnBrk="1" hangingPunct="1">
              <a:buClr>
                <a:schemeClr val="tx1"/>
              </a:buClr>
              <a:buFont typeface="Arial" panose="020B0604020202020204" pitchFamily="34" charset="0"/>
              <a:buChar char="•"/>
            </a:pPr>
            <a:r>
              <a:rPr lang="en-US" altLang="en-US" sz="2200" kern="0" dirty="0"/>
              <a:t>Title fees</a:t>
            </a:r>
          </a:p>
          <a:p>
            <a:pPr marL="342900" indent="-342900" algn="l" eaLnBrk="1" hangingPunct="1">
              <a:buClr>
                <a:schemeClr val="tx1"/>
              </a:buClr>
              <a:buFont typeface="Arial" panose="020B0604020202020204" pitchFamily="34" charset="0"/>
              <a:buChar char="•"/>
            </a:pPr>
            <a:r>
              <a:rPr lang="en-US" altLang="en-US" sz="2200" kern="0" dirty="0"/>
              <a:t>Total closing costs</a:t>
            </a:r>
          </a:p>
          <a:p>
            <a:pPr marL="800100" lvl="1" indent="-342900" algn="l" eaLnBrk="1" hangingPunct="1">
              <a:buClr>
                <a:schemeClr val="tx1"/>
              </a:buClr>
              <a:buFont typeface="Arial" panose="020B0604020202020204" pitchFamily="34" charset="0"/>
              <a:buChar char="•"/>
            </a:pPr>
            <a:r>
              <a:rPr lang="en-US" altLang="en-US" sz="2200" kern="0" dirty="0"/>
              <a:t>Cash to close</a:t>
            </a:r>
            <a:endParaRPr lang="en-US" altLang="en-US" sz="2400" kern="0" dirty="0"/>
          </a:p>
        </p:txBody>
      </p:sp>
      <p:sp>
        <p:nvSpPr>
          <p:cNvPr id="7" name="Rounded Rectangle 6"/>
          <p:cNvSpPr/>
          <p:nvPr/>
        </p:nvSpPr>
        <p:spPr bwMode="auto">
          <a:xfrm>
            <a:off x="4535557" y="440872"/>
            <a:ext cx="2280590" cy="1387928"/>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sp>
        <p:nvSpPr>
          <p:cNvPr id="10" name="Rounded Rectangle 9"/>
          <p:cNvSpPr/>
          <p:nvPr/>
        </p:nvSpPr>
        <p:spPr bwMode="auto">
          <a:xfrm>
            <a:off x="6809379" y="418262"/>
            <a:ext cx="2213902" cy="6264729"/>
          </a:xfrm>
          <a:prstGeom prst="roundRect">
            <a:avLst/>
          </a:prstGeom>
          <a:noFill/>
          <a:ln w="38100"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sp>
        <p:nvSpPr>
          <p:cNvPr id="11" name="Rounded Rectangle 10"/>
          <p:cNvSpPr/>
          <p:nvPr/>
        </p:nvSpPr>
        <p:spPr bwMode="auto">
          <a:xfrm>
            <a:off x="4492345" y="2316774"/>
            <a:ext cx="2280590" cy="1387928"/>
          </a:xfrm>
          <a:prstGeom prst="roundRect">
            <a:avLst/>
          </a:prstGeom>
          <a:noFill/>
          <a:ln w="38100" cap="flat" cmpd="sng" algn="ctr">
            <a:solidFill>
              <a:srgbClr val="66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sp>
        <p:nvSpPr>
          <p:cNvPr id="12" name="Rounded Rectangle 11"/>
          <p:cNvSpPr/>
          <p:nvPr/>
        </p:nvSpPr>
        <p:spPr bwMode="auto">
          <a:xfrm>
            <a:off x="4492345" y="4226650"/>
            <a:ext cx="2280590" cy="1387928"/>
          </a:xfrm>
          <a:prstGeom prst="roundRect">
            <a:avLst/>
          </a:prstGeom>
          <a:noFill/>
          <a:ln w="38100"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spTree>
    <p:extLst>
      <p:ext uri="{BB962C8B-B14F-4D97-AF65-F5344CB8AC3E}">
        <p14:creationId xmlns:p14="http://schemas.microsoft.com/office/powerpoint/2010/main" val="1266717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childTnLst>
                                </p:cTn>
                              </p:par>
                              <p:par>
                                <p:cTn id="19" presetID="1" presetClass="entr" presetSubtype="0" fill="hold" grpId="2"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
                                            <p:txEl>
                                              <p:pRg st="7" end="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xEl>
                                              <p:pRg st="8" end="8"/>
                                            </p:txEl>
                                          </p:spTgt>
                                        </p:tgtEl>
                                        <p:attrNameLst>
                                          <p:attrName>style.visibility</p:attrName>
                                        </p:attrNameLst>
                                      </p:cBhvr>
                                      <p:to>
                                        <p:strVal val="visible"/>
                                      </p:to>
                                    </p:set>
                                  </p:childTnLst>
                                </p:cTn>
                              </p:par>
                              <p:par>
                                <p:cTn id="31" presetID="1" presetClass="entr" presetSubtype="0" fill="hold" grpId="2"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8">
                                            <p:txEl>
                                              <p:pRg st="9" end="9"/>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
                                            <p:txEl>
                                              <p:pRg st="10" end="10"/>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8">
                                            <p:txEl>
                                              <p:pRg st="11" end="11"/>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8">
                                            <p:txEl>
                                              <p:pRg st="12" end="12"/>
                                            </p:txEl>
                                          </p:spTgt>
                                        </p:tgtEl>
                                        <p:attrNameLst>
                                          <p:attrName>style.visibility</p:attrName>
                                        </p:attrNameLst>
                                      </p:cBhvr>
                                      <p:to>
                                        <p:strVal val="visible"/>
                                      </p:to>
                                    </p:set>
                                  </p:childTnLst>
                                </p:cTn>
                              </p:par>
                              <p:par>
                                <p:cTn id="43" presetID="1" presetClass="entr" presetSubtype="0" fill="hold" grpId="2" nodeType="withEffect">
                                  <p:stCondLst>
                                    <p:cond delay="0"/>
                                  </p:stCondLst>
                                  <p:childTnLst>
                                    <p:set>
                                      <p:cBhvr>
                                        <p:cTn id="44" dur="1" fill="hold">
                                          <p:stCondLst>
                                            <p:cond delay="0"/>
                                          </p:stCondLst>
                                        </p:cTn>
                                        <p:tgtEl>
                                          <p:spTgt spid="1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8">
                                            <p:txEl>
                                              <p:pRg st="13" end="13"/>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8">
                                            <p:txEl>
                                              <p:pRg st="14" end="14"/>
                                            </p:tx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2" animBg="1"/>
      <p:bldP spid="10" grpId="0" animBg="1"/>
      <p:bldP spid="11" grpId="2" animBg="1"/>
      <p:bldP spid="12" grpId="2" animBg="1"/>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ltLang="en-US" dirty="0"/>
              <a:t>Objectives</a:t>
            </a:r>
          </a:p>
        </p:txBody>
      </p:sp>
      <p:sp>
        <p:nvSpPr>
          <p:cNvPr id="208899" name="Rectangle 3"/>
          <p:cNvSpPr>
            <a:spLocks noGrp="1" noChangeArrowheads="1"/>
          </p:cNvSpPr>
          <p:nvPr>
            <p:ph idx="1"/>
          </p:nvPr>
        </p:nvSpPr>
        <p:spPr>
          <a:xfrm>
            <a:off x="928688" y="1608138"/>
            <a:ext cx="7286625" cy="4419600"/>
          </a:xfrm>
        </p:spPr>
        <p:txBody>
          <a:bodyPr/>
          <a:lstStyle/>
          <a:p>
            <a:pPr marL="0" indent="0" eaLnBrk="1" hangingPunct="1">
              <a:buNone/>
            </a:pPr>
            <a:r>
              <a:rPr lang="en-US" altLang="en-US" sz="2400" dirty="0"/>
              <a:t>Day 11 (Home Decision 2)</a:t>
            </a:r>
          </a:p>
          <a:p>
            <a:pPr eaLnBrk="1" hangingPunct="1"/>
            <a:r>
              <a:rPr lang="en-US" altLang="en-US" sz="2400" dirty="0"/>
              <a:t>A. Understand your options in the housing decision</a:t>
            </a:r>
          </a:p>
          <a:p>
            <a:pPr eaLnBrk="1" hangingPunct="1"/>
            <a:r>
              <a:rPr lang="en-US" altLang="en-US" sz="2400" dirty="0"/>
              <a:t>B.  Understand how to compare different mortgage loans</a:t>
            </a:r>
          </a:p>
          <a:p>
            <a:pPr eaLnBrk="1" hangingPunct="1"/>
            <a:r>
              <a:rPr lang="en-US" altLang="en-US" sz="2400" dirty="0"/>
              <a:t>C. Understand and create your Housing Plan</a:t>
            </a:r>
          </a:p>
          <a:p>
            <a:pPr marL="0" indent="0" eaLnBrk="1" hangingPunct="1">
              <a:buNone/>
            </a:pPr>
            <a:r>
              <a:rPr lang="en-US" altLang="en-US" sz="2400" dirty="0"/>
              <a:t>	(Home Decision 3)</a:t>
            </a:r>
          </a:p>
          <a:p>
            <a:pPr marL="400050" lvl="1" indent="0" eaLnBrk="1" hangingPunct="1">
              <a:buNone/>
            </a:pPr>
            <a:r>
              <a:rPr lang="en-US" altLang="en-US" dirty="0"/>
              <a:t>Answer questions relating to the Housing Decision</a:t>
            </a:r>
          </a:p>
        </p:txBody>
      </p:sp>
      <p:sp>
        <p:nvSpPr>
          <p:cNvPr id="8196"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6B726D26-DD34-48A3-9686-3346C971871D}" type="slidenum">
              <a:rPr lang="en-US" altLang="en-US" sz="1800">
                <a:solidFill>
                  <a:schemeClr val="bg1"/>
                </a:solidFill>
              </a:rPr>
              <a:pPr>
                <a:spcBef>
                  <a:spcPct val="0"/>
                </a:spcBef>
                <a:buFontTx/>
                <a:buNone/>
              </a:pPr>
              <a:t>2</a:t>
            </a:fld>
            <a:endParaRPr lang="en-US" altLang="en-US" sz="1800">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08899">
                                            <p:txEl>
                                              <p:pRg st="0" end="0"/>
                                            </p:txEl>
                                          </p:spTgt>
                                        </p:tgtEl>
                                        <p:attrNameLst>
                                          <p:attrName>style.visibility</p:attrName>
                                        </p:attrNameLst>
                                      </p:cBhvr>
                                      <p:to>
                                        <p:strVal val="visible"/>
                                      </p:to>
                                    </p:set>
                                    <p:animEffect transition="in" filter="box(in)">
                                      <p:cBhvr>
                                        <p:cTn id="7" dur="500"/>
                                        <p:tgtEl>
                                          <p:spTgt spid="208899">
                                            <p:txEl>
                                              <p:pRg st="0" end="0"/>
                                            </p:txEl>
                                          </p:spTgt>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208899">
                                            <p:txEl>
                                              <p:pRg st="1" end="1"/>
                                            </p:txEl>
                                          </p:spTgt>
                                        </p:tgtEl>
                                        <p:attrNameLst>
                                          <p:attrName>style.visibility</p:attrName>
                                        </p:attrNameLst>
                                      </p:cBhvr>
                                      <p:to>
                                        <p:strVal val="visible"/>
                                      </p:to>
                                    </p:set>
                                    <p:animEffect transition="in" filter="box(in)">
                                      <p:cBhvr>
                                        <p:cTn id="10" dur="500"/>
                                        <p:tgtEl>
                                          <p:spTgt spid="208899">
                                            <p:txEl>
                                              <p:pRg st="1" end="1"/>
                                            </p:txEl>
                                          </p:spTgt>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208899">
                                            <p:txEl>
                                              <p:pRg st="2" end="2"/>
                                            </p:txEl>
                                          </p:spTgt>
                                        </p:tgtEl>
                                        <p:attrNameLst>
                                          <p:attrName>style.visibility</p:attrName>
                                        </p:attrNameLst>
                                      </p:cBhvr>
                                      <p:to>
                                        <p:strVal val="visible"/>
                                      </p:to>
                                    </p:set>
                                    <p:animEffect transition="in" filter="box(in)">
                                      <p:cBhvr>
                                        <p:cTn id="13" dur="500"/>
                                        <p:tgtEl>
                                          <p:spTgt spid="208899">
                                            <p:txEl>
                                              <p:pRg st="2" end="2"/>
                                            </p:txEl>
                                          </p:spTgt>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208899">
                                            <p:txEl>
                                              <p:pRg st="3" end="3"/>
                                            </p:txEl>
                                          </p:spTgt>
                                        </p:tgtEl>
                                        <p:attrNameLst>
                                          <p:attrName>style.visibility</p:attrName>
                                        </p:attrNameLst>
                                      </p:cBhvr>
                                      <p:to>
                                        <p:strVal val="visible"/>
                                      </p:to>
                                    </p:set>
                                    <p:animEffect transition="in" filter="box(in)">
                                      <p:cBhvr>
                                        <p:cTn id="16" dur="500"/>
                                        <p:tgtEl>
                                          <p:spTgt spid="208899">
                                            <p:txEl>
                                              <p:pRg st="3" end="3"/>
                                            </p:txEl>
                                          </p:spTgt>
                                        </p:tgtEl>
                                      </p:cBhvr>
                                    </p:animEffect>
                                  </p:childTnLst>
                                </p:cTn>
                              </p:par>
                              <p:par>
                                <p:cTn id="17" presetID="4" presetClass="entr" presetSubtype="16" fill="hold" grpId="0" nodeType="withEffect">
                                  <p:stCondLst>
                                    <p:cond delay="0"/>
                                  </p:stCondLst>
                                  <p:childTnLst>
                                    <p:set>
                                      <p:cBhvr>
                                        <p:cTn id="18" dur="1" fill="hold">
                                          <p:stCondLst>
                                            <p:cond delay="0"/>
                                          </p:stCondLst>
                                        </p:cTn>
                                        <p:tgtEl>
                                          <p:spTgt spid="208899">
                                            <p:txEl>
                                              <p:pRg st="4" end="4"/>
                                            </p:txEl>
                                          </p:spTgt>
                                        </p:tgtEl>
                                        <p:attrNameLst>
                                          <p:attrName>style.visibility</p:attrName>
                                        </p:attrNameLst>
                                      </p:cBhvr>
                                      <p:to>
                                        <p:strVal val="visible"/>
                                      </p:to>
                                    </p:set>
                                    <p:animEffect transition="in" filter="box(in)">
                                      <p:cBhvr>
                                        <p:cTn id="19" dur="500"/>
                                        <p:tgtEl>
                                          <p:spTgt spid="208899">
                                            <p:txEl>
                                              <p:pRg st="4" end="4"/>
                                            </p:txEl>
                                          </p:spTgt>
                                        </p:tgtEl>
                                      </p:cBhvr>
                                    </p:animEffect>
                                  </p:childTnLst>
                                </p:cTn>
                              </p:par>
                              <p:par>
                                <p:cTn id="20" presetID="4" presetClass="entr" presetSubtype="16" fill="hold" grpId="0" nodeType="withEffect">
                                  <p:stCondLst>
                                    <p:cond delay="0"/>
                                  </p:stCondLst>
                                  <p:childTnLst>
                                    <p:set>
                                      <p:cBhvr>
                                        <p:cTn id="21" dur="1" fill="hold">
                                          <p:stCondLst>
                                            <p:cond delay="0"/>
                                          </p:stCondLst>
                                        </p:cTn>
                                        <p:tgtEl>
                                          <p:spTgt spid="208899">
                                            <p:txEl>
                                              <p:pRg st="5" end="5"/>
                                            </p:txEl>
                                          </p:spTgt>
                                        </p:tgtEl>
                                        <p:attrNameLst>
                                          <p:attrName>style.visibility</p:attrName>
                                        </p:attrNameLst>
                                      </p:cBhvr>
                                      <p:to>
                                        <p:strVal val="visible"/>
                                      </p:to>
                                    </p:set>
                                    <p:animEffect transition="in" filter="box(in)">
                                      <p:cBhvr>
                                        <p:cTn id="22" dur="500"/>
                                        <p:tgtEl>
                                          <p:spTgt spid="2088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899" grpId="0" uiExpand="1" build="p" bldLvl="3"/>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43FBBB9A-244D-4C53-BE47-9F3B1B95C442}" type="slidenum">
              <a:rPr lang="en-US" altLang="en-US" sz="1800">
                <a:solidFill>
                  <a:schemeClr val="bg1"/>
                </a:solidFill>
              </a:rPr>
              <a:pPr>
                <a:spcBef>
                  <a:spcPct val="0"/>
                </a:spcBef>
                <a:buFontTx/>
                <a:buNone/>
              </a:pPr>
              <a:t>20</a:t>
            </a:fld>
            <a:endParaRPr lang="en-US" altLang="en-US" sz="1800">
              <a:solidFill>
                <a:schemeClr val="bg1"/>
              </a:solidFill>
            </a:endParaRPr>
          </a:p>
        </p:txBody>
      </p:sp>
      <p:sp>
        <p:nvSpPr>
          <p:cNvPr id="70660" name="Rectangle 5"/>
          <p:cNvSpPr>
            <a:spLocks noChangeArrowheads="1"/>
          </p:cNvSpPr>
          <p:nvPr/>
        </p:nvSpPr>
        <p:spPr bwMode="auto">
          <a:xfrm>
            <a:off x="6096000" y="1600200"/>
            <a:ext cx="1143000" cy="2286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endParaRPr lang="en-US" altLang="en-US" sz="1800">
              <a:latin typeface="Verdana" panose="020B0604030504040204" pitchFamily="34" charset="0"/>
            </a:endParaRPr>
          </a:p>
        </p:txBody>
      </p:sp>
      <p:sp>
        <p:nvSpPr>
          <p:cNvPr id="70662" name="Rectangle 7"/>
          <p:cNvSpPr>
            <a:spLocks noChangeArrowheads="1"/>
          </p:cNvSpPr>
          <p:nvPr/>
        </p:nvSpPr>
        <p:spPr bwMode="auto">
          <a:xfrm>
            <a:off x="3200400" y="1524000"/>
            <a:ext cx="1066800" cy="381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endParaRPr lang="en-US" altLang="en-US" sz="1800">
              <a:latin typeface="Verdana" panose="020B0604030504040204" pitchFamily="34" charset="0"/>
            </a:endParaRPr>
          </a:p>
        </p:txBody>
      </p:sp>
      <p:pic>
        <p:nvPicPr>
          <p:cNvPr id="2" name="Picture 1"/>
          <p:cNvPicPr>
            <a:picLocks noChangeAspect="1"/>
          </p:cNvPicPr>
          <p:nvPr/>
        </p:nvPicPr>
        <p:blipFill>
          <a:blip r:embed="rId2"/>
          <a:stretch>
            <a:fillRect/>
          </a:stretch>
        </p:blipFill>
        <p:spPr>
          <a:xfrm>
            <a:off x="4572000" y="152400"/>
            <a:ext cx="4381500" cy="6705600"/>
          </a:xfrm>
          <a:prstGeom prst="rect">
            <a:avLst/>
          </a:prstGeom>
        </p:spPr>
      </p:pic>
      <p:sp>
        <p:nvSpPr>
          <p:cNvPr id="9" name="Title 1"/>
          <p:cNvSpPr txBox="1">
            <a:spLocks/>
          </p:cNvSpPr>
          <p:nvPr/>
        </p:nvSpPr>
        <p:spPr bwMode="auto">
          <a:xfrm>
            <a:off x="237901" y="886620"/>
            <a:ext cx="4410299" cy="5742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a:lstStyle>
          <a:p>
            <a:pPr marL="342900" indent="-342900" algn="l" eaLnBrk="1" hangingPunct="1">
              <a:spcBef>
                <a:spcPts val="400"/>
              </a:spcBef>
              <a:buClr>
                <a:schemeClr val="tx1"/>
              </a:buClr>
              <a:buFont typeface="Arial" panose="020B0604020202020204" pitchFamily="34" charset="0"/>
              <a:buChar char="•"/>
            </a:pPr>
            <a:r>
              <a:rPr lang="en-US" altLang="en-US" sz="2400" kern="0" dirty="0"/>
              <a:t>Loan Estimate – Page 3</a:t>
            </a:r>
            <a:br>
              <a:rPr lang="en-US" altLang="en-US" sz="2400" kern="0" dirty="0"/>
            </a:br>
            <a:br>
              <a:rPr lang="en-US" altLang="en-US" sz="2400" kern="0" dirty="0"/>
            </a:br>
            <a:r>
              <a:rPr lang="en-US" altLang="en-US" sz="2200" kern="0" dirty="0"/>
              <a:t>It includes information on:</a:t>
            </a:r>
          </a:p>
          <a:p>
            <a:pPr marL="342900" indent="-342900" algn="l" eaLnBrk="1" hangingPunct="1">
              <a:spcBef>
                <a:spcPts val="400"/>
              </a:spcBef>
              <a:buClr>
                <a:schemeClr val="tx1"/>
              </a:buClr>
              <a:buFont typeface="Arial" panose="020B0604020202020204" pitchFamily="34" charset="0"/>
              <a:buChar char="•"/>
            </a:pPr>
            <a:r>
              <a:rPr lang="en-US" altLang="en-US" sz="2000" kern="0" dirty="0"/>
              <a:t>Comparisons</a:t>
            </a:r>
          </a:p>
          <a:p>
            <a:pPr marL="800100" lvl="1" indent="-342900" algn="l" eaLnBrk="1" hangingPunct="1">
              <a:spcBef>
                <a:spcPts val="400"/>
              </a:spcBef>
              <a:buClr>
                <a:schemeClr val="tx1"/>
              </a:buClr>
              <a:buFont typeface="Arial" panose="020B0604020202020204" pitchFamily="34" charset="0"/>
              <a:buChar char="•"/>
            </a:pPr>
            <a:r>
              <a:rPr lang="en-US" altLang="en-US" sz="2000" kern="0" dirty="0"/>
              <a:t>In 5 years</a:t>
            </a:r>
          </a:p>
          <a:p>
            <a:pPr marL="800100" lvl="1" indent="-342900" algn="l" eaLnBrk="1" hangingPunct="1">
              <a:spcBef>
                <a:spcPts val="400"/>
              </a:spcBef>
              <a:buClr>
                <a:schemeClr val="tx1"/>
              </a:buClr>
              <a:buFont typeface="Arial" panose="020B0604020202020204" pitchFamily="34" charset="0"/>
              <a:buChar char="•"/>
            </a:pPr>
            <a:r>
              <a:rPr lang="en-US" altLang="en-US" sz="2000" kern="0" dirty="0"/>
              <a:t>Annual percentage rate</a:t>
            </a:r>
          </a:p>
          <a:p>
            <a:pPr marL="800100" lvl="1" indent="-342900" algn="l" eaLnBrk="1" hangingPunct="1">
              <a:spcBef>
                <a:spcPts val="400"/>
              </a:spcBef>
              <a:buClr>
                <a:schemeClr val="tx1"/>
              </a:buClr>
              <a:buFont typeface="Arial" panose="020B0604020202020204" pitchFamily="34" charset="0"/>
              <a:buChar char="•"/>
            </a:pPr>
            <a:r>
              <a:rPr lang="en-US" altLang="en-US" sz="2000" kern="0" dirty="0"/>
              <a:t>Total interest percentage</a:t>
            </a:r>
          </a:p>
          <a:p>
            <a:pPr marL="342900" indent="-342900" algn="l" eaLnBrk="1" hangingPunct="1">
              <a:spcBef>
                <a:spcPts val="400"/>
              </a:spcBef>
              <a:buClr>
                <a:schemeClr val="tx1"/>
              </a:buClr>
              <a:buFont typeface="Arial" panose="020B0604020202020204" pitchFamily="34" charset="0"/>
              <a:buChar char="•"/>
            </a:pPr>
            <a:r>
              <a:rPr lang="en-US" altLang="en-US" sz="2000" kern="0" dirty="0"/>
              <a:t>Other considerations</a:t>
            </a:r>
          </a:p>
          <a:p>
            <a:pPr marL="800100" lvl="1" indent="-342900" algn="l" eaLnBrk="1" hangingPunct="1">
              <a:spcBef>
                <a:spcPts val="400"/>
              </a:spcBef>
              <a:buClr>
                <a:schemeClr val="tx1"/>
              </a:buClr>
              <a:buFont typeface="Arial" panose="020B0604020202020204" pitchFamily="34" charset="0"/>
              <a:buChar char="•"/>
            </a:pPr>
            <a:r>
              <a:rPr lang="en-US" altLang="en-US" sz="2000" kern="0" dirty="0"/>
              <a:t>Appraisal </a:t>
            </a:r>
          </a:p>
          <a:p>
            <a:pPr marL="800100" lvl="1" indent="-342900" algn="l" eaLnBrk="1" hangingPunct="1">
              <a:spcBef>
                <a:spcPts val="400"/>
              </a:spcBef>
              <a:buClr>
                <a:schemeClr val="tx1"/>
              </a:buClr>
              <a:buFont typeface="Arial" panose="020B0604020202020204" pitchFamily="34" charset="0"/>
              <a:buChar char="•"/>
            </a:pPr>
            <a:r>
              <a:rPr lang="en-US" altLang="en-US" sz="2000" kern="0" dirty="0"/>
              <a:t>Assumption</a:t>
            </a:r>
          </a:p>
          <a:p>
            <a:pPr marL="800100" lvl="1" indent="-342900" algn="l" eaLnBrk="1" hangingPunct="1">
              <a:spcBef>
                <a:spcPts val="400"/>
              </a:spcBef>
              <a:buClr>
                <a:schemeClr val="tx1"/>
              </a:buClr>
              <a:buFont typeface="Arial" panose="020B0604020202020204" pitchFamily="34" charset="0"/>
              <a:buChar char="•"/>
            </a:pPr>
            <a:r>
              <a:rPr lang="en-US" altLang="en-US" sz="2000" kern="0" dirty="0"/>
              <a:t>Homeowner’s insurance</a:t>
            </a:r>
          </a:p>
          <a:p>
            <a:pPr marL="800100" lvl="1" indent="-342900" algn="l" eaLnBrk="1" hangingPunct="1">
              <a:spcBef>
                <a:spcPts val="400"/>
              </a:spcBef>
              <a:buClr>
                <a:schemeClr val="tx1"/>
              </a:buClr>
              <a:buFont typeface="Arial" panose="020B0604020202020204" pitchFamily="34" charset="0"/>
              <a:buChar char="•"/>
            </a:pPr>
            <a:r>
              <a:rPr lang="en-US" altLang="en-US" sz="2000" kern="0" dirty="0"/>
              <a:t>Late payment</a:t>
            </a:r>
          </a:p>
          <a:p>
            <a:pPr marL="800100" lvl="1" indent="-342900" algn="l" eaLnBrk="1" hangingPunct="1">
              <a:spcBef>
                <a:spcPts val="400"/>
              </a:spcBef>
              <a:buClr>
                <a:schemeClr val="tx1"/>
              </a:buClr>
              <a:buFont typeface="Arial" panose="020B0604020202020204" pitchFamily="34" charset="0"/>
              <a:buChar char="•"/>
            </a:pPr>
            <a:r>
              <a:rPr lang="en-US" altLang="en-US" sz="2000" kern="0" dirty="0"/>
              <a:t>Refinancing and Servicing</a:t>
            </a:r>
          </a:p>
          <a:p>
            <a:pPr marL="342900" indent="-342900" algn="l" eaLnBrk="1" hangingPunct="1">
              <a:spcBef>
                <a:spcPts val="400"/>
              </a:spcBef>
              <a:buClr>
                <a:schemeClr val="tx1"/>
              </a:buClr>
              <a:buFont typeface="Arial" panose="020B0604020202020204" pitchFamily="34" charset="0"/>
              <a:buChar char="•"/>
            </a:pPr>
            <a:r>
              <a:rPr lang="en-US" altLang="en-US" sz="2000" kern="0" dirty="0"/>
              <a:t>Confirm receipt</a:t>
            </a:r>
          </a:p>
          <a:p>
            <a:pPr marL="800100" lvl="1" indent="-342900" algn="l" eaLnBrk="1" hangingPunct="1">
              <a:spcBef>
                <a:spcPts val="400"/>
              </a:spcBef>
              <a:buClr>
                <a:schemeClr val="tx1"/>
              </a:buClr>
              <a:buFont typeface="Arial" panose="020B0604020202020204" pitchFamily="34" charset="0"/>
              <a:buChar char="•"/>
            </a:pPr>
            <a:r>
              <a:rPr lang="en-US" altLang="en-US" sz="2000" kern="0" dirty="0"/>
              <a:t>This confirms you have received this, not that you must take the loan</a:t>
            </a:r>
          </a:p>
        </p:txBody>
      </p:sp>
      <p:sp>
        <p:nvSpPr>
          <p:cNvPr id="7" name="Rounded Rectangle 6"/>
          <p:cNvSpPr/>
          <p:nvPr/>
        </p:nvSpPr>
        <p:spPr bwMode="auto">
          <a:xfrm>
            <a:off x="4395787" y="152401"/>
            <a:ext cx="4672013" cy="2667000"/>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sp>
        <p:nvSpPr>
          <p:cNvPr id="8" name="Rounded Rectangle 7"/>
          <p:cNvSpPr/>
          <p:nvPr/>
        </p:nvSpPr>
        <p:spPr bwMode="auto">
          <a:xfrm>
            <a:off x="4391600" y="2875086"/>
            <a:ext cx="4672013" cy="2667000"/>
          </a:xfrm>
          <a:prstGeom prst="roundRect">
            <a:avLst/>
          </a:prstGeom>
          <a:noFill/>
          <a:ln w="38100" cap="flat" cmpd="sng" algn="ctr">
            <a:solidFill>
              <a:schemeClr val="accent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sp>
        <p:nvSpPr>
          <p:cNvPr id="10" name="Rounded Rectangle 9"/>
          <p:cNvSpPr/>
          <p:nvPr/>
        </p:nvSpPr>
        <p:spPr bwMode="auto">
          <a:xfrm>
            <a:off x="4391601" y="5597771"/>
            <a:ext cx="4707156" cy="1260230"/>
          </a:xfrm>
          <a:prstGeom prst="roundRect">
            <a:avLst/>
          </a:prstGeom>
          <a:noFill/>
          <a:ln w="381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spTree>
    <p:extLst>
      <p:ext uri="{BB962C8B-B14F-4D97-AF65-F5344CB8AC3E}">
        <p14:creationId xmlns:p14="http://schemas.microsoft.com/office/powerpoint/2010/main" val="1425203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
                                            <p:txEl>
                                              <p:pRg st="7" end="7"/>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
                                            <p:txEl>
                                              <p:pRg st="8" end="8"/>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9">
                                            <p:txEl>
                                              <p:pRg st="9" end="9"/>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9">
                                            <p:txEl>
                                              <p:pRg st="10" end="1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9">
                                            <p:txEl>
                                              <p:pRg st="11" end="11"/>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9">
                                            <p:txEl>
                                              <p:pRg st="12" end="12"/>
                                            </p:txEl>
                                          </p:spTgt>
                                        </p:tgtEl>
                                        <p:attrNameLst>
                                          <p:attrName>style.visibility</p:attrName>
                                        </p:attrNameLst>
                                      </p:cBhvr>
                                      <p:to>
                                        <p:strVal val="visible"/>
                                      </p:to>
                                    </p:set>
                                  </p:childTnLst>
                                </p:cTn>
                              </p:par>
                              <p:par>
                                <p:cTn id="43" presetID="1" presetClass="entr" presetSubtype="0" fill="hold" grpId="1" nodeType="withEffect">
                                  <p:stCondLst>
                                    <p:cond delay="0"/>
                                  </p:stCondLst>
                                  <p:childTnLst>
                                    <p:set>
                                      <p:cBhvr>
                                        <p:cTn id="44" dur="1" fill="hold">
                                          <p:stCondLst>
                                            <p:cond delay="0"/>
                                          </p:stCondLst>
                                        </p:cTn>
                                        <p:tgtEl>
                                          <p:spTgt spid="1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animBg="1"/>
      <p:bldP spid="10" grpId="1"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457200" y="642938"/>
            <a:ext cx="8229600" cy="941387"/>
          </a:xfrm>
        </p:spPr>
        <p:txBody>
          <a:bodyPr/>
          <a:lstStyle/>
          <a:p>
            <a:pPr eaLnBrk="1" hangingPunct="1"/>
            <a:r>
              <a:rPr lang="en-US" altLang="en-US" dirty="0"/>
              <a:t>Comparing Loans </a:t>
            </a:r>
            <a:r>
              <a:rPr lang="en-US" altLang="en-US" sz="2800" dirty="0"/>
              <a:t>(continued)</a:t>
            </a:r>
            <a:endParaRPr lang="en-US" altLang="en-US" dirty="0"/>
          </a:p>
        </p:txBody>
      </p:sp>
      <p:sp>
        <p:nvSpPr>
          <p:cNvPr id="109571" name="Rectangle 3"/>
          <p:cNvSpPr>
            <a:spLocks noGrp="1" noChangeArrowheads="1"/>
          </p:cNvSpPr>
          <p:nvPr>
            <p:ph idx="1"/>
          </p:nvPr>
        </p:nvSpPr>
        <p:spPr>
          <a:xfrm>
            <a:off x="914400" y="1600200"/>
            <a:ext cx="7315200" cy="5181600"/>
          </a:xfrm>
        </p:spPr>
        <p:txBody>
          <a:bodyPr/>
          <a:lstStyle/>
          <a:p>
            <a:pPr eaLnBrk="1" hangingPunct="1"/>
            <a:r>
              <a:rPr lang="en-US" altLang="en-US" sz="2400" dirty="0"/>
              <a:t>What is the difference between the Annual Percentage Rate (APR) and the Effective Interest Rate (EIR)? (Note:  this is different from the effective </a:t>
            </a:r>
            <a:r>
              <a:rPr lang="en-US" altLang="en-US" sz="2400" i="1" u="sng" dirty="0"/>
              <a:t>annual</a:t>
            </a:r>
            <a:r>
              <a:rPr lang="en-US" altLang="en-US" sz="2400" dirty="0"/>
              <a:t> interest rate!)</a:t>
            </a:r>
          </a:p>
          <a:p>
            <a:pPr lvl="1" eaLnBrk="1" hangingPunct="1"/>
            <a:r>
              <a:rPr lang="en-US" altLang="en-US" dirty="0"/>
              <a:t>The APR is a rate that is generated from a precise calculation specified in Regulation Z </a:t>
            </a:r>
          </a:p>
          <a:p>
            <a:pPr lvl="1" eaLnBrk="1" hangingPunct="1"/>
            <a:r>
              <a:rPr lang="en-US" altLang="en-US" dirty="0"/>
              <a:t>The EIR is the precise interest rate the borrower is paying after all fees and costs are taken into account.  We assume all costs come out of the loan or are paid back by the loan</a:t>
            </a:r>
          </a:p>
          <a:p>
            <a:pPr lvl="2" eaLnBrk="1" hangingPunct="1"/>
            <a:r>
              <a:rPr lang="en-US" altLang="en-US" dirty="0"/>
              <a:t>If no prepayment or other costs, the EIR = APR</a:t>
            </a:r>
          </a:p>
        </p:txBody>
      </p:sp>
      <p:sp>
        <p:nvSpPr>
          <p:cNvPr id="72708"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DBDC5FD3-39C1-4509-8F4D-7FE6DD7A7161}" type="slidenum">
              <a:rPr lang="en-US" altLang="en-US" sz="1800">
                <a:solidFill>
                  <a:schemeClr val="bg1"/>
                </a:solidFill>
              </a:rPr>
              <a:pPr>
                <a:spcBef>
                  <a:spcPct val="0"/>
                </a:spcBef>
                <a:buFontTx/>
                <a:buNone/>
              </a:pPr>
              <a:t>21</a:t>
            </a:fld>
            <a:endParaRPr lang="en-US" altLang="en-US" sz="1800">
              <a:solidFill>
                <a:schemeClr val="bg1"/>
              </a:solidFill>
            </a:endParaRPr>
          </a:p>
        </p:txBody>
      </p:sp>
    </p:spTree>
    <p:extLst>
      <p:ext uri="{BB962C8B-B14F-4D97-AF65-F5344CB8AC3E}">
        <p14:creationId xmlns:p14="http://schemas.microsoft.com/office/powerpoint/2010/main" val="632641103"/>
      </p:ext>
    </p:extLst>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9571">
                                            <p:txEl>
                                              <p:pRg st="0" end="0"/>
                                            </p:txEl>
                                          </p:spTgt>
                                        </p:tgtEl>
                                        <p:attrNameLst>
                                          <p:attrName>style.visibility</p:attrName>
                                        </p:attrNameLst>
                                      </p:cBhvr>
                                      <p:to>
                                        <p:strVal val="visible"/>
                                      </p:to>
                                    </p:set>
                                    <p:animEffect transition="in" filter="box(in)">
                                      <p:cBhvr>
                                        <p:cTn id="7" dur="500"/>
                                        <p:tgtEl>
                                          <p:spTgt spid="1095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09571">
                                            <p:txEl>
                                              <p:pRg st="1" end="1"/>
                                            </p:txEl>
                                          </p:spTgt>
                                        </p:tgtEl>
                                        <p:attrNameLst>
                                          <p:attrName>style.visibility</p:attrName>
                                        </p:attrNameLst>
                                      </p:cBhvr>
                                      <p:to>
                                        <p:strVal val="visible"/>
                                      </p:to>
                                    </p:set>
                                    <p:animEffect transition="in" filter="box(in)">
                                      <p:cBhvr>
                                        <p:cTn id="12" dur="500"/>
                                        <p:tgtEl>
                                          <p:spTgt spid="109571">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09571">
                                            <p:txEl>
                                              <p:pRg st="2" end="2"/>
                                            </p:txEl>
                                          </p:spTgt>
                                        </p:tgtEl>
                                        <p:attrNameLst>
                                          <p:attrName>style.visibility</p:attrName>
                                        </p:attrNameLst>
                                      </p:cBhvr>
                                      <p:to>
                                        <p:strVal val="visible"/>
                                      </p:to>
                                    </p:set>
                                    <p:animEffect transition="in" filter="box(in)">
                                      <p:cBhvr>
                                        <p:cTn id="15" dur="500"/>
                                        <p:tgtEl>
                                          <p:spTgt spid="109571">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109571">
                                            <p:txEl>
                                              <p:pRg st="3" end="3"/>
                                            </p:txEl>
                                          </p:spTgt>
                                        </p:tgtEl>
                                        <p:attrNameLst>
                                          <p:attrName>style.visibility</p:attrName>
                                        </p:attrNameLst>
                                      </p:cBhvr>
                                      <p:to>
                                        <p:strVal val="visible"/>
                                      </p:to>
                                    </p:set>
                                    <p:animEffect transition="in" filter="box(in)">
                                      <p:cBhvr>
                                        <p:cTn id="18" dur="500"/>
                                        <p:tgtEl>
                                          <p:spTgt spid="1095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1" grpId="0" uiExpand="1" build="p" bldLvl="3"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685800" y="685800"/>
            <a:ext cx="7772400" cy="944563"/>
          </a:xfrm>
        </p:spPr>
        <p:txBody>
          <a:bodyPr/>
          <a:lstStyle/>
          <a:p>
            <a:pPr eaLnBrk="1" hangingPunct="1"/>
            <a:r>
              <a:rPr lang="en-US" altLang="en-US" dirty="0"/>
              <a:t>Comparing Loans </a:t>
            </a:r>
            <a:r>
              <a:rPr lang="en-US" altLang="en-US" sz="2800" dirty="0"/>
              <a:t>(continued)</a:t>
            </a:r>
            <a:endParaRPr lang="en-US" altLang="en-US" dirty="0"/>
          </a:p>
        </p:txBody>
      </p:sp>
      <p:sp>
        <p:nvSpPr>
          <p:cNvPr id="119811" name="Rectangle 3"/>
          <p:cNvSpPr>
            <a:spLocks noGrp="1" noChangeArrowheads="1"/>
          </p:cNvSpPr>
          <p:nvPr>
            <p:ph idx="1"/>
          </p:nvPr>
        </p:nvSpPr>
        <p:spPr>
          <a:xfrm>
            <a:off x="914400" y="1600200"/>
            <a:ext cx="7277100" cy="4953000"/>
          </a:xfrm>
        </p:spPr>
        <p:txBody>
          <a:bodyPr/>
          <a:lstStyle/>
          <a:p>
            <a:pPr eaLnBrk="1" hangingPunct="1"/>
            <a:r>
              <a:rPr lang="en-US" altLang="en-US" dirty="0"/>
              <a:t>What is the effective interest rate?</a:t>
            </a:r>
          </a:p>
          <a:p>
            <a:pPr lvl="1" eaLnBrk="1" hangingPunct="1"/>
            <a:r>
              <a:rPr lang="en-US" altLang="en-US" dirty="0"/>
              <a:t>This is the effective rate to the borrower after all costs and fees are taken into account</a:t>
            </a:r>
          </a:p>
          <a:p>
            <a:pPr lvl="2" eaLnBrk="1" hangingPunct="1"/>
            <a:r>
              <a:rPr lang="en-US" altLang="en-US" dirty="0"/>
              <a:t>The broker retains the amount from points while the payment is based on the entire loan amount.</a:t>
            </a:r>
          </a:p>
          <a:p>
            <a:pPr lvl="2" eaLnBrk="1" hangingPunct="1"/>
            <a:r>
              <a:rPr lang="en-US" altLang="en-US" dirty="0"/>
              <a:t>The borrower pays many additional fees and out-of-pocket costs over and above costs that are included in the loan documents</a:t>
            </a:r>
          </a:p>
          <a:p>
            <a:pPr lvl="1" eaLnBrk="1" hangingPunct="1"/>
            <a:r>
              <a:rPr lang="en-US" altLang="en-US" dirty="0"/>
              <a:t>How do you account for these additional out-of-pocket costs in your calculations?</a:t>
            </a:r>
          </a:p>
        </p:txBody>
      </p:sp>
      <p:sp>
        <p:nvSpPr>
          <p:cNvPr id="73732"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CE8899D4-A78D-43CB-A8D7-DF8A596A6E91}" type="slidenum">
              <a:rPr lang="en-US" altLang="en-US" sz="1800">
                <a:solidFill>
                  <a:schemeClr val="bg1"/>
                </a:solidFill>
              </a:rPr>
              <a:pPr>
                <a:spcBef>
                  <a:spcPct val="0"/>
                </a:spcBef>
                <a:buFontTx/>
                <a:buNone/>
              </a:pPr>
              <a:t>22</a:t>
            </a:fld>
            <a:endParaRPr lang="en-US" altLang="en-US" sz="1800">
              <a:solidFill>
                <a:schemeClr val="bg1"/>
              </a:solidFill>
            </a:endParaRPr>
          </a:p>
        </p:txBody>
      </p:sp>
    </p:spTree>
    <p:extLst>
      <p:ext uri="{BB962C8B-B14F-4D97-AF65-F5344CB8AC3E}">
        <p14:creationId xmlns:p14="http://schemas.microsoft.com/office/powerpoint/2010/main" val="34891318"/>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9811">
                                            <p:txEl>
                                              <p:pRg st="0" end="0"/>
                                            </p:txEl>
                                          </p:spTgt>
                                        </p:tgtEl>
                                        <p:attrNameLst>
                                          <p:attrName>style.visibility</p:attrName>
                                        </p:attrNameLst>
                                      </p:cBhvr>
                                      <p:to>
                                        <p:strVal val="visible"/>
                                      </p:to>
                                    </p:set>
                                    <p:animEffect transition="in" filter="dissolve">
                                      <p:cBhvr>
                                        <p:cTn id="7" dur="500"/>
                                        <p:tgtEl>
                                          <p:spTgt spid="1198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9811">
                                            <p:txEl>
                                              <p:pRg st="1" end="1"/>
                                            </p:txEl>
                                          </p:spTgt>
                                        </p:tgtEl>
                                        <p:attrNameLst>
                                          <p:attrName>style.visibility</p:attrName>
                                        </p:attrNameLst>
                                      </p:cBhvr>
                                      <p:to>
                                        <p:strVal val="visible"/>
                                      </p:to>
                                    </p:set>
                                    <p:animEffect transition="in" filter="dissolve">
                                      <p:cBhvr>
                                        <p:cTn id="12" dur="500"/>
                                        <p:tgtEl>
                                          <p:spTgt spid="119811">
                                            <p:txEl>
                                              <p:pRg st="1" end="1"/>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19811">
                                            <p:txEl>
                                              <p:pRg st="2" end="2"/>
                                            </p:txEl>
                                          </p:spTgt>
                                        </p:tgtEl>
                                        <p:attrNameLst>
                                          <p:attrName>style.visibility</p:attrName>
                                        </p:attrNameLst>
                                      </p:cBhvr>
                                      <p:to>
                                        <p:strVal val="visible"/>
                                      </p:to>
                                    </p:set>
                                    <p:animEffect transition="in" filter="dissolve">
                                      <p:cBhvr>
                                        <p:cTn id="15" dur="500"/>
                                        <p:tgtEl>
                                          <p:spTgt spid="119811">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19811">
                                            <p:txEl>
                                              <p:pRg st="3" end="3"/>
                                            </p:txEl>
                                          </p:spTgt>
                                        </p:tgtEl>
                                        <p:attrNameLst>
                                          <p:attrName>style.visibility</p:attrName>
                                        </p:attrNameLst>
                                      </p:cBhvr>
                                      <p:to>
                                        <p:strVal val="visible"/>
                                      </p:to>
                                    </p:set>
                                    <p:animEffect transition="in" filter="dissolve">
                                      <p:cBhvr>
                                        <p:cTn id="18" dur="500"/>
                                        <p:tgtEl>
                                          <p:spTgt spid="119811">
                                            <p:txEl>
                                              <p:pRg st="3" end="3"/>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19811">
                                            <p:txEl>
                                              <p:pRg st="4" end="4"/>
                                            </p:txEl>
                                          </p:spTgt>
                                        </p:tgtEl>
                                        <p:attrNameLst>
                                          <p:attrName>style.visibility</p:attrName>
                                        </p:attrNameLst>
                                      </p:cBhvr>
                                      <p:to>
                                        <p:strVal val="visible"/>
                                      </p:to>
                                    </p:set>
                                    <p:animEffect transition="in" filter="dissolve">
                                      <p:cBhvr>
                                        <p:cTn id="21" dur="500"/>
                                        <p:tgtEl>
                                          <p:spTgt spid="1198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1" grpId="0" uiExpand="1"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685800" y="685800"/>
            <a:ext cx="7772400" cy="914400"/>
          </a:xfrm>
        </p:spPr>
        <p:txBody>
          <a:bodyPr/>
          <a:lstStyle/>
          <a:p>
            <a:pPr eaLnBrk="1" hangingPunct="1"/>
            <a:r>
              <a:rPr lang="en-US" altLang="en-US" dirty="0"/>
              <a:t>Comparing Loans </a:t>
            </a:r>
            <a:r>
              <a:rPr lang="en-US" altLang="en-US" sz="2800" dirty="0"/>
              <a:t>(continued)</a:t>
            </a:r>
            <a:endParaRPr lang="en-US" altLang="en-US" sz="2400" dirty="0"/>
          </a:p>
        </p:txBody>
      </p:sp>
      <p:sp>
        <p:nvSpPr>
          <p:cNvPr id="319491" name="Rectangle 3"/>
          <p:cNvSpPr>
            <a:spLocks noGrp="1" noChangeArrowheads="1"/>
          </p:cNvSpPr>
          <p:nvPr>
            <p:ph idx="1"/>
          </p:nvPr>
        </p:nvSpPr>
        <p:spPr>
          <a:xfrm>
            <a:off x="928688" y="1608138"/>
            <a:ext cx="7286625" cy="4419600"/>
          </a:xfrm>
        </p:spPr>
        <p:txBody>
          <a:bodyPr/>
          <a:lstStyle/>
          <a:p>
            <a:pPr eaLnBrk="1" hangingPunct="1">
              <a:lnSpc>
                <a:spcPct val="90000"/>
              </a:lnSpc>
            </a:pPr>
            <a:r>
              <a:rPr lang="en-US" altLang="en-US" dirty="0"/>
              <a:t>The Effective Interest Rate calculation </a:t>
            </a:r>
            <a:r>
              <a:rPr lang="en-US" altLang="en-US" sz="2400" dirty="0"/>
              <a:t>takes into account all costs, both out-of-pocket and loan costs</a:t>
            </a:r>
          </a:p>
          <a:p>
            <a:pPr eaLnBrk="1" hangingPunct="1">
              <a:lnSpc>
                <a:spcPct val="90000"/>
              </a:lnSpc>
            </a:pPr>
            <a:r>
              <a:rPr lang="en-US" altLang="en-US" sz="2400" dirty="0"/>
              <a:t>How is it calculated? </a:t>
            </a:r>
          </a:p>
          <a:p>
            <a:pPr lvl="1" eaLnBrk="1" hangingPunct="1">
              <a:lnSpc>
                <a:spcPct val="90000"/>
              </a:lnSpc>
            </a:pPr>
            <a:r>
              <a:rPr lang="en-US" altLang="en-US" dirty="0"/>
              <a:t>1. Calculate the payments on the total amount you will be repaying, i.e. the amount borrowed = PMT</a:t>
            </a:r>
          </a:p>
          <a:p>
            <a:pPr lvl="1" eaLnBrk="1" hangingPunct="1">
              <a:lnSpc>
                <a:spcPct val="90000"/>
              </a:lnSpc>
            </a:pPr>
            <a:r>
              <a:rPr lang="en-US" altLang="en-US" dirty="0"/>
              <a:t>2. Calculate the amount of money you actually received, i.e., the total loan less all costs = - PV</a:t>
            </a:r>
          </a:p>
          <a:p>
            <a:pPr lvl="1" eaLnBrk="1" hangingPunct="1">
              <a:lnSpc>
                <a:spcPct val="90000"/>
              </a:lnSpc>
            </a:pPr>
            <a:r>
              <a:rPr lang="en-US" altLang="en-US" dirty="0"/>
              <a:t>3. Set PMT, PV = - what you actually received, N = years, and solve for your interest rate.  This is the rate you are actually getting.</a:t>
            </a:r>
          </a:p>
          <a:p>
            <a:pPr lvl="2" eaLnBrk="1" hangingPunct="1">
              <a:lnSpc>
                <a:spcPct val="90000"/>
              </a:lnSpc>
            </a:pPr>
            <a:r>
              <a:rPr lang="en-US" altLang="en-US" dirty="0"/>
              <a:t>It takes into account all your fees, including explicit and out-of-pocket costs and fees</a:t>
            </a:r>
          </a:p>
          <a:p>
            <a:pPr lvl="3" eaLnBrk="1" hangingPunct="1">
              <a:lnSpc>
                <a:spcPct val="90000"/>
              </a:lnSpc>
            </a:pPr>
            <a:r>
              <a:rPr lang="en-US" altLang="en-US" dirty="0"/>
              <a:t>Where do you find your costs and fees?</a:t>
            </a:r>
          </a:p>
        </p:txBody>
      </p:sp>
      <p:sp>
        <p:nvSpPr>
          <p:cNvPr id="74756"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C9512EF2-6D04-46A7-914B-0FB24CAD7BB4}" type="slidenum">
              <a:rPr lang="en-US" altLang="en-US" sz="1800">
                <a:solidFill>
                  <a:schemeClr val="bg1"/>
                </a:solidFill>
              </a:rPr>
              <a:pPr>
                <a:spcBef>
                  <a:spcPct val="0"/>
                </a:spcBef>
                <a:buFontTx/>
                <a:buNone/>
              </a:pPr>
              <a:t>23</a:t>
            </a:fld>
            <a:endParaRPr lang="en-US" altLang="en-US" sz="1800">
              <a:solidFill>
                <a:schemeClr val="bg1"/>
              </a:solidFill>
            </a:endParaRPr>
          </a:p>
        </p:txBody>
      </p:sp>
    </p:spTree>
    <p:extLst>
      <p:ext uri="{BB962C8B-B14F-4D97-AF65-F5344CB8AC3E}">
        <p14:creationId xmlns:p14="http://schemas.microsoft.com/office/powerpoint/2010/main" val="10377113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19491">
                                            <p:txEl>
                                              <p:pRg st="0" end="0"/>
                                            </p:txEl>
                                          </p:spTgt>
                                        </p:tgtEl>
                                        <p:attrNameLst>
                                          <p:attrName>style.visibility</p:attrName>
                                        </p:attrNameLst>
                                      </p:cBhvr>
                                      <p:to>
                                        <p:strVal val="visible"/>
                                      </p:to>
                                    </p:set>
                                    <p:animEffect transition="in" filter="box(in)">
                                      <p:cBhvr>
                                        <p:cTn id="7" dur="500"/>
                                        <p:tgtEl>
                                          <p:spTgt spid="3194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19491">
                                            <p:txEl>
                                              <p:pRg st="1" end="1"/>
                                            </p:txEl>
                                          </p:spTgt>
                                        </p:tgtEl>
                                        <p:attrNameLst>
                                          <p:attrName>style.visibility</p:attrName>
                                        </p:attrNameLst>
                                      </p:cBhvr>
                                      <p:to>
                                        <p:strVal val="visible"/>
                                      </p:to>
                                    </p:set>
                                    <p:animEffect transition="in" filter="box(in)">
                                      <p:cBhvr>
                                        <p:cTn id="12" dur="500"/>
                                        <p:tgtEl>
                                          <p:spTgt spid="31949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19491">
                                            <p:txEl>
                                              <p:pRg st="2" end="2"/>
                                            </p:txEl>
                                          </p:spTgt>
                                        </p:tgtEl>
                                        <p:attrNameLst>
                                          <p:attrName>style.visibility</p:attrName>
                                        </p:attrNameLst>
                                      </p:cBhvr>
                                      <p:to>
                                        <p:strVal val="visible"/>
                                      </p:to>
                                    </p:set>
                                    <p:animEffect transition="in" filter="box(in)">
                                      <p:cBhvr>
                                        <p:cTn id="17" dur="500"/>
                                        <p:tgtEl>
                                          <p:spTgt spid="31949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19491">
                                            <p:txEl>
                                              <p:pRg st="3" end="3"/>
                                            </p:txEl>
                                          </p:spTgt>
                                        </p:tgtEl>
                                        <p:attrNameLst>
                                          <p:attrName>style.visibility</p:attrName>
                                        </p:attrNameLst>
                                      </p:cBhvr>
                                      <p:to>
                                        <p:strVal val="visible"/>
                                      </p:to>
                                    </p:set>
                                    <p:animEffect transition="in" filter="box(in)">
                                      <p:cBhvr>
                                        <p:cTn id="22" dur="500"/>
                                        <p:tgtEl>
                                          <p:spTgt spid="319491">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19491">
                                            <p:txEl>
                                              <p:pRg st="4" end="4"/>
                                            </p:txEl>
                                          </p:spTgt>
                                        </p:tgtEl>
                                        <p:attrNameLst>
                                          <p:attrName>style.visibility</p:attrName>
                                        </p:attrNameLst>
                                      </p:cBhvr>
                                      <p:to>
                                        <p:strVal val="visible"/>
                                      </p:to>
                                    </p:set>
                                    <p:animEffect transition="in" filter="box(in)">
                                      <p:cBhvr>
                                        <p:cTn id="27" dur="500"/>
                                        <p:tgtEl>
                                          <p:spTgt spid="319491">
                                            <p:txEl>
                                              <p:pRg st="4" end="4"/>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319491">
                                            <p:txEl>
                                              <p:pRg st="5" end="5"/>
                                            </p:txEl>
                                          </p:spTgt>
                                        </p:tgtEl>
                                        <p:attrNameLst>
                                          <p:attrName>style.visibility</p:attrName>
                                        </p:attrNameLst>
                                      </p:cBhvr>
                                      <p:to>
                                        <p:strVal val="visible"/>
                                      </p:to>
                                    </p:set>
                                    <p:animEffect transition="in" filter="box(in)">
                                      <p:cBhvr>
                                        <p:cTn id="30" dur="500"/>
                                        <p:tgtEl>
                                          <p:spTgt spid="319491">
                                            <p:txEl>
                                              <p:pRg st="5" end="5"/>
                                            </p:txEl>
                                          </p:spTgt>
                                        </p:tgtEl>
                                      </p:cBhvr>
                                    </p:animEffect>
                                  </p:childTnLst>
                                </p:cTn>
                              </p:par>
                              <p:par>
                                <p:cTn id="31" presetID="4" presetClass="entr" presetSubtype="16" fill="hold" grpId="0" nodeType="withEffect">
                                  <p:stCondLst>
                                    <p:cond delay="0"/>
                                  </p:stCondLst>
                                  <p:childTnLst>
                                    <p:set>
                                      <p:cBhvr>
                                        <p:cTn id="32" dur="1" fill="hold">
                                          <p:stCondLst>
                                            <p:cond delay="0"/>
                                          </p:stCondLst>
                                        </p:cTn>
                                        <p:tgtEl>
                                          <p:spTgt spid="319491">
                                            <p:txEl>
                                              <p:pRg st="6" end="6"/>
                                            </p:txEl>
                                          </p:spTgt>
                                        </p:tgtEl>
                                        <p:attrNameLst>
                                          <p:attrName>style.visibility</p:attrName>
                                        </p:attrNameLst>
                                      </p:cBhvr>
                                      <p:to>
                                        <p:strVal val="visible"/>
                                      </p:to>
                                    </p:set>
                                    <p:animEffect transition="in" filter="box(in)">
                                      <p:cBhvr>
                                        <p:cTn id="33" dur="500"/>
                                        <p:tgtEl>
                                          <p:spTgt spid="31949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9491" grpId="0" uiExpand="1" build="p" bldLvl="3"/>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r>
              <a:rPr lang="en-US" altLang="en-US" dirty="0"/>
              <a:t>Comparing Loans: EIR Problem #1</a:t>
            </a:r>
            <a:endParaRPr lang="en-US" altLang="en-US" sz="2400" dirty="0"/>
          </a:p>
        </p:txBody>
      </p:sp>
      <p:sp>
        <p:nvSpPr>
          <p:cNvPr id="82948" name="Rectangle 3"/>
          <p:cNvSpPr>
            <a:spLocks noGrp="1" noChangeArrowheads="1"/>
          </p:cNvSpPr>
          <p:nvPr>
            <p:ph idx="1"/>
          </p:nvPr>
        </p:nvSpPr>
        <p:spPr>
          <a:xfrm>
            <a:off x="914400" y="1447800"/>
            <a:ext cx="7466013" cy="5210175"/>
          </a:xfrm>
        </p:spPr>
        <p:txBody>
          <a:bodyPr/>
          <a:lstStyle/>
          <a:p>
            <a:pPr eaLnBrk="1" hangingPunct="1"/>
            <a:r>
              <a:rPr lang="en-US" altLang="en-US" sz="2400" dirty="0"/>
              <a:t>Data</a:t>
            </a:r>
          </a:p>
          <a:p>
            <a:pPr lvl="1" eaLnBrk="1" hangingPunct="1"/>
            <a:r>
              <a:rPr lang="en-US" altLang="en-US" dirty="0"/>
              <a:t>Trent and Jen, both 24, have decided on their dream house (well, at least their first house).  In discussions with their mortgage broker, they have the choice between two $200,000 fixed rate loans, both which are amortized over 30 years.  Loan A is for 4.0% with no points or loan origination fees, and loan B is for 3.75% with a $1,500 loan fee and 1 point.  </a:t>
            </a:r>
          </a:p>
          <a:p>
            <a:pPr eaLnBrk="1" hangingPunct="1"/>
            <a:r>
              <a:rPr lang="en-US" altLang="en-US" sz="2400" dirty="0"/>
              <a:t>Calculations</a:t>
            </a:r>
          </a:p>
          <a:p>
            <a:pPr lvl="1" eaLnBrk="1" hangingPunct="1"/>
            <a:r>
              <a:rPr lang="en-US" altLang="en-US" dirty="0"/>
              <a:t>Assuming Trent and Jen plan to stay in the house for 30 years, which loan is more advantageous based on the Effective Interest Rate (EIR) and assuming </a:t>
            </a:r>
            <a:r>
              <a:rPr lang="en-US" altLang="en-US" b="1" i="1" dirty="0"/>
              <a:t>annual</a:t>
            </a:r>
            <a:r>
              <a:rPr lang="en-US" altLang="en-US" dirty="0"/>
              <a:t> payments? </a:t>
            </a:r>
            <a:r>
              <a:rPr lang="en-US" altLang="en-US" sz="2000" dirty="0"/>
              <a:t>The </a:t>
            </a:r>
            <a:r>
              <a:rPr lang="en-US" altLang="en-US" sz="2000" dirty="0">
                <a:hlinkClick r:id="rId2"/>
              </a:rPr>
              <a:t>Home Loan Comparison</a:t>
            </a:r>
            <a:r>
              <a:rPr lang="en-US" altLang="en-US" sz="2000" dirty="0"/>
              <a:t> (LT19) and </a:t>
            </a:r>
            <a:r>
              <a:rPr lang="en-US" altLang="en-US" sz="2000" dirty="0">
                <a:hlinkClick r:id="rId3"/>
              </a:rPr>
              <a:t>Excel Financial Calculator</a:t>
            </a:r>
            <a:r>
              <a:rPr lang="en-US" altLang="en-US" sz="2000" dirty="0"/>
              <a:t> (LT12) may help</a:t>
            </a:r>
            <a:endParaRPr lang="en-US" altLang="en-US" dirty="0"/>
          </a:p>
          <a:p>
            <a:pPr lvl="1" eaLnBrk="1" hangingPunct="1"/>
            <a:endParaRPr lang="en-US" altLang="en-US" dirty="0"/>
          </a:p>
        </p:txBody>
      </p:sp>
      <p:sp>
        <p:nvSpPr>
          <p:cNvPr id="96260"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14211D37-E5DC-4945-A709-D61D38CB22D9}" type="slidenum">
              <a:rPr lang="en-US" altLang="en-US" sz="1800">
                <a:solidFill>
                  <a:schemeClr val="bg1"/>
                </a:solidFill>
              </a:rPr>
              <a:pPr>
                <a:spcBef>
                  <a:spcPct val="0"/>
                </a:spcBef>
                <a:buFontTx/>
                <a:buNone/>
              </a:pPr>
              <a:t>24</a:t>
            </a:fld>
            <a:endParaRPr lang="en-US" altLang="en-US" sz="1800">
              <a:solidFill>
                <a:schemeClr val="bg1"/>
              </a:solidFill>
            </a:endParaRPr>
          </a:p>
        </p:txBody>
      </p:sp>
    </p:spTree>
    <p:extLst>
      <p:ext uri="{BB962C8B-B14F-4D97-AF65-F5344CB8AC3E}">
        <p14:creationId xmlns:p14="http://schemas.microsoft.com/office/powerpoint/2010/main" val="1973568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94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2948">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2948">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294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8" grpId="0" uiExpand="1" build="allAtOnce"/>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0" y="642982"/>
            <a:ext cx="9144000" cy="942005"/>
          </a:xfrm>
        </p:spPr>
        <p:txBody>
          <a:bodyPr/>
          <a:lstStyle/>
          <a:p>
            <a:pPr eaLnBrk="1" hangingPunct="1"/>
            <a:r>
              <a:rPr lang="en-US" altLang="en-US" dirty="0"/>
              <a:t>EIR Problem #1 Answers</a:t>
            </a:r>
            <a:br>
              <a:rPr lang="en-US" altLang="en-US" dirty="0"/>
            </a:br>
            <a:r>
              <a:rPr lang="en-US" altLang="en-US" sz="1600" dirty="0"/>
              <a:t>Loan A  $200,000, 4.0%, no points no fees, 30 years; Loan B  $200,000, 3.75%, 1 point $1,500 fees, 30 years</a:t>
            </a:r>
            <a:r>
              <a:rPr lang="en-US" altLang="en-US" sz="2400" dirty="0"/>
              <a:t> </a:t>
            </a:r>
            <a:endParaRPr lang="en-US" altLang="en-US" dirty="0"/>
          </a:p>
        </p:txBody>
      </p:sp>
      <p:sp>
        <p:nvSpPr>
          <p:cNvPr id="311299" name="Rectangle 3"/>
          <p:cNvSpPr>
            <a:spLocks noGrp="1" noChangeArrowheads="1"/>
          </p:cNvSpPr>
          <p:nvPr>
            <p:ph idx="1"/>
          </p:nvPr>
        </p:nvSpPr>
        <p:spPr>
          <a:xfrm>
            <a:off x="914400" y="1600200"/>
            <a:ext cx="7239000" cy="4987925"/>
          </a:xfrm>
        </p:spPr>
        <p:txBody>
          <a:bodyPr/>
          <a:lstStyle/>
          <a:p>
            <a:pPr lvl="1" eaLnBrk="1" hangingPunct="1">
              <a:buFontTx/>
              <a:buNone/>
            </a:pPr>
            <a:r>
              <a:rPr lang="en-US" altLang="en-US" dirty="0"/>
              <a:t>Note:  Loan A has an EIR of 4% as there are no fees and costs</a:t>
            </a:r>
          </a:p>
          <a:p>
            <a:pPr eaLnBrk="1" hangingPunct="1"/>
            <a:r>
              <a:rPr lang="en-US" altLang="en-US" sz="2400" dirty="0"/>
              <a:t>1. Calculate payment for loan B </a:t>
            </a:r>
          </a:p>
          <a:p>
            <a:pPr lvl="1" eaLnBrk="1" hangingPunct="1"/>
            <a:r>
              <a:rPr lang="en-US" altLang="en-US" dirty="0"/>
              <a:t>N=30, I=3.75%, PV = -$200,000 PMT = ? </a:t>
            </a:r>
          </a:p>
          <a:p>
            <a:pPr lvl="1" eaLnBrk="1" hangingPunct="1"/>
            <a:r>
              <a:rPr lang="en-US" altLang="en-US" dirty="0"/>
              <a:t>PMT = $11,217.52</a:t>
            </a:r>
          </a:p>
          <a:p>
            <a:pPr eaLnBrk="1" hangingPunct="1"/>
            <a:r>
              <a:rPr lang="en-US" altLang="en-US" sz="2400" dirty="0"/>
              <a:t>2.  Calculate the amount you received after all fees </a:t>
            </a:r>
          </a:p>
          <a:p>
            <a:pPr lvl="1" eaLnBrk="1" hangingPunct="1"/>
            <a:r>
              <a:rPr lang="en-US" altLang="en-US" dirty="0"/>
              <a:t>$200,000 – 1 point ($2,000 * 1) - 1,500  = ?</a:t>
            </a:r>
          </a:p>
          <a:p>
            <a:pPr lvl="1" eaLnBrk="1" hangingPunct="1"/>
            <a:r>
              <a:rPr lang="en-US" altLang="en-US" dirty="0"/>
              <a:t>$196,500</a:t>
            </a:r>
          </a:p>
          <a:p>
            <a:pPr eaLnBrk="1" hangingPunct="1"/>
            <a:r>
              <a:rPr lang="en-US" altLang="en-US" sz="2400" dirty="0"/>
              <a:t>3. Calculate your effective interest rate</a:t>
            </a:r>
          </a:p>
          <a:p>
            <a:pPr lvl="1" eaLnBrk="1" hangingPunct="1"/>
            <a:r>
              <a:rPr lang="en-US" altLang="en-US" dirty="0"/>
              <a:t>Set your PMT= $11,217.52, N = 30, PV = -$196,500, Solve for I </a:t>
            </a:r>
          </a:p>
          <a:p>
            <a:pPr lvl="1" eaLnBrk="1" hangingPunct="1"/>
            <a:r>
              <a:rPr lang="en-US" altLang="en-US" dirty="0"/>
              <a:t>I = 3.89%      Loan B is the cheaper loan</a:t>
            </a:r>
          </a:p>
          <a:p>
            <a:pPr lvl="1" eaLnBrk="1" hangingPunct="1"/>
            <a:endParaRPr lang="en-US" altLang="en-US" dirty="0"/>
          </a:p>
          <a:p>
            <a:pPr lvl="1" eaLnBrk="1" hangingPunct="1"/>
            <a:endParaRPr lang="en-US" altLang="en-US" dirty="0"/>
          </a:p>
        </p:txBody>
      </p:sp>
      <p:sp>
        <p:nvSpPr>
          <p:cNvPr id="98308"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346CB102-C0B2-4D62-B3D3-E9936B9643FE}" type="slidenum">
              <a:rPr lang="en-US" altLang="en-US" sz="1800">
                <a:solidFill>
                  <a:schemeClr val="bg1"/>
                </a:solidFill>
              </a:rPr>
              <a:pPr>
                <a:spcBef>
                  <a:spcPct val="0"/>
                </a:spcBef>
                <a:buFontTx/>
                <a:buNone/>
              </a:pPr>
              <a:t>25</a:t>
            </a:fld>
            <a:endParaRPr lang="en-US" altLang="en-US" sz="1800">
              <a:solidFill>
                <a:schemeClr val="bg1"/>
              </a:solidFill>
            </a:endParaRPr>
          </a:p>
        </p:txBody>
      </p:sp>
      <p:pic>
        <p:nvPicPr>
          <p:cNvPr id="3" name="Picture 2"/>
          <p:cNvPicPr>
            <a:picLocks noChangeAspect="1"/>
          </p:cNvPicPr>
          <p:nvPr/>
        </p:nvPicPr>
        <p:blipFill>
          <a:blip r:embed="rId2"/>
          <a:stretch>
            <a:fillRect/>
          </a:stretch>
        </p:blipFill>
        <p:spPr>
          <a:xfrm>
            <a:off x="1333500" y="0"/>
            <a:ext cx="6477000" cy="1855827"/>
          </a:xfrm>
          <a:prstGeom prst="rect">
            <a:avLst/>
          </a:prstGeom>
        </p:spPr>
      </p:pic>
    </p:spTree>
    <p:extLst>
      <p:ext uri="{BB962C8B-B14F-4D97-AF65-F5344CB8AC3E}">
        <p14:creationId xmlns:p14="http://schemas.microsoft.com/office/powerpoint/2010/main" val="32176438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11299">
                                            <p:txEl>
                                              <p:pRg st="0" end="0"/>
                                            </p:txEl>
                                          </p:spTgt>
                                        </p:tgtEl>
                                        <p:attrNameLst>
                                          <p:attrName>style.visibility</p:attrName>
                                        </p:attrNameLst>
                                      </p:cBhvr>
                                      <p:to>
                                        <p:strVal val="visible"/>
                                      </p:to>
                                    </p:set>
                                    <p:animEffect transition="in" filter="box(in)">
                                      <p:cBhvr>
                                        <p:cTn id="7" dur="500"/>
                                        <p:tgtEl>
                                          <p:spTgt spid="31129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11299">
                                            <p:txEl>
                                              <p:pRg st="1" end="1"/>
                                            </p:txEl>
                                          </p:spTgt>
                                        </p:tgtEl>
                                        <p:attrNameLst>
                                          <p:attrName>style.visibility</p:attrName>
                                        </p:attrNameLst>
                                      </p:cBhvr>
                                      <p:to>
                                        <p:strVal val="visible"/>
                                      </p:to>
                                    </p:set>
                                    <p:animEffect transition="in" filter="box(in)">
                                      <p:cBhvr>
                                        <p:cTn id="12" dur="500"/>
                                        <p:tgtEl>
                                          <p:spTgt spid="311299">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311299">
                                            <p:txEl>
                                              <p:pRg st="2" end="2"/>
                                            </p:txEl>
                                          </p:spTgt>
                                        </p:tgtEl>
                                        <p:attrNameLst>
                                          <p:attrName>style.visibility</p:attrName>
                                        </p:attrNameLst>
                                      </p:cBhvr>
                                      <p:to>
                                        <p:strVal val="visible"/>
                                      </p:to>
                                    </p:set>
                                    <p:animEffect transition="in" filter="box(in)">
                                      <p:cBhvr>
                                        <p:cTn id="15" dur="500"/>
                                        <p:tgtEl>
                                          <p:spTgt spid="311299">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311299">
                                            <p:txEl>
                                              <p:pRg st="3" end="3"/>
                                            </p:txEl>
                                          </p:spTgt>
                                        </p:tgtEl>
                                        <p:attrNameLst>
                                          <p:attrName>style.visibility</p:attrName>
                                        </p:attrNameLst>
                                      </p:cBhvr>
                                      <p:to>
                                        <p:strVal val="visible"/>
                                      </p:to>
                                    </p:set>
                                    <p:animEffect transition="in" filter="box(in)">
                                      <p:cBhvr>
                                        <p:cTn id="20" dur="500"/>
                                        <p:tgtEl>
                                          <p:spTgt spid="311299">
                                            <p:txEl>
                                              <p:pRg st="3" end="3"/>
                                            </p:txEl>
                                          </p:spTgt>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311299">
                                            <p:txEl>
                                              <p:pRg st="4" end="4"/>
                                            </p:txEl>
                                          </p:spTgt>
                                        </p:tgtEl>
                                        <p:attrNameLst>
                                          <p:attrName>style.visibility</p:attrName>
                                        </p:attrNameLst>
                                      </p:cBhvr>
                                      <p:to>
                                        <p:strVal val="visible"/>
                                      </p:to>
                                    </p:set>
                                    <p:animEffect transition="in" filter="box(in)">
                                      <p:cBhvr>
                                        <p:cTn id="23" dur="500"/>
                                        <p:tgtEl>
                                          <p:spTgt spid="311299">
                                            <p:txEl>
                                              <p:pRg st="4" end="4"/>
                                            </p:txEl>
                                          </p:spTgt>
                                        </p:tgtEl>
                                      </p:cBhvr>
                                    </p:animEffect>
                                  </p:childTnLst>
                                </p:cTn>
                              </p:par>
                              <p:par>
                                <p:cTn id="24" presetID="4" presetClass="entr" presetSubtype="16" fill="hold" grpId="0" nodeType="withEffect">
                                  <p:stCondLst>
                                    <p:cond delay="0"/>
                                  </p:stCondLst>
                                  <p:childTnLst>
                                    <p:set>
                                      <p:cBhvr>
                                        <p:cTn id="25" dur="1" fill="hold">
                                          <p:stCondLst>
                                            <p:cond delay="0"/>
                                          </p:stCondLst>
                                        </p:cTn>
                                        <p:tgtEl>
                                          <p:spTgt spid="311299">
                                            <p:txEl>
                                              <p:pRg st="5" end="5"/>
                                            </p:txEl>
                                          </p:spTgt>
                                        </p:tgtEl>
                                        <p:attrNameLst>
                                          <p:attrName>style.visibility</p:attrName>
                                        </p:attrNameLst>
                                      </p:cBhvr>
                                      <p:to>
                                        <p:strVal val="visible"/>
                                      </p:to>
                                    </p:set>
                                    <p:animEffect transition="in" filter="box(in)">
                                      <p:cBhvr>
                                        <p:cTn id="26" dur="500"/>
                                        <p:tgtEl>
                                          <p:spTgt spid="311299">
                                            <p:txEl>
                                              <p:pRg st="5" end="5"/>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4" presetClass="entr" presetSubtype="16" fill="hold" grpId="0" nodeType="clickEffect">
                                  <p:stCondLst>
                                    <p:cond delay="0"/>
                                  </p:stCondLst>
                                  <p:childTnLst>
                                    <p:set>
                                      <p:cBhvr>
                                        <p:cTn id="30" dur="1" fill="hold">
                                          <p:stCondLst>
                                            <p:cond delay="0"/>
                                          </p:stCondLst>
                                        </p:cTn>
                                        <p:tgtEl>
                                          <p:spTgt spid="311299">
                                            <p:txEl>
                                              <p:pRg st="6" end="6"/>
                                            </p:txEl>
                                          </p:spTgt>
                                        </p:tgtEl>
                                        <p:attrNameLst>
                                          <p:attrName>style.visibility</p:attrName>
                                        </p:attrNameLst>
                                      </p:cBhvr>
                                      <p:to>
                                        <p:strVal val="visible"/>
                                      </p:to>
                                    </p:set>
                                    <p:animEffect transition="in" filter="box(in)">
                                      <p:cBhvr>
                                        <p:cTn id="31" dur="500"/>
                                        <p:tgtEl>
                                          <p:spTgt spid="311299">
                                            <p:txEl>
                                              <p:pRg st="6" end="6"/>
                                            </p:txEl>
                                          </p:spTgt>
                                        </p:tgtEl>
                                      </p:cBhvr>
                                    </p:animEffect>
                                  </p:childTnLst>
                                </p:cTn>
                              </p:par>
                              <p:par>
                                <p:cTn id="32" presetID="4" presetClass="entr" presetSubtype="16" fill="hold" grpId="0" nodeType="withEffect">
                                  <p:stCondLst>
                                    <p:cond delay="0"/>
                                  </p:stCondLst>
                                  <p:childTnLst>
                                    <p:set>
                                      <p:cBhvr>
                                        <p:cTn id="33" dur="1" fill="hold">
                                          <p:stCondLst>
                                            <p:cond delay="0"/>
                                          </p:stCondLst>
                                        </p:cTn>
                                        <p:tgtEl>
                                          <p:spTgt spid="311299">
                                            <p:txEl>
                                              <p:pRg st="7" end="7"/>
                                            </p:txEl>
                                          </p:spTgt>
                                        </p:tgtEl>
                                        <p:attrNameLst>
                                          <p:attrName>style.visibility</p:attrName>
                                        </p:attrNameLst>
                                      </p:cBhvr>
                                      <p:to>
                                        <p:strVal val="visible"/>
                                      </p:to>
                                    </p:set>
                                    <p:animEffect transition="in" filter="box(in)">
                                      <p:cBhvr>
                                        <p:cTn id="34" dur="500"/>
                                        <p:tgtEl>
                                          <p:spTgt spid="311299">
                                            <p:txEl>
                                              <p:pRg st="7" end="7"/>
                                            </p:txEl>
                                          </p:spTgt>
                                        </p:tgtEl>
                                      </p:cBhvr>
                                    </p:animEffect>
                                  </p:childTnLst>
                                </p:cTn>
                              </p:par>
                              <p:par>
                                <p:cTn id="35" presetID="4" presetClass="entr" presetSubtype="16" fill="hold" grpId="0" nodeType="withEffect">
                                  <p:stCondLst>
                                    <p:cond delay="0"/>
                                  </p:stCondLst>
                                  <p:childTnLst>
                                    <p:set>
                                      <p:cBhvr>
                                        <p:cTn id="36" dur="1" fill="hold">
                                          <p:stCondLst>
                                            <p:cond delay="0"/>
                                          </p:stCondLst>
                                        </p:cTn>
                                        <p:tgtEl>
                                          <p:spTgt spid="311299">
                                            <p:txEl>
                                              <p:pRg st="8" end="8"/>
                                            </p:txEl>
                                          </p:spTgt>
                                        </p:tgtEl>
                                        <p:attrNameLst>
                                          <p:attrName>style.visibility</p:attrName>
                                        </p:attrNameLst>
                                      </p:cBhvr>
                                      <p:to>
                                        <p:strVal val="visible"/>
                                      </p:to>
                                    </p:set>
                                    <p:animEffect transition="in" filter="box(in)">
                                      <p:cBhvr>
                                        <p:cTn id="37" dur="500"/>
                                        <p:tgtEl>
                                          <p:spTgt spid="311299">
                                            <p:txEl>
                                              <p:pRg st="8" end="8"/>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311299">
                                            <p:txEl>
                                              <p:pRg st="9" end="9"/>
                                            </p:txEl>
                                          </p:spTgt>
                                        </p:tgtEl>
                                        <p:attrNameLst>
                                          <p:attrName>style.visibility</p:attrName>
                                        </p:attrNameLst>
                                      </p:cBhvr>
                                      <p:to>
                                        <p:strVal val="visible"/>
                                      </p:to>
                                    </p:set>
                                    <p:animEffect transition="in" filter="box(in)">
                                      <p:cBhvr>
                                        <p:cTn id="42" dur="500"/>
                                        <p:tgtEl>
                                          <p:spTgt spid="311299">
                                            <p:txEl>
                                              <p:pRg st="9" end="9"/>
                                            </p:txEl>
                                          </p:spTgt>
                                        </p:tgtEl>
                                      </p:cBhvr>
                                    </p:animEffect>
                                  </p:childTnLst>
                                </p:cTn>
                              </p:par>
                              <p:par>
                                <p:cTn id="43" presetID="1" presetClass="entr" presetSubtype="0" fill="hold" nodeType="withEffect">
                                  <p:stCondLst>
                                    <p:cond delay="0"/>
                                  </p:stCondLst>
                                  <p:childTnLst>
                                    <p:set>
                                      <p:cBhvr>
                                        <p:cTn id="4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299" grpId="0" uiExpand="1" build="p" bldLvl="3"/>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457200" y="642938"/>
            <a:ext cx="8229600" cy="941387"/>
          </a:xfrm>
        </p:spPr>
        <p:txBody>
          <a:bodyPr/>
          <a:lstStyle/>
          <a:p>
            <a:pPr eaLnBrk="1" hangingPunct="1"/>
            <a:r>
              <a:rPr lang="en-US" altLang="en-US" dirty="0"/>
              <a:t>Comparing Loans </a:t>
            </a:r>
            <a:r>
              <a:rPr lang="en-US" altLang="en-US" sz="2800" dirty="0"/>
              <a:t>(continued)</a:t>
            </a:r>
            <a:endParaRPr lang="en-US" altLang="en-US" dirty="0"/>
          </a:p>
        </p:txBody>
      </p:sp>
      <p:sp>
        <p:nvSpPr>
          <p:cNvPr id="141315" name="Rectangle 3"/>
          <p:cNvSpPr>
            <a:spLocks noGrp="1" noChangeArrowheads="1"/>
          </p:cNvSpPr>
          <p:nvPr>
            <p:ph idx="1"/>
          </p:nvPr>
        </p:nvSpPr>
        <p:spPr>
          <a:xfrm>
            <a:off x="903288" y="1600200"/>
            <a:ext cx="7315200" cy="5257800"/>
          </a:xfrm>
        </p:spPr>
        <p:txBody>
          <a:bodyPr/>
          <a:lstStyle/>
          <a:p>
            <a:pPr eaLnBrk="1" hangingPunct="1"/>
            <a:r>
              <a:rPr lang="en-US" altLang="en-US" dirty="0"/>
              <a:t>What is prepayment?</a:t>
            </a:r>
          </a:p>
          <a:p>
            <a:pPr lvl="2" eaLnBrk="1" hangingPunct="1"/>
            <a:r>
              <a:rPr lang="en-US" altLang="en-US" dirty="0"/>
              <a:t>Prepayment is when you repay the loan early</a:t>
            </a:r>
          </a:p>
          <a:p>
            <a:pPr lvl="1" eaLnBrk="1" hangingPunct="1"/>
            <a:r>
              <a:rPr lang="en-US" altLang="en-US" dirty="0"/>
              <a:t>How do you calculate your effective interest rate when you plan to prepay the loan before maturity? </a:t>
            </a:r>
          </a:p>
          <a:p>
            <a:pPr lvl="2" eaLnBrk="1" hangingPunct="1"/>
            <a:r>
              <a:rPr lang="en-US" altLang="en-US" dirty="0"/>
              <a:t>The process is similar, except that you must calculate your balance remaining as of the prepayment date, i.e. the balloon payment</a:t>
            </a:r>
          </a:p>
          <a:p>
            <a:pPr lvl="3" eaLnBrk="1" hangingPunct="1"/>
            <a:r>
              <a:rPr lang="en-US" altLang="en-US" dirty="0"/>
              <a:t>To get balance remaining or balloon amount, take your payment as PMT, N as the number of years remaining after your prepayment, and your interest rate as I, and solve for your Present Value.  The PV is the present value of all the payments you will eliminate</a:t>
            </a:r>
          </a:p>
        </p:txBody>
      </p:sp>
      <p:sp>
        <p:nvSpPr>
          <p:cNvPr id="75780"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AC3C6765-C097-40D7-BB2C-CFAAA10EFC08}" type="slidenum">
              <a:rPr lang="en-US" altLang="en-US" sz="1800">
                <a:solidFill>
                  <a:schemeClr val="bg1"/>
                </a:solidFill>
              </a:rPr>
              <a:pPr>
                <a:spcBef>
                  <a:spcPct val="0"/>
                </a:spcBef>
                <a:buFontTx/>
                <a:buNone/>
              </a:pPr>
              <a:t>26</a:t>
            </a:fld>
            <a:endParaRPr lang="en-US" altLang="en-US" sz="1800">
              <a:solidFill>
                <a:schemeClr val="bg1"/>
              </a:solidFill>
            </a:endParaRPr>
          </a:p>
        </p:txBody>
      </p:sp>
    </p:spTree>
    <p:extLst>
      <p:ext uri="{BB962C8B-B14F-4D97-AF65-F5344CB8AC3E}">
        <p14:creationId xmlns:p14="http://schemas.microsoft.com/office/powerpoint/2010/main" val="37849984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41315">
                                            <p:txEl>
                                              <p:pRg st="0" end="0"/>
                                            </p:txEl>
                                          </p:spTgt>
                                        </p:tgtEl>
                                        <p:attrNameLst>
                                          <p:attrName>style.visibility</p:attrName>
                                        </p:attrNameLst>
                                      </p:cBhvr>
                                      <p:to>
                                        <p:strVal val="visible"/>
                                      </p:to>
                                    </p:set>
                                    <p:animEffect transition="in" filter="slide(fromBottom)">
                                      <p:cBhvr>
                                        <p:cTn id="7" dur="500"/>
                                        <p:tgtEl>
                                          <p:spTgt spid="141315">
                                            <p:txEl>
                                              <p:pRg st="0" end="0"/>
                                            </p:txEl>
                                          </p:spTgt>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141315">
                                            <p:txEl>
                                              <p:pRg st="1" end="1"/>
                                            </p:txEl>
                                          </p:spTgt>
                                        </p:tgtEl>
                                        <p:attrNameLst>
                                          <p:attrName>style.visibility</p:attrName>
                                        </p:attrNameLst>
                                      </p:cBhvr>
                                      <p:to>
                                        <p:strVal val="visible"/>
                                      </p:to>
                                    </p:set>
                                    <p:animEffect transition="in" filter="slide(fromBottom)">
                                      <p:cBhvr>
                                        <p:cTn id="10" dur="500"/>
                                        <p:tgtEl>
                                          <p:spTgt spid="141315">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141315">
                                            <p:txEl>
                                              <p:pRg st="2" end="2"/>
                                            </p:txEl>
                                          </p:spTgt>
                                        </p:tgtEl>
                                        <p:attrNameLst>
                                          <p:attrName>style.visibility</p:attrName>
                                        </p:attrNameLst>
                                      </p:cBhvr>
                                      <p:to>
                                        <p:strVal val="visible"/>
                                      </p:to>
                                    </p:set>
                                    <p:animEffect transition="in" filter="slide(fromBottom)">
                                      <p:cBhvr>
                                        <p:cTn id="15" dur="500"/>
                                        <p:tgtEl>
                                          <p:spTgt spid="141315">
                                            <p:txEl>
                                              <p:pRg st="2" end="2"/>
                                            </p:txEl>
                                          </p:spTgt>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141315">
                                            <p:txEl>
                                              <p:pRg st="3" end="3"/>
                                            </p:txEl>
                                          </p:spTgt>
                                        </p:tgtEl>
                                        <p:attrNameLst>
                                          <p:attrName>style.visibility</p:attrName>
                                        </p:attrNameLst>
                                      </p:cBhvr>
                                      <p:to>
                                        <p:strVal val="visible"/>
                                      </p:to>
                                    </p:set>
                                    <p:animEffect transition="in" filter="slide(fromBottom)">
                                      <p:cBhvr>
                                        <p:cTn id="18" dur="500"/>
                                        <p:tgtEl>
                                          <p:spTgt spid="141315">
                                            <p:txEl>
                                              <p:pRg st="3" end="3"/>
                                            </p:txEl>
                                          </p:spTgt>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141315">
                                            <p:txEl>
                                              <p:pRg st="4" end="4"/>
                                            </p:txEl>
                                          </p:spTgt>
                                        </p:tgtEl>
                                        <p:attrNameLst>
                                          <p:attrName>style.visibility</p:attrName>
                                        </p:attrNameLst>
                                      </p:cBhvr>
                                      <p:to>
                                        <p:strVal val="visible"/>
                                      </p:to>
                                    </p:set>
                                    <p:animEffect transition="in" filter="slide(fromBottom)">
                                      <p:cBhvr>
                                        <p:cTn id="21" dur="500"/>
                                        <p:tgtEl>
                                          <p:spTgt spid="1413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5" grpId="0" uiExpand="1" build="p" bldLvl="2"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685800" y="685800"/>
            <a:ext cx="7772400" cy="914400"/>
          </a:xfrm>
        </p:spPr>
        <p:txBody>
          <a:bodyPr/>
          <a:lstStyle/>
          <a:p>
            <a:pPr eaLnBrk="1" hangingPunct="1"/>
            <a:r>
              <a:rPr lang="en-US" altLang="en-US" dirty="0"/>
              <a:t>Comparing Loans </a:t>
            </a:r>
            <a:r>
              <a:rPr lang="en-US" altLang="en-US" sz="2800" dirty="0"/>
              <a:t>(continued)</a:t>
            </a:r>
            <a:endParaRPr lang="en-US" altLang="en-US" sz="2400" dirty="0"/>
          </a:p>
        </p:txBody>
      </p:sp>
      <p:sp>
        <p:nvSpPr>
          <p:cNvPr id="69636" name="Rectangle 3"/>
          <p:cNvSpPr>
            <a:spLocks noGrp="1" noChangeArrowheads="1"/>
          </p:cNvSpPr>
          <p:nvPr>
            <p:ph idx="1"/>
          </p:nvPr>
        </p:nvSpPr>
        <p:spPr>
          <a:xfrm>
            <a:off x="928688" y="1608138"/>
            <a:ext cx="7286625" cy="4419600"/>
          </a:xfrm>
        </p:spPr>
        <p:txBody>
          <a:bodyPr/>
          <a:lstStyle/>
          <a:p>
            <a:pPr eaLnBrk="1" hangingPunct="1"/>
            <a:r>
              <a:rPr lang="en-US" altLang="en-US" dirty="0"/>
              <a:t>With expected prepayment:</a:t>
            </a:r>
          </a:p>
          <a:p>
            <a:pPr lvl="1" eaLnBrk="1" hangingPunct="1"/>
            <a:r>
              <a:rPr lang="en-US" altLang="en-US" dirty="0"/>
              <a:t>1. Calculate your payment = PMT</a:t>
            </a:r>
          </a:p>
          <a:p>
            <a:pPr lvl="1" eaLnBrk="1" hangingPunct="1"/>
            <a:r>
              <a:rPr lang="en-US" altLang="en-US" dirty="0"/>
              <a:t>2. Calculate your amount received = -PV</a:t>
            </a:r>
          </a:p>
          <a:p>
            <a:pPr lvl="1" eaLnBrk="1" hangingPunct="1"/>
            <a:r>
              <a:rPr lang="en-US" altLang="en-US" dirty="0"/>
              <a:t>3. Calculate your balance remaining after you prepay (the balloon amount).  This balance remaining will be your FV</a:t>
            </a:r>
          </a:p>
          <a:p>
            <a:pPr lvl="1" eaLnBrk="1" hangingPunct="1"/>
            <a:r>
              <a:rPr lang="en-US" altLang="en-US" dirty="0"/>
              <a:t>4. Set your PMT, number of years before prepayment as your = N, your balance remaining as your FV, amount received as your –PV, and solve for I = your effective interest rate</a:t>
            </a:r>
          </a:p>
          <a:p>
            <a:pPr eaLnBrk="1" hangingPunct="1"/>
            <a:endParaRPr lang="en-US" altLang="en-US" dirty="0"/>
          </a:p>
        </p:txBody>
      </p:sp>
      <p:sp>
        <p:nvSpPr>
          <p:cNvPr id="76804"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8E56862A-FFA0-4C2D-BEDA-DEC69492AA75}" type="slidenum">
              <a:rPr lang="en-US" altLang="en-US" sz="1800">
                <a:solidFill>
                  <a:schemeClr val="bg1"/>
                </a:solidFill>
              </a:rPr>
              <a:pPr>
                <a:spcBef>
                  <a:spcPct val="0"/>
                </a:spcBef>
                <a:buFontTx/>
                <a:buNone/>
              </a:pPr>
              <a:t>27</a:t>
            </a:fld>
            <a:endParaRPr lang="en-US" altLang="en-US" sz="1800">
              <a:solidFill>
                <a:schemeClr val="bg1"/>
              </a:solidFill>
            </a:endParaRPr>
          </a:p>
        </p:txBody>
      </p:sp>
    </p:spTree>
    <p:extLst>
      <p:ext uri="{BB962C8B-B14F-4D97-AF65-F5344CB8AC3E}">
        <p14:creationId xmlns:p14="http://schemas.microsoft.com/office/powerpoint/2010/main" val="1305984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963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963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963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963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963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6" grpId="0" uiExpand="1" build="allAtOnce"/>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pPr eaLnBrk="1" hangingPunct="1"/>
            <a:r>
              <a:rPr lang="en-US" altLang="en-US" dirty="0"/>
              <a:t>Comparing Loans: EIR Problem #2</a:t>
            </a:r>
            <a:endParaRPr lang="en-US" altLang="en-US" sz="2400" dirty="0"/>
          </a:p>
        </p:txBody>
      </p:sp>
      <p:sp>
        <p:nvSpPr>
          <p:cNvPr id="86020" name="Rectangle 3"/>
          <p:cNvSpPr>
            <a:spLocks noGrp="1" noChangeArrowheads="1"/>
          </p:cNvSpPr>
          <p:nvPr>
            <p:ph idx="1"/>
          </p:nvPr>
        </p:nvSpPr>
        <p:spPr>
          <a:xfrm>
            <a:off x="914400" y="1600200"/>
            <a:ext cx="7286625" cy="5210175"/>
          </a:xfrm>
        </p:spPr>
        <p:txBody>
          <a:bodyPr/>
          <a:lstStyle/>
          <a:p>
            <a:pPr eaLnBrk="1" hangingPunct="1"/>
            <a:r>
              <a:rPr lang="en-US" altLang="en-US" sz="2400" dirty="0"/>
              <a:t>Data</a:t>
            </a:r>
          </a:p>
          <a:p>
            <a:pPr lvl="1" eaLnBrk="1" hangingPunct="1"/>
            <a:r>
              <a:rPr lang="en-US" altLang="en-US" dirty="0"/>
              <a:t>Jen thinks they will only be in the home for 6 years.  Trent compromises, and estimates that they will be in the home for 12 years. Review their choice between the two $200,000 fixed rate loans,  amortized over 30 years, but which will be </a:t>
            </a:r>
            <a:r>
              <a:rPr lang="en-US" altLang="en-US" b="1" i="1" dirty="0"/>
              <a:t>paid back</a:t>
            </a:r>
            <a:r>
              <a:rPr lang="en-US" altLang="en-US" dirty="0"/>
              <a:t> in 12 years.  Loan A is for the same 4.0% with no points or fees, and loan B is for 3.75% with $1,500 loan fee and 1 point. </a:t>
            </a:r>
          </a:p>
          <a:p>
            <a:pPr eaLnBrk="1" hangingPunct="1"/>
            <a:r>
              <a:rPr lang="en-US" altLang="en-US" sz="2400" dirty="0"/>
              <a:t>Calculations</a:t>
            </a:r>
          </a:p>
          <a:p>
            <a:pPr lvl="1" eaLnBrk="1" hangingPunct="1"/>
            <a:r>
              <a:rPr lang="en-US" altLang="en-US" dirty="0"/>
              <a:t>Calculate the EIR for both loans with prepayments</a:t>
            </a:r>
          </a:p>
          <a:p>
            <a:pPr eaLnBrk="1" hangingPunct="1"/>
            <a:r>
              <a:rPr lang="en-US" altLang="en-US" sz="2400" dirty="0"/>
              <a:t>Application</a:t>
            </a:r>
          </a:p>
          <a:p>
            <a:pPr lvl="1" eaLnBrk="1" hangingPunct="1"/>
            <a:r>
              <a:rPr lang="en-US" altLang="en-US" dirty="0"/>
              <a:t>Which loan is more advantageous using the EIR?</a:t>
            </a:r>
          </a:p>
        </p:txBody>
      </p:sp>
    </p:spTree>
    <p:extLst>
      <p:ext uri="{BB962C8B-B14F-4D97-AF65-F5344CB8AC3E}">
        <p14:creationId xmlns:p14="http://schemas.microsoft.com/office/powerpoint/2010/main" val="3902968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602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602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602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6020">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6020">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602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20" grpId="0" uiExpand="1" build="allAtOnce"/>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228600" y="606425"/>
            <a:ext cx="8670925" cy="993775"/>
          </a:xfrm>
        </p:spPr>
        <p:txBody>
          <a:bodyPr/>
          <a:lstStyle/>
          <a:p>
            <a:pPr eaLnBrk="1" hangingPunct="1"/>
            <a:r>
              <a:rPr lang="en-US" altLang="en-US" sz="3200" dirty="0"/>
              <a:t>EIR problem #2 Answers</a:t>
            </a:r>
            <a:br>
              <a:rPr lang="en-US" altLang="en-US" sz="3200" dirty="0"/>
            </a:br>
            <a:r>
              <a:rPr lang="en-US" altLang="en-US" sz="1800" dirty="0"/>
              <a:t>Prepay after 12 years:  Loan A  $200,000, 4.0%, no points no fees, 30 years; Loan B  $200,000, 3.75%, 1 point $1,500 fees</a:t>
            </a:r>
          </a:p>
        </p:txBody>
      </p:sp>
      <p:sp>
        <p:nvSpPr>
          <p:cNvPr id="314371" name="Rectangle 3"/>
          <p:cNvSpPr>
            <a:spLocks noGrp="1" noChangeArrowheads="1"/>
          </p:cNvSpPr>
          <p:nvPr>
            <p:ph idx="1"/>
          </p:nvPr>
        </p:nvSpPr>
        <p:spPr>
          <a:xfrm>
            <a:off x="914400" y="1600200"/>
            <a:ext cx="7315200" cy="5105400"/>
          </a:xfrm>
        </p:spPr>
        <p:txBody>
          <a:bodyPr/>
          <a:lstStyle/>
          <a:p>
            <a:pPr eaLnBrk="1" hangingPunct="1"/>
            <a:r>
              <a:rPr lang="en-US" altLang="en-US" sz="2400" dirty="0"/>
              <a:t>1. Calculate payment for loan B</a:t>
            </a:r>
          </a:p>
          <a:p>
            <a:pPr lvl="1" eaLnBrk="1" hangingPunct="1"/>
            <a:r>
              <a:rPr lang="en-US" altLang="en-US" dirty="0"/>
              <a:t>N=30, I=3.75%, PV = -$200,000 PMT =  ?</a:t>
            </a:r>
          </a:p>
          <a:p>
            <a:pPr lvl="1" eaLnBrk="1" hangingPunct="1"/>
            <a:r>
              <a:rPr lang="en-US" altLang="en-US" dirty="0"/>
              <a:t>$11,217.52</a:t>
            </a:r>
          </a:p>
          <a:p>
            <a:pPr eaLnBrk="1" hangingPunct="1"/>
            <a:r>
              <a:rPr lang="en-US" altLang="en-US" sz="2400" dirty="0"/>
              <a:t>2. Set PV = to amount received after all costs</a:t>
            </a:r>
          </a:p>
          <a:p>
            <a:pPr lvl="1" eaLnBrk="1" hangingPunct="1"/>
            <a:r>
              <a:rPr lang="en-US" altLang="en-US" dirty="0"/>
              <a:t>$200,000–1 point ($2,000)-1,500  = $196,500</a:t>
            </a:r>
          </a:p>
          <a:p>
            <a:pPr eaLnBrk="1" hangingPunct="1"/>
            <a:r>
              <a:rPr lang="en-US" altLang="en-US" sz="2400" dirty="0"/>
              <a:t>3.  Solve for your balloon payment at year 12</a:t>
            </a:r>
          </a:p>
          <a:p>
            <a:pPr lvl="1" eaLnBrk="1" hangingPunct="1"/>
            <a:r>
              <a:rPr lang="en-US" altLang="en-US" dirty="0"/>
              <a:t>N = 18, PMT = $ 11,217.52, I </a:t>
            </a:r>
            <a:r>
              <a:rPr lang="en-US" altLang="en-US"/>
              <a:t>= 3.75</a:t>
            </a:r>
            <a:r>
              <a:rPr lang="en-US" altLang="en-US" dirty="0"/>
              <a:t>, PV = ?</a:t>
            </a:r>
          </a:p>
          <a:p>
            <a:pPr lvl="1" eaLnBrk="1" hangingPunct="1"/>
            <a:r>
              <a:rPr lang="en-US" altLang="en-US" dirty="0"/>
              <a:t>$144,935.59</a:t>
            </a:r>
          </a:p>
          <a:p>
            <a:pPr eaLnBrk="1" hangingPunct="1"/>
            <a:r>
              <a:rPr lang="en-US" altLang="en-US" sz="2400" dirty="0"/>
              <a:t>4.  Solve for their effective rate </a:t>
            </a:r>
          </a:p>
          <a:p>
            <a:pPr lvl="1" eaLnBrk="1" hangingPunct="1"/>
            <a:r>
              <a:rPr lang="en-US" altLang="en-US" dirty="0"/>
              <a:t>PMT = $11,217.52, PV= -$196,500, N=12, </a:t>
            </a:r>
          </a:p>
          <a:p>
            <a:pPr marL="457200" lvl="1" indent="0" eaLnBrk="1" hangingPunct="1">
              <a:buNone/>
            </a:pPr>
            <a:r>
              <a:rPr lang="en-US" altLang="en-US" dirty="0"/>
              <a:t>     FV= $144,935.59, solve for I</a:t>
            </a:r>
          </a:p>
          <a:p>
            <a:pPr lvl="1" eaLnBrk="1" hangingPunct="1"/>
            <a:r>
              <a:rPr lang="en-US" altLang="en-US" dirty="0"/>
              <a:t>I = 3.96%   Loan B is still cheaper (barely)</a:t>
            </a:r>
          </a:p>
        </p:txBody>
      </p:sp>
      <p:sp>
        <p:nvSpPr>
          <p:cNvPr id="101380"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C9ED789B-75F8-4BB9-97B5-B83797660260}" type="slidenum">
              <a:rPr lang="en-US" altLang="en-US" sz="1800">
                <a:solidFill>
                  <a:schemeClr val="bg1"/>
                </a:solidFill>
              </a:rPr>
              <a:pPr>
                <a:spcBef>
                  <a:spcPct val="0"/>
                </a:spcBef>
                <a:buFontTx/>
                <a:buNone/>
              </a:pPr>
              <a:t>29</a:t>
            </a:fld>
            <a:endParaRPr lang="en-US" altLang="en-US" sz="1800">
              <a:solidFill>
                <a:schemeClr val="bg1"/>
              </a:solidFill>
            </a:endParaRPr>
          </a:p>
        </p:txBody>
      </p:sp>
      <p:pic>
        <p:nvPicPr>
          <p:cNvPr id="4" name="Picture 3"/>
          <p:cNvPicPr>
            <a:picLocks noChangeAspect="1"/>
          </p:cNvPicPr>
          <p:nvPr/>
        </p:nvPicPr>
        <p:blipFill>
          <a:blip r:embed="rId2"/>
          <a:stretch>
            <a:fillRect/>
          </a:stretch>
        </p:blipFill>
        <p:spPr>
          <a:xfrm>
            <a:off x="1676400" y="0"/>
            <a:ext cx="5791200" cy="1659327"/>
          </a:xfrm>
          <a:prstGeom prst="rect">
            <a:avLst/>
          </a:prstGeom>
        </p:spPr>
      </p:pic>
    </p:spTree>
    <p:extLst>
      <p:ext uri="{BB962C8B-B14F-4D97-AF65-F5344CB8AC3E}">
        <p14:creationId xmlns:p14="http://schemas.microsoft.com/office/powerpoint/2010/main" val="439511208"/>
      </p:ext>
    </p:extLst>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14371">
                                            <p:txEl>
                                              <p:pRg st="0" end="0"/>
                                            </p:txEl>
                                          </p:spTgt>
                                        </p:tgtEl>
                                        <p:attrNameLst>
                                          <p:attrName>style.visibility</p:attrName>
                                        </p:attrNameLst>
                                      </p:cBhvr>
                                      <p:to>
                                        <p:strVal val="visible"/>
                                      </p:to>
                                    </p:set>
                                    <p:animEffect transition="in" filter="randombar(horizontal)">
                                      <p:cBhvr>
                                        <p:cTn id="7" dur="500"/>
                                        <p:tgtEl>
                                          <p:spTgt spid="314371">
                                            <p:txEl>
                                              <p:pRg st="0" end="0"/>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14371">
                                            <p:txEl>
                                              <p:pRg st="1" end="1"/>
                                            </p:txEl>
                                          </p:spTgt>
                                        </p:tgtEl>
                                        <p:attrNameLst>
                                          <p:attrName>style.visibility</p:attrName>
                                        </p:attrNameLst>
                                      </p:cBhvr>
                                      <p:to>
                                        <p:strVal val="visible"/>
                                      </p:to>
                                    </p:set>
                                    <p:animEffect transition="in" filter="randombar(horizontal)">
                                      <p:cBhvr>
                                        <p:cTn id="10" dur="500"/>
                                        <p:tgtEl>
                                          <p:spTgt spid="314371">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314371">
                                            <p:txEl>
                                              <p:pRg st="2" end="2"/>
                                            </p:txEl>
                                          </p:spTgt>
                                        </p:tgtEl>
                                        <p:attrNameLst>
                                          <p:attrName>style.visibility</p:attrName>
                                        </p:attrNameLst>
                                      </p:cBhvr>
                                      <p:to>
                                        <p:strVal val="visible"/>
                                      </p:to>
                                    </p:set>
                                    <p:animEffect transition="in" filter="randombar(horizontal)">
                                      <p:cBhvr>
                                        <p:cTn id="15" dur="500"/>
                                        <p:tgtEl>
                                          <p:spTgt spid="314371">
                                            <p:txEl>
                                              <p:pRg st="2" end="2"/>
                                            </p:txEl>
                                          </p:spTgt>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314371">
                                            <p:txEl>
                                              <p:pRg st="3" end="3"/>
                                            </p:txEl>
                                          </p:spTgt>
                                        </p:tgtEl>
                                        <p:attrNameLst>
                                          <p:attrName>style.visibility</p:attrName>
                                        </p:attrNameLst>
                                      </p:cBhvr>
                                      <p:to>
                                        <p:strVal val="visible"/>
                                      </p:to>
                                    </p:set>
                                    <p:animEffect transition="in" filter="randombar(horizontal)">
                                      <p:cBhvr>
                                        <p:cTn id="18" dur="500"/>
                                        <p:tgtEl>
                                          <p:spTgt spid="314371">
                                            <p:txEl>
                                              <p:pRg st="3" end="3"/>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314371">
                                            <p:txEl>
                                              <p:pRg st="4" end="4"/>
                                            </p:txEl>
                                          </p:spTgt>
                                        </p:tgtEl>
                                        <p:attrNameLst>
                                          <p:attrName>style.visibility</p:attrName>
                                        </p:attrNameLst>
                                      </p:cBhvr>
                                      <p:to>
                                        <p:strVal val="visible"/>
                                      </p:to>
                                    </p:set>
                                    <p:animEffect transition="in" filter="randombar(horizontal)">
                                      <p:cBhvr>
                                        <p:cTn id="23" dur="500"/>
                                        <p:tgtEl>
                                          <p:spTgt spid="314371">
                                            <p:txEl>
                                              <p:pRg st="4" end="4"/>
                                            </p:txEl>
                                          </p:spTgt>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314371">
                                            <p:txEl>
                                              <p:pRg st="5" end="5"/>
                                            </p:txEl>
                                          </p:spTgt>
                                        </p:tgtEl>
                                        <p:attrNameLst>
                                          <p:attrName>style.visibility</p:attrName>
                                        </p:attrNameLst>
                                      </p:cBhvr>
                                      <p:to>
                                        <p:strVal val="visible"/>
                                      </p:to>
                                    </p:set>
                                    <p:animEffect transition="in" filter="randombar(horizontal)">
                                      <p:cBhvr>
                                        <p:cTn id="26" dur="500"/>
                                        <p:tgtEl>
                                          <p:spTgt spid="314371">
                                            <p:txEl>
                                              <p:pRg st="5" end="5"/>
                                            </p:txEl>
                                          </p:spTgt>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314371">
                                            <p:txEl>
                                              <p:pRg st="6" end="6"/>
                                            </p:txEl>
                                          </p:spTgt>
                                        </p:tgtEl>
                                        <p:attrNameLst>
                                          <p:attrName>style.visibility</p:attrName>
                                        </p:attrNameLst>
                                      </p:cBhvr>
                                      <p:to>
                                        <p:strVal val="visible"/>
                                      </p:to>
                                    </p:set>
                                    <p:animEffect transition="in" filter="randombar(horizontal)">
                                      <p:cBhvr>
                                        <p:cTn id="29" dur="500"/>
                                        <p:tgtEl>
                                          <p:spTgt spid="314371">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grpId="0" nodeType="clickEffect">
                                  <p:stCondLst>
                                    <p:cond delay="0"/>
                                  </p:stCondLst>
                                  <p:childTnLst>
                                    <p:set>
                                      <p:cBhvr>
                                        <p:cTn id="33" dur="1" fill="hold">
                                          <p:stCondLst>
                                            <p:cond delay="0"/>
                                          </p:stCondLst>
                                        </p:cTn>
                                        <p:tgtEl>
                                          <p:spTgt spid="314371">
                                            <p:txEl>
                                              <p:pRg st="7" end="7"/>
                                            </p:txEl>
                                          </p:spTgt>
                                        </p:tgtEl>
                                        <p:attrNameLst>
                                          <p:attrName>style.visibility</p:attrName>
                                        </p:attrNameLst>
                                      </p:cBhvr>
                                      <p:to>
                                        <p:strVal val="visible"/>
                                      </p:to>
                                    </p:set>
                                    <p:animEffect transition="in" filter="randombar(horizontal)">
                                      <p:cBhvr>
                                        <p:cTn id="34" dur="500"/>
                                        <p:tgtEl>
                                          <p:spTgt spid="314371">
                                            <p:txEl>
                                              <p:pRg st="7" end="7"/>
                                            </p:txEl>
                                          </p:spTgt>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314371">
                                            <p:txEl>
                                              <p:pRg st="8" end="8"/>
                                            </p:txEl>
                                          </p:spTgt>
                                        </p:tgtEl>
                                        <p:attrNameLst>
                                          <p:attrName>style.visibility</p:attrName>
                                        </p:attrNameLst>
                                      </p:cBhvr>
                                      <p:to>
                                        <p:strVal val="visible"/>
                                      </p:to>
                                    </p:set>
                                    <p:animEffect transition="in" filter="randombar(horizontal)">
                                      <p:cBhvr>
                                        <p:cTn id="37" dur="500"/>
                                        <p:tgtEl>
                                          <p:spTgt spid="314371">
                                            <p:txEl>
                                              <p:pRg st="8" end="8"/>
                                            </p:txEl>
                                          </p:spTgt>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314371">
                                            <p:txEl>
                                              <p:pRg st="9" end="9"/>
                                            </p:txEl>
                                          </p:spTgt>
                                        </p:tgtEl>
                                        <p:attrNameLst>
                                          <p:attrName>style.visibility</p:attrName>
                                        </p:attrNameLst>
                                      </p:cBhvr>
                                      <p:to>
                                        <p:strVal val="visible"/>
                                      </p:to>
                                    </p:set>
                                    <p:animEffect transition="in" filter="randombar(horizontal)">
                                      <p:cBhvr>
                                        <p:cTn id="40" dur="500"/>
                                        <p:tgtEl>
                                          <p:spTgt spid="314371">
                                            <p:txEl>
                                              <p:pRg st="9" end="9"/>
                                            </p:txEl>
                                          </p:spTgt>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314371">
                                            <p:txEl>
                                              <p:pRg st="10" end="10"/>
                                            </p:txEl>
                                          </p:spTgt>
                                        </p:tgtEl>
                                        <p:attrNameLst>
                                          <p:attrName>style.visibility</p:attrName>
                                        </p:attrNameLst>
                                      </p:cBhvr>
                                      <p:to>
                                        <p:strVal val="visible"/>
                                      </p:to>
                                    </p:set>
                                    <p:animEffect transition="in" filter="randombar(horizontal)">
                                      <p:cBhvr>
                                        <p:cTn id="43" dur="500"/>
                                        <p:tgtEl>
                                          <p:spTgt spid="314371">
                                            <p:txEl>
                                              <p:pRg st="10" end="10"/>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4" presetClass="entr" presetSubtype="10" fill="hold" grpId="0" nodeType="clickEffect">
                                  <p:stCondLst>
                                    <p:cond delay="0"/>
                                  </p:stCondLst>
                                  <p:childTnLst>
                                    <p:set>
                                      <p:cBhvr>
                                        <p:cTn id="47" dur="1" fill="hold">
                                          <p:stCondLst>
                                            <p:cond delay="0"/>
                                          </p:stCondLst>
                                        </p:cTn>
                                        <p:tgtEl>
                                          <p:spTgt spid="314371">
                                            <p:txEl>
                                              <p:pRg st="11" end="11"/>
                                            </p:txEl>
                                          </p:spTgt>
                                        </p:tgtEl>
                                        <p:attrNameLst>
                                          <p:attrName>style.visibility</p:attrName>
                                        </p:attrNameLst>
                                      </p:cBhvr>
                                      <p:to>
                                        <p:strVal val="visible"/>
                                      </p:to>
                                    </p:set>
                                    <p:animEffect transition="in" filter="randombar(horizontal)">
                                      <p:cBhvr>
                                        <p:cTn id="48" dur="500"/>
                                        <p:tgtEl>
                                          <p:spTgt spid="314371">
                                            <p:txEl>
                                              <p:pRg st="11" end="11"/>
                                            </p:txEl>
                                          </p:spTgt>
                                        </p:tgtEl>
                                      </p:cBhvr>
                                    </p:animEffect>
                                  </p:childTnLst>
                                </p:cTn>
                              </p:par>
                              <p:par>
                                <p:cTn id="49" presetID="1" presetClass="entr" presetSubtype="0" fill="hold" nodeType="withEffect">
                                  <p:stCondLst>
                                    <p:cond delay="0"/>
                                  </p:stCondLst>
                                  <p:childTnLst>
                                    <p:set>
                                      <p:cBhvr>
                                        <p:cTn id="5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371" grpId="0" uiExpand="1" build="p" bldLvl="2"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1026"/>
          <p:cNvSpPr>
            <a:spLocks noGrp="1" noChangeArrowheads="1"/>
          </p:cNvSpPr>
          <p:nvPr>
            <p:ph type="title"/>
          </p:nvPr>
        </p:nvSpPr>
        <p:spPr/>
        <p:txBody>
          <a:bodyPr/>
          <a:lstStyle/>
          <a:p>
            <a:pPr eaLnBrk="1" hangingPunct="1"/>
            <a:r>
              <a:rPr lang="en-US" altLang="en-US"/>
              <a:t>Your Personal Financial Plan (optional)</a:t>
            </a:r>
          </a:p>
        </p:txBody>
      </p:sp>
      <p:sp>
        <p:nvSpPr>
          <p:cNvPr id="195587" name="Rectangle 1027"/>
          <p:cNvSpPr>
            <a:spLocks noGrp="1" noChangeArrowheads="1"/>
          </p:cNvSpPr>
          <p:nvPr>
            <p:ph idx="1"/>
          </p:nvPr>
        </p:nvSpPr>
        <p:spPr>
          <a:xfrm>
            <a:off x="914400" y="1600200"/>
            <a:ext cx="7251700" cy="4800600"/>
          </a:xfrm>
        </p:spPr>
        <p:txBody>
          <a:bodyPr/>
          <a:lstStyle/>
          <a:p>
            <a:pPr eaLnBrk="1" hangingPunct="1"/>
            <a:r>
              <a:rPr lang="en-US" altLang="en-US" dirty="0"/>
              <a:t>Section XVIII:  Your Home Decision Plan</a:t>
            </a:r>
          </a:p>
          <a:p>
            <a:pPr lvl="1" eaLnBrk="1" hangingPunct="1"/>
            <a:r>
              <a:rPr lang="en-US" altLang="en-US" dirty="0">
                <a:cs typeface="Times New Roman" panose="02020603050405020304" pitchFamily="18" charset="0"/>
              </a:rPr>
              <a:t>What is your vision and goals for your housing plan? (use template </a:t>
            </a:r>
            <a:r>
              <a:rPr lang="en-US" altLang="en-US" sz="1800" dirty="0">
                <a:cs typeface="Times New Roman" panose="02020603050405020304" pitchFamily="18" charset="0"/>
              </a:rPr>
              <a:t>(</a:t>
            </a:r>
            <a:r>
              <a:rPr lang="en-US" altLang="en-US" sz="1800" dirty="0">
                <a:cs typeface="Times New Roman" panose="02020603050405020304" pitchFamily="18" charset="0"/>
                <a:hlinkClick r:id="rId2"/>
              </a:rPr>
              <a:t>Education, Mission, Home Auto Template</a:t>
            </a:r>
            <a:r>
              <a:rPr lang="en-US" altLang="en-US" sz="1800" dirty="0">
                <a:cs typeface="Times New Roman" panose="02020603050405020304" pitchFamily="18" charset="0"/>
              </a:rPr>
              <a:t> LT01-15)</a:t>
            </a:r>
          </a:p>
          <a:p>
            <a:pPr lvl="2" eaLnBrk="1" hangingPunct="1"/>
            <a:r>
              <a:rPr lang="en-US" altLang="en-US" dirty="0">
                <a:cs typeface="Times New Roman" panose="02020603050405020304" pitchFamily="18" charset="0"/>
              </a:rPr>
              <a:t>Where do you currently live? </a:t>
            </a:r>
          </a:p>
          <a:p>
            <a:pPr lvl="2" eaLnBrk="1" hangingPunct="1"/>
            <a:r>
              <a:rPr lang="en-US" altLang="en-US" dirty="0">
                <a:cs typeface="Times New Roman" panose="02020603050405020304" pitchFamily="18" charset="0"/>
              </a:rPr>
              <a:t>What expenses are you paying, including rent, mortgage, utilities, gas, repair and insurance?</a:t>
            </a:r>
          </a:p>
          <a:p>
            <a:pPr lvl="1" eaLnBrk="1" hangingPunct="1"/>
            <a:r>
              <a:rPr lang="en-US" altLang="en-US" dirty="0">
                <a:cs typeface="Times New Roman" panose="02020603050405020304" pitchFamily="18" charset="0"/>
              </a:rPr>
              <a:t>What are your home plans and strategies?  </a:t>
            </a:r>
          </a:p>
          <a:p>
            <a:pPr lvl="2" eaLnBrk="1" hangingPunct="1"/>
            <a:r>
              <a:rPr lang="en-US" altLang="en-US" dirty="0">
                <a:cs typeface="Times New Roman" panose="02020603050405020304" pitchFamily="18" charset="0"/>
              </a:rPr>
              <a:t>This may include how often you will move, down payment strategy, negotiation strategies, strategies for warranties, etc.</a:t>
            </a:r>
          </a:p>
          <a:p>
            <a:pPr lvl="1" eaLnBrk="1" hangingPunct="1"/>
            <a:r>
              <a:rPr lang="en-US" altLang="en-US" dirty="0">
                <a:cs typeface="Times New Roman" panose="02020603050405020304" pitchFamily="18" charset="0"/>
              </a:rPr>
              <a:t>What are your constraints and accountability?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5587">
                                            <p:txEl>
                                              <p:pRg st="0" end="0"/>
                                            </p:txEl>
                                          </p:spTgt>
                                        </p:tgtEl>
                                        <p:attrNameLst>
                                          <p:attrName>style.visibility</p:attrName>
                                        </p:attrNameLst>
                                      </p:cBhvr>
                                      <p:to>
                                        <p:strVal val="visible"/>
                                      </p:to>
                                    </p:set>
                                    <p:anim calcmode="lin" valueType="num">
                                      <p:cBhvr additive="base">
                                        <p:cTn id="7" dur="500" fill="hold"/>
                                        <p:tgtEl>
                                          <p:spTgt spid="1955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55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5587">
                                            <p:txEl>
                                              <p:pRg st="1" end="1"/>
                                            </p:txEl>
                                          </p:spTgt>
                                        </p:tgtEl>
                                        <p:attrNameLst>
                                          <p:attrName>style.visibility</p:attrName>
                                        </p:attrNameLst>
                                      </p:cBhvr>
                                      <p:to>
                                        <p:strVal val="visible"/>
                                      </p:to>
                                    </p:set>
                                    <p:anim calcmode="lin" valueType="num">
                                      <p:cBhvr additive="base">
                                        <p:cTn id="13" dur="500" fill="hold"/>
                                        <p:tgtEl>
                                          <p:spTgt spid="1955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558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95587">
                                            <p:txEl>
                                              <p:pRg st="2" end="2"/>
                                            </p:txEl>
                                          </p:spTgt>
                                        </p:tgtEl>
                                        <p:attrNameLst>
                                          <p:attrName>style.visibility</p:attrName>
                                        </p:attrNameLst>
                                      </p:cBhvr>
                                      <p:to>
                                        <p:strVal val="visible"/>
                                      </p:to>
                                    </p:set>
                                    <p:anim calcmode="lin" valueType="num">
                                      <p:cBhvr additive="base">
                                        <p:cTn id="17" dur="500" fill="hold"/>
                                        <p:tgtEl>
                                          <p:spTgt spid="19558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9558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95587">
                                            <p:txEl>
                                              <p:pRg st="3" end="3"/>
                                            </p:txEl>
                                          </p:spTgt>
                                        </p:tgtEl>
                                        <p:attrNameLst>
                                          <p:attrName>style.visibility</p:attrName>
                                        </p:attrNameLst>
                                      </p:cBhvr>
                                      <p:to>
                                        <p:strVal val="visible"/>
                                      </p:to>
                                    </p:set>
                                    <p:anim calcmode="lin" valueType="num">
                                      <p:cBhvr additive="base">
                                        <p:cTn id="21" dur="500" fill="hold"/>
                                        <p:tgtEl>
                                          <p:spTgt spid="19558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9558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95587">
                                            <p:txEl>
                                              <p:pRg st="4" end="4"/>
                                            </p:txEl>
                                          </p:spTgt>
                                        </p:tgtEl>
                                        <p:attrNameLst>
                                          <p:attrName>style.visibility</p:attrName>
                                        </p:attrNameLst>
                                      </p:cBhvr>
                                      <p:to>
                                        <p:strVal val="visible"/>
                                      </p:to>
                                    </p:set>
                                    <p:anim calcmode="lin" valueType="num">
                                      <p:cBhvr additive="base">
                                        <p:cTn id="25" dur="500" fill="hold"/>
                                        <p:tgtEl>
                                          <p:spTgt spid="19558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9558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95587">
                                            <p:txEl>
                                              <p:pRg st="5" end="5"/>
                                            </p:txEl>
                                          </p:spTgt>
                                        </p:tgtEl>
                                        <p:attrNameLst>
                                          <p:attrName>style.visibility</p:attrName>
                                        </p:attrNameLst>
                                      </p:cBhvr>
                                      <p:to>
                                        <p:strVal val="visible"/>
                                      </p:to>
                                    </p:set>
                                    <p:anim calcmode="lin" valueType="num">
                                      <p:cBhvr additive="base">
                                        <p:cTn id="29" dur="500" fill="hold"/>
                                        <p:tgtEl>
                                          <p:spTgt spid="19558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9558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95587">
                                            <p:txEl>
                                              <p:pRg st="6" end="6"/>
                                            </p:txEl>
                                          </p:spTgt>
                                        </p:tgtEl>
                                        <p:attrNameLst>
                                          <p:attrName>style.visibility</p:attrName>
                                        </p:attrNameLst>
                                      </p:cBhvr>
                                      <p:to>
                                        <p:strVal val="visible"/>
                                      </p:to>
                                    </p:set>
                                    <p:anim calcmode="lin" valueType="num">
                                      <p:cBhvr additive="base">
                                        <p:cTn id="33" dur="500" fill="hold"/>
                                        <p:tgtEl>
                                          <p:spTgt spid="19558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9558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uiExpand="1"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pPr eaLnBrk="1" hangingPunct="1"/>
            <a:r>
              <a:rPr lang="en-US" altLang="en-US" dirty="0"/>
              <a:t>Comparing Loans: EIR Problem #3</a:t>
            </a:r>
            <a:endParaRPr lang="en-US" altLang="en-US" sz="2400" dirty="0"/>
          </a:p>
        </p:txBody>
      </p:sp>
      <p:sp>
        <p:nvSpPr>
          <p:cNvPr id="86020" name="Rectangle 3"/>
          <p:cNvSpPr>
            <a:spLocks noGrp="1" noChangeArrowheads="1"/>
          </p:cNvSpPr>
          <p:nvPr>
            <p:ph idx="1"/>
          </p:nvPr>
        </p:nvSpPr>
        <p:spPr>
          <a:xfrm>
            <a:off x="914400" y="1600200"/>
            <a:ext cx="7286625" cy="5210175"/>
          </a:xfrm>
        </p:spPr>
        <p:txBody>
          <a:bodyPr/>
          <a:lstStyle/>
          <a:p>
            <a:pPr eaLnBrk="1" hangingPunct="1"/>
            <a:r>
              <a:rPr lang="en-US" altLang="en-US" sz="2400" dirty="0"/>
              <a:t>Data</a:t>
            </a:r>
          </a:p>
          <a:p>
            <a:pPr lvl="1" eaLnBrk="1" hangingPunct="1"/>
            <a:r>
              <a:rPr lang="en-US" altLang="en-US" dirty="0"/>
              <a:t>Jen and Trent want to know the breakeven point in years which if they move prior to this time, Loan A is better and if they move after this time, Loan Better.</a:t>
            </a:r>
          </a:p>
          <a:p>
            <a:pPr lvl="2" eaLnBrk="1" hangingPunct="1"/>
            <a:r>
              <a:rPr lang="en-US" altLang="en-US" dirty="0"/>
              <a:t>What is the breakeven point for moving that would make the EIR of both loans A &amp; B the same?</a:t>
            </a:r>
          </a:p>
        </p:txBody>
      </p:sp>
    </p:spTree>
    <p:extLst>
      <p:ext uri="{BB962C8B-B14F-4D97-AF65-F5344CB8AC3E}">
        <p14:creationId xmlns:p14="http://schemas.microsoft.com/office/powerpoint/2010/main" val="1172818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602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602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602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20" grpId="0" uiExpand="1" build="allAtOnce"/>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228600" y="606425"/>
            <a:ext cx="8670925" cy="993775"/>
          </a:xfrm>
        </p:spPr>
        <p:txBody>
          <a:bodyPr/>
          <a:lstStyle/>
          <a:p>
            <a:pPr eaLnBrk="1" hangingPunct="1"/>
            <a:r>
              <a:rPr lang="en-US" altLang="en-US" sz="3200" dirty="0"/>
              <a:t>EIR problem #3 Answers</a:t>
            </a:r>
            <a:br>
              <a:rPr lang="en-US" altLang="en-US" sz="3200" dirty="0"/>
            </a:br>
            <a:r>
              <a:rPr lang="en-US" altLang="en-US" sz="1800" dirty="0"/>
              <a:t>Prepay after 12 years:  Loan A  $200,000, 4.0%, no points no fees, 30 years; Loan B  $200,000, 3.75%, 1 point $1,500 fees</a:t>
            </a:r>
          </a:p>
        </p:txBody>
      </p:sp>
      <p:sp>
        <p:nvSpPr>
          <p:cNvPr id="314371" name="Rectangle 3"/>
          <p:cNvSpPr>
            <a:spLocks noGrp="1" noChangeArrowheads="1"/>
          </p:cNvSpPr>
          <p:nvPr>
            <p:ph idx="1"/>
          </p:nvPr>
        </p:nvSpPr>
        <p:spPr>
          <a:xfrm>
            <a:off x="914400" y="1600200"/>
            <a:ext cx="7315200" cy="5105400"/>
          </a:xfrm>
        </p:spPr>
        <p:txBody>
          <a:bodyPr/>
          <a:lstStyle/>
          <a:p>
            <a:pPr eaLnBrk="1" hangingPunct="1"/>
            <a:r>
              <a:rPr lang="en-US" altLang="en-US" sz="2400" dirty="0"/>
              <a:t>Use the </a:t>
            </a:r>
            <a:r>
              <a:rPr lang="en-US" altLang="en-US" sz="2400" dirty="0">
                <a:hlinkClick r:id="rId2"/>
              </a:rPr>
              <a:t>Home Loan Comparison</a:t>
            </a:r>
            <a:r>
              <a:rPr lang="en-US" altLang="en-US" sz="2400" dirty="0"/>
              <a:t> (LT19) to solve:</a:t>
            </a:r>
          </a:p>
          <a:p>
            <a:pPr lvl="1" eaLnBrk="1" hangingPunct="1"/>
            <a:r>
              <a:rPr lang="en-US" altLang="en-US" dirty="0"/>
              <a:t>What do we want?</a:t>
            </a:r>
          </a:p>
          <a:p>
            <a:pPr lvl="2" eaLnBrk="1" hangingPunct="1"/>
            <a:r>
              <a:rPr lang="en-US" altLang="en-US" dirty="0"/>
              <a:t>Prepayment years</a:t>
            </a:r>
          </a:p>
          <a:p>
            <a:pPr lvl="1" eaLnBrk="1" hangingPunct="1"/>
            <a:r>
              <a:rPr lang="en-US" altLang="en-US" dirty="0"/>
              <a:t>What do we have?</a:t>
            </a:r>
          </a:p>
          <a:p>
            <a:pPr lvl="2" eaLnBrk="1" hangingPunct="1"/>
            <a:r>
              <a:rPr lang="en-US" altLang="en-US" dirty="0"/>
              <a:t>I=3.75%, PV = -$196,500,  PMT =  $11,217.52</a:t>
            </a:r>
          </a:p>
          <a:p>
            <a:pPr lvl="1" eaLnBrk="1" hangingPunct="1"/>
            <a:r>
              <a:rPr lang="en-US" altLang="en-US" dirty="0"/>
              <a:t>Put 12 years in cell “e16”</a:t>
            </a:r>
          </a:p>
          <a:p>
            <a:pPr lvl="2" eaLnBrk="1" hangingPunct="1"/>
            <a:r>
              <a:rPr lang="en-US" altLang="en-US" dirty="0"/>
              <a:t>Your effective interest rate is 3.96%</a:t>
            </a:r>
          </a:p>
          <a:p>
            <a:pPr lvl="1" eaLnBrk="1" hangingPunct="1"/>
            <a:r>
              <a:rPr lang="en-US" altLang="en-US" dirty="0"/>
              <a:t>Put fewer years  in “e16” until you get your 4.0%</a:t>
            </a:r>
          </a:p>
          <a:p>
            <a:pPr lvl="2" eaLnBrk="1" hangingPunct="1"/>
            <a:r>
              <a:rPr lang="en-US" altLang="en-US" dirty="0"/>
              <a:t>Your breakeven point is 9 years</a:t>
            </a:r>
          </a:p>
          <a:p>
            <a:pPr lvl="3" eaLnBrk="1" hangingPunct="1"/>
            <a:r>
              <a:rPr lang="en-US" altLang="en-US" dirty="0"/>
              <a:t>If you stay in the home longer than 9 years, it is better to go with loan B.  If you stay shorter than 9 years, go with Loan A</a:t>
            </a:r>
          </a:p>
        </p:txBody>
      </p:sp>
      <p:sp>
        <p:nvSpPr>
          <p:cNvPr id="101380"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C9ED789B-75F8-4BB9-97B5-B83797660260}" type="slidenum">
              <a:rPr lang="en-US" altLang="en-US" sz="1800">
                <a:solidFill>
                  <a:schemeClr val="bg1"/>
                </a:solidFill>
              </a:rPr>
              <a:pPr>
                <a:spcBef>
                  <a:spcPct val="0"/>
                </a:spcBef>
                <a:buFontTx/>
                <a:buNone/>
              </a:pPr>
              <a:t>31</a:t>
            </a:fld>
            <a:endParaRPr lang="en-US" altLang="en-US" sz="1800">
              <a:solidFill>
                <a:schemeClr val="bg1"/>
              </a:solidFill>
            </a:endParaRPr>
          </a:p>
        </p:txBody>
      </p:sp>
      <p:pic>
        <p:nvPicPr>
          <p:cNvPr id="2" name="Picture 1"/>
          <p:cNvPicPr>
            <a:picLocks noChangeAspect="1"/>
          </p:cNvPicPr>
          <p:nvPr/>
        </p:nvPicPr>
        <p:blipFill>
          <a:blip r:embed="rId3"/>
          <a:stretch>
            <a:fillRect/>
          </a:stretch>
        </p:blipFill>
        <p:spPr>
          <a:xfrm>
            <a:off x="972890" y="0"/>
            <a:ext cx="7180510" cy="2057400"/>
          </a:xfrm>
          <a:prstGeom prst="rect">
            <a:avLst/>
          </a:prstGeom>
        </p:spPr>
      </p:pic>
    </p:spTree>
    <p:extLst>
      <p:ext uri="{BB962C8B-B14F-4D97-AF65-F5344CB8AC3E}">
        <p14:creationId xmlns:p14="http://schemas.microsoft.com/office/powerpoint/2010/main" val="706302314"/>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14371">
                                            <p:txEl>
                                              <p:pRg st="0" end="0"/>
                                            </p:txEl>
                                          </p:spTgt>
                                        </p:tgtEl>
                                        <p:attrNameLst>
                                          <p:attrName>style.visibility</p:attrName>
                                        </p:attrNameLst>
                                      </p:cBhvr>
                                      <p:to>
                                        <p:strVal val="visible"/>
                                      </p:to>
                                    </p:set>
                                    <p:animEffect transition="in" filter="randombar(horizontal)">
                                      <p:cBhvr>
                                        <p:cTn id="7" dur="500"/>
                                        <p:tgtEl>
                                          <p:spTgt spid="314371">
                                            <p:txEl>
                                              <p:pRg st="0" end="0"/>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14371">
                                            <p:txEl>
                                              <p:pRg st="1" end="1"/>
                                            </p:txEl>
                                          </p:spTgt>
                                        </p:tgtEl>
                                        <p:attrNameLst>
                                          <p:attrName>style.visibility</p:attrName>
                                        </p:attrNameLst>
                                      </p:cBhvr>
                                      <p:to>
                                        <p:strVal val="visible"/>
                                      </p:to>
                                    </p:set>
                                    <p:animEffect transition="in" filter="randombar(horizontal)">
                                      <p:cBhvr>
                                        <p:cTn id="10" dur="500"/>
                                        <p:tgtEl>
                                          <p:spTgt spid="314371">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314371">
                                            <p:txEl>
                                              <p:pRg st="2" end="2"/>
                                            </p:txEl>
                                          </p:spTgt>
                                        </p:tgtEl>
                                        <p:attrNameLst>
                                          <p:attrName>style.visibility</p:attrName>
                                        </p:attrNameLst>
                                      </p:cBhvr>
                                      <p:to>
                                        <p:strVal val="visible"/>
                                      </p:to>
                                    </p:set>
                                    <p:animEffect transition="in" filter="randombar(horizontal)">
                                      <p:cBhvr>
                                        <p:cTn id="15" dur="500"/>
                                        <p:tgtEl>
                                          <p:spTgt spid="314371">
                                            <p:txEl>
                                              <p:pRg st="2" end="2"/>
                                            </p:txEl>
                                          </p:spTgt>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314371">
                                            <p:txEl>
                                              <p:pRg st="3" end="3"/>
                                            </p:txEl>
                                          </p:spTgt>
                                        </p:tgtEl>
                                        <p:attrNameLst>
                                          <p:attrName>style.visibility</p:attrName>
                                        </p:attrNameLst>
                                      </p:cBhvr>
                                      <p:to>
                                        <p:strVal val="visible"/>
                                      </p:to>
                                    </p:set>
                                    <p:animEffect transition="in" filter="randombar(horizontal)">
                                      <p:cBhvr>
                                        <p:cTn id="18" dur="500"/>
                                        <p:tgtEl>
                                          <p:spTgt spid="314371">
                                            <p:txEl>
                                              <p:pRg st="3" end="3"/>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314371">
                                            <p:txEl>
                                              <p:pRg st="4" end="4"/>
                                            </p:txEl>
                                          </p:spTgt>
                                        </p:tgtEl>
                                        <p:attrNameLst>
                                          <p:attrName>style.visibility</p:attrName>
                                        </p:attrNameLst>
                                      </p:cBhvr>
                                      <p:to>
                                        <p:strVal val="visible"/>
                                      </p:to>
                                    </p:set>
                                    <p:animEffect transition="in" filter="randombar(horizontal)">
                                      <p:cBhvr>
                                        <p:cTn id="23" dur="500"/>
                                        <p:tgtEl>
                                          <p:spTgt spid="314371">
                                            <p:txEl>
                                              <p:pRg st="4" end="4"/>
                                            </p:txEl>
                                          </p:spTgt>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314371">
                                            <p:txEl>
                                              <p:pRg st="5" end="5"/>
                                            </p:txEl>
                                          </p:spTgt>
                                        </p:tgtEl>
                                        <p:attrNameLst>
                                          <p:attrName>style.visibility</p:attrName>
                                        </p:attrNameLst>
                                      </p:cBhvr>
                                      <p:to>
                                        <p:strVal val="visible"/>
                                      </p:to>
                                    </p:set>
                                    <p:animEffect transition="in" filter="randombar(horizontal)">
                                      <p:cBhvr>
                                        <p:cTn id="26" dur="500"/>
                                        <p:tgtEl>
                                          <p:spTgt spid="314371">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314371">
                                            <p:txEl>
                                              <p:pRg st="6" end="6"/>
                                            </p:txEl>
                                          </p:spTgt>
                                        </p:tgtEl>
                                        <p:attrNameLst>
                                          <p:attrName>style.visibility</p:attrName>
                                        </p:attrNameLst>
                                      </p:cBhvr>
                                      <p:to>
                                        <p:strVal val="visible"/>
                                      </p:to>
                                    </p:set>
                                    <p:animEffect transition="in" filter="randombar(horizontal)">
                                      <p:cBhvr>
                                        <p:cTn id="31" dur="500"/>
                                        <p:tgtEl>
                                          <p:spTgt spid="314371">
                                            <p:txEl>
                                              <p:pRg st="6" end="6"/>
                                            </p:txEl>
                                          </p:spTgt>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314371">
                                            <p:txEl>
                                              <p:pRg st="7" end="7"/>
                                            </p:txEl>
                                          </p:spTgt>
                                        </p:tgtEl>
                                        <p:attrNameLst>
                                          <p:attrName>style.visibility</p:attrName>
                                        </p:attrNameLst>
                                      </p:cBhvr>
                                      <p:to>
                                        <p:strVal val="visible"/>
                                      </p:to>
                                    </p:set>
                                    <p:animEffect transition="in" filter="randombar(horizontal)">
                                      <p:cBhvr>
                                        <p:cTn id="34" dur="500"/>
                                        <p:tgtEl>
                                          <p:spTgt spid="314371">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314371">
                                            <p:txEl>
                                              <p:pRg st="8" end="8"/>
                                            </p:txEl>
                                          </p:spTgt>
                                        </p:tgtEl>
                                        <p:attrNameLst>
                                          <p:attrName>style.visibility</p:attrName>
                                        </p:attrNameLst>
                                      </p:cBhvr>
                                      <p:to>
                                        <p:strVal val="visible"/>
                                      </p:to>
                                    </p:set>
                                    <p:animEffect transition="in" filter="randombar(horizontal)">
                                      <p:cBhvr>
                                        <p:cTn id="39" dur="500"/>
                                        <p:tgtEl>
                                          <p:spTgt spid="314371">
                                            <p:txEl>
                                              <p:pRg st="8" end="8"/>
                                            </p:txEl>
                                          </p:spTgt>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314371">
                                            <p:txEl>
                                              <p:pRg st="9" end="9"/>
                                            </p:txEl>
                                          </p:spTgt>
                                        </p:tgtEl>
                                        <p:attrNameLst>
                                          <p:attrName>style.visibility</p:attrName>
                                        </p:attrNameLst>
                                      </p:cBhvr>
                                      <p:to>
                                        <p:strVal val="visible"/>
                                      </p:to>
                                    </p:set>
                                    <p:animEffect transition="in" filter="randombar(horizontal)">
                                      <p:cBhvr>
                                        <p:cTn id="42" dur="500"/>
                                        <p:tgtEl>
                                          <p:spTgt spid="314371">
                                            <p:txEl>
                                              <p:pRg st="9" end="9"/>
                                            </p:txEl>
                                          </p:spTgt>
                                        </p:tgtEl>
                                      </p:cBhvr>
                                    </p:animEffect>
                                  </p:childTnLst>
                                </p:cTn>
                              </p:par>
                              <p:par>
                                <p:cTn id="43" presetID="1" presetClass="entr" presetSubtype="0" fill="hold" nodeType="withEffect">
                                  <p:stCondLst>
                                    <p:cond delay="0"/>
                                  </p:stCondLst>
                                  <p:childTnLst>
                                    <p:set>
                                      <p:cBhvr>
                                        <p:cTn id="4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371" grpId="0" uiExpand="1" build="p" bldLvl="2"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457200" y="658195"/>
            <a:ext cx="8229600" cy="942005"/>
          </a:xfrm>
        </p:spPr>
        <p:txBody>
          <a:bodyPr/>
          <a:lstStyle/>
          <a:p>
            <a:pPr eaLnBrk="1" hangingPunct="1"/>
            <a:r>
              <a:rPr lang="en-US" altLang="en-US" dirty="0"/>
              <a:t>Comparing Loans: EIR Problem #4</a:t>
            </a:r>
          </a:p>
        </p:txBody>
      </p:sp>
      <p:sp>
        <p:nvSpPr>
          <p:cNvPr id="89092" name="Rectangle 3"/>
          <p:cNvSpPr>
            <a:spLocks noGrp="1" noChangeArrowheads="1"/>
          </p:cNvSpPr>
          <p:nvPr>
            <p:ph idx="1"/>
          </p:nvPr>
        </p:nvSpPr>
        <p:spPr>
          <a:xfrm>
            <a:off x="914400" y="1600200"/>
            <a:ext cx="7315200" cy="4987925"/>
          </a:xfrm>
        </p:spPr>
        <p:txBody>
          <a:bodyPr/>
          <a:lstStyle/>
          <a:p>
            <a:pPr eaLnBrk="1" hangingPunct="1"/>
            <a:r>
              <a:rPr lang="en-US" altLang="en-US" dirty="0"/>
              <a:t>Data</a:t>
            </a:r>
          </a:p>
          <a:p>
            <a:pPr lvl="1" eaLnBrk="1" hangingPunct="1"/>
            <a:r>
              <a:rPr lang="en-US" altLang="en-US" dirty="0"/>
              <a:t>Jen’s broker has said that for 1 more “buy down” point (for a total of 2 points with the same $1,500 fees), he can give her loan C with an interest rate of 3.50%. </a:t>
            </a:r>
          </a:p>
          <a:p>
            <a:pPr eaLnBrk="1" hangingPunct="1"/>
            <a:r>
              <a:rPr lang="en-US" altLang="en-US" sz="2400" dirty="0"/>
              <a:t>Calculations</a:t>
            </a:r>
          </a:p>
          <a:p>
            <a:pPr lvl="1" eaLnBrk="1" hangingPunct="1"/>
            <a:r>
              <a:rPr lang="en-US" altLang="en-US" dirty="0"/>
              <a:t>Calculate the EIR for Loan C paid back after 12 years.  How much did that extra point save Jen in terms of the effective interest rate over Loan A and Loan B? </a:t>
            </a:r>
          </a:p>
          <a:p>
            <a:pPr eaLnBrk="1" hangingPunct="1"/>
            <a:r>
              <a:rPr lang="en-US" altLang="en-US" sz="2400" dirty="0"/>
              <a:t>Application</a:t>
            </a:r>
          </a:p>
          <a:p>
            <a:pPr lvl="1" eaLnBrk="1" hangingPunct="1"/>
            <a:r>
              <a:rPr lang="en-US" altLang="en-US" dirty="0"/>
              <a:t>Assuming the same 12 year prepayment plan, which loan should Trent and Jen take? </a:t>
            </a:r>
          </a:p>
        </p:txBody>
      </p:sp>
      <p:sp>
        <p:nvSpPr>
          <p:cNvPr id="102404"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DADDFDD5-7C83-410A-83E2-62B1FFD65ED5}" type="slidenum">
              <a:rPr lang="en-US" altLang="en-US" sz="1800">
                <a:solidFill>
                  <a:schemeClr val="bg1"/>
                </a:solidFill>
              </a:rPr>
              <a:pPr>
                <a:spcBef>
                  <a:spcPct val="0"/>
                </a:spcBef>
                <a:buFontTx/>
                <a:buNone/>
              </a:pPr>
              <a:t>32</a:t>
            </a:fld>
            <a:endParaRPr lang="en-US" altLang="en-US" sz="1800">
              <a:solidFill>
                <a:schemeClr val="bg1"/>
              </a:solidFill>
            </a:endParaRPr>
          </a:p>
        </p:txBody>
      </p:sp>
    </p:spTree>
    <p:extLst>
      <p:ext uri="{BB962C8B-B14F-4D97-AF65-F5344CB8AC3E}">
        <p14:creationId xmlns:p14="http://schemas.microsoft.com/office/powerpoint/2010/main" val="90385723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909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9092">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909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9092">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9092">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909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2" grpId="0" build="allAtOnce"/>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228600" y="624814"/>
            <a:ext cx="8686800" cy="942005"/>
          </a:xfrm>
        </p:spPr>
        <p:txBody>
          <a:bodyPr/>
          <a:lstStyle/>
          <a:p>
            <a:pPr eaLnBrk="1" hangingPunct="1"/>
            <a:r>
              <a:rPr lang="en-US" altLang="en-US" sz="3200" dirty="0"/>
              <a:t>EIR #4 Answers</a:t>
            </a:r>
            <a:br>
              <a:rPr lang="en-US" altLang="en-US" sz="3200" dirty="0"/>
            </a:br>
            <a:r>
              <a:rPr lang="en-US" altLang="en-US" sz="1800" dirty="0"/>
              <a:t>Prepay after 12 years:  Loan C  $200,000  3.5%, 2 points, $1,500 fees , 30 years.  How much did the 2nd point save?</a:t>
            </a:r>
            <a:endParaRPr lang="en-US" altLang="en-US" sz="3200" dirty="0"/>
          </a:p>
        </p:txBody>
      </p:sp>
      <p:sp>
        <p:nvSpPr>
          <p:cNvPr id="317443" name="Rectangle 3"/>
          <p:cNvSpPr>
            <a:spLocks noGrp="1" noChangeArrowheads="1"/>
          </p:cNvSpPr>
          <p:nvPr>
            <p:ph idx="1"/>
          </p:nvPr>
        </p:nvSpPr>
        <p:spPr>
          <a:xfrm>
            <a:off x="914400" y="1600200"/>
            <a:ext cx="7315200" cy="5334000"/>
          </a:xfrm>
        </p:spPr>
        <p:txBody>
          <a:bodyPr/>
          <a:lstStyle/>
          <a:p>
            <a:pPr eaLnBrk="1" hangingPunct="1">
              <a:lnSpc>
                <a:spcPct val="95000"/>
              </a:lnSpc>
            </a:pPr>
            <a:r>
              <a:rPr lang="en-US" altLang="en-US" sz="2400" dirty="0"/>
              <a:t>1. Calculate payment for loan C</a:t>
            </a:r>
          </a:p>
          <a:p>
            <a:pPr lvl="1" eaLnBrk="1" hangingPunct="1">
              <a:lnSpc>
                <a:spcPct val="95000"/>
              </a:lnSpc>
            </a:pPr>
            <a:r>
              <a:rPr lang="en-US" altLang="en-US" dirty="0"/>
              <a:t>N=30, I=3.5%, PV = -$200,000 PMT = $10,874.27</a:t>
            </a:r>
          </a:p>
          <a:p>
            <a:pPr eaLnBrk="1" hangingPunct="1">
              <a:lnSpc>
                <a:spcPct val="95000"/>
              </a:lnSpc>
            </a:pPr>
            <a:r>
              <a:rPr lang="en-US" altLang="en-US" sz="2400" dirty="0"/>
              <a:t>2.  Calculate amount received after all fees (2 points)</a:t>
            </a:r>
          </a:p>
          <a:p>
            <a:pPr lvl="1" eaLnBrk="1" hangingPunct="1">
              <a:lnSpc>
                <a:spcPct val="95000"/>
              </a:lnSpc>
            </a:pPr>
            <a:r>
              <a:rPr lang="en-US" altLang="en-US" dirty="0"/>
              <a:t>$200,000 –2 points ($2,000 * 2) - 1,500 = $194,500</a:t>
            </a:r>
          </a:p>
          <a:p>
            <a:pPr eaLnBrk="1" hangingPunct="1">
              <a:lnSpc>
                <a:spcPct val="95000"/>
              </a:lnSpc>
            </a:pPr>
            <a:r>
              <a:rPr lang="en-US" altLang="en-US" sz="2400" dirty="0"/>
              <a:t>3. Calculate the balance owed after 12 years (18 years remaining)  The PV of 18 years of the PMT is:</a:t>
            </a:r>
          </a:p>
          <a:p>
            <a:pPr lvl="1" eaLnBrk="1" hangingPunct="1">
              <a:lnSpc>
                <a:spcPct val="95000"/>
              </a:lnSpc>
            </a:pPr>
            <a:r>
              <a:rPr lang="en-US" altLang="en-US" dirty="0"/>
              <a:t>N=18, I=5.5%, PMT= - $10,847.27,  PV =  $143,428.11 </a:t>
            </a:r>
          </a:p>
          <a:p>
            <a:pPr eaLnBrk="1" hangingPunct="1">
              <a:lnSpc>
                <a:spcPct val="95000"/>
              </a:lnSpc>
            </a:pPr>
            <a:r>
              <a:rPr lang="en-US" altLang="en-US" sz="2400" dirty="0"/>
              <a:t>4. Calculate effective interest rate to lender</a:t>
            </a:r>
          </a:p>
          <a:p>
            <a:pPr lvl="1" eaLnBrk="1" hangingPunct="1">
              <a:lnSpc>
                <a:spcPct val="95000"/>
              </a:lnSpc>
            </a:pPr>
            <a:r>
              <a:rPr lang="en-US" altLang="en-US" dirty="0"/>
              <a:t>Set your FV at year 12 to = $143,428.11, PMT=  $10,847.27, N = 12,  PV = -$194,500, Solve I = ?</a:t>
            </a:r>
          </a:p>
          <a:p>
            <a:pPr lvl="1" eaLnBrk="1" hangingPunct="1">
              <a:lnSpc>
                <a:spcPct val="95000"/>
              </a:lnSpc>
            </a:pPr>
            <a:r>
              <a:rPr lang="en-US" altLang="en-US" dirty="0"/>
              <a:t>I = 3.83%</a:t>
            </a:r>
          </a:p>
          <a:p>
            <a:pPr eaLnBrk="1" hangingPunct="1">
              <a:lnSpc>
                <a:spcPct val="95000"/>
              </a:lnSpc>
            </a:pPr>
            <a:r>
              <a:rPr lang="en-US" altLang="en-US" sz="2400" dirty="0"/>
              <a:t>Loan C saves .17% and .13% over Loans A and B</a:t>
            </a:r>
          </a:p>
        </p:txBody>
      </p:sp>
      <p:sp>
        <p:nvSpPr>
          <p:cNvPr id="104452"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EA94F355-188C-46A2-BD00-84BDFFA89F8B}" type="slidenum">
              <a:rPr lang="en-US" altLang="en-US" sz="1800">
                <a:solidFill>
                  <a:schemeClr val="bg1"/>
                </a:solidFill>
              </a:rPr>
              <a:pPr>
                <a:spcBef>
                  <a:spcPct val="0"/>
                </a:spcBef>
                <a:buFontTx/>
                <a:buNone/>
              </a:pPr>
              <a:t>33</a:t>
            </a:fld>
            <a:endParaRPr lang="en-US" altLang="en-US" sz="1800">
              <a:solidFill>
                <a:schemeClr val="bg1"/>
              </a:solidFill>
            </a:endParaRPr>
          </a:p>
        </p:txBody>
      </p:sp>
      <p:pic>
        <p:nvPicPr>
          <p:cNvPr id="2" name="Picture 1"/>
          <p:cNvPicPr>
            <a:picLocks noChangeAspect="1"/>
          </p:cNvPicPr>
          <p:nvPr/>
        </p:nvPicPr>
        <p:blipFill>
          <a:blip r:embed="rId2"/>
          <a:stretch>
            <a:fillRect/>
          </a:stretch>
        </p:blipFill>
        <p:spPr>
          <a:xfrm>
            <a:off x="1739215" y="-1"/>
            <a:ext cx="5652185" cy="1619497"/>
          </a:xfrm>
          <a:prstGeom prst="rect">
            <a:avLst/>
          </a:prstGeom>
        </p:spPr>
      </p:pic>
    </p:spTree>
    <p:extLst>
      <p:ext uri="{BB962C8B-B14F-4D97-AF65-F5344CB8AC3E}">
        <p14:creationId xmlns:p14="http://schemas.microsoft.com/office/powerpoint/2010/main" val="38247383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7443">
                                            <p:txEl>
                                              <p:pRg st="0" end="0"/>
                                            </p:txEl>
                                          </p:spTgt>
                                        </p:tgtEl>
                                        <p:attrNameLst>
                                          <p:attrName>style.visibility</p:attrName>
                                        </p:attrNameLst>
                                      </p:cBhvr>
                                      <p:to>
                                        <p:strVal val="visible"/>
                                      </p:to>
                                    </p:set>
                                    <p:anim calcmode="lin" valueType="num">
                                      <p:cBhvr additive="base">
                                        <p:cTn id="7" dur="500" fill="hold"/>
                                        <p:tgtEl>
                                          <p:spTgt spid="3174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174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17443">
                                            <p:txEl>
                                              <p:pRg st="1" end="1"/>
                                            </p:txEl>
                                          </p:spTgt>
                                        </p:tgtEl>
                                        <p:attrNameLst>
                                          <p:attrName>style.visibility</p:attrName>
                                        </p:attrNameLst>
                                      </p:cBhvr>
                                      <p:to>
                                        <p:strVal val="visible"/>
                                      </p:to>
                                    </p:set>
                                    <p:anim calcmode="lin" valueType="num">
                                      <p:cBhvr additive="base">
                                        <p:cTn id="13" dur="500" fill="hold"/>
                                        <p:tgtEl>
                                          <p:spTgt spid="3174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1744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17443">
                                            <p:txEl>
                                              <p:pRg st="2" end="2"/>
                                            </p:txEl>
                                          </p:spTgt>
                                        </p:tgtEl>
                                        <p:attrNameLst>
                                          <p:attrName>style.visibility</p:attrName>
                                        </p:attrNameLst>
                                      </p:cBhvr>
                                      <p:to>
                                        <p:strVal val="visible"/>
                                      </p:to>
                                    </p:set>
                                    <p:anim calcmode="lin" valueType="num">
                                      <p:cBhvr additive="base">
                                        <p:cTn id="17" dur="500" fill="hold"/>
                                        <p:tgtEl>
                                          <p:spTgt spid="3174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174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17443">
                                            <p:txEl>
                                              <p:pRg st="3" end="3"/>
                                            </p:txEl>
                                          </p:spTgt>
                                        </p:tgtEl>
                                        <p:attrNameLst>
                                          <p:attrName>style.visibility</p:attrName>
                                        </p:attrNameLst>
                                      </p:cBhvr>
                                      <p:to>
                                        <p:strVal val="visible"/>
                                      </p:to>
                                    </p:set>
                                    <p:anim calcmode="lin" valueType="num">
                                      <p:cBhvr additive="base">
                                        <p:cTn id="23" dur="500" fill="hold"/>
                                        <p:tgtEl>
                                          <p:spTgt spid="317443">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17443">
                                            <p:txEl>
                                              <p:pRg st="3" end="3"/>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17443">
                                            <p:txEl>
                                              <p:pRg st="4" end="4"/>
                                            </p:txEl>
                                          </p:spTgt>
                                        </p:tgtEl>
                                        <p:attrNameLst>
                                          <p:attrName>style.visibility</p:attrName>
                                        </p:attrNameLst>
                                      </p:cBhvr>
                                      <p:to>
                                        <p:strVal val="visible"/>
                                      </p:to>
                                    </p:set>
                                    <p:anim calcmode="lin" valueType="num">
                                      <p:cBhvr additive="base">
                                        <p:cTn id="27" dur="500" fill="hold"/>
                                        <p:tgtEl>
                                          <p:spTgt spid="31744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174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317443">
                                            <p:txEl>
                                              <p:pRg st="5" end="5"/>
                                            </p:txEl>
                                          </p:spTgt>
                                        </p:tgtEl>
                                        <p:attrNameLst>
                                          <p:attrName>style.visibility</p:attrName>
                                        </p:attrNameLst>
                                      </p:cBhvr>
                                      <p:to>
                                        <p:strVal val="visible"/>
                                      </p:to>
                                    </p:set>
                                    <p:anim calcmode="lin" valueType="num">
                                      <p:cBhvr additive="base">
                                        <p:cTn id="33" dur="500" fill="hold"/>
                                        <p:tgtEl>
                                          <p:spTgt spid="317443">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17443">
                                            <p:txEl>
                                              <p:pRg st="5" end="5"/>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317443">
                                            <p:txEl>
                                              <p:pRg st="6" end="6"/>
                                            </p:txEl>
                                          </p:spTgt>
                                        </p:tgtEl>
                                        <p:attrNameLst>
                                          <p:attrName>style.visibility</p:attrName>
                                        </p:attrNameLst>
                                      </p:cBhvr>
                                      <p:to>
                                        <p:strVal val="visible"/>
                                      </p:to>
                                    </p:set>
                                    <p:anim calcmode="lin" valueType="num">
                                      <p:cBhvr additive="base">
                                        <p:cTn id="37" dur="500" fill="hold"/>
                                        <p:tgtEl>
                                          <p:spTgt spid="317443">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17443">
                                            <p:txEl>
                                              <p:pRg st="6" end="6"/>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317443">
                                            <p:txEl>
                                              <p:pRg st="7" end="7"/>
                                            </p:txEl>
                                          </p:spTgt>
                                        </p:tgtEl>
                                        <p:attrNameLst>
                                          <p:attrName>style.visibility</p:attrName>
                                        </p:attrNameLst>
                                      </p:cBhvr>
                                      <p:to>
                                        <p:strVal val="visible"/>
                                      </p:to>
                                    </p:set>
                                    <p:anim calcmode="lin" valueType="num">
                                      <p:cBhvr additive="base">
                                        <p:cTn id="41" dur="500" fill="hold"/>
                                        <p:tgtEl>
                                          <p:spTgt spid="317443">
                                            <p:txEl>
                                              <p:pRg st="7" end="7"/>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31744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317443">
                                            <p:txEl>
                                              <p:pRg st="8" end="8"/>
                                            </p:txEl>
                                          </p:spTgt>
                                        </p:tgtEl>
                                        <p:attrNameLst>
                                          <p:attrName>style.visibility</p:attrName>
                                        </p:attrNameLst>
                                      </p:cBhvr>
                                      <p:to>
                                        <p:strVal val="visible"/>
                                      </p:to>
                                    </p:set>
                                    <p:anim calcmode="lin" valueType="num">
                                      <p:cBhvr additive="base">
                                        <p:cTn id="47" dur="500" fill="hold"/>
                                        <p:tgtEl>
                                          <p:spTgt spid="317443">
                                            <p:txEl>
                                              <p:pRg st="8" end="8"/>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17443">
                                            <p:txEl>
                                              <p:pRg st="8" end="8"/>
                                            </p:txEl>
                                          </p:spTgt>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317443">
                                            <p:txEl>
                                              <p:pRg st="9" end="9"/>
                                            </p:txEl>
                                          </p:spTgt>
                                        </p:tgtEl>
                                        <p:attrNameLst>
                                          <p:attrName>style.visibility</p:attrName>
                                        </p:attrNameLst>
                                      </p:cBhvr>
                                      <p:to>
                                        <p:strVal val="visible"/>
                                      </p:to>
                                    </p:set>
                                    <p:anim calcmode="lin" valueType="num">
                                      <p:cBhvr additive="base">
                                        <p:cTn id="51" dur="500" fill="hold"/>
                                        <p:tgtEl>
                                          <p:spTgt spid="317443">
                                            <p:txEl>
                                              <p:pRg st="9" end="9"/>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317443">
                                            <p:txEl>
                                              <p:pRg st="9" end="9"/>
                                            </p:txEl>
                                          </p:spTgt>
                                        </p:tgtEl>
                                        <p:attrNameLst>
                                          <p:attrName>ppt_y</p:attrName>
                                        </p:attrNameLst>
                                      </p:cBhvr>
                                      <p:tavLst>
                                        <p:tav tm="0">
                                          <p:val>
                                            <p:strVal val="#ppt_y"/>
                                          </p:val>
                                        </p:tav>
                                        <p:tav tm="100000">
                                          <p:val>
                                            <p:strVal val="#ppt_y"/>
                                          </p:val>
                                        </p:tav>
                                      </p:tavLst>
                                    </p:anim>
                                  </p:childTnLst>
                                </p:cTn>
                              </p:par>
                              <p:par>
                                <p:cTn id="53" presetID="1" presetClass="entr" presetSubtype="0" fill="hold" nodeType="withEffect">
                                  <p:stCondLst>
                                    <p:cond delay="0"/>
                                  </p:stCondLst>
                                  <p:childTnLst>
                                    <p:set>
                                      <p:cBhvr>
                                        <p:cTn id="5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43" grpId="0" uiExpand="1" build="p" bldLvl="4"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a:xfrm>
            <a:off x="0" y="685800"/>
            <a:ext cx="9143999" cy="914400"/>
          </a:xfrm>
        </p:spPr>
        <p:txBody>
          <a:bodyPr/>
          <a:lstStyle/>
          <a:p>
            <a:r>
              <a:rPr lang="en-US" altLang="en-US" dirty="0"/>
              <a:t>C. Understand and Create Your Housing Plan</a:t>
            </a:r>
          </a:p>
        </p:txBody>
      </p:sp>
      <p:sp>
        <p:nvSpPr>
          <p:cNvPr id="79875" name="Content Placeholder 2"/>
          <p:cNvSpPr>
            <a:spLocks noGrp="1"/>
          </p:cNvSpPr>
          <p:nvPr>
            <p:ph idx="1"/>
          </p:nvPr>
        </p:nvSpPr>
        <p:spPr>
          <a:xfrm>
            <a:off x="928688" y="1608138"/>
            <a:ext cx="7286625" cy="4419600"/>
          </a:xfrm>
        </p:spPr>
        <p:txBody>
          <a:bodyPr/>
          <a:lstStyle/>
          <a:p>
            <a:r>
              <a:rPr lang="en-US" altLang="en-US" dirty="0"/>
              <a:t>Developing a Housing Plan is part of planning and stewardship</a:t>
            </a:r>
          </a:p>
          <a:p>
            <a:pPr lvl="1"/>
            <a:r>
              <a:rPr lang="en-US" altLang="en-US" dirty="0"/>
              <a:t>If you plan how you will pursue the home decision, you can make better decisions </a:t>
            </a:r>
          </a:p>
          <a:p>
            <a:pPr lvl="2"/>
            <a:r>
              <a:rPr lang="en-US" altLang="en-US" dirty="0"/>
              <a:t>What is the maximum amount you will borrow?</a:t>
            </a:r>
          </a:p>
          <a:p>
            <a:pPr lvl="2"/>
            <a:r>
              <a:rPr lang="en-US" altLang="en-US" dirty="0"/>
              <a:t>How soon will you have your house paid off? </a:t>
            </a:r>
          </a:p>
          <a:p>
            <a:pPr lvl="2"/>
            <a:r>
              <a:rPr lang="en-US" altLang="en-US" dirty="0"/>
              <a:t>At what age do you want it to be paid off? </a:t>
            </a:r>
          </a:p>
          <a:p>
            <a:pPr lvl="1"/>
            <a:r>
              <a:rPr lang="en-US" altLang="en-US" dirty="0"/>
              <a:t>Strategies can be applied to the five key areas</a:t>
            </a:r>
          </a:p>
        </p:txBody>
      </p:sp>
    </p:spTree>
    <p:extLst>
      <p:ext uri="{BB962C8B-B14F-4D97-AF65-F5344CB8AC3E}">
        <p14:creationId xmlns:p14="http://schemas.microsoft.com/office/powerpoint/2010/main" val="39859254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98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987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987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987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987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98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p:txBody>
          <a:bodyPr/>
          <a:lstStyle/>
          <a:p>
            <a:r>
              <a:rPr lang="en-US" altLang="en-US" dirty="0"/>
              <a:t>Housing Plan </a:t>
            </a:r>
            <a:r>
              <a:rPr lang="en-US" altLang="en-US" sz="2400" dirty="0"/>
              <a:t>(continued)</a:t>
            </a:r>
            <a:endParaRPr lang="en-US" altLang="en-US" dirty="0"/>
          </a:p>
        </p:txBody>
      </p:sp>
      <p:sp>
        <p:nvSpPr>
          <p:cNvPr id="83971" name="Content Placeholder 2"/>
          <p:cNvSpPr>
            <a:spLocks noGrp="1"/>
          </p:cNvSpPr>
          <p:nvPr>
            <p:ph idx="1"/>
          </p:nvPr>
        </p:nvSpPr>
        <p:spPr>
          <a:xfrm>
            <a:off x="928688" y="1608138"/>
            <a:ext cx="7286625" cy="4419600"/>
          </a:xfrm>
        </p:spPr>
        <p:txBody>
          <a:bodyPr/>
          <a:lstStyle/>
          <a:p>
            <a:r>
              <a:rPr lang="en-US" altLang="en-US" dirty="0"/>
              <a:t>Vision</a:t>
            </a:r>
          </a:p>
          <a:p>
            <a:pPr lvl="1"/>
            <a:r>
              <a:rPr lang="en-US" altLang="en-US" dirty="0"/>
              <a:t>Likely from your Plan for Life  </a:t>
            </a:r>
          </a:p>
          <a:p>
            <a:r>
              <a:rPr lang="en-US" altLang="en-US" dirty="0"/>
              <a:t>Goals</a:t>
            </a:r>
          </a:p>
          <a:p>
            <a:pPr lvl="1"/>
            <a:r>
              <a:rPr lang="en-US" altLang="en-US" dirty="0"/>
              <a:t>A modest and model home, that we can share with family, neighbors and friends.  </a:t>
            </a:r>
          </a:p>
          <a:p>
            <a:pPr lvl="1"/>
            <a:r>
              <a:rPr lang="en-US" altLang="en-US" dirty="0"/>
              <a:t>A play area for the kids, and garages for dad, which we will use to bring the family together.  </a:t>
            </a:r>
          </a:p>
          <a:p>
            <a:pPr lvl="1"/>
            <a:r>
              <a:rPr lang="en-US" altLang="en-US" dirty="0"/>
              <a:t>We will pay our home off by age 45</a:t>
            </a:r>
          </a:p>
          <a:p>
            <a:pPr lvl="1"/>
            <a:r>
              <a:rPr lang="en-US" altLang="en-US" dirty="0"/>
              <a:t>A home that we keep up its value and live within front- and back-end ratios.  </a:t>
            </a:r>
          </a:p>
          <a:p>
            <a:pPr lvl="1"/>
            <a:r>
              <a:rPr lang="en-US" altLang="en-US" dirty="0"/>
              <a:t>A home that is open to our children’s friends, foreign exchange students and others  </a:t>
            </a:r>
          </a:p>
          <a:p>
            <a:pPr lvl="1"/>
            <a:endParaRPr lang="en-US" altLang="en-US" dirty="0"/>
          </a:p>
          <a:p>
            <a:pPr lvl="1"/>
            <a:endParaRPr lang="en-US" altLang="en-US" dirty="0"/>
          </a:p>
          <a:p>
            <a:pPr lvl="1"/>
            <a:endParaRPr lang="en-US" altLang="en-US" dirty="0"/>
          </a:p>
        </p:txBody>
      </p:sp>
    </p:spTree>
    <p:extLst>
      <p:ext uri="{BB962C8B-B14F-4D97-AF65-F5344CB8AC3E}">
        <p14:creationId xmlns:p14="http://schemas.microsoft.com/office/powerpoint/2010/main" val="1091872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397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397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3971">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8397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3971">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3971">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3971">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397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p:txBody>
          <a:bodyPr/>
          <a:lstStyle/>
          <a:p>
            <a:r>
              <a:rPr lang="en-US" altLang="en-US" dirty="0"/>
              <a:t>Housing Plan </a:t>
            </a:r>
            <a:r>
              <a:rPr lang="en-US" altLang="en-US" sz="2400" dirty="0"/>
              <a:t>(continued)</a:t>
            </a:r>
            <a:endParaRPr lang="en-US" altLang="en-US" dirty="0"/>
          </a:p>
        </p:txBody>
      </p:sp>
      <p:sp>
        <p:nvSpPr>
          <p:cNvPr id="80899" name="Content Placeholder 2"/>
          <p:cNvSpPr>
            <a:spLocks noGrp="1"/>
          </p:cNvSpPr>
          <p:nvPr>
            <p:ph idx="1"/>
          </p:nvPr>
        </p:nvSpPr>
        <p:spPr>
          <a:xfrm>
            <a:off x="928688" y="1608138"/>
            <a:ext cx="7286625" cy="4419600"/>
          </a:xfrm>
        </p:spPr>
        <p:txBody>
          <a:bodyPr/>
          <a:lstStyle/>
          <a:p>
            <a:r>
              <a:rPr lang="en-US" altLang="en-US" dirty="0"/>
              <a:t>Plans and Strategies</a:t>
            </a:r>
          </a:p>
          <a:p>
            <a:pPr marL="0" indent="0">
              <a:buNone/>
            </a:pPr>
            <a:r>
              <a:rPr lang="en-US" altLang="en-US" sz="2400" dirty="0"/>
              <a:t>     </a:t>
            </a:r>
            <a:r>
              <a:rPr lang="en-US" altLang="en-US" sz="2400" i="1" dirty="0"/>
              <a:t>Understand your limits</a:t>
            </a:r>
          </a:p>
          <a:p>
            <a:pPr lvl="1"/>
            <a:r>
              <a:rPr lang="en-US" altLang="en-US" dirty="0"/>
              <a:t>We will buy a home consistent with the front- and back-end ratios and keep housing expenses (PITI and utilities costs)  for LDS at less than __% (40%  maximum).  I will not buy too big a house</a:t>
            </a:r>
          </a:p>
          <a:p>
            <a:pPr lvl="1"/>
            <a:r>
              <a:rPr lang="en-US" altLang="en-US" dirty="0"/>
              <a:t>We will make sure my home fits my budget, not my budget fits my home</a:t>
            </a:r>
          </a:p>
          <a:p>
            <a:pPr lvl="1"/>
            <a:r>
              <a:rPr lang="en-US" altLang="en-US" dirty="0"/>
              <a:t>We will save 5-20% for my first home down payment and pay 20% down on each future home</a:t>
            </a:r>
          </a:p>
          <a:p>
            <a:pPr lvl="1"/>
            <a:r>
              <a:rPr lang="en-US" altLang="en-US" dirty="0"/>
              <a:t>We won’t buy a home on two incomes when we  know we will go to one income in the future</a:t>
            </a:r>
          </a:p>
          <a:p>
            <a:pPr lvl="1"/>
            <a:endParaRPr lang="en-US" altLang="en-US" dirty="0"/>
          </a:p>
        </p:txBody>
      </p:sp>
    </p:spTree>
    <p:extLst>
      <p:ext uri="{BB962C8B-B14F-4D97-AF65-F5344CB8AC3E}">
        <p14:creationId xmlns:p14="http://schemas.microsoft.com/office/powerpoint/2010/main" val="14107024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089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0899">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8089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089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0899">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089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p:nvPr>
        </p:nvSpPr>
        <p:spPr/>
        <p:txBody>
          <a:bodyPr/>
          <a:lstStyle/>
          <a:p>
            <a:r>
              <a:rPr lang="en-US" altLang="en-US" dirty="0"/>
              <a:t>Housing Plan </a:t>
            </a:r>
            <a:r>
              <a:rPr lang="en-US" altLang="en-US" sz="2400" dirty="0"/>
              <a:t>(continued)</a:t>
            </a:r>
            <a:endParaRPr lang="en-US" altLang="en-US" dirty="0"/>
          </a:p>
        </p:txBody>
      </p:sp>
      <p:sp>
        <p:nvSpPr>
          <p:cNvPr id="81923" name="Content Placeholder 2"/>
          <p:cNvSpPr>
            <a:spLocks noGrp="1"/>
          </p:cNvSpPr>
          <p:nvPr>
            <p:ph idx="1"/>
          </p:nvPr>
        </p:nvSpPr>
        <p:spPr>
          <a:xfrm>
            <a:off x="928688" y="1608138"/>
            <a:ext cx="7286625" cy="4419600"/>
          </a:xfrm>
        </p:spPr>
        <p:txBody>
          <a:bodyPr/>
          <a:lstStyle/>
          <a:p>
            <a:r>
              <a:rPr lang="en-US" altLang="en-US" dirty="0"/>
              <a:t>Plans and Strategies</a:t>
            </a:r>
          </a:p>
          <a:p>
            <a:pPr marL="0" indent="0">
              <a:buNone/>
            </a:pPr>
            <a:r>
              <a:rPr lang="en-US" altLang="en-US" sz="2400" i="1" dirty="0"/>
              <a:t>     Finding your home</a:t>
            </a:r>
          </a:p>
          <a:p>
            <a:pPr lvl="1"/>
            <a:r>
              <a:rPr lang="en-US" altLang="en-US" dirty="0"/>
              <a:t>We will understand “must haves” for the home and the “would like to haves” as well</a:t>
            </a:r>
          </a:p>
          <a:p>
            <a:pPr lvl="1"/>
            <a:r>
              <a:rPr lang="en-US" altLang="en-US" dirty="0"/>
              <a:t>We do our homework before buying/renting to ensure that we are in the best place for myself and my family</a:t>
            </a:r>
          </a:p>
          <a:p>
            <a:pPr lvl="1"/>
            <a:r>
              <a:rPr lang="en-US" altLang="en-US" dirty="0"/>
              <a:t>We will ensure that the schools are the best for our children and the neighborhood safe for my spouse</a:t>
            </a:r>
          </a:p>
          <a:p>
            <a:pPr lvl="1"/>
            <a:r>
              <a:rPr lang="en-US" altLang="en-US" dirty="0"/>
              <a:t>We will not buy the largest home in a neighborhood as we know that the highest priced home generally does not sell for more than 10% above the median for a neighborhood</a:t>
            </a:r>
          </a:p>
          <a:p>
            <a:pPr lvl="1"/>
            <a:endParaRPr lang="en-US" altLang="en-US" dirty="0"/>
          </a:p>
        </p:txBody>
      </p:sp>
    </p:spTree>
    <p:extLst>
      <p:ext uri="{BB962C8B-B14F-4D97-AF65-F5344CB8AC3E}">
        <p14:creationId xmlns:p14="http://schemas.microsoft.com/office/powerpoint/2010/main" val="15964719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2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192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192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192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192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192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p:txBody>
          <a:bodyPr/>
          <a:lstStyle/>
          <a:p>
            <a:r>
              <a:rPr lang="en-US" altLang="en-US" dirty="0"/>
              <a:t>Housing Plan </a:t>
            </a:r>
            <a:r>
              <a:rPr lang="en-US" altLang="en-US" sz="2400" dirty="0"/>
              <a:t>(continued)</a:t>
            </a:r>
            <a:endParaRPr lang="en-US" altLang="en-US" dirty="0"/>
          </a:p>
        </p:txBody>
      </p:sp>
      <p:sp>
        <p:nvSpPr>
          <p:cNvPr id="3" name="Content Placeholder 2"/>
          <p:cNvSpPr>
            <a:spLocks noGrp="1"/>
          </p:cNvSpPr>
          <p:nvPr>
            <p:ph idx="1"/>
          </p:nvPr>
        </p:nvSpPr>
        <p:spPr>
          <a:xfrm>
            <a:off x="928688" y="1608138"/>
            <a:ext cx="7286625" cy="4419600"/>
          </a:xfrm>
        </p:spPr>
        <p:txBody>
          <a:bodyPr/>
          <a:lstStyle/>
          <a:p>
            <a:pPr>
              <a:defRPr/>
            </a:pPr>
            <a:r>
              <a:rPr lang="en-US" altLang="en-US" dirty="0"/>
              <a:t>Plans and Strategies</a:t>
            </a:r>
          </a:p>
          <a:p>
            <a:pPr marL="0" indent="0">
              <a:buNone/>
              <a:defRPr/>
            </a:pPr>
            <a:r>
              <a:rPr lang="en-US" sz="2400" dirty="0"/>
              <a:t>     </a:t>
            </a:r>
            <a:r>
              <a:rPr lang="en-US" sz="2400" i="1" dirty="0"/>
              <a:t>Finding, funding and servicing the loan</a:t>
            </a:r>
          </a:p>
          <a:p>
            <a:pPr lvl="1">
              <a:defRPr/>
            </a:pPr>
            <a:r>
              <a:rPr lang="en-US" altLang="en-US" dirty="0"/>
              <a:t>We </a:t>
            </a:r>
            <a:r>
              <a:rPr lang="en-US" dirty="0"/>
              <a:t>will get a minimum of three realtors to bid for my business to ensure that I get the best loan for myself and family</a:t>
            </a:r>
          </a:p>
          <a:p>
            <a:pPr lvl="1">
              <a:defRPr/>
            </a:pPr>
            <a:r>
              <a:rPr lang="en-US" altLang="en-US" dirty="0"/>
              <a:t>We </a:t>
            </a:r>
            <a:r>
              <a:rPr lang="en-US" dirty="0"/>
              <a:t>will get the lowest EIR for the loans provided given my/our expectations of how long we will be in the home</a:t>
            </a:r>
          </a:p>
          <a:p>
            <a:pPr lvl="1">
              <a:defRPr/>
            </a:pPr>
            <a:r>
              <a:rPr lang="en-US" dirty="0"/>
              <a:t>We will not get a home on two incomes when we know we are going to one income in the future</a:t>
            </a:r>
          </a:p>
        </p:txBody>
      </p:sp>
    </p:spTree>
    <p:extLst>
      <p:ext uri="{BB962C8B-B14F-4D97-AF65-F5344CB8AC3E}">
        <p14:creationId xmlns:p14="http://schemas.microsoft.com/office/powerpoint/2010/main" val="7259042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p:txBody>
          <a:bodyPr/>
          <a:lstStyle/>
          <a:p>
            <a:r>
              <a:rPr lang="en-US" altLang="en-US" dirty="0"/>
              <a:t>Housing Plan </a:t>
            </a:r>
            <a:r>
              <a:rPr lang="en-US" altLang="en-US" sz="2400" dirty="0"/>
              <a:t>(continued)</a:t>
            </a:r>
            <a:endParaRPr lang="en-US" altLang="en-US" dirty="0"/>
          </a:p>
        </p:txBody>
      </p:sp>
      <p:sp>
        <p:nvSpPr>
          <p:cNvPr id="83971" name="Content Placeholder 2"/>
          <p:cNvSpPr>
            <a:spLocks noGrp="1"/>
          </p:cNvSpPr>
          <p:nvPr>
            <p:ph idx="1"/>
          </p:nvPr>
        </p:nvSpPr>
        <p:spPr>
          <a:xfrm>
            <a:off x="928688" y="1608138"/>
            <a:ext cx="7286625" cy="4419600"/>
          </a:xfrm>
        </p:spPr>
        <p:txBody>
          <a:bodyPr/>
          <a:lstStyle/>
          <a:p>
            <a:r>
              <a:rPr lang="en-US" altLang="en-US" dirty="0"/>
              <a:t>Plans and Strategies</a:t>
            </a:r>
          </a:p>
          <a:p>
            <a:pPr marL="0" indent="0">
              <a:buNone/>
            </a:pPr>
            <a:r>
              <a:rPr lang="en-US" altLang="en-US" sz="2400" i="1" dirty="0"/>
              <a:t>     Paying off the loan</a:t>
            </a:r>
          </a:p>
          <a:p>
            <a:pPr lvl="1">
              <a:defRPr/>
            </a:pPr>
            <a:r>
              <a:rPr lang="en-US" altLang="en-US" dirty="0"/>
              <a:t>We </a:t>
            </a:r>
            <a:r>
              <a:rPr lang="en-US" dirty="0"/>
              <a:t>will up each mortgage check to the closest $100 to pay it off earlier (but with a separate check and will write on it “use against principle”)</a:t>
            </a:r>
          </a:p>
          <a:p>
            <a:pPr lvl="1">
              <a:defRPr/>
            </a:pPr>
            <a:r>
              <a:rPr lang="en-US" altLang="en-US" dirty="0"/>
              <a:t>We </a:t>
            </a:r>
            <a:r>
              <a:rPr lang="en-US" dirty="0"/>
              <a:t>will make additional payments each month to pay off the loan in 20 years  (i.e., 15 years)</a:t>
            </a:r>
          </a:p>
          <a:p>
            <a:pPr lvl="1"/>
            <a:r>
              <a:rPr lang="en-US" altLang="en-US" dirty="0"/>
              <a:t>We will have PMI insurance removed as quickly as we can </a:t>
            </a:r>
          </a:p>
          <a:p>
            <a:pPr lvl="1"/>
            <a:r>
              <a:rPr lang="en-US" altLang="en-US" dirty="0"/>
              <a:t>We will then keep paying the PMI amount but to the servicer with a separate check to reduce the balance</a:t>
            </a:r>
          </a:p>
          <a:p>
            <a:pPr lvl="1"/>
            <a:endParaRPr lang="en-US" altLang="en-US" dirty="0"/>
          </a:p>
          <a:p>
            <a:pPr lvl="1"/>
            <a:endParaRPr lang="en-US" altLang="en-US" dirty="0"/>
          </a:p>
          <a:p>
            <a:pPr lvl="1"/>
            <a:endParaRPr lang="en-US" altLang="en-US" dirty="0"/>
          </a:p>
        </p:txBody>
      </p:sp>
    </p:spTree>
    <p:extLst>
      <p:ext uri="{BB962C8B-B14F-4D97-AF65-F5344CB8AC3E}">
        <p14:creationId xmlns:p14="http://schemas.microsoft.com/office/powerpoint/2010/main" val="3990846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397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3971">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3971">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397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3971">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397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pPr eaLnBrk="1" hangingPunct="1"/>
            <a:r>
              <a:rPr lang="en-US" altLang="en-US" dirty="0"/>
              <a:t>Case Study</a:t>
            </a:r>
            <a:endParaRPr lang="en-US" altLang="en-US" sz="2400" dirty="0"/>
          </a:p>
        </p:txBody>
      </p:sp>
      <p:sp>
        <p:nvSpPr>
          <p:cNvPr id="86020" name="Rectangle 3"/>
          <p:cNvSpPr>
            <a:spLocks noGrp="1" noChangeArrowheads="1"/>
          </p:cNvSpPr>
          <p:nvPr>
            <p:ph idx="1"/>
          </p:nvPr>
        </p:nvSpPr>
        <p:spPr>
          <a:xfrm>
            <a:off x="914400" y="1600200"/>
            <a:ext cx="7286625" cy="5210175"/>
          </a:xfrm>
        </p:spPr>
        <p:txBody>
          <a:bodyPr/>
          <a:lstStyle/>
          <a:p>
            <a:pPr eaLnBrk="1" hangingPunct="1"/>
            <a:r>
              <a:rPr lang="en-US" altLang="en-US" sz="2400" dirty="0"/>
              <a:t>Data</a:t>
            </a:r>
          </a:p>
          <a:p>
            <a:pPr lvl="1" eaLnBrk="1" hangingPunct="1"/>
            <a:r>
              <a:rPr lang="en-US" altLang="en-US" dirty="0"/>
              <a:t>Jen and Trent are looking to buy a home.  Trent estimates that they will be in the home for 12 years. They have the choice between the two $200,000 fixed rate loans,  amortized over 30 years, but which will be </a:t>
            </a:r>
            <a:r>
              <a:rPr lang="en-US" altLang="en-US" b="1" i="1" dirty="0"/>
              <a:t>paid back</a:t>
            </a:r>
            <a:r>
              <a:rPr lang="en-US" altLang="en-US" dirty="0"/>
              <a:t> in 12 years.  Loan A is for 4.0% with no points or fees, and loan B is for 3.75% with $1,500 loan fee and 1 point.   Calculate the EIR for both loans with prepayments</a:t>
            </a:r>
          </a:p>
          <a:p>
            <a:pPr eaLnBrk="1" hangingPunct="1"/>
            <a:r>
              <a:rPr lang="en-US" altLang="en-US" sz="2400" dirty="0"/>
              <a:t>Application</a:t>
            </a:r>
          </a:p>
          <a:p>
            <a:pPr lvl="1" eaLnBrk="1" hangingPunct="1"/>
            <a:r>
              <a:rPr lang="en-US" altLang="en-US" dirty="0"/>
              <a:t>Which loan is more advantageous to Jen and Trent using the EIR as a measure of their best loan?</a:t>
            </a:r>
          </a:p>
          <a:p>
            <a:pPr lvl="1" eaLnBrk="1" hangingPunct="1"/>
            <a:r>
              <a:rPr lang="en-US" altLang="en-US" sz="2000" dirty="0"/>
              <a:t>Note: </a:t>
            </a:r>
            <a:r>
              <a:rPr lang="en-US" altLang="en-US" sz="2000" dirty="0">
                <a:hlinkClick r:id="rId2"/>
              </a:rPr>
              <a:t>Home Loan Comparison</a:t>
            </a:r>
            <a:r>
              <a:rPr lang="en-US" altLang="en-US" sz="2000" dirty="0"/>
              <a:t> (LT19) may be helpful</a:t>
            </a:r>
          </a:p>
        </p:txBody>
      </p:sp>
    </p:spTree>
    <p:extLst>
      <p:ext uri="{BB962C8B-B14F-4D97-AF65-F5344CB8AC3E}">
        <p14:creationId xmlns:p14="http://schemas.microsoft.com/office/powerpoint/2010/main" val="34428502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602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602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602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6020">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602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20" grpId="0" uiExpand="1" build="allAtOnce"/>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p:txBody>
          <a:bodyPr/>
          <a:lstStyle/>
          <a:p>
            <a:r>
              <a:rPr lang="en-US" altLang="en-US" dirty="0"/>
              <a:t>Housing Plan </a:t>
            </a:r>
            <a:r>
              <a:rPr lang="en-US" altLang="en-US" sz="2400" dirty="0"/>
              <a:t>(continued)</a:t>
            </a:r>
            <a:endParaRPr lang="en-US" altLang="en-US" dirty="0"/>
          </a:p>
        </p:txBody>
      </p:sp>
      <p:sp>
        <p:nvSpPr>
          <p:cNvPr id="83971" name="Content Placeholder 2"/>
          <p:cNvSpPr>
            <a:spLocks noGrp="1"/>
          </p:cNvSpPr>
          <p:nvPr>
            <p:ph idx="1"/>
          </p:nvPr>
        </p:nvSpPr>
        <p:spPr>
          <a:xfrm>
            <a:off x="928688" y="1608138"/>
            <a:ext cx="7451725" cy="4419600"/>
          </a:xfrm>
        </p:spPr>
        <p:txBody>
          <a:bodyPr/>
          <a:lstStyle/>
          <a:p>
            <a:r>
              <a:rPr lang="en-US" altLang="en-US" dirty="0"/>
              <a:t>Plans and Strategies</a:t>
            </a:r>
          </a:p>
          <a:p>
            <a:pPr marL="0" indent="0">
              <a:buNone/>
            </a:pPr>
            <a:r>
              <a:rPr lang="en-US" altLang="en-US" sz="2400" i="1" dirty="0"/>
              <a:t>     Enjoying home ownership</a:t>
            </a:r>
          </a:p>
          <a:p>
            <a:pPr lvl="1"/>
            <a:r>
              <a:rPr lang="en-US" altLang="en-US" dirty="0"/>
              <a:t>We will ensure that we keep up the value of the home by budgeting 1.5% for home maintenance and repair (recommended 1-2% of the value of the home)</a:t>
            </a:r>
          </a:p>
          <a:p>
            <a:pPr lvl="1"/>
            <a:r>
              <a:rPr lang="en-US" altLang="en-US" dirty="0"/>
              <a:t>We will keep up the appearance of the home by taking care of yard, interior and structure as good stewards</a:t>
            </a:r>
          </a:p>
          <a:p>
            <a:pPr lvl="1"/>
            <a:r>
              <a:rPr lang="en-US" altLang="en-US" dirty="0"/>
              <a:t>We will use the home as a place to teach our children to work</a:t>
            </a:r>
          </a:p>
          <a:p>
            <a:pPr lvl="1"/>
            <a:endParaRPr lang="en-US" altLang="en-US" dirty="0"/>
          </a:p>
          <a:p>
            <a:pPr lvl="1"/>
            <a:endParaRPr lang="en-US" altLang="en-US" dirty="0"/>
          </a:p>
          <a:p>
            <a:pPr lvl="1"/>
            <a:endParaRPr lang="en-US" altLang="en-US" dirty="0"/>
          </a:p>
          <a:p>
            <a:pPr lvl="1"/>
            <a:endParaRPr lang="en-US" altLang="en-US" dirty="0"/>
          </a:p>
        </p:txBody>
      </p:sp>
    </p:spTree>
    <p:extLst>
      <p:ext uri="{BB962C8B-B14F-4D97-AF65-F5344CB8AC3E}">
        <p14:creationId xmlns:p14="http://schemas.microsoft.com/office/powerpoint/2010/main" val="5953197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397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3971">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83971">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397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39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p:txBody>
          <a:bodyPr/>
          <a:lstStyle/>
          <a:p>
            <a:r>
              <a:rPr lang="en-US" altLang="en-US" dirty="0"/>
              <a:t>Housing Plan </a:t>
            </a:r>
            <a:r>
              <a:rPr lang="en-US" altLang="en-US" sz="2400" dirty="0"/>
              <a:t>(continued)</a:t>
            </a:r>
            <a:endParaRPr lang="en-US" altLang="en-US" dirty="0"/>
          </a:p>
        </p:txBody>
      </p:sp>
      <p:sp>
        <p:nvSpPr>
          <p:cNvPr id="83971" name="Content Placeholder 2"/>
          <p:cNvSpPr>
            <a:spLocks noGrp="1"/>
          </p:cNvSpPr>
          <p:nvPr>
            <p:ph idx="1"/>
          </p:nvPr>
        </p:nvSpPr>
        <p:spPr>
          <a:xfrm>
            <a:off x="928688" y="1608138"/>
            <a:ext cx="7377112" cy="4419600"/>
          </a:xfrm>
        </p:spPr>
        <p:txBody>
          <a:bodyPr/>
          <a:lstStyle/>
          <a:p>
            <a:r>
              <a:rPr lang="en-US" altLang="en-US" dirty="0"/>
              <a:t>Constraints</a:t>
            </a:r>
          </a:p>
          <a:p>
            <a:pPr lvl="1"/>
            <a:r>
              <a:rPr lang="en-US" altLang="en-US" dirty="0"/>
              <a:t>We will stay strong in the gospel, keeping our covenants, attending the temple and serving</a:t>
            </a:r>
          </a:p>
          <a:p>
            <a:pPr lvl="1"/>
            <a:r>
              <a:rPr lang="en-US" altLang="en-US" dirty="0"/>
              <a:t>We will live on a budget and save 20%.  </a:t>
            </a:r>
          </a:p>
          <a:p>
            <a:pPr lvl="1"/>
            <a:r>
              <a:rPr lang="en-US" altLang="en-US" dirty="0"/>
              <a:t>One half of all unexpected money will be put toward paying down principal (after our emergency fund).  </a:t>
            </a:r>
          </a:p>
          <a:p>
            <a:pPr lvl="1"/>
            <a:r>
              <a:rPr lang="en-US" altLang="en-US" dirty="0"/>
              <a:t>We will do all required maintenance and plan on replacing key housing machinery as needed.  We will also not skimp on required maintenance. </a:t>
            </a:r>
          </a:p>
          <a:p>
            <a:r>
              <a:rPr lang="en-US" altLang="en-US" dirty="0"/>
              <a:t>Accountability</a:t>
            </a:r>
          </a:p>
          <a:p>
            <a:pPr lvl="1"/>
            <a:r>
              <a:rPr lang="en-US" altLang="en-US" dirty="0"/>
              <a:t>From our Plan for Life </a:t>
            </a:r>
          </a:p>
          <a:p>
            <a:pPr lvl="1"/>
            <a:endParaRPr lang="en-US" altLang="en-US" dirty="0"/>
          </a:p>
          <a:p>
            <a:pPr lvl="1"/>
            <a:endParaRPr lang="en-US" altLang="en-US" dirty="0"/>
          </a:p>
        </p:txBody>
      </p:sp>
      <p:sp>
        <p:nvSpPr>
          <p:cNvPr id="4" name="TextBox 3">
            <a:extLst>
              <a:ext uri="{FF2B5EF4-FFF2-40B4-BE49-F238E27FC236}">
                <a16:creationId xmlns:a16="http://schemas.microsoft.com/office/drawing/2014/main" id="{3B9D9222-DDBA-4E2F-9333-5DA02580FEFC}"/>
              </a:ext>
            </a:extLst>
          </p:cNvPr>
          <p:cNvSpPr txBox="1"/>
          <p:nvPr/>
        </p:nvSpPr>
        <p:spPr>
          <a:xfrm>
            <a:off x="6400800" y="5334000"/>
            <a:ext cx="2590800" cy="400110"/>
          </a:xfrm>
          <a:prstGeom prst="rect">
            <a:avLst/>
          </a:prstGeom>
          <a:noFill/>
        </p:spPr>
        <p:txBody>
          <a:bodyPr wrap="square" rtlCol="0">
            <a:spAutoFit/>
          </a:bodyPr>
          <a:lstStyle/>
          <a:p>
            <a:pPr algn="ctr"/>
            <a:r>
              <a:rPr lang="en-US" sz="2000" dirty="0">
                <a:latin typeface="+mn-lt"/>
              </a:rPr>
              <a:t>Success Email</a:t>
            </a:r>
          </a:p>
        </p:txBody>
      </p:sp>
      <p:pic>
        <p:nvPicPr>
          <p:cNvPr id="5" name="Picture 4">
            <a:extLst>
              <a:ext uri="{FF2B5EF4-FFF2-40B4-BE49-F238E27FC236}">
                <a16:creationId xmlns:a16="http://schemas.microsoft.com/office/drawing/2014/main" id="{1908AA5C-FCAB-4DB4-9927-D55C8BABAFDB}"/>
              </a:ext>
            </a:extLst>
          </p:cNvPr>
          <p:cNvPicPr>
            <a:picLocks noChangeAspect="1"/>
          </p:cNvPicPr>
          <p:nvPr/>
        </p:nvPicPr>
        <p:blipFill>
          <a:blip r:embed="rId2"/>
          <a:stretch>
            <a:fillRect/>
          </a:stretch>
        </p:blipFill>
        <p:spPr>
          <a:xfrm>
            <a:off x="7317218" y="5711081"/>
            <a:ext cx="960873" cy="926942"/>
          </a:xfrm>
          <a:prstGeom prst="rect">
            <a:avLst/>
          </a:prstGeom>
        </p:spPr>
      </p:pic>
    </p:spTree>
    <p:extLst>
      <p:ext uri="{BB962C8B-B14F-4D97-AF65-F5344CB8AC3E}">
        <p14:creationId xmlns:p14="http://schemas.microsoft.com/office/powerpoint/2010/main" val="30499036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39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3971">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3971">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397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3971">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3971">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3971">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p:txBody>
          <a:bodyPr/>
          <a:lstStyle/>
          <a:p>
            <a:r>
              <a:rPr lang="en-US" altLang="en-US" dirty="0"/>
              <a:t>Questions</a:t>
            </a:r>
          </a:p>
        </p:txBody>
      </p:sp>
      <p:sp>
        <p:nvSpPr>
          <p:cNvPr id="83971" name="Content Placeholder 2"/>
          <p:cNvSpPr>
            <a:spLocks noGrp="1"/>
          </p:cNvSpPr>
          <p:nvPr>
            <p:ph idx="1"/>
          </p:nvPr>
        </p:nvSpPr>
        <p:spPr>
          <a:xfrm>
            <a:off x="928688" y="1608138"/>
            <a:ext cx="7377112" cy="4419600"/>
          </a:xfrm>
        </p:spPr>
        <p:txBody>
          <a:bodyPr/>
          <a:lstStyle/>
          <a:p>
            <a:r>
              <a:rPr lang="en-US" altLang="en-US" dirty="0"/>
              <a:t>Do you understand how to create your Housing Plan?</a:t>
            </a:r>
          </a:p>
          <a:p>
            <a:pPr lvl="1"/>
            <a:endParaRPr lang="en-US" altLang="en-US" dirty="0"/>
          </a:p>
          <a:p>
            <a:pPr lvl="1"/>
            <a:endParaRPr lang="en-US" altLang="en-US" dirty="0"/>
          </a:p>
        </p:txBody>
      </p:sp>
    </p:spTree>
    <p:extLst>
      <p:ext uri="{BB962C8B-B14F-4D97-AF65-F5344CB8AC3E}">
        <p14:creationId xmlns:p14="http://schemas.microsoft.com/office/powerpoint/2010/main" val="26769887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8397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eaLnBrk="1" hangingPunct="1"/>
            <a:r>
              <a:rPr lang="en-US" altLang="en-US"/>
              <a:t>Review </a:t>
            </a:r>
          </a:p>
        </p:txBody>
      </p:sp>
      <p:sp>
        <p:nvSpPr>
          <p:cNvPr id="202755" name="Rectangle 3"/>
          <p:cNvSpPr>
            <a:spLocks noGrp="1" noChangeArrowheads="1"/>
          </p:cNvSpPr>
          <p:nvPr>
            <p:ph idx="1"/>
          </p:nvPr>
        </p:nvSpPr>
        <p:spPr>
          <a:xfrm>
            <a:off x="914400" y="1600200"/>
            <a:ext cx="7315200" cy="4876800"/>
          </a:xfrm>
        </p:spPr>
        <p:txBody>
          <a:bodyPr/>
          <a:lstStyle/>
          <a:p>
            <a:pPr eaLnBrk="1" hangingPunct="1"/>
            <a:r>
              <a:rPr lang="en-US" altLang="en-US" sz="2400" dirty="0"/>
              <a:t>A. Do you understand your options in the housing decision?</a:t>
            </a:r>
          </a:p>
          <a:p>
            <a:pPr eaLnBrk="1" hangingPunct="1"/>
            <a:r>
              <a:rPr lang="en-US" altLang="en-US" sz="2400" dirty="0"/>
              <a:t>B. Do you know how to compare different mortgage loans (different types of loans with different fees and points)?</a:t>
            </a:r>
          </a:p>
          <a:p>
            <a:pPr eaLnBrk="1" hangingPunct="1"/>
            <a:r>
              <a:rPr lang="en-US" altLang="en-US" sz="2400" dirty="0"/>
              <a:t>C. Do you know how to create your Housing Plan?</a:t>
            </a:r>
          </a:p>
          <a:p>
            <a:pPr eaLnBrk="1" hangingPunct="1"/>
            <a:endParaRPr lang="en-US" altLang="en-US" sz="2400" dirty="0"/>
          </a:p>
        </p:txBody>
      </p:sp>
      <p:sp>
        <p:nvSpPr>
          <p:cNvPr id="90116"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B018FCBE-56E5-4EE1-8670-A13E5207EABD}" type="slidenum">
              <a:rPr lang="en-US" altLang="en-US" sz="1800">
                <a:solidFill>
                  <a:schemeClr val="bg1"/>
                </a:solidFill>
              </a:rPr>
              <a:pPr>
                <a:spcBef>
                  <a:spcPct val="0"/>
                </a:spcBef>
                <a:buFontTx/>
                <a:buNone/>
              </a:pPr>
              <a:t>43</a:t>
            </a:fld>
            <a:endParaRPr lang="en-US" altLang="en-US" sz="1800">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02755">
                                            <p:txEl>
                                              <p:pRg st="0" end="0"/>
                                            </p:txEl>
                                          </p:spTgt>
                                        </p:tgtEl>
                                        <p:attrNameLst>
                                          <p:attrName>style.visibility</p:attrName>
                                        </p:attrNameLst>
                                      </p:cBhvr>
                                      <p:to>
                                        <p:strVal val="visible"/>
                                      </p:to>
                                    </p:set>
                                    <p:animEffect transition="in" filter="box(in)">
                                      <p:cBhvr>
                                        <p:cTn id="7" dur="500"/>
                                        <p:tgtEl>
                                          <p:spTgt spid="202755">
                                            <p:txEl>
                                              <p:pRg st="0" end="0"/>
                                            </p:txEl>
                                          </p:spTgt>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202755">
                                            <p:txEl>
                                              <p:pRg st="1" end="1"/>
                                            </p:txEl>
                                          </p:spTgt>
                                        </p:tgtEl>
                                        <p:attrNameLst>
                                          <p:attrName>style.visibility</p:attrName>
                                        </p:attrNameLst>
                                      </p:cBhvr>
                                      <p:to>
                                        <p:strVal val="visible"/>
                                      </p:to>
                                    </p:set>
                                    <p:animEffect transition="in" filter="box(in)">
                                      <p:cBhvr>
                                        <p:cTn id="10" dur="500"/>
                                        <p:tgtEl>
                                          <p:spTgt spid="202755">
                                            <p:txEl>
                                              <p:pRg st="1" end="1"/>
                                            </p:txEl>
                                          </p:spTgt>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202755">
                                            <p:txEl>
                                              <p:pRg st="2" end="2"/>
                                            </p:txEl>
                                          </p:spTgt>
                                        </p:tgtEl>
                                        <p:attrNameLst>
                                          <p:attrName>style.visibility</p:attrName>
                                        </p:attrNameLst>
                                      </p:cBhvr>
                                      <p:to>
                                        <p:strVal val="visible"/>
                                      </p:to>
                                    </p:set>
                                    <p:animEffect transition="in" filter="box(in)">
                                      <p:cBhvr>
                                        <p:cTn id="13" dur="500"/>
                                        <p:tgtEl>
                                          <p:spTgt spid="20275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55" grpId="0" uiExpand="1" build="p" bldLvl="3"/>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r>
              <a:rPr lang="en-US" altLang="en-US" dirty="0"/>
              <a:t>Case Study #1</a:t>
            </a:r>
            <a:endParaRPr lang="en-US" altLang="en-US" sz="2400" dirty="0"/>
          </a:p>
        </p:txBody>
      </p:sp>
      <p:sp>
        <p:nvSpPr>
          <p:cNvPr id="82948" name="Rectangle 3"/>
          <p:cNvSpPr>
            <a:spLocks noGrp="1" noChangeArrowheads="1"/>
          </p:cNvSpPr>
          <p:nvPr>
            <p:ph idx="1"/>
          </p:nvPr>
        </p:nvSpPr>
        <p:spPr>
          <a:xfrm>
            <a:off x="914400" y="1600200"/>
            <a:ext cx="7467600" cy="5210175"/>
          </a:xfrm>
        </p:spPr>
        <p:txBody>
          <a:bodyPr/>
          <a:lstStyle/>
          <a:p>
            <a:pPr eaLnBrk="1" hangingPunct="1"/>
            <a:r>
              <a:rPr lang="en-US" altLang="en-US" sz="2400" dirty="0"/>
              <a:t>Data</a:t>
            </a:r>
          </a:p>
          <a:p>
            <a:pPr lvl="1" eaLnBrk="1" hangingPunct="1"/>
            <a:r>
              <a:rPr lang="en-US" altLang="en-US" dirty="0"/>
              <a:t>Trent and Jen, both 24, have decided on their dream house (well, at least their first house).  In discussions with their mortgage broker, they have the choice between two $300,000 fixed rate loans, both which are amortized over 30 years.  Loan A is for 6.0% with no points or loan origination fees, and loan B is for 5.75% with a $1,500 loan fee and 1 point.  </a:t>
            </a:r>
          </a:p>
          <a:p>
            <a:pPr eaLnBrk="1" hangingPunct="1"/>
            <a:r>
              <a:rPr lang="en-US" altLang="en-US" sz="2400" dirty="0"/>
              <a:t>Calculations</a:t>
            </a:r>
          </a:p>
          <a:p>
            <a:pPr lvl="1" eaLnBrk="1" hangingPunct="1"/>
            <a:r>
              <a:rPr lang="en-US" altLang="en-US" dirty="0"/>
              <a:t>Assuming Trent and Jen plan to stay in the house for 30 years, which loan is more advantageous based on the Effective Interest Rate (EIR) and assuming </a:t>
            </a:r>
            <a:r>
              <a:rPr lang="en-US" altLang="en-US" b="1" i="1" dirty="0"/>
              <a:t>annual</a:t>
            </a:r>
            <a:r>
              <a:rPr lang="en-US" altLang="en-US" dirty="0"/>
              <a:t> payments?</a:t>
            </a:r>
          </a:p>
        </p:txBody>
      </p:sp>
      <p:sp>
        <p:nvSpPr>
          <p:cNvPr id="96260"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14211D37-E5DC-4945-A709-D61D38CB22D9}" type="slidenum">
              <a:rPr lang="en-US" altLang="en-US" sz="1800">
                <a:solidFill>
                  <a:schemeClr val="bg1"/>
                </a:solidFill>
              </a:rPr>
              <a:pPr>
                <a:spcBef>
                  <a:spcPct val="0"/>
                </a:spcBef>
                <a:buFontTx/>
                <a:buNone/>
              </a:pPr>
              <a:t>44</a:t>
            </a:fld>
            <a:endParaRPr lang="en-US" altLang="en-US" sz="18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94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2948">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2948">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294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8" grpId="0" uiExpand="1" build="allAtOnce"/>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0" y="642982"/>
            <a:ext cx="9144000" cy="942005"/>
          </a:xfrm>
        </p:spPr>
        <p:txBody>
          <a:bodyPr/>
          <a:lstStyle/>
          <a:p>
            <a:pPr eaLnBrk="1" hangingPunct="1"/>
            <a:r>
              <a:rPr lang="en-US" altLang="en-US" dirty="0"/>
              <a:t>Case Study #1 Answers</a:t>
            </a:r>
            <a:br>
              <a:rPr lang="en-US" altLang="en-US" dirty="0"/>
            </a:br>
            <a:r>
              <a:rPr lang="en-US" altLang="en-US" sz="1600" dirty="0"/>
              <a:t>Loan A  $300,000, 6.0%, no points no fees, 30 years; Loan B  $300,000, 5.75%, 1 point $1,500 fees, 30 years</a:t>
            </a:r>
            <a:r>
              <a:rPr lang="en-US" altLang="en-US" sz="2400" dirty="0"/>
              <a:t> </a:t>
            </a:r>
            <a:endParaRPr lang="en-US" altLang="en-US" dirty="0"/>
          </a:p>
        </p:txBody>
      </p:sp>
      <p:sp>
        <p:nvSpPr>
          <p:cNvPr id="311299" name="Rectangle 3"/>
          <p:cNvSpPr>
            <a:spLocks noGrp="1" noChangeArrowheads="1"/>
          </p:cNvSpPr>
          <p:nvPr>
            <p:ph idx="1"/>
          </p:nvPr>
        </p:nvSpPr>
        <p:spPr>
          <a:xfrm>
            <a:off x="914400" y="1600200"/>
            <a:ext cx="7239000" cy="4987925"/>
          </a:xfrm>
        </p:spPr>
        <p:txBody>
          <a:bodyPr/>
          <a:lstStyle/>
          <a:p>
            <a:pPr lvl="1" eaLnBrk="1" hangingPunct="1">
              <a:buFontTx/>
              <a:buNone/>
            </a:pPr>
            <a:r>
              <a:rPr lang="en-US" altLang="en-US" sz="2200" dirty="0"/>
              <a:t>Note:  Loan A’s EIR is 6% as there are no fees and costs</a:t>
            </a:r>
          </a:p>
          <a:p>
            <a:pPr eaLnBrk="1" hangingPunct="1"/>
            <a:r>
              <a:rPr lang="en-US" altLang="en-US" sz="2200" dirty="0"/>
              <a:t>1. Calculate payment for loan B </a:t>
            </a:r>
          </a:p>
          <a:p>
            <a:pPr lvl="1" eaLnBrk="1" hangingPunct="1"/>
            <a:r>
              <a:rPr lang="en-US" altLang="en-US" sz="2200" dirty="0"/>
              <a:t>N=30, I=5.75%, PV = -$300,000 PMT = ? </a:t>
            </a:r>
          </a:p>
          <a:p>
            <a:pPr lvl="1" eaLnBrk="1" hangingPunct="1"/>
            <a:r>
              <a:rPr lang="en-US" altLang="en-US" sz="2200" dirty="0"/>
              <a:t>PMT = $21,214.87</a:t>
            </a:r>
          </a:p>
          <a:p>
            <a:pPr eaLnBrk="1" hangingPunct="1"/>
            <a:r>
              <a:rPr lang="en-US" altLang="en-US" sz="2200" dirty="0"/>
              <a:t>2.  Calculate the amount you received after all fees </a:t>
            </a:r>
          </a:p>
          <a:p>
            <a:pPr lvl="1" eaLnBrk="1" hangingPunct="1"/>
            <a:r>
              <a:rPr lang="en-US" altLang="en-US" sz="2200" dirty="0"/>
              <a:t>$300,000 – 1 point ($3,000 * 1) - 1,500  = ?</a:t>
            </a:r>
          </a:p>
          <a:p>
            <a:pPr lvl="1" eaLnBrk="1" hangingPunct="1"/>
            <a:r>
              <a:rPr lang="en-US" altLang="en-US" sz="2200" dirty="0"/>
              <a:t>$295,500</a:t>
            </a:r>
          </a:p>
          <a:p>
            <a:pPr eaLnBrk="1" hangingPunct="1"/>
            <a:r>
              <a:rPr lang="en-US" altLang="en-US" sz="2200" dirty="0"/>
              <a:t>3. Calculate your effective interest rate</a:t>
            </a:r>
          </a:p>
          <a:p>
            <a:pPr lvl="1" eaLnBrk="1" hangingPunct="1"/>
            <a:r>
              <a:rPr lang="en-US" altLang="en-US" sz="2200" dirty="0"/>
              <a:t>Set your PMT= $21,214.87, N = 30, PV = -$295,500, Solve for I </a:t>
            </a:r>
          </a:p>
          <a:p>
            <a:pPr lvl="1" eaLnBrk="1" hangingPunct="1"/>
            <a:r>
              <a:rPr lang="en-US" altLang="en-US" sz="2200" dirty="0"/>
              <a:t>I = 5.89%      Loan B is the </a:t>
            </a:r>
          </a:p>
          <a:p>
            <a:pPr marL="457200" lvl="1" indent="0" eaLnBrk="1" hangingPunct="1">
              <a:buNone/>
            </a:pPr>
            <a:r>
              <a:rPr lang="en-US" altLang="en-US" sz="2200" dirty="0"/>
              <a:t>                          cheaper loan</a:t>
            </a:r>
          </a:p>
          <a:p>
            <a:pPr lvl="1" eaLnBrk="1" hangingPunct="1"/>
            <a:endParaRPr lang="en-US" altLang="en-US" dirty="0"/>
          </a:p>
          <a:p>
            <a:pPr lvl="1" eaLnBrk="1" hangingPunct="1"/>
            <a:endParaRPr lang="en-US" altLang="en-US" dirty="0"/>
          </a:p>
        </p:txBody>
      </p:sp>
      <p:sp>
        <p:nvSpPr>
          <p:cNvPr id="98308"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346CB102-C0B2-4D62-B3D3-E9936B9643FE}" type="slidenum">
              <a:rPr lang="en-US" altLang="en-US" sz="1800">
                <a:solidFill>
                  <a:schemeClr val="bg1"/>
                </a:solidFill>
              </a:rPr>
              <a:pPr>
                <a:spcBef>
                  <a:spcPct val="0"/>
                </a:spcBef>
                <a:buFontTx/>
                <a:buNone/>
              </a:pPr>
              <a:t>45</a:t>
            </a:fld>
            <a:endParaRPr lang="en-US" altLang="en-US" sz="1800">
              <a:solidFill>
                <a:schemeClr val="bg1"/>
              </a:solidFill>
            </a:endParaRPr>
          </a:p>
        </p:txBody>
      </p:sp>
      <p:pic>
        <p:nvPicPr>
          <p:cNvPr id="4" name="Picture 3"/>
          <p:cNvPicPr>
            <a:picLocks noChangeAspect="1"/>
          </p:cNvPicPr>
          <p:nvPr/>
        </p:nvPicPr>
        <p:blipFill>
          <a:blip r:embed="rId2"/>
          <a:stretch>
            <a:fillRect/>
          </a:stretch>
        </p:blipFill>
        <p:spPr>
          <a:xfrm>
            <a:off x="6476999" y="30481"/>
            <a:ext cx="2631439" cy="1324920"/>
          </a:xfrm>
          <a:prstGeom prst="rect">
            <a:avLst/>
          </a:prstGeom>
        </p:spPr>
      </p:pic>
      <p:pic>
        <p:nvPicPr>
          <p:cNvPr id="3" name="Picture 2">
            <a:extLst>
              <a:ext uri="{FF2B5EF4-FFF2-40B4-BE49-F238E27FC236}">
                <a16:creationId xmlns:a16="http://schemas.microsoft.com/office/drawing/2014/main" id="{1E060706-C0BE-4C68-83E8-02D3C68CF420}"/>
              </a:ext>
            </a:extLst>
          </p:cNvPr>
          <p:cNvPicPr>
            <a:picLocks noChangeAspect="1"/>
          </p:cNvPicPr>
          <p:nvPr/>
        </p:nvPicPr>
        <p:blipFill>
          <a:blip r:embed="rId3"/>
          <a:stretch>
            <a:fillRect/>
          </a:stretch>
        </p:blipFill>
        <p:spPr>
          <a:xfrm>
            <a:off x="6936094" y="2078831"/>
            <a:ext cx="2147631" cy="2624137"/>
          </a:xfrm>
          <a:prstGeom prst="rect">
            <a:avLst/>
          </a:prstGeom>
        </p:spPr>
      </p:pic>
      <p:pic>
        <p:nvPicPr>
          <p:cNvPr id="5" name="Picture 4">
            <a:extLst>
              <a:ext uri="{FF2B5EF4-FFF2-40B4-BE49-F238E27FC236}">
                <a16:creationId xmlns:a16="http://schemas.microsoft.com/office/drawing/2014/main" id="{BB65AC7F-1F7C-43E0-96BC-A4C285AEE981}"/>
              </a:ext>
            </a:extLst>
          </p:cNvPr>
          <p:cNvPicPr>
            <a:picLocks noChangeAspect="1"/>
          </p:cNvPicPr>
          <p:nvPr/>
        </p:nvPicPr>
        <p:blipFill>
          <a:blip r:embed="rId4"/>
          <a:stretch>
            <a:fillRect/>
          </a:stretch>
        </p:blipFill>
        <p:spPr>
          <a:xfrm>
            <a:off x="5947397" y="5257800"/>
            <a:ext cx="3150744" cy="156441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11299">
                                            <p:txEl>
                                              <p:pRg st="0" end="0"/>
                                            </p:txEl>
                                          </p:spTgt>
                                        </p:tgtEl>
                                        <p:attrNameLst>
                                          <p:attrName>style.visibility</p:attrName>
                                        </p:attrNameLst>
                                      </p:cBhvr>
                                      <p:to>
                                        <p:strVal val="visible"/>
                                      </p:to>
                                    </p:set>
                                    <p:animEffect transition="in" filter="box(in)">
                                      <p:cBhvr>
                                        <p:cTn id="7" dur="500"/>
                                        <p:tgtEl>
                                          <p:spTgt spid="311299">
                                            <p:txEl>
                                              <p:pRg st="0" end="0"/>
                                            </p:txEl>
                                          </p:spTgt>
                                        </p:tgtEl>
                                      </p:cBhvr>
                                    </p:animEffect>
                                  </p:childTnLst>
                                </p:cTn>
                              </p:par>
                              <p:par>
                                <p:cTn id="8" presetID="1"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4" presetClass="entr" presetSubtype="16" fill="hold" grpId="0" nodeType="clickEffect">
                                  <p:stCondLst>
                                    <p:cond delay="0"/>
                                  </p:stCondLst>
                                  <p:childTnLst>
                                    <p:set>
                                      <p:cBhvr>
                                        <p:cTn id="13" dur="1" fill="hold">
                                          <p:stCondLst>
                                            <p:cond delay="0"/>
                                          </p:stCondLst>
                                        </p:cTn>
                                        <p:tgtEl>
                                          <p:spTgt spid="311299">
                                            <p:txEl>
                                              <p:pRg st="1" end="1"/>
                                            </p:txEl>
                                          </p:spTgt>
                                        </p:tgtEl>
                                        <p:attrNameLst>
                                          <p:attrName>style.visibility</p:attrName>
                                        </p:attrNameLst>
                                      </p:cBhvr>
                                      <p:to>
                                        <p:strVal val="visible"/>
                                      </p:to>
                                    </p:set>
                                    <p:animEffect transition="in" filter="box(in)">
                                      <p:cBhvr>
                                        <p:cTn id="14" dur="500"/>
                                        <p:tgtEl>
                                          <p:spTgt spid="311299">
                                            <p:txEl>
                                              <p:pRg st="1" end="1"/>
                                            </p:txEl>
                                          </p:spTgt>
                                        </p:tgtEl>
                                      </p:cBhvr>
                                    </p:animEffect>
                                  </p:childTnLst>
                                </p:cTn>
                              </p:par>
                              <p:par>
                                <p:cTn id="15" presetID="4" presetClass="entr" presetSubtype="16" fill="hold" grpId="0" nodeType="withEffect">
                                  <p:stCondLst>
                                    <p:cond delay="0"/>
                                  </p:stCondLst>
                                  <p:childTnLst>
                                    <p:set>
                                      <p:cBhvr>
                                        <p:cTn id="16" dur="1" fill="hold">
                                          <p:stCondLst>
                                            <p:cond delay="0"/>
                                          </p:stCondLst>
                                        </p:cTn>
                                        <p:tgtEl>
                                          <p:spTgt spid="311299">
                                            <p:txEl>
                                              <p:pRg st="2" end="2"/>
                                            </p:txEl>
                                          </p:spTgt>
                                        </p:tgtEl>
                                        <p:attrNameLst>
                                          <p:attrName>style.visibility</p:attrName>
                                        </p:attrNameLst>
                                      </p:cBhvr>
                                      <p:to>
                                        <p:strVal val="visible"/>
                                      </p:to>
                                    </p:set>
                                    <p:animEffect transition="in" filter="box(in)">
                                      <p:cBhvr>
                                        <p:cTn id="17" dur="500"/>
                                        <p:tgtEl>
                                          <p:spTgt spid="3112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11299">
                                            <p:txEl>
                                              <p:pRg st="3" end="3"/>
                                            </p:txEl>
                                          </p:spTgt>
                                        </p:tgtEl>
                                        <p:attrNameLst>
                                          <p:attrName>style.visibility</p:attrName>
                                        </p:attrNameLst>
                                      </p:cBhvr>
                                      <p:to>
                                        <p:strVal val="visible"/>
                                      </p:to>
                                    </p:set>
                                    <p:animEffect transition="in" filter="box(in)">
                                      <p:cBhvr>
                                        <p:cTn id="22" dur="500"/>
                                        <p:tgtEl>
                                          <p:spTgt spid="311299">
                                            <p:txEl>
                                              <p:pRg st="3" end="3"/>
                                            </p:txEl>
                                          </p:spTgt>
                                        </p:tgtEl>
                                      </p:cBhvr>
                                    </p:animEffect>
                                  </p:childTnLst>
                                </p:cTn>
                              </p:par>
                              <p:par>
                                <p:cTn id="23" presetID="4" presetClass="entr" presetSubtype="16" fill="hold" grpId="0" nodeType="withEffect">
                                  <p:stCondLst>
                                    <p:cond delay="0"/>
                                  </p:stCondLst>
                                  <p:childTnLst>
                                    <p:set>
                                      <p:cBhvr>
                                        <p:cTn id="24" dur="1" fill="hold">
                                          <p:stCondLst>
                                            <p:cond delay="0"/>
                                          </p:stCondLst>
                                        </p:cTn>
                                        <p:tgtEl>
                                          <p:spTgt spid="311299">
                                            <p:txEl>
                                              <p:pRg st="4" end="4"/>
                                            </p:txEl>
                                          </p:spTgt>
                                        </p:tgtEl>
                                        <p:attrNameLst>
                                          <p:attrName>style.visibility</p:attrName>
                                        </p:attrNameLst>
                                      </p:cBhvr>
                                      <p:to>
                                        <p:strVal val="visible"/>
                                      </p:to>
                                    </p:set>
                                    <p:animEffect transition="in" filter="box(in)">
                                      <p:cBhvr>
                                        <p:cTn id="25" dur="500"/>
                                        <p:tgtEl>
                                          <p:spTgt spid="311299">
                                            <p:txEl>
                                              <p:pRg st="4" end="4"/>
                                            </p:txEl>
                                          </p:spTgt>
                                        </p:tgtEl>
                                      </p:cBhvr>
                                    </p:animEffect>
                                  </p:childTnLst>
                                </p:cTn>
                              </p:par>
                              <p:par>
                                <p:cTn id="26" presetID="4" presetClass="entr" presetSubtype="16" fill="hold" grpId="0" nodeType="withEffect">
                                  <p:stCondLst>
                                    <p:cond delay="0"/>
                                  </p:stCondLst>
                                  <p:childTnLst>
                                    <p:set>
                                      <p:cBhvr>
                                        <p:cTn id="27" dur="1" fill="hold">
                                          <p:stCondLst>
                                            <p:cond delay="0"/>
                                          </p:stCondLst>
                                        </p:cTn>
                                        <p:tgtEl>
                                          <p:spTgt spid="311299">
                                            <p:txEl>
                                              <p:pRg st="5" end="5"/>
                                            </p:txEl>
                                          </p:spTgt>
                                        </p:tgtEl>
                                        <p:attrNameLst>
                                          <p:attrName>style.visibility</p:attrName>
                                        </p:attrNameLst>
                                      </p:cBhvr>
                                      <p:to>
                                        <p:strVal val="visible"/>
                                      </p:to>
                                    </p:set>
                                    <p:animEffect transition="in" filter="box(in)">
                                      <p:cBhvr>
                                        <p:cTn id="28" dur="500"/>
                                        <p:tgtEl>
                                          <p:spTgt spid="311299">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4" presetClass="entr" presetSubtype="16" fill="hold" grpId="0" nodeType="clickEffect">
                                  <p:stCondLst>
                                    <p:cond delay="0"/>
                                  </p:stCondLst>
                                  <p:childTnLst>
                                    <p:set>
                                      <p:cBhvr>
                                        <p:cTn id="32" dur="1" fill="hold">
                                          <p:stCondLst>
                                            <p:cond delay="0"/>
                                          </p:stCondLst>
                                        </p:cTn>
                                        <p:tgtEl>
                                          <p:spTgt spid="311299">
                                            <p:txEl>
                                              <p:pRg st="6" end="6"/>
                                            </p:txEl>
                                          </p:spTgt>
                                        </p:tgtEl>
                                        <p:attrNameLst>
                                          <p:attrName>style.visibility</p:attrName>
                                        </p:attrNameLst>
                                      </p:cBhvr>
                                      <p:to>
                                        <p:strVal val="visible"/>
                                      </p:to>
                                    </p:set>
                                    <p:animEffect transition="in" filter="box(in)">
                                      <p:cBhvr>
                                        <p:cTn id="33" dur="500"/>
                                        <p:tgtEl>
                                          <p:spTgt spid="311299">
                                            <p:txEl>
                                              <p:pRg st="6" end="6"/>
                                            </p:txEl>
                                          </p:spTgt>
                                        </p:tgtEl>
                                      </p:cBhvr>
                                    </p:animEffect>
                                  </p:childTnLst>
                                </p:cTn>
                              </p:par>
                              <p:par>
                                <p:cTn id="34" presetID="4" presetClass="entr" presetSubtype="16" fill="hold" grpId="0" nodeType="withEffect">
                                  <p:stCondLst>
                                    <p:cond delay="0"/>
                                  </p:stCondLst>
                                  <p:childTnLst>
                                    <p:set>
                                      <p:cBhvr>
                                        <p:cTn id="35" dur="1" fill="hold">
                                          <p:stCondLst>
                                            <p:cond delay="0"/>
                                          </p:stCondLst>
                                        </p:cTn>
                                        <p:tgtEl>
                                          <p:spTgt spid="311299">
                                            <p:txEl>
                                              <p:pRg st="7" end="7"/>
                                            </p:txEl>
                                          </p:spTgt>
                                        </p:tgtEl>
                                        <p:attrNameLst>
                                          <p:attrName>style.visibility</p:attrName>
                                        </p:attrNameLst>
                                      </p:cBhvr>
                                      <p:to>
                                        <p:strVal val="visible"/>
                                      </p:to>
                                    </p:set>
                                    <p:animEffect transition="in" filter="box(in)">
                                      <p:cBhvr>
                                        <p:cTn id="36" dur="500"/>
                                        <p:tgtEl>
                                          <p:spTgt spid="311299">
                                            <p:txEl>
                                              <p:pRg st="7" end="7"/>
                                            </p:txEl>
                                          </p:spTgt>
                                        </p:tgtEl>
                                      </p:cBhvr>
                                    </p:animEffect>
                                  </p:childTnLst>
                                </p:cTn>
                              </p:par>
                              <p:par>
                                <p:cTn id="37" presetID="4" presetClass="entr" presetSubtype="16" fill="hold" grpId="0" nodeType="withEffect">
                                  <p:stCondLst>
                                    <p:cond delay="0"/>
                                  </p:stCondLst>
                                  <p:childTnLst>
                                    <p:set>
                                      <p:cBhvr>
                                        <p:cTn id="38" dur="1" fill="hold">
                                          <p:stCondLst>
                                            <p:cond delay="0"/>
                                          </p:stCondLst>
                                        </p:cTn>
                                        <p:tgtEl>
                                          <p:spTgt spid="311299">
                                            <p:txEl>
                                              <p:pRg st="8" end="8"/>
                                            </p:txEl>
                                          </p:spTgt>
                                        </p:tgtEl>
                                        <p:attrNameLst>
                                          <p:attrName>style.visibility</p:attrName>
                                        </p:attrNameLst>
                                      </p:cBhvr>
                                      <p:to>
                                        <p:strVal val="visible"/>
                                      </p:to>
                                    </p:set>
                                    <p:animEffect transition="in" filter="box(in)">
                                      <p:cBhvr>
                                        <p:cTn id="39" dur="500"/>
                                        <p:tgtEl>
                                          <p:spTgt spid="311299">
                                            <p:txEl>
                                              <p:pRg st="8" end="8"/>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4" presetClass="entr" presetSubtype="16" fill="hold" grpId="0" nodeType="clickEffect">
                                  <p:stCondLst>
                                    <p:cond delay="0"/>
                                  </p:stCondLst>
                                  <p:childTnLst>
                                    <p:set>
                                      <p:cBhvr>
                                        <p:cTn id="43" dur="1" fill="hold">
                                          <p:stCondLst>
                                            <p:cond delay="0"/>
                                          </p:stCondLst>
                                        </p:cTn>
                                        <p:tgtEl>
                                          <p:spTgt spid="311299">
                                            <p:txEl>
                                              <p:pRg st="9" end="9"/>
                                            </p:txEl>
                                          </p:spTgt>
                                        </p:tgtEl>
                                        <p:attrNameLst>
                                          <p:attrName>style.visibility</p:attrName>
                                        </p:attrNameLst>
                                      </p:cBhvr>
                                      <p:to>
                                        <p:strVal val="visible"/>
                                      </p:to>
                                    </p:set>
                                    <p:animEffect transition="in" filter="box(in)">
                                      <p:cBhvr>
                                        <p:cTn id="44" dur="500"/>
                                        <p:tgtEl>
                                          <p:spTgt spid="311299">
                                            <p:txEl>
                                              <p:pRg st="9" end="9"/>
                                            </p:txEl>
                                          </p:spTgt>
                                        </p:tgtEl>
                                      </p:cBhvr>
                                    </p:animEffect>
                                  </p:childTnLst>
                                </p:cTn>
                              </p:par>
                              <p:par>
                                <p:cTn id="45" presetID="4" presetClass="entr" presetSubtype="16" fill="hold" grpId="0" nodeType="withEffect">
                                  <p:stCondLst>
                                    <p:cond delay="0"/>
                                  </p:stCondLst>
                                  <p:childTnLst>
                                    <p:set>
                                      <p:cBhvr>
                                        <p:cTn id="46" dur="1" fill="hold">
                                          <p:stCondLst>
                                            <p:cond delay="0"/>
                                          </p:stCondLst>
                                        </p:cTn>
                                        <p:tgtEl>
                                          <p:spTgt spid="311299">
                                            <p:txEl>
                                              <p:pRg st="10" end="10"/>
                                            </p:txEl>
                                          </p:spTgt>
                                        </p:tgtEl>
                                        <p:attrNameLst>
                                          <p:attrName>style.visibility</p:attrName>
                                        </p:attrNameLst>
                                      </p:cBhvr>
                                      <p:to>
                                        <p:strVal val="visible"/>
                                      </p:to>
                                    </p:set>
                                    <p:animEffect transition="in" filter="box(in)">
                                      <p:cBhvr>
                                        <p:cTn id="47" dur="500"/>
                                        <p:tgtEl>
                                          <p:spTgt spid="311299">
                                            <p:txEl>
                                              <p:pRg st="10" end="10"/>
                                            </p:txEl>
                                          </p:spTgt>
                                        </p:tgtEl>
                                      </p:cBhvr>
                                    </p:animEffect>
                                  </p:childTnLst>
                                </p:cTn>
                              </p:par>
                              <p:par>
                                <p:cTn id="48" presetID="1" presetClass="entr" presetSubtype="0" fill="hold" nodeType="withEffect">
                                  <p:stCondLst>
                                    <p:cond delay="0"/>
                                  </p:stCondLst>
                                  <p:childTnLst>
                                    <p:set>
                                      <p:cBhvr>
                                        <p:cTn id="49" dur="1" fill="hold">
                                          <p:stCondLst>
                                            <p:cond delay="0"/>
                                          </p:stCondLst>
                                        </p:cTn>
                                        <p:tgtEl>
                                          <p:spTgt spid="3"/>
                                        </p:tgtEl>
                                        <p:attrNameLst>
                                          <p:attrName>style.visibility</p:attrName>
                                        </p:attrNameLst>
                                      </p:cBhvr>
                                      <p:to>
                                        <p:strVal val="visible"/>
                                      </p:to>
                                    </p:set>
                                  </p:childTnLst>
                                </p:cTn>
                              </p:par>
                              <p:par>
                                <p:cTn id="50" presetID="1" presetClass="entr" presetSubtype="0" fill="hold" nodeType="withEffect">
                                  <p:stCondLst>
                                    <p:cond delay="0"/>
                                  </p:stCondLst>
                                  <p:childTnLst>
                                    <p:set>
                                      <p:cBhvr>
                                        <p:cTn id="51"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299" grpId="0" uiExpand="1" build="p" bldLvl="3"/>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pPr eaLnBrk="1" hangingPunct="1"/>
            <a:r>
              <a:rPr lang="en-US" altLang="en-US" dirty="0"/>
              <a:t>Case Study #2</a:t>
            </a:r>
            <a:endParaRPr lang="en-US" altLang="en-US" sz="2400" dirty="0"/>
          </a:p>
        </p:txBody>
      </p:sp>
      <p:sp>
        <p:nvSpPr>
          <p:cNvPr id="86020" name="Rectangle 3"/>
          <p:cNvSpPr>
            <a:spLocks noGrp="1" noChangeArrowheads="1"/>
          </p:cNvSpPr>
          <p:nvPr>
            <p:ph idx="1"/>
          </p:nvPr>
        </p:nvSpPr>
        <p:spPr>
          <a:xfrm>
            <a:off x="914400" y="1600200"/>
            <a:ext cx="7286625" cy="5210175"/>
          </a:xfrm>
        </p:spPr>
        <p:txBody>
          <a:bodyPr/>
          <a:lstStyle/>
          <a:p>
            <a:pPr eaLnBrk="1" hangingPunct="1"/>
            <a:r>
              <a:rPr lang="en-US" altLang="en-US" sz="2400" dirty="0"/>
              <a:t>Data</a:t>
            </a:r>
          </a:p>
          <a:p>
            <a:pPr lvl="1" eaLnBrk="1" hangingPunct="1"/>
            <a:r>
              <a:rPr lang="en-US" altLang="en-US" dirty="0"/>
              <a:t>Jen thinks they will only be in the home for 6 years.  Trent compromises, and estimates that they will be in the home for 12 years. Review their choice between the two $300,000 fixed rate loans,  amortized over 30 years, but which will be </a:t>
            </a:r>
            <a:r>
              <a:rPr lang="en-US" altLang="en-US" b="1" i="1" dirty="0"/>
              <a:t>paid back</a:t>
            </a:r>
            <a:r>
              <a:rPr lang="en-US" altLang="en-US" dirty="0"/>
              <a:t> in 12 years.  Loan A is for the same 6.0% with no points or fees, and loan B is for 5.75% with $1,500 loan fee and 1 point. </a:t>
            </a:r>
          </a:p>
          <a:p>
            <a:pPr eaLnBrk="1" hangingPunct="1"/>
            <a:r>
              <a:rPr lang="en-US" altLang="en-US" sz="2400" dirty="0"/>
              <a:t>Calculations</a:t>
            </a:r>
          </a:p>
          <a:p>
            <a:pPr lvl="1" eaLnBrk="1" hangingPunct="1"/>
            <a:r>
              <a:rPr lang="en-US" altLang="en-US" dirty="0"/>
              <a:t>Calculate the EIR for both loans with prepayments</a:t>
            </a:r>
          </a:p>
          <a:p>
            <a:pPr eaLnBrk="1" hangingPunct="1"/>
            <a:r>
              <a:rPr lang="en-US" altLang="en-US" sz="2400" dirty="0"/>
              <a:t>Application</a:t>
            </a:r>
          </a:p>
          <a:p>
            <a:pPr lvl="1" eaLnBrk="1" hangingPunct="1"/>
            <a:r>
              <a:rPr lang="en-US" altLang="en-US" dirty="0"/>
              <a:t>Which loan is more advantageous using the EIR?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602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602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602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6020">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6020">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602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20" grpId="0" uiExpand="1" build="allAtOnce"/>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228600" y="606425"/>
            <a:ext cx="8670925" cy="993775"/>
          </a:xfrm>
        </p:spPr>
        <p:txBody>
          <a:bodyPr/>
          <a:lstStyle/>
          <a:p>
            <a:pPr eaLnBrk="1" hangingPunct="1"/>
            <a:r>
              <a:rPr lang="en-US" altLang="en-US" sz="3200" dirty="0"/>
              <a:t>Case Study #2 Answers</a:t>
            </a:r>
            <a:br>
              <a:rPr lang="en-US" altLang="en-US" sz="3200" dirty="0"/>
            </a:br>
            <a:r>
              <a:rPr lang="en-US" altLang="en-US" sz="1800" dirty="0"/>
              <a:t>Prepay after 12 years:  Loan A  $300,000, 6.0%, no points no fees, 30 years; Loan B  $300,000, 5.75%, 1 point $1,500 fees</a:t>
            </a:r>
          </a:p>
        </p:txBody>
      </p:sp>
      <p:sp>
        <p:nvSpPr>
          <p:cNvPr id="314371" name="Rectangle 3"/>
          <p:cNvSpPr>
            <a:spLocks noGrp="1" noChangeArrowheads="1"/>
          </p:cNvSpPr>
          <p:nvPr>
            <p:ph idx="1"/>
          </p:nvPr>
        </p:nvSpPr>
        <p:spPr>
          <a:xfrm>
            <a:off x="914400" y="1600200"/>
            <a:ext cx="7315200" cy="5105400"/>
          </a:xfrm>
        </p:spPr>
        <p:txBody>
          <a:bodyPr/>
          <a:lstStyle/>
          <a:p>
            <a:pPr eaLnBrk="1" hangingPunct="1"/>
            <a:r>
              <a:rPr lang="en-US" altLang="en-US" sz="2200" dirty="0"/>
              <a:t>1. Calculate payment for loan B</a:t>
            </a:r>
          </a:p>
          <a:p>
            <a:pPr lvl="1" eaLnBrk="1" hangingPunct="1"/>
            <a:r>
              <a:rPr lang="en-US" altLang="en-US" sz="2200" dirty="0"/>
              <a:t>N=30, I=5.75%, PV = -$300,000 PMT =  ?</a:t>
            </a:r>
          </a:p>
          <a:p>
            <a:pPr lvl="2" eaLnBrk="1" hangingPunct="1"/>
            <a:r>
              <a:rPr lang="en-US" altLang="en-US" sz="2200" dirty="0"/>
              <a:t>$21,214.87</a:t>
            </a:r>
          </a:p>
          <a:p>
            <a:pPr eaLnBrk="1" hangingPunct="1"/>
            <a:r>
              <a:rPr lang="en-US" altLang="en-US" sz="2200" dirty="0"/>
              <a:t>2. Set PV = to the amount you receive after all costs</a:t>
            </a:r>
          </a:p>
          <a:p>
            <a:pPr lvl="1" eaLnBrk="1" hangingPunct="1"/>
            <a:r>
              <a:rPr lang="en-US" altLang="en-US" sz="2200" dirty="0"/>
              <a:t>$300,000 – 1 point ($3,000 * 1) - 1,500  = ?</a:t>
            </a:r>
          </a:p>
          <a:p>
            <a:pPr lvl="2" eaLnBrk="1" hangingPunct="1"/>
            <a:r>
              <a:rPr lang="en-US" altLang="en-US" sz="2200" dirty="0"/>
              <a:t>$295,500</a:t>
            </a:r>
          </a:p>
          <a:p>
            <a:pPr eaLnBrk="1" hangingPunct="1"/>
            <a:r>
              <a:rPr lang="en-US" altLang="en-US" sz="2200" dirty="0"/>
              <a:t>3.  Solve for your balloon payment at year 12</a:t>
            </a:r>
          </a:p>
          <a:p>
            <a:pPr lvl="1" eaLnBrk="1" hangingPunct="1"/>
            <a:r>
              <a:rPr lang="en-US" altLang="en-US" sz="2200" dirty="0"/>
              <a:t>N = 18, PMT = $ 21,214.87, I = 5.75, PV = ?</a:t>
            </a:r>
          </a:p>
          <a:p>
            <a:pPr lvl="1" eaLnBrk="1" hangingPunct="1"/>
            <a:r>
              <a:rPr lang="en-US" altLang="en-US" sz="2200" dirty="0"/>
              <a:t>$234,081.05</a:t>
            </a:r>
          </a:p>
          <a:p>
            <a:pPr eaLnBrk="1" hangingPunct="1"/>
            <a:r>
              <a:rPr lang="en-US" altLang="en-US" sz="2200" dirty="0"/>
              <a:t>4.  Solve for their effective rate </a:t>
            </a:r>
          </a:p>
          <a:p>
            <a:pPr lvl="1" eaLnBrk="1" hangingPunct="1"/>
            <a:r>
              <a:rPr lang="en-US" altLang="en-US" sz="2200" dirty="0"/>
              <a:t>PMT = $ 21,214.87, PV is -$295,500, N = 12, FV = $234,081.05, solve for I</a:t>
            </a:r>
          </a:p>
          <a:p>
            <a:pPr lvl="1" eaLnBrk="1" hangingPunct="1"/>
            <a:r>
              <a:rPr lang="en-US" altLang="en-US" sz="2200" dirty="0"/>
              <a:t>I = 5.94%   Loan B is still cheaper (barely)</a:t>
            </a:r>
          </a:p>
        </p:txBody>
      </p:sp>
      <p:sp>
        <p:nvSpPr>
          <p:cNvPr id="101380"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C9ED789B-75F8-4BB9-97B5-B83797660260}" type="slidenum">
              <a:rPr lang="en-US" altLang="en-US" sz="1800">
                <a:solidFill>
                  <a:schemeClr val="bg1"/>
                </a:solidFill>
              </a:rPr>
              <a:pPr>
                <a:spcBef>
                  <a:spcPct val="0"/>
                </a:spcBef>
                <a:buFontTx/>
                <a:buNone/>
              </a:pPr>
              <a:t>47</a:t>
            </a:fld>
            <a:endParaRPr lang="en-US" altLang="en-US" sz="1800">
              <a:solidFill>
                <a:schemeClr val="bg1"/>
              </a:solidFill>
            </a:endParaRPr>
          </a:p>
        </p:txBody>
      </p:sp>
      <p:pic>
        <p:nvPicPr>
          <p:cNvPr id="3" name="Picture 2">
            <a:extLst>
              <a:ext uri="{FF2B5EF4-FFF2-40B4-BE49-F238E27FC236}">
                <a16:creationId xmlns:a16="http://schemas.microsoft.com/office/drawing/2014/main" id="{55991FA4-2F0E-4BA8-BB3B-FA137B67D765}"/>
              </a:ext>
            </a:extLst>
          </p:cNvPr>
          <p:cNvPicPr>
            <a:picLocks noChangeAspect="1"/>
          </p:cNvPicPr>
          <p:nvPr/>
        </p:nvPicPr>
        <p:blipFill>
          <a:blip r:embed="rId2"/>
          <a:stretch>
            <a:fillRect/>
          </a:stretch>
        </p:blipFill>
        <p:spPr>
          <a:xfrm>
            <a:off x="6070078" y="0"/>
            <a:ext cx="3073922" cy="1529805"/>
          </a:xfrm>
          <a:prstGeom prst="rect">
            <a:avLst/>
          </a:prstGeom>
        </p:spPr>
      </p:pic>
      <p:pic>
        <p:nvPicPr>
          <p:cNvPr id="6" name="Picture 5">
            <a:extLst>
              <a:ext uri="{FF2B5EF4-FFF2-40B4-BE49-F238E27FC236}">
                <a16:creationId xmlns:a16="http://schemas.microsoft.com/office/drawing/2014/main" id="{EA301FC1-6DD5-4D10-8CF0-C80B65C65EBC}"/>
              </a:ext>
            </a:extLst>
          </p:cNvPr>
          <p:cNvPicPr>
            <a:picLocks noChangeAspect="1"/>
          </p:cNvPicPr>
          <p:nvPr/>
        </p:nvPicPr>
        <p:blipFill>
          <a:blip r:embed="rId3"/>
          <a:stretch>
            <a:fillRect/>
          </a:stretch>
        </p:blipFill>
        <p:spPr>
          <a:xfrm>
            <a:off x="6858000" y="1674714"/>
            <a:ext cx="2233676" cy="2718409"/>
          </a:xfrm>
          <a:prstGeom prst="rect">
            <a:avLst/>
          </a:prstGeom>
        </p:spPr>
      </p:pic>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14371">
                                            <p:txEl>
                                              <p:pRg st="0" end="0"/>
                                            </p:txEl>
                                          </p:spTgt>
                                        </p:tgtEl>
                                        <p:attrNameLst>
                                          <p:attrName>style.visibility</p:attrName>
                                        </p:attrNameLst>
                                      </p:cBhvr>
                                      <p:to>
                                        <p:strVal val="visible"/>
                                      </p:to>
                                    </p:set>
                                    <p:animEffect transition="in" filter="randombar(horizontal)">
                                      <p:cBhvr>
                                        <p:cTn id="7" dur="500"/>
                                        <p:tgtEl>
                                          <p:spTgt spid="314371">
                                            <p:txEl>
                                              <p:pRg st="0" end="0"/>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14371">
                                            <p:txEl>
                                              <p:pRg st="1" end="1"/>
                                            </p:txEl>
                                          </p:spTgt>
                                        </p:tgtEl>
                                        <p:attrNameLst>
                                          <p:attrName>style.visibility</p:attrName>
                                        </p:attrNameLst>
                                      </p:cBhvr>
                                      <p:to>
                                        <p:strVal val="visible"/>
                                      </p:to>
                                    </p:set>
                                    <p:animEffect transition="in" filter="randombar(horizontal)">
                                      <p:cBhvr>
                                        <p:cTn id="10" dur="500"/>
                                        <p:tgtEl>
                                          <p:spTgt spid="314371">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314371">
                                            <p:txEl>
                                              <p:pRg st="2" end="2"/>
                                            </p:txEl>
                                          </p:spTgt>
                                        </p:tgtEl>
                                        <p:attrNameLst>
                                          <p:attrName>style.visibility</p:attrName>
                                        </p:attrNameLst>
                                      </p:cBhvr>
                                      <p:to>
                                        <p:strVal val="visible"/>
                                      </p:to>
                                    </p:set>
                                    <p:animEffect transition="in" filter="randombar(horizontal)">
                                      <p:cBhvr>
                                        <p:cTn id="15" dur="500"/>
                                        <p:tgtEl>
                                          <p:spTgt spid="314371">
                                            <p:txEl>
                                              <p:pRg st="2" end="2"/>
                                            </p:txEl>
                                          </p:spTgt>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314371">
                                            <p:txEl>
                                              <p:pRg st="3" end="3"/>
                                            </p:txEl>
                                          </p:spTgt>
                                        </p:tgtEl>
                                        <p:attrNameLst>
                                          <p:attrName>style.visibility</p:attrName>
                                        </p:attrNameLst>
                                      </p:cBhvr>
                                      <p:to>
                                        <p:strVal val="visible"/>
                                      </p:to>
                                    </p:set>
                                    <p:animEffect transition="in" filter="randombar(horizontal)">
                                      <p:cBhvr>
                                        <p:cTn id="18" dur="500"/>
                                        <p:tgtEl>
                                          <p:spTgt spid="314371">
                                            <p:txEl>
                                              <p:pRg st="3" end="3"/>
                                            </p:txEl>
                                          </p:spTgt>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314371">
                                            <p:txEl>
                                              <p:pRg st="4" end="4"/>
                                            </p:txEl>
                                          </p:spTgt>
                                        </p:tgtEl>
                                        <p:attrNameLst>
                                          <p:attrName>style.visibility</p:attrName>
                                        </p:attrNameLst>
                                      </p:cBhvr>
                                      <p:to>
                                        <p:strVal val="visible"/>
                                      </p:to>
                                    </p:set>
                                    <p:animEffect transition="in" filter="randombar(horizontal)">
                                      <p:cBhvr>
                                        <p:cTn id="21" dur="500"/>
                                        <p:tgtEl>
                                          <p:spTgt spid="314371">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314371">
                                            <p:txEl>
                                              <p:pRg st="5" end="5"/>
                                            </p:txEl>
                                          </p:spTgt>
                                        </p:tgtEl>
                                        <p:attrNameLst>
                                          <p:attrName>style.visibility</p:attrName>
                                        </p:attrNameLst>
                                      </p:cBhvr>
                                      <p:to>
                                        <p:strVal val="visible"/>
                                      </p:to>
                                    </p:set>
                                    <p:animEffect transition="in" filter="randombar(horizontal)">
                                      <p:cBhvr>
                                        <p:cTn id="26" dur="500"/>
                                        <p:tgtEl>
                                          <p:spTgt spid="314371">
                                            <p:txEl>
                                              <p:pRg st="5" end="5"/>
                                            </p:txEl>
                                          </p:spTgt>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314371">
                                            <p:txEl>
                                              <p:pRg st="6" end="6"/>
                                            </p:txEl>
                                          </p:spTgt>
                                        </p:tgtEl>
                                        <p:attrNameLst>
                                          <p:attrName>style.visibility</p:attrName>
                                        </p:attrNameLst>
                                      </p:cBhvr>
                                      <p:to>
                                        <p:strVal val="visible"/>
                                      </p:to>
                                    </p:set>
                                    <p:animEffect transition="in" filter="randombar(horizontal)">
                                      <p:cBhvr>
                                        <p:cTn id="29" dur="500"/>
                                        <p:tgtEl>
                                          <p:spTgt spid="314371">
                                            <p:txEl>
                                              <p:pRg st="6" end="6"/>
                                            </p:txEl>
                                          </p:spTgt>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314371">
                                            <p:txEl>
                                              <p:pRg st="7" end="7"/>
                                            </p:txEl>
                                          </p:spTgt>
                                        </p:tgtEl>
                                        <p:attrNameLst>
                                          <p:attrName>style.visibility</p:attrName>
                                        </p:attrNameLst>
                                      </p:cBhvr>
                                      <p:to>
                                        <p:strVal val="visible"/>
                                      </p:to>
                                    </p:set>
                                    <p:animEffect transition="in" filter="randombar(horizontal)">
                                      <p:cBhvr>
                                        <p:cTn id="32" dur="500"/>
                                        <p:tgtEl>
                                          <p:spTgt spid="314371">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314371">
                                            <p:txEl>
                                              <p:pRg st="8" end="8"/>
                                            </p:txEl>
                                          </p:spTgt>
                                        </p:tgtEl>
                                        <p:attrNameLst>
                                          <p:attrName>style.visibility</p:attrName>
                                        </p:attrNameLst>
                                      </p:cBhvr>
                                      <p:to>
                                        <p:strVal val="visible"/>
                                      </p:to>
                                    </p:set>
                                    <p:animEffect transition="in" filter="randombar(horizontal)">
                                      <p:cBhvr>
                                        <p:cTn id="37" dur="500"/>
                                        <p:tgtEl>
                                          <p:spTgt spid="314371">
                                            <p:txEl>
                                              <p:pRg st="8" end="8"/>
                                            </p:txEl>
                                          </p:spTgt>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314371">
                                            <p:txEl>
                                              <p:pRg st="9" end="9"/>
                                            </p:txEl>
                                          </p:spTgt>
                                        </p:tgtEl>
                                        <p:attrNameLst>
                                          <p:attrName>style.visibility</p:attrName>
                                        </p:attrNameLst>
                                      </p:cBhvr>
                                      <p:to>
                                        <p:strVal val="visible"/>
                                      </p:to>
                                    </p:set>
                                    <p:animEffect transition="in" filter="randombar(horizontal)">
                                      <p:cBhvr>
                                        <p:cTn id="40" dur="500"/>
                                        <p:tgtEl>
                                          <p:spTgt spid="314371">
                                            <p:txEl>
                                              <p:pRg st="9" end="9"/>
                                            </p:txEl>
                                          </p:spTgt>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314371">
                                            <p:txEl>
                                              <p:pRg st="10" end="10"/>
                                            </p:txEl>
                                          </p:spTgt>
                                        </p:tgtEl>
                                        <p:attrNameLst>
                                          <p:attrName>style.visibility</p:attrName>
                                        </p:attrNameLst>
                                      </p:cBhvr>
                                      <p:to>
                                        <p:strVal val="visible"/>
                                      </p:to>
                                    </p:set>
                                    <p:animEffect transition="in" filter="randombar(horizontal)">
                                      <p:cBhvr>
                                        <p:cTn id="43" dur="500"/>
                                        <p:tgtEl>
                                          <p:spTgt spid="314371">
                                            <p:txEl>
                                              <p:pRg st="10" end="10"/>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4" presetClass="entr" presetSubtype="10" fill="hold" grpId="0" nodeType="clickEffect">
                                  <p:stCondLst>
                                    <p:cond delay="0"/>
                                  </p:stCondLst>
                                  <p:childTnLst>
                                    <p:set>
                                      <p:cBhvr>
                                        <p:cTn id="47" dur="1" fill="hold">
                                          <p:stCondLst>
                                            <p:cond delay="0"/>
                                          </p:stCondLst>
                                        </p:cTn>
                                        <p:tgtEl>
                                          <p:spTgt spid="314371">
                                            <p:txEl>
                                              <p:pRg st="11" end="11"/>
                                            </p:txEl>
                                          </p:spTgt>
                                        </p:tgtEl>
                                        <p:attrNameLst>
                                          <p:attrName>style.visibility</p:attrName>
                                        </p:attrNameLst>
                                      </p:cBhvr>
                                      <p:to>
                                        <p:strVal val="visible"/>
                                      </p:to>
                                    </p:set>
                                    <p:animEffect transition="in" filter="randombar(horizontal)">
                                      <p:cBhvr>
                                        <p:cTn id="48" dur="500"/>
                                        <p:tgtEl>
                                          <p:spTgt spid="314371">
                                            <p:txEl>
                                              <p:pRg st="11" end="11"/>
                                            </p:txEl>
                                          </p:spTgt>
                                        </p:tgtEl>
                                      </p:cBhvr>
                                    </p:animEffect>
                                  </p:childTnLst>
                                </p:cTn>
                              </p:par>
                              <p:par>
                                <p:cTn id="49" presetID="1" presetClass="entr" presetSubtype="0" fill="hold" nodeType="withEffect">
                                  <p:stCondLst>
                                    <p:cond delay="0"/>
                                  </p:stCondLst>
                                  <p:childTnLst>
                                    <p:set>
                                      <p:cBhvr>
                                        <p:cTn id="50" dur="1" fill="hold">
                                          <p:stCondLst>
                                            <p:cond delay="0"/>
                                          </p:stCondLst>
                                        </p:cTn>
                                        <p:tgtEl>
                                          <p:spTgt spid="3"/>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371" grpId="0" uiExpand="1" build="p" bldLvl="2"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457200" y="658195"/>
            <a:ext cx="8229600" cy="942005"/>
          </a:xfrm>
        </p:spPr>
        <p:txBody>
          <a:bodyPr/>
          <a:lstStyle/>
          <a:p>
            <a:pPr eaLnBrk="1" hangingPunct="1"/>
            <a:r>
              <a:rPr lang="en-US" altLang="en-US" dirty="0"/>
              <a:t>Case Study #3</a:t>
            </a:r>
          </a:p>
        </p:txBody>
      </p:sp>
      <p:sp>
        <p:nvSpPr>
          <p:cNvPr id="89092" name="Rectangle 3"/>
          <p:cNvSpPr>
            <a:spLocks noGrp="1" noChangeArrowheads="1"/>
          </p:cNvSpPr>
          <p:nvPr>
            <p:ph idx="1"/>
          </p:nvPr>
        </p:nvSpPr>
        <p:spPr>
          <a:xfrm>
            <a:off x="914400" y="1600200"/>
            <a:ext cx="7315200" cy="4987925"/>
          </a:xfrm>
        </p:spPr>
        <p:txBody>
          <a:bodyPr/>
          <a:lstStyle/>
          <a:p>
            <a:pPr eaLnBrk="1" hangingPunct="1"/>
            <a:r>
              <a:rPr lang="en-US" altLang="en-US" dirty="0"/>
              <a:t>Data</a:t>
            </a:r>
          </a:p>
          <a:p>
            <a:pPr lvl="1" eaLnBrk="1" hangingPunct="1"/>
            <a:r>
              <a:rPr lang="en-US" altLang="en-US" dirty="0"/>
              <a:t>Jen’s broker has said that for 1 more “buy down” point (for a total of 2 points with the same $1,500 fees), he can give her loan C with an interest rate of 5.50%. </a:t>
            </a:r>
          </a:p>
          <a:p>
            <a:pPr eaLnBrk="1" hangingPunct="1"/>
            <a:r>
              <a:rPr lang="en-US" altLang="en-US" sz="2400" dirty="0"/>
              <a:t>Calculations</a:t>
            </a:r>
          </a:p>
          <a:p>
            <a:pPr lvl="1" eaLnBrk="1" hangingPunct="1"/>
            <a:r>
              <a:rPr lang="en-US" altLang="en-US" dirty="0"/>
              <a:t>Calculate the EIR for Loan C.  How much did that extra point save Jen in terms of the effective interest rate over Loan A and Loan B? </a:t>
            </a:r>
          </a:p>
          <a:p>
            <a:pPr eaLnBrk="1" hangingPunct="1"/>
            <a:r>
              <a:rPr lang="en-US" altLang="en-US" sz="2400" dirty="0"/>
              <a:t>Application</a:t>
            </a:r>
          </a:p>
          <a:p>
            <a:pPr lvl="1" eaLnBrk="1" hangingPunct="1"/>
            <a:r>
              <a:rPr lang="en-US" altLang="en-US" dirty="0"/>
              <a:t>Assuming the same 12 year prepayment plan, which loan should Trent and Jen take? </a:t>
            </a:r>
          </a:p>
        </p:txBody>
      </p:sp>
      <p:sp>
        <p:nvSpPr>
          <p:cNvPr id="102404"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DADDFDD5-7C83-410A-83E2-62B1FFD65ED5}" type="slidenum">
              <a:rPr lang="en-US" altLang="en-US" sz="1800">
                <a:solidFill>
                  <a:schemeClr val="bg1"/>
                </a:solidFill>
              </a:rPr>
              <a:pPr>
                <a:spcBef>
                  <a:spcPct val="0"/>
                </a:spcBef>
                <a:buFontTx/>
                <a:buNone/>
              </a:pPr>
              <a:t>48</a:t>
            </a:fld>
            <a:endParaRPr lang="en-US" altLang="en-US" sz="1800">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909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909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909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909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9092">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909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2" grpId="0" uiExpand="1" build="allAtOnce"/>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228600" y="624814"/>
            <a:ext cx="8686800" cy="942005"/>
          </a:xfrm>
        </p:spPr>
        <p:txBody>
          <a:bodyPr/>
          <a:lstStyle/>
          <a:p>
            <a:pPr eaLnBrk="1" hangingPunct="1"/>
            <a:r>
              <a:rPr lang="en-US" altLang="en-US" sz="3200" dirty="0"/>
              <a:t>Case Study #3 Answers</a:t>
            </a:r>
            <a:br>
              <a:rPr lang="en-US" altLang="en-US" sz="3200" dirty="0"/>
            </a:br>
            <a:r>
              <a:rPr lang="en-US" altLang="en-US" sz="1800" dirty="0"/>
              <a:t>Prepay after 12 years:  Loan C  $300,000  5.5%, 2 points, $1,500 fees , 30 years.  How much did the 2nd point save?</a:t>
            </a:r>
            <a:endParaRPr lang="en-US" altLang="en-US" sz="3200" dirty="0"/>
          </a:p>
        </p:txBody>
      </p:sp>
      <p:sp>
        <p:nvSpPr>
          <p:cNvPr id="317443" name="Rectangle 3"/>
          <p:cNvSpPr>
            <a:spLocks noGrp="1" noChangeArrowheads="1"/>
          </p:cNvSpPr>
          <p:nvPr>
            <p:ph idx="1"/>
          </p:nvPr>
        </p:nvSpPr>
        <p:spPr>
          <a:xfrm>
            <a:off x="914400" y="1600200"/>
            <a:ext cx="7467600" cy="5334000"/>
          </a:xfrm>
        </p:spPr>
        <p:txBody>
          <a:bodyPr/>
          <a:lstStyle/>
          <a:p>
            <a:pPr eaLnBrk="1" hangingPunct="1">
              <a:lnSpc>
                <a:spcPct val="95000"/>
              </a:lnSpc>
            </a:pPr>
            <a:r>
              <a:rPr lang="en-US" altLang="en-US" sz="2200" dirty="0"/>
              <a:t>1. Calculate payment for loan C</a:t>
            </a:r>
          </a:p>
          <a:p>
            <a:pPr lvl="1" eaLnBrk="1" hangingPunct="1">
              <a:lnSpc>
                <a:spcPct val="95000"/>
              </a:lnSpc>
            </a:pPr>
            <a:r>
              <a:rPr lang="en-US" altLang="en-US" sz="2200" dirty="0"/>
              <a:t>N=30, I=5.5%, PV = -$300,000 PMT = ?</a:t>
            </a:r>
          </a:p>
          <a:p>
            <a:pPr lvl="2" eaLnBrk="1" hangingPunct="1">
              <a:lnSpc>
                <a:spcPct val="95000"/>
              </a:lnSpc>
            </a:pPr>
            <a:r>
              <a:rPr lang="en-US" altLang="en-US" sz="2200" dirty="0"/>
              <a:t>$20,641.62</a:t>
            </a:r>
          </a:p>
          <a:p>
            <a:pPr eaLnBrk="1" hangingPunct="1">
              <a:lnSpc>
                <a:spcPct val="95000"/>
              </a:lnSpc>
            </a:pPr>
            <a:r>
              <a:rPr lang="en-US" altLang="en-US" sz="2200" dirty="0"/>
              <a:t>2.  Calculate amount received after all fees (2 points)</a:t>
            </a:r>
          </a:p>
          <a:p>
            <a:pPr lvl="1" eaLnBrk="1" hangingPunct="1">
              <a:lnSpc>
                <a:spcPct val="95000"/>
              </a:lnSpc>
            </a:pPr>
            <a:r>
              <a:rPr lang="en-US" altLang="en-US" sz="2200" dirty="0"/>
              <a:t>$300,000 –2 points ($3,000 * 2) - 1,500 = </a:t>
            </a:r>
          </a:p>
          <a:p>
            <a:pPr lvl="2" eaLnBrk="1" hangingPunct="1">
              <a:lnSpc>
                <a:spcPct val="95000"/>
              </a:lnSpc>
            </a:pPr>
            <a:r>
              <a:rPr lang="en-US" altLang="en-US" sz="2200" dirty="0"/>
              <a:t>$292,500</a:t>
            </a:r>
          </a:p>
          <a:p>
            <a:pPr eaLnBrk="1" hangingPunct="1">
              <a:lnSpc>
                <a:spcPct val="95000"/>
              </a:lnSpc>
            </a:pPr>
            <a:r>
              <a:rPr lang="en-US" altLang="en-US" sz="2200" dirty="0"/>
              <a:t>3. Calculate balance after 12 years (18 years remaining)</a:t>
            </a:r>
          </a:p>
          <a:p>
            <a:pPr lvl="1" eaLnBrk="1" hangingPunct="1">
              <a:lnSpc>
                <a:spcPct val="95000"/>
              </a:lnSpc>
            </a:pPr>
            <a:r>
              <a:rPr lang="en-US" altLang="en-US" sz="2200" dirty="0"/>
              <a:t>N=18, I=5.5%, PMT= -$20,641.62,  PV = ? </a:t>
            </a:r>
          </a:p>
          <a:p>
            <a:pPr lvl="2" eaLnBrk="1" hangingPunct="1">
              <a:lnSpc>
                <a:spcPct val="95000"/>
              </a:lnSpc>
            </a:pPr>
            <a:r>
              <a:rPr lang="en-US" altLang="en-US" sz="2200" dirty="0"/>
              <a:t>$232,137.16 </a:t>
            </a:r>
          </a:p>
          <a:p>
            <a:pPr eaLnBrk="1" hangingPunct="1">
              <a:lnSpc>
                <a:spcPct val="95000"/>
              </a:lnSpc>
            </a:pPr>
            <a:r>
              <a:rPr lang="en-US" altLang="en-US" sz="2200" dirty="0"/>
              <a:t>4. Calculate effective interest rate </a:t>
            </a:r>
          </a:p>
          <a:p>
            <a:pPr lvl="1" eaLnBrk="1" hangingPunct="1">
              <a:lnSpc>
                <a:spcPct val="95000"/>
              </a:lnSpc>
            </a:pPr>
            <a:r>
              <a:rPr lang="en-US" altLang="en-US" sz="2200" dirty="0"/>
              <a:t>FV at year 12 to = $ 232,137.16, PMT= $20,641.62, N = 12,  PV = -$292,500, Solve for I = ?</a:t>
            </a:r>
          </a:p>
          <a:p>
            <a:pPr lvl="2" eaLnBrk="1" hangingPunct="1">
              <a:lnSpc>
                <a:spcPct val="95000"/>
              </a:lnSpc>
            </a:pPr>
            <a:r>
              <a:rPr lang="en-US" altLang="en-US" sz="2200" dirty="0"/>
              <a:t>I = 5.82%</a:t>
            </a:r>
          </a:p>
          <a:p>
            <a:pPr lvl="1" eaLnBrk="1" hangingPunct="1">
              <a:lnSpc>
                <a:spcPct val="95000"/>
              </a:lnSpc>
            </a:pPr>
            <a:r>
              <a:rPr lang="en-US" altLang="en-US" sz="2200" dirty="0"/>
              <a:t>Loan C saves .18% and .06% over Loans A and B</a:t>
            </a:r>
          </a:p>
        </p:txBody>
      </p:sp>
      <p:sp>
        <p:nvSpPr>
          <p:cNvPr id="104452"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EA94F355-188C-46A2-BD00-84BDFFA89F8B}" type="slidenum">
              <a:rPr lang="en-US" altLang="en-US" sz="1800">
                <a:solidFill>
                  <a:schemeClr val="bg1"/>
                </a:solidFill>
              </a:rPr>
              <a:pPr>
                <a:spcBef>
                  <a:spcPct val="0"/>
                </a:spcBef>
                <a:buFontTx/>
                <a:buNone/>
              </a:pPr>
              <a:t>49</a:t>
            </a:fld>
            <a:endParaRPr lang="en-US" altLang="en-US" sz="1800">
              <a:solidFill>
                <a:schemeClr val="bg1"/>
              </a:solidFill>
            </a:endParaRPr>
          </a:p>
        </p:txBody>
      </p:sp>
      <p:pic>
        <p:nvPicPr>
          <p:cNvPr id="3" name="Picture 2">
            <a:extLst>
              <a:ext uri="{FF2B5EF4-FFF2-40B4-BE49-F238E27FC236}">
                <a16:creationId xmlns:a16="http://schemas.microsoft.com/office/drawing/2014/main" id="{DDB283F2-97EF-41B9-AABE-C7A47FA94BF7}"/>
              </a:ext>
            </a:extLst>
          </p:cNvPr>
          <p:cNvPicPr>
            <a:picLocks noChangeAspect="1"/>
          </p:cNvPicPr>
          <p:nvPr/>
        </p:nvPicPr>
        <p:blipFill>
          <a:blip r:embed="rId3"/>
          <a:stretch>
            <a:fillRect/>
          </a:stretch>
        </p:blipFill>
        <p:spPr>
          <a:xfrm>
            <a:off x="6069365" y="20595"/>
            <a:ext cx="3074635" cy="1530160"/>
          </a:xfrm>
          <a:prstGeom prst="rect">
            <a:avLst/>
          </a:prstGeom>
        </p:spPr>
      </p:pic>
      <p:pic>
        <p:nvPicPr>
          <p:cNvPr id="4" name="Picture 3">
            <a:extLst>
              <a:ext uri="{FF2B5EF4-FFF2-40B4-BE49-F238E27FC236}">
                <a16:creationId xmlns:a16="http://schemas.microsoft.com/office/drawing/2014/main" id="{3813AFA0-7E62-4047-BD84-841F874866F5}"/>
              </a:ext>
            </a:extLst>
          </p:cNvPr>
          <p:cNvPicPr>
            <a:picLocks noChangeAspect="1"/>
          </p:cNvPicPr>
          <p:nvPr/>
        </p:nvPicPr>
        <p:blipFill>
          <a:blip r:embed="rId4"/>
          <a:stretch>
            <a:fillRect/>
          </a:stretch>
        </p:blipFill>
        <p:spPr>
          <a:xfrm>
            <a:off x="7086600" y="1608300"/>
            <a:ext cx="2010402" cy="244668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7443">
                                            <p:txEl>
                                              <p:pRg st="0" end="0"/>
                                            </p:txEl>
                                          </p:spTgt>
                                        </p:tgtEl>
                                        <p:attrNameLst>
                                          <p:attrName>style.visibility</p:attrName>
                                        </p:attrNameLst>
                                      </p:cBhvr>
                                      <p:to>
                                        <p:strVal val="visible"/>
                                      </p:to>
                                    </p:set>
                                    <p:anim calcmode="lin" valueType="num">
                                      <p:cBhvr additive="base">
                                        <p:cTn id="7" dur="500" fill="hold"/>
                                        <p:tgtEl>
                                          <p:spTgt spid="3174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1744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17443">
                                            <p:txEl>
                                              <p:pRg st="1" end="1"/>
                                            </p:txEl>
                                          </p:spTgt>
                                        </p:tgtEl>
                                        <p:attrNameLst>
                                          <p:attrName>style.visibility</p:attrName>
                                        </p:attrNameLst>
                                      </p:cBhvr>
                                      <p:to>
                                        <p:strVal val="visible"/>
                                      </p:to>
                                    </p:set>
                                    <p:anim calcmode="lin" valueType="num">
                                      <p:cBhvr additive="base">
                                        <p:cTn id="11" dur="500" fill="hold"/>
                                        <p:tgtEl>
                                          <p:spTgt spid="31744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174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17443">
                                            <p:txEl>
                                              <p:pRg st="2" end="2"/>
                                            </p:txEl>
                                          </p:spTgt>
                                        </p:tgtEl>
                                        <p:attrNameLst>
                                          <p:attrName>style.visibility</p:attrName>
                                        </p:attrNameLst>
                                      </p:cBhvr>
                                      <p:to>
                                        <p:strVal val="visible"/>
                                      </p:to>
                                    </p:set>
                                    <p:anim calcmode="lin" valueType="num">
                                      <p:cBhvr additive="base">
                                        <p:cTn id="17" dur="500" fill="hold"/>
                                        <p:tgtEl>
                                          <p:spTgt spid="3174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1744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17443">
                                            <p:txEl>
                                              <p:pRg st="3" end="3"/>
                                            </p:txEl>
                                          </p:spTgt>
                                        </p:tgtEl>
                                        <p:attrNameLst>
                                          <p:attrName>style.visibility</p:attrName>
                                        </p:attrNameLst>
                                      </p:cBhvr>
                                      <p:to>
                                        <p:strVal val="visible"/>
                                      </p:to>
                                    </p:set>
                                    <p:anim calcmode="lin" valueType="num">
                                      <p:cBhvr additive="base">
                                        <p:cTn id="21" dur="500" fill="hold"/>
                                        <p:tgtEl>
                                          <p:spTgt spid="31744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1744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17443">
                                            <p:txEl>
                                              <p:pRg st="4" end="4"/>
                                            </p:txEl>
                                          </p:spTgt>
                                        </p:tgtEl>
                                        <p:attrNameLst>
                                          <p:attrName>style.visibility</p:attrName>
                                        </p:attrNameLst>
                                      </p:cBhvr>
                                      <p:to>
                                        <p:strVal val="visible"/>
                                      </p:to>
                                    </p:set>
                                    <p:anim calcmode="lin" valueType="num">
                                      <p:cBhvr additive="base">
                                        <p:cTn id="25" dur="500" fill="hold"/>
                                        <p:tgtEl>
                                          <p:spTgt spid="31744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174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17443">
                                            <p:txEl>
                                              <p:pRg st="5" end="5"/>
                                            </p:txEl>
                                          </p:spTgt>
                                        </p:tgtEl>
                                        <p:attrNameLst>
                                          <p:attrName>style.visibility</p:attrName>
                                        </p:attrNameLst>
                                      </p:cBhvr>
                                      <p:to>
                                        <p:strVal val="visible"/>
                                      </p:to>
                                    </p:set>
                                    <p:anim calcmode="lin" valueType="num">
                                      <p:cBhvr additive="base">
                                        <p:cTn id="31" dur="500" fill="hold"/>
                                        <p:tgtEl>
                                          <p:spTgt spid="31744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17443">
                                            <p:txEl>
                                              <p:pRg st="5" end="5"/>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17443">
                                            <p:txEl>
                                              <p:pRg st="6" end="6"/>
                                            </p:txEl>
                                          </p:spTgt>
                                        </p:tgtEl>
                                        <p:attrNameLst>
                                          <p:attrName>style.visibility</p:attrName>
                                        </p:attrNameLst>
                                      </p:cBhvr>
                                      <p:to>
                                        <p:strVal val="visible"/>
                                      </p:to>
                                    </p:set>
                                    <p:anim calcmode="lin" valueType="num">
                                      <p:cBhvr additive="base">
                                        <p:cTn id="35" dur="500" fill="hold"/>
                                        <p:tgtEl>
                                          <p:spTgt spid="317443">
                                            <p:txEl>
                                              <p:pRg st="6" end="6"/>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17443">
                                            <p:txEl>
                                              <p:pRg st="6" end="6"/>
                                            </p:txEl>
                                          </p:spTgt>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17443">
                                            <p:txEl>
                                              <p:pRg st="7" end="7"/>
                                            </p:txEl>
                                          </p:spTgt>
                                        </p:tgtEl>
                                        <p:attrNameLst>
                                          <p:attrName>style.visibility</p:attrName>
                                        </p:attrNameLst>
                                      </p:cBhvr>
                                      <p:to>
                                        <p:strVal val="visible"/>
                                      </p:to>
                                    </p:set>
                                    <p:anim calcmode="lin" valueType="num">
                                      <p:cBhvr additive="base">
                                        <p:cTn id="39" dur="500" fill="hold"/>
                                        <p:tgtEl>
                                          <p:spTgt spid="317443">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1744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317443">
                                            <p:txEl>
                                              <p:pRg st="8" end="8"/>
                                            </p:txEl>
                                          </p:spTgt>
                                        </p:tgtEl>
                                        <p:attrNameLst>
                                          <p:attrName>style.visibility</p:attrName>
                                        </p:attrNameLst>
                                      </p:cBhvr>
                                      <p:to>
                                        <p:strVal val="visible"/>
                                      </p:to>
                                    </p:set>
                                    <p:anim calcmode="lin" valueType="num">
                                      <p:cBhvr additive="base">
                                        <p:cTn id="45" dur="500" fill="hold"/>
                                        <p:tgtEl>
                                          <p:spTgt spid="317443">
                                            <p:txEl>
                                              <p:pRg st="8" end="8"/>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317443">
                                            <p:txEl>
                                              <p:pRg st="8" end="8"/>
                                            </p:txEl>
                                          </p:spTgt>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317443">
                                            <p:txEl>
                                              <p:pRg st="9" end="9"/>
                                            </p:txEl>
                                          </p:spTgt>
                                        </p:tgtEl>
                                        <p:attrNameLst>
                                          <p:attrName>style.visibility</p:attrName>
                                        </p:attrNameLst>
                                      </p:cBhvr>
                                      <p:to>
                                        <p:strVal val="visible"/>
                                      </p:to>
                                    </p:set>
                                    <p:anim calcmode="lin" valueType="num">
                                      <p:cBhvr additive="base">
                                        <p:cTn id="49" dur="500" fill="hold"/>
                                        <p:tgtEl>
                                          <p:spTgt spid="317443">
                                            <p:txEl>
                                              <p:pRg st="9" end="9"/>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17443">
                                            <p:txEl>
                                              <p:pRg st="9" end="9"/>
                                            </p:txEl>
                                          </p:spTgt>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317443">
                                            <p:txEl>
                                              <p:pRg st="10" end="10"/>
                                            </p:txEl>
                                          </p:spTgt>
                                        </p:tgtEl>
                                        <p:attrNameLst>
                                          <p:attrName>style.visibility</p:attrName>
                                        </p:attrNameLst>
                                      </p:cBhvr>
                                      <p:to>
                                        <p:strVal val="visible"/>
                                      </p:to>
                                    </p:set>
                                    <p:anim calcmode="lin" valueType="num">
                                      <p:cBhvr additive="base">
                                        <p:cTn id="53" dur="500" fill="hold"/>
                                        <p:tgtEl>
                                          <p:spTgt spid="317443">
                                            <p:txEl>
                                              <p:pRg st="10" end="10"/>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31744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 presetClass="entr" presetSubtype="8" fill="hold" grpId="0" nodeType="clickEffect">
                                  <p:stCondLst>
                                    <p:cond delay="0"/>
                                  </p:stCondLst>
                                  <p:childTnLst>
                                    <p:set>
                                      <p:cBhvr>
                                        <p:cTn id="58" dur="1" fill="hold">
                                          <p:stCondLst>
                                            <p:cond delay="0"/>
                                          </p:stCondLst>
                                        </p:cTn>
                                        <p:tgtEl>
                                          <p:spTgt spid="317443">
                                            <p:txEl>
                                              <p:pRg st="11" end="11"/>
                                            </p:txEl>
                                          </p:spTgt>
                                        </p:tgtEl>
                                        <p:attrNameLst>
                                          <p:attrName>style.visibility</p:attrName>
                                        </p:attrNameLst>
                                      </p:cBhvr>
                                      <p:to>
                                        <p:strVal val="visible"/>
                                      </p:to>
                                    </p:set>
                                    <p:anim calcmode="lin" valueType="num">
                                      <p:cBhvr additive="base">
                                        <p:cTn id="59" dur="500" fill="hold"/>
                                        <p:tgtEl>
                                          <p:spTgt spid="317443">
                                            <p:txEl>
                                              <p:pRg st="11" end="11"/>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317443">
                                            <p:txEl>
                                              <p:pRg st="11" end="11"/>
                                            </p:txEl>
                                          </p:spTgt>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317443">
                                            <p:txEl>
                                              <p:pRg st="12" end="12"/>
                                            </p:txEl>
                                          </p:spTgt>
                                        </p:tgtEl>
                                        <p:attrNameLst>
                                          <p:attrName>style.visibility</p:attrName>
                                        </p:attrNameLst>
                                      </p:cBhvr>
                                      <p:to>
                                        <p:strVal val="visible"/>
                                      </p:to>
                                    </p:set>
                                    <p:anim calcmode="lin" valueType="num">
                                      <p:cBhvr additive="base">
                                        <p:cTn id="63" dur="500" fill="hold"/>
                                        <p:tgtEl>
                                          <p:spTgt spid="317443">
                                            <p:txEl>
                                              <p:pRg st="12" end="12"/>
                                            </p:txEl>
                                          </p:spTgt>
                                        </p:tgtEl>
                                        <p:attrNameLst>
                                          <p:attrName>ppt_x</p:attrName>
                                        </p:attrNameLst>
                                      </p:cBhvr>
                                      <p:tavLst>
                                        <p:tav tm="0">
                                          <p:val>
                                            <p:strVal val="0-#ppt_w/2"/>
                                          </p:val>
                                        </p:tav>
                                        <p:tav tm="100000">
                                          <p:val>
                                            <p:strVal val="#ppt_x"/>
                                          </p:val>
                                        </p:tav>
                                      </p:tavLst>
                                    </p:anim>
                                    <p:anim calcmode="lin" valueType="num">
                                      <p:cBhvr additive="base">
                                        <p:cTn id="64" dur="500" fill="hold"/>
                                        <p:tgtEl>
                                          <p:spTgt spid="317443">
                                            <p:txEl>
                                              <p:pRg st="12" end="12"/>
                                            </p:txEl>
                                          </p:spTgt>
                                        </p:tgtEl>
                                        <p:attrNameLst>
                                          <p:attrName>ppt_y</p:attrName>
                                        </p:attrNameLst>
                                      </p:cBhvr>
                                      <p:tavLst>
                                        <p:tav tm="0">
                                          <p:val>
                                            <p:strVal val="#ppt_y"/>
                                          </p:val>
                                        </p:tav>
                                        <p:tav tm="100000">
                                          <p:val>
                                            <p:strVal val="#ppt_y"/>
                                          </p:val>
                                        </p:tav>
                                      </p:tavLst>
                                    </p:anim>
                                  </p:childTnLst>
                                </p:cTn>
                              </p:par>
                              <p:par>
                                <p:cTn id="65" presetID="1" presetClass="entr" presetSubtype="0" fill="hold" nodeType="withEffect">
                                  <p:stCondLst>
                                    <p:cond delay="0"/>
                                  </p:stCondLst>
                                  <p:childTnLst>
                                    <p:set>
                                      <p:cBhvr>
                                        <p:cTn id="66" dur="1" fill="hold">
                                          <p:stCondLst>
                                            <p:cond delay="0"/>
                                          </p:stCondLst>
                                        </p:cTn>
                                        <p:tgtEl>
                                          <p:spTgt spid="3"/>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43" grpId="0" uiExpand="1" build="p" bldLvl="4"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685800"/>
            <a:ext cx="9144000" cy="944628"/>
          </a:xfrm>
        </p:spPr>
        <p:txBody>
          <a:bodyPr/>
          <a:lstStyle/>
          <a:p>
            <a:pPr eaLnBrk="1" hangingPunct="1"/>
            <a:r>
              <a:rPr lang="en-US" altLang="en-US" dirty="0"/>
              <a:t>A. Understand Options in the Housing Decision</a:t>
            </a:r>
          </a:p>
        </p:txBody>
      </p:sp>
      <p:sp>
        <p:nvSpPr>
          <p:cNvPr id="346115" name="Rectangle 3"/>
          <p:cNvSpPr>
            <a:spLocks noGrp="1" noChangeArrowheads="1"/>
          </p:cNvSpPr>
          <p:nvPr>
            <p:ph idx="1"/>
          </p:nvPr>
        </p:nvSpPr>
        <p:spPr>
          <a:xfrm>
            <a:off x="914400" y="1600200"/>
            <a:ext cx="7315200" cy="4530725"/>
          </a:xfrm>
        </p:spPr>
        <p:txBody>
          <a:bodyPr/>
          <a:lstStyle/>
          <a:p>
            <a:pPr eaLnBrk="1" hangingPunct="1"/>
            <a:r>
              <a:rPr lang="en-US" altLang="en-US" dirty="0"/>
              <a:t>What are your options in the housing decision?</a:t>
            </a:r>
          </a:p>
          <a:p>
            <a:pPr lvl="1" eaLnBrk="1" hangingPunct="1"/>
            <a:r>
              <a:rPr lang="en-US" altLang="en-US" dirty="0"/>
              <a:t>Generally, key options relate to:</a:t>
            </a:r>
          </a:p>
          <a:p>
            <a:pPr lvl="2" eaLnBrk="1" hangingPunct="1"/>
            <a:r>
              <a:rPr lang="en-US" altLang="en-US" dirty="0"/>
              <a:t>Renting</a:t>
            </a:r>
          </a:p>
          <a:p>
            <a:pPr lvl="2" eaLnBrk="1" hangingPunct="1"/>
            <a:r>
              <a:rPr lang="en-US" altLang="en-US" dirty="0"/>
              <a:t>Buying</a:t>
            </a:r>
          </a:p>
          <a:p>
            <a:pPr lvl="2" eaLnBrk="1" hangingPunct="1"/>
            <a:r>
              <a:rPr lang="en-US" altLang="en-US" dirty="0"/>
              <a:t>Building</a:t>
            </a:r>
          </a:p>
          <a:p>
            <a:pPr lvl="2" eaLnBrk="1" hangingPunct="1"/>
            <a:r>
              <a:rPr lang="en-US" altLang="en-US" dirty="0"/>
              <a:t>Renovating</a:t>
            </a:r>
          </a:p>
          <a:p>
            <a:pPr lvl="2" eaLnBrk="1" hangingPunct="1"/>
            <a:r>
              <a:rPr lang="en-US" altLang="en-US" dirty="0"/>
              <a:t>Other</a:t>
            </a:r>
          </a:p>
          <a:p>
            <a:pPr lvl="1" eaLnBrk="1" hangingPunct="1"/>
            <a:r>
              <a:rPr lang="en-US" altLang="en-US" dirty="0"/>
              <a:t>Key is to understand their advantages and disadvantages</a:t>
            </a:r>
          </a:p>
          <a:p>
            <a:pPr marL="1371600" lvl="3" indent="0" eaLnBrk="1" hangingPunct="1">
              <a:buNone/>
            </a:pPr>
            <a:endParaRPr lang="en-US" altLang="en-US" dirty="0"/>
          </a:p>
        </p:txBody>
      </p:sp>
      <p:sp>
        <p:nvSpPr>
          <p:cNvPr id="19460"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EAF41F78-2E02-4CE4-B31E-19AE70849FE2}" type="slidenum">
              <a:rPr lang="en-US" altLang="en-US" sz="1800">
                <a:solidFill>
                  <a:schemeClr val="bg1"/>
                </a:solidFill>
              </a:rPr>
              <a:pPr>
                <a:spcBef>
                  <a:spcPct val="0"/>
                </a:spcBef>
                <a:buFontTx/>
                <a:buNone/>
              </a:pPr>
              <a:t>5</a:t>
            </a:fld>
            <a:endParaRPr lang="en-US" altLang="en-US" sz="1800">
              <a:solidFill>
                <a:schemeClr val="bg1"/>
              </a:solidFill>
            </a:endParaRPr>
          </a:p>
        </p:txBody>
      </p:sp>
    </p:spTree>
    <p:extLst>
      <p:ext uri="{BB962C8B-B14F-4D97-AF65-F5344CB8AC3E}">
        <p14:creationId xmlns:p14="http://schemas.microsoft.com/office/powerpoint/2010/main" val="1374251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46115">
                                            <p:txEl>
                                              <p:pRg st="0" end="0"/>
                                            </p:txEl>
                                          </p:spTgt>
                                        </p:tgtEl>
                                        <p:attrNameLst>
                                          <p:attrName>style.visibility</p:attrName>
                                        </p:attrNameLst>
                                      </p:cBhvr>
                                      <p:to>
                                        <p:strVal val="visible"/>
                                      </p:to>
                                    </p:set>
                                    <p:animEffect transition="in" filter="box(in)">
                                      <p:cBhvr>
                                        <p:cTn id="7" dur="500"/>
                                        <p:tgtEl>
                                          <p:spTgt spid="3461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46115">
                                            <p:txEl>
                                              <p:pRg st="1" end="1"/>
                                            </p:txEl>
                                          </p:spTgt>
                                        </p:tgtEl>
                                        <p:attrNameLst>
                                          <p:attrName>style.visibility</p:attrName>
                                        </p:attrNameLst>
                                      </p:cBhvr>
                                      <p:to>
                                        <p:strVal val="visible"/>
                                      </p:to>
                                    </p:set>
                                    <p:animEffect transition="in" filter="box(in)">
                                      <p:cBhvr>
                                        <p:cTn id="12" dur="500"/>
                                        <p:tgtEl>
                                          <p:spTgt spid="346115">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346115">
                                            <p:txEl>
                                              <p:pRg st="2" end="2"/>
                                            </p:txEl>
                                          </p:spTgt>
                                        </p:tgtEl>
                                        <p:attrNameLst>
                                          <p:attrName>style.visibility</p:attrName>
                                        </p:attrNameLst>
                                      </p:cBhvr>
                                      <p:to>
                                        <p:strVal val="visible"/>
                                      </p:to>
                                    </p:set>
                                    <p:animEffect transition="in" filter="box(in)">
                                      <p:cBhvr>
                                        <p:cTn id="15" dur="500"/>
                                        <p:tgtEl>
                                          <p:spTgt spid="346115">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346115">
                                            <p:txEl>
                                              <p:pRg st="3" end="3"/>
                                            </p:txEl>
                                          </p:spTgt>
                                        </p:tgtEl>
                                        <p:attrNameLst>
                                          <p:attrName>style.visibility</p:attrName>
                                        </p:attrNameLst>
                                      </p:cBhvr>
                                      <p:to>
                                        <p:strVal val="visible"/>
                                      </p:to>
                                    </p:set>
                                    <p:animEffect transition="in" filter="box(in)">
                                      <p:cBhvr>
                                        <p:cTn id="18" dur="500"/>
                                        <p:tgtEl>
                                          <p:spTgt spid="346115">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346115">
                                            <p:txEl>
                                              <p:pRg st="4" end="4"/>
                                            </p:txEl>
                                          </p:spTgt>
                                        </p:tgtEl>
                                        <p:attrNameLst>
                                          <p:attrName>style.visibility</p:attrName>
                                        </p:attrNameLst>
                                      </p:cBhvr>
                                      <p:to>
                                        <p:strVal val="visible"/>
                                      </p:to>
                                    </p:set>
                                    <p:animEffect transition="in" filter="box(in)">
                                      <p:cBhvr>
                                        <p:cTn id="21" dur="500"/>
                                        <p:tgtEl>
                                          <p:spTgt spid="346115">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346115">
                                            <p:txEl>
                                              <p:pRg st="5" end="5"/>
                                            </p:txEl>
                                          </p:spTgt>
                                        </p:tgtEl>
                                        <p:attrNameLst>
                                          <p:attrName>style.visibility</p:attrName>
                                        </p:attrNameLst>
                                      </p:cBhvr>
                                      <p:to>
                                        <p:strVal val="visible"/>
                                      </p:to>
                                    </p:set>
                                    <p:animEffect transition="in" filter="box(in)">
                                      <p:cBhvr>
                                        <p:cTn id="24" dur="500"/>
                                        <p:tgtEl>
                                          <p:spTgt spid="346115">
                                            <p:txEl>
                                              <p:pRg st="5" end="5"/>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346115">
                                            <p:txEl>
                                              <p:pRg st="6" end="6"/>
                                            </p:txEl>
                                          </p:spTgt>
                                        </p:tgtEl>
                                        <p:attrNameLst>
                                          <p:attrName>style.visibility</p:attrName>
                                        </p:attrNameLst>
                                      </p:cBhvr>
                                      <p:to>
                                        <p:strVal val="visible"/>
                                      </p:to>
                                    </p:set>
                                    <p:animEffect transition="in" filter="box(in)">
                                      <p:cBhvr>
                                        <p:cTn id="27" dur="500"/>
                                        <p:tgtEl>
                                          <p:spTgt spid="346115">
                                            <p:txEl>
                                              <p:pRg st="6" end="6"/>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346115">
                                            <p:txEl>
                                              <p:pRg st="7" end="7"/>
                                            </p:txEl>
                                          </p:spTgt>
                                        </p:tgtEl>
                                        <p:attrNameLst>
                                          <p:attrName>style.visibility</p:attrName>
                                        </p:attrNameLst>
                                      </p:cBhvr>
                                      <p:to>
                                        <p:strVal val="visible"/>
                                      </p:to>
                                    </p:set>
                                    <p:animEffect transition="in" filter="box(in)">
                                      <p:cBhvr>
                                        <p:cTn id="30" dur="500"/>
                                        <p:tgtEl>
                                          <p:spTgt spid="34611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6115" grpId="0" uiExpand="1" build="p" bldLvl="2"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pPr eaLnBrk="1" hangingPunct="1">
              <a:lnSpc>
                <a:spcPct val="95000"/>
              </a:lnSpc>
            </a:pPr>
            <a:r>
              <a:rPr lang="en-US" altLang="en-US"/>
              <a:t>Teaching Tools</a:t>
            </a:r>
          </a:p>
        </p:txBody>
      </p:sp>
      <p:sp>
        <p:nvSpPr>
          <p:cNvPr id="95236" name="Rectangle 3"/>
          <p:cNvSpPr>
            <a:spLocks noGrp="1" noChangeArrowheads="1"/>
          </p:cNvSpPr>
          <p:nvPr>
            <p:ph idx="1"/>
          </p:nvPr>
        </p:nvSpPr>
        <p:spPr>
          <a:xfrm>
            <a:off x="914400" y="1600200"/>
            <a:ext cx="7286625" cy="4905375"/>
          </a:xfrm>
        </p:spPr>
        <p:txBody>
          <a:bodyPr/>
          <a:lstStyle/>
          <a:p>
            <a:pPr eaLnBrk="1" hangingPunct="1">
              <a:lnSpc>
                <a:spcPct val="95000"/>
              </a:lnSpc>
            </a:pPr>
            <a:r>
              <a:rPr lang="en-US" altLang="en-US" sz="2400" dirty="0"/>
              <a:t>Please note that I have prepared three teaching tools which may be helpful as you work on buying a home.  They are:</a:t>
            </a:r>
          </a:p>
          <a:p>
            <a:pPr lvl="1"/>
            <a:r>
              <a:rPr lang="en-US" u="sng" dirty="0">
                <a:hlinkClick r:id="rId3"/>
              </a:rPr>
              <a:t>Home Loan Comparison with Prepayment and Refinancing</a:t>
            </a:r>
            <a:r>
              <a:rPr lang="en-US" dirty="0"/>
              <a:t> (LT19)</a:t>
            </a:r>
          </a:p>
          <a:p>
            <a:pPr lvl="1"/>
            <a:r>
              <a:rPr lang="en-US" u="sng" dirty="0">
                <a:hlinkClick r:id="rId4"/>
              </a:rPr>
              <a:t>Maximum Monthly Payment for Christians’</a:t>
            </a:r>
            <a:r>
              <a:rPr lang="en-US" dirty="0"/>
              <a:t> (LT11)</a:t>
            </a:r>
          </a:p>
          <a:p>
            <a:pPr lvl="1"/>
            <a:r>
              <a:rPr lang="en-US" u="sng" dirty="0">
                <a:hlinkClick r:id="rId5"/>
              </a:rPr>
              <a:t>Debt Elimination Schedule with Accelerator</a:t>
            </a:r>
            <a:r>
              <a:rPr lang="en-US" dirty="0"/>
              <a:t> (LT20)</a:t>
            </a:r>
          </a:p>
          <a:p>
            <a:pPr marL="0" indent="0" eaLnBrk="1" hangingPunct="1">
              <a:lnSpc>
                <a:spcPct val="95000"/>
              </a:lnSpc>
              <a:buNone/>
            </a:pPr>
            <a:r>
              <a:rPr lang="en-US" altLang="en-US" sz="2400" dirty="0"/>
              <a:t>For another good source of information, see </a:t>
            </a:r>
          </a:p>
          <a:p>
            <a:pPr lvl="1" eaLnBrk="1" hangingPunct="1">
              <a:lnSpc>
                <a:spcPct val="95000"/>
              </a:lnSpc>
            </a:pPr>
            <a:r>
              <a:rPr lang="en-US" altLang="en-US" sz="2000" dirty="0">
                <a:hlinkClick r:id="rId6"/>
              </a:rPr>
              <a:t>www.mtgprofessor.com</a:t>
            </a:r>
            <a:endParaRPr lang="en-US" altLang="en-US" sz="2000" dirty="0"/>
          </a:p>
          <a:p>
            <a:pPr eaLnBrk="1" hangingPunct="1">
              <a:lnSpc>
                <a:spcPct val="90000"/>
              </a:lnSpc>
            </a:pPr>
            <a:endParaRPr lang="en-US" altLang="en-US" dirty="0"/>
          </a:p>
        </p:txBody>
      </p:sp>
      <p:sp>
        <p:nvSpPr>
          <p:cNvPr id="111620"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B9D253FA-1C45-4D26-A0B6-ABF01B505EE6}" type="slidenum">
              <a:rPr lang="en-US" altLang="en-US" sz="1800">
                <a:solidFill>
                  <a:schemeClr val="bg1"/>
                </a:solidFill>
              </a:rPr>
              <a:pPr>
                <a:spcBef>
                  <a:spcPct val="0"/>
                </a:spcBef>
                <a:buFontTx/>
                <a:buNone/>
              </a:pPr>
              <a:t>50</a:t>
            </a:fld>
            <a:endParaRPr lang="en-US" altLang="en-US" sz="18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523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523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523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523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5236">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523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6"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90500" y="685800"/>
            <a:ext cx="8763000" cy="944628"/>
          </a:xfrm>
        </p:spPr>
        <p:txBody>
          <a:bodyPr/>
          <a:lstStyle/>
          <a:p>
            <a:pPr eaLnBrk="1" hangingPunct="1"/>
            <a:r>
              <a:rPr lang="en-US" altLang="en-US" dirty="0"/>
              <a:t>Renting</a:t>
            </a:r>
          </a:p>
        </p:txBody>
      </p:sp>
      <p:sp>
        <p:nvSpPr>
          <p:cNvPr id="346115" name="Rectangle 3"/>
          <p:cNvSpPr>
            <a:spLocks noGrp="1" noChangeArrowheads="1"/>
          </p:cNvSpPr>
          <p:nvPr>
            <p:ph idx="1"/>
          </p:nvPr>
        </p:nvSpPr>
        <p:spPr>
          <a:xfrm>
            <a:off x="914400" y="1600200"/>
            <a:ext cx="7315200" cy="4530725"/>
          </a:xfrm>
        </p:spPr>
        <p:txBody>
          <a:bodyPr/>
          <a:lstStyle/>
          <a:p>
            <a:pPr eaLnBrk="1" hangingPunct="1"/>
            <a:r>
              <a:rPr lang="en-US" altLang="en-US" dirty="0"/>
              <a:t>Advantages</a:t>
            </a:r>
          </a:p>
          <a:p>
            <a:pPr lvl="1" eaLnBrk="1" hangingPunct="1"/>
            <a:r>
              <a:rPr lang="en-US" altLang="en-US" dirty="0"/>
              <a:t>High mobility and can move with minimal costs, no repairs and maintenance, minimal financial commitment, lower initial costs, lower monthly costs, and easier budgeting</a:t>
            </a:r>
          </a:p>
          <a:p>
            <a:pPr eaLnBrk="1" hangingPunct="1"/>
            <a:r>
              <a:rPr lang="en-US" altLang="en-US" dirty="0"/>
              <a:t>Disadvantages </a:t>
            </a:r>
          </a:p>
          <a:p>
            <a:pPr lvl="1" eaLnBrk="1" hangingPunct="1"/>
            <a:r>
              <a:rPr lang="en-US" altLang="en-US" dirty="0"/>
              <a:t>Lack of permanence and pride of ownership, rents may increase unexpectedly, possible restrictions, no tax benefits, no potential for property appreciation, and no equity buildup</a:t>
            </a:r>
          </a:p>
          <a:p>
            <a:pPr lvl="2" eaLnBrk="1" hangingPunct="1"/>
            <a:endParaRPr lang="en-US" altLang="en-US" dirty="0"/>
          </a:p>
        </p:txBody>
      </p:sp>
      <p:sp>
        <p:nvSpPr>
          <p:cNvPr id="19460"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EAF41F78-2E02-4CE4-B31E-19AE70849FE2}" type="slidenum">
              <a:rPr lang="en-US" altLang="en-US" sz="1800">
                <a:solidFill>
                  <a:schemeClr val="bg1"/>
                </a:solidFill>
              </a:rPr>
              <a:pPr>
                <a:spcBef>
                  <a:spcPct val="0"/>
                </a:spcBef>
                <a:buFontTx/>
                <a:buNone/>
              </a:pPr>
              <a:t>6</a:t>
            </a:fld>
            <a:endParaRPr lang="en-US" altLang="en-US" sz="1800">
              <a:solidFill>
                <a:schemeClr val="bg1"/>
              </a:solidFill>
            </a:endParaRPr>
          </a:p>
        </p:txBody>
      </p:sp>
    </p:spTree>
    <p:extLst>
      <p:ext uri="{BB962C8B-B14F-4D97-AF65-F5344CB8AC3E}">
        <p14:creationId xmlns:p14="http://schemas.microsoft.com/office/powerpoint/2010/main" val="30521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46115">
                                            <p:txEl>
                                              <p:pRg st="0" end="0"/>
                                            </p:txEl>
                                          </p:spTgt>
                                        </p:tgtEl>
                                        <p:attrNameLst>
                                          <p:attrName>style.visibility</p:attrName>
                                        </p:attrNameLst>
                                      </p:cBhvr>
                                      <p:to>
                                        <p:strVal val="visible"/>
                                      </p:to>
                                    </p:set>
                                    <p:animEffect transition="in" filter="box(in)">
                                      <p:cBhvr>
                                        <p:cTn id="7" dur="500"/>
                                        <p:tgtEl>
                                          <p:spTgt spid="3461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46115">
                                            <p:txEl>
                                              <p:pRg st="1" end="1"/>
                                            </p:txEl>
                                          </p:spTgt>
                                        </p:tgtEl>
                                        <p:attrNameLst>
                                          <p:attrName>style.visibility</p:attrName>
                                        </p:attrNameLst>
                                      </p:cBhvr>
                                      <p:to>
                                        <p:strVal val="visible"/>
                                      </p:to>
                                    </p:set>
                                    <p:animEffect transition="in" filter="box(in)">
                                      <p:cBhvr>
                                        <p:cTn id="12" dur="500"/>
                                        <p:tgtEl>
                                          <p:spTgt spid="346115">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346115">
                                            <p:txEl>
                                              <p:pRg st="2" end="2"/>
                                            </p:txEl>
                                          </p:spTgt>
                                        </p:tgtEl>
                                        <p:attrNameLst>
                                          <p:attrName>style.visibility</p:attrName>
                                        </p:attrNameLst>
                                      </p:cBhvr>
                                      <p:to>
                                        <p:strVal val="visible"/>
                                      </p:to>
                                    </p:set>
                                    <p:animEffect transition="in" filter="box(in)">
                                      <p:cBhvr>
                                        <p:cTn id="15" dur="500"/>
                                        <p:tgtEl>
                                          <p:spTgt spid="346115">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346115">
                                            <p:txEl>
                                              <p:pRg st="3" end="3"/>
                                            </p:txEl>
                                          </p:spTgt>
                                        </p:tgtEl>
                                        <p:attrNameLst>
                                          <p:attrName>style.visibility</p:attrName>
                                        </p:attrNameLst>
                                      </p:cBhvr>
                                      <p:to>
                                        <p:strVal val="visible"/>
                                      </p:to>
                                    </p:set>
                                    <p:animEffect transition="in" filter="box(in)">
                                      <p:cBhvr>
                                        <p:cTn id="18" dur="500"/>
                                        <p:tgtEl>
                                          <p:spTgt spid="3461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6115" grpId="0" uiExpand="1" build="p" bldLvl="2"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altLang="en-US" dirty="0"/>
              <a:t>Buying</a:t>
            </a:r>
          </a:p>
        </p:txBody>
      </p:sp>
      <p:sp>
        <p:nvSpPr>
          <p:cNvPr id="348163" name="Rectangle 3"/>
          <p:cNvSpPr>
            <a:spLocks noGrp="1" noChangeArrowheads="1"/>
          </p:cNvSpPr>
          <p:nvPr>
            <p:ph idx="1"/>
          </p:nvPr>
        </p:nvSpPr>
        <p:spPr>
          <a:xfrm>
            <a:off x="914400" y="1600200"/>
            <a:ext cx="7315200" cy="5029200"/>
          </a:xfrm>
        </p:spPr>
        <p:txBody>
          <a:bodyPr/>
          <a:lstStyle/>
          <a:p>
            <a:pPr eaLnBrk="1" hangingPunct="1">
              <a:lnSpc>
                <a:spcPct val="90000"/>
              </a:lnSpc>
            </a:pPr>
            <a:r>
              <a:rPr lang="en-US" altLang="en-US" dirty="0"/>
              <a:t>Advantages</a:t>
            </a:r>
          </a:p>
          <a:p>
            <a:pPr lvl="1" eaLnBrk="1" hangingPunct="1">
              <a:lnSpc>
                <a:spcPct val="90000"/>
              </a:lnSpc>
            </a:pPr>
            <a:r>
              <a:rPr lang="en-US" altLang="en-US" dirty="0"/>
              <a:t>Permanence and pride of ownership, get what you see, tax benefits, generally a fixed monthly mortgage payment, leverage, can build equity and can borrow against it, minimal time commitment relative to building, mature landscaping and neighborhood, few surprises in terms of neighborhood,  schools, shopping, etc., may be able to negotiate a favorable price and terms</a:t>
            </a:r>
          </a:p>
          <a:p>
            <a:pPr eaLnBrk="1" hangingPunct="1"/>
            <a:r>
              <a:rPr lang="en-US" altLang="en-US" dirty="0"/>
              <a:t>Disadvantages</a:t>
            </a:r>
          </a:p>
          <a:p>
            <a:pPr lvl="1" eaLnBrk="1" hangingPunct="1"/>
            <a:r>
              <a:rPr lang="en-US" altLang="en-US" dirty="0"/>
              <a:t>Low mobility and low liquidity so difficult to sell if needed, significant upfront costs, higher living expenses, large financial commitment, possible decrease in value, and possible mortgage default</a:t>
            </a:r>
          </a:p>
          <a:p>
            <a:pPr lvl="1" eaLnBrk="1" hangingPunct="1">
              <a:lnSpc>
                <a:spcPct val="90000"/>
              </a:lnSpc>
            </a:pPr>
            <a:endParaRPr lang="en-US" altLang="en-US" dirty="0"/>
          </a:p>
        </p:txBody>
      </p:sp>
      <p:sp>
        <p:nvSpPr>
          <p:cNvPr id="21508"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E9DCE303-C904-4A5D-99A6-385070A5AB31}" type="slidenum">
              <a:rPr lang="en-US" altLang="en-US" sz="1800">
                <a:solidFill>
                  <a:schemeClr val="bg1"/>
                </a:solidFill>
              </a:rPr>
              <a:pPr>
                <a:spcBef>
                  <a:spcPct val="0"/>
                </a:spcBef>
                <a:buFontTx/>
                <a:buNone/>
              </a:pPr>
              <a:t>7</a:t>
            </a:fld>
            <a:endParaRPr lang="en-US" altLang="en-US" sz="1800">
              <a:solidFill>
                <a:schemeClr val="bg1"/>
              </a:solidFill>
            </a:endParaRPr>
          </a:p>
        </p:txBody>
      </p:sp>
    </p:spTree>
    <p:extLst>
      <p:ext uri="{BB962C8B-B14F-4D97-AF65-F5344CB8AC3E}">
        <p14:creationId xmlns:p14="http://schemas.microsoft.com/office/powerpoint/2010/main" val="31325830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48163">
                                            <p:txEl>
                                              <p:pRg st="0" end="0"/>
                                            </p:txEl>
                                          </p:spTgt>
                                        </p:tgtEl>
                                        <p:attrNameLst>
                                          <p:attrName>style.visibility</p:attrName>
                                        </p:attrNameLst>
                                      </p:cBhvr>
                                      <p:to>
                                        <p:strVal val="visible"/>
                                      </p:to>
                                    </p:set>
                                    <p:animEffect transition="in" filter="dissolve">
                                      <p:cBhvr>
                                        <p:cTn id="7" dur="500"/>
                                        <p:tgtEl>
                                          <p:spTgt spid="34816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48163">
                                            <p:txEl>
                                              <p:pRg st="1" end="1"/>
                                            </p:txEl>
                                          </p:spTgt>
                                        </p:tgtEl>
                                        <p:attrNameLst>
                                          <p:attrName>style.visibility</p:attrName>
                                        </p:attrNameLst>
                                      </p:cBhvr>
                                      <p:to>
                                        <p:strVal val="visible"/>
                                      </p:to>
                                    </p:set>
                                    <p:animEffect transition="in" filter="dissolve">
                                      <p:cBhvr>
                                        <p:cTn id="12" dur="500"/>
                                        <p:tgtEl>
                                          <p:spTgt spid="348163">
                                            <p:txEl>
                                              <p:pRg st="1" end="1"/>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348163">
                                            <p:txEl>
                                              <p:pRg st="2" end="2"/>
                                            </p:txEl>
                                          </p:spTgt>
                                        </p:tgtEl>
                                        <p:attrNameLst>
                                          <p:attrName>style.visibility</p:attrName>
                                        </p:attrNameLst>
                                      </p:cBhvr>
                                      <p:to>
                                        <p:strVal val="visible"/>
                                      </p:to>
                                    </p:set>
                                    <p:animEffect transition="in" filter="dissolve">
                                      <p:cBhvr>
                                        <p:cTn id="15" dur="500"/>
                                        <p:tgtEl>
                                          <p:spTgt spid="348163">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348163">
                                            <p:txEl>
                                              <p:pRg st="3" end="3"/>
                                            </p:txEl>
                                          </p:spTgt>
                                        </p:tgtEl>
                                        <p:attrNameLst>
                                          <p:attrName>style.visibility</p:attrName>
                                        </p:attrNameLst>
                                      </p:cBhvr>
                                      <p:to>
                                        <p:strVal val="visible"/>
                                      </p:to>
                                    </p:set>
                                    <p:animEffect transition="in" filter="dissolve">
                                      <p:cBhvr>
                                        <p:cTn id="18" dur="500"/>
                                        <p:tgtEl>
                                          <p:spTgt spid="3481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63" grpId="0" uiExpand="1"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ltLang="en-US"/>
              <a:t>Building</a:t>
            </a:r>
          </a:p>
        </p:txBody>
      </p:sp>
      <p:sp>
        <p:nvSpPr>
          <p:cNvPr id="350211" name="Rectangle 3"/>
          <p:cNvSpPr>
            <a:spLocks noGrp="1" noChangeArrowheads="1"/>
          </p:cNvSpPr>
          <p:nvPr>
            <p:ph idx="1"/>
          </p:nvPr>
        </p:nvSpPr>
        <p:spPr>
          <a:xfrm>
            <a:off x="928688" y="1608138"/>
            <a:ext cx="7286625" cy="4419600"/>
          </a:xfrm>
        </p:spPr>
        <p:txBody>
          <a:bodyPr/>
          <a:lstStyle/>
          <a:p>
            <a:pPr eaLnBrk="1" hangingPunct="1"/>
            <a:r>
              <a:rPr lang="en-US" altLang="en-US" dirty="0"/>
              <a:t>Advantages</a:t>
            </a:r>
          </a:p>
          <a:p>
            <a:pPr lvl="1" eaLnBrk="1" hangingPunct="1"/>
            <a:r>
              <a:rPr lang="en-US" altLang="en-US" dirty="0"/>
              <a:t>Can build exactly what you want, sometimes cheaper to build than buy, have all new appliances and housing systems, can pick the location and style</a:t>
            </a:r>
          </a:p>
          <a:p>
            <a:pPr eaLnBrk="1" hangingPunct="1"/>
            <a:r>
              <a:rPr lang="en-US" altLang="en-US" dirty="0"/>
              <a:t>Disadvantages</a:t>
            </a:r>
            <a:r>
              <a:rPr lang="en-US" altLang="en-US" sz="2400" dirty="0"/>
              <a:t> </a:t>
            </a:r>
          </a:p>
          <a:p>
            <a:pPr lvl="1" eaLnBrk="1" hangingPunct="1"/>
            <a:r>
              <a:rPr lang="en-US" altLang="en-US" dirty="0"/>
              <a:t>Interpreting building plans (size of rooms, etc.) can cause difficulty, often over budget and delays, unanticipated additional expense for yard and fencing, combined construction loan interest and rental expense can be high, high monitoring costs!!!, high stress!!!, and high risk!!</a:t>
            </a:r>
          </a:p>
          <a:p>
            <a:pPr lvl="1" eaLnBrk="1" hangingPunct="1"/>
            <a:endParaRPr lang="en-US" altLang="en-US" dirty="0"/>
          </a:p>
          <a:p>
            <a:pPr eaLnBrk="1" hangingPunct="1"/>
            <a:endParaRPr lang="en-US" altLang="en-US" dirty="0"/>
          </a:p>
        </p:txBody>
      </p:sp>
      <p:sp>
        <p:nvSpPr>
          <p:cNvPr id="23556"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C44291F1-CC84-476E-BD7C-3C98813E1480}" type="slidenum">
              <a:rPr lang="en-US" altLang="en-US" sz="1800">
                <a:solidFill>
                  <a:schemeClr val="bg1"/>
                </a:solidFill>
              </a:rPr>
              <a:pPr>
                <a:spcBef>
                  <a:spcPct val="0"/>
                </a:spcBef>
                <a:buFontTx/>
                <a:buNone/>
              </a:pPr>
              <a:t>8</a:t>
            </a:fld>
            <a:endParaRPr lang="en-US" altLang="en-US" sz="1800">
              <a:solidFill>
                <a:schemeClr val="bg1"/>
              </a:solidFill>
            </a:endParaRPr>
          </a:p>
        </p:txBody>
      </p:sp>
    </p:spTree>
    <p:extLst>
      <p:ext uri="{BB962C8B-B14F-4D97-AF65-F5344CB8AC3E}">
        <p14:creationId xmlns:p14="http://schemas.microsoft.com/office/powerpoint/2010/main" val="567358639"/>
      </p:ext>
    </p:extLst>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5021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5021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35021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3502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0211" grpId="0" uiExpand="1"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ltLang="en-US"/>
              <a:t>Renovating</a:t>
            </a:r>
          </a:p>
        </p:txBody>
      </p:sp>
      <p:sp>
        <p:nvSpPr>
          <p:cNvPr id="352259" name="Rectangle 3"/>
          <p:cNvSpPr>
            <a:spLocks noGrp="1" noChangeArrowheads="1"/>
          </p:cNvSpPr>
          <p:nvPr>
            <p:ph idx="1"/>
          </p:nvPr>
        </p:nvSpPr>
        <p:spPr>
          <a:xfrm>
            <a:off x="928688" y="1608138"/>
            <a:ext cx="7286625" cy="4419600"/>
          </a:xfrm>
        </p:spPr>
        <p:txBody>
          <a:bodyPr/>
          <a:lstStyle/>
          <a:p>
            <a:pPr eaLnBrk="1" hangingPunct="1"/>
            <a:r>
              <a:rPr lang="en-US" altLang="en-US" dirty="0"/>
              <a:t>Advantages</a:t>
            </a:r>
          </a:p>
          <a:p>
            <a:pPr lvl="1" eaLnBrk="1" hangingPunct="1"/>
            <a:r>
              <a:rPr lang="en-US" altLang="en-US" dirty="0"/>
              <a:t>May be faster than building, can see what you want, may be cheaper to buy and renovate than build, and there may not be available lots in a desired area</a:t>
            </a:r>
          </a:p>
          <a:p>
            <a:pPr eaLnBrk="1" hangingPunct="1"/>
            <a:r>
              <a:rPr lang="en-US" altLang="en-US" sz="2400" dirty="0"/>
              <a:t>Disadvantages</a:t>
            </a:r>
          </a:p>
          <a:p>
            <a:pPr lvl="1" eaLnBrk="1" hangingPunct="1"/>
            <a:r>
              <a:rPr lang="en-US" altLang="en-US" dirty="0"/>
              <a:t>May be more expensive than to build it new, often over budget and delays, large unanticipated additional expenses for yard and fencing depending on what was renovated, combined construction loan interest and rental expense can be high, may have other major problems not noted before, high monitoring costs!!! high stress and high risk!!</a:t>
            </a:r>
          </a:p>
          <a:p>
            <a:pPr lvl="1" eaLnBrk="1" hangingPunct="1"/>
            <a:endParaRPr lang="en-US" altLang="en-US" dirty="0"/>
          </a:p>
        </p:txBody>
      </p:sp>
      <p:sp>
        <p:nvSpPr>
          <p:cNvPr id="25604"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68A1D668-D02B-4B6A-8866-B74970718B36}" type="slidenum">
              <a:rPr lang="en-US" altLang="en-US" sz="1800">
                <a:solidFill>
                  <a:schemeClr val="bg1"/>
                </a:solidFill>
              </a:rPr>
              <a:pPr>
                <a:spcBef>
                  <a:spcPct val="0"/>
                </a:spcBef>
                <a:buFontTx/>
                <a:buNone/>
              </a:pPr>
              <a:t>9</a:t>
            </a:fld>
            <a:endParaRPr lang="en-US" altLang="en-US" sz="1800">
              <a:solidFill>
                <a:schemeClr val="bg1"/>
              </a:solidFill>
            </a:endParaRPr>
          </a:p>
        </p:txBody>
      </p:sp>
    </p:spTree>
    <p:extLst>
      <p:ext uri="{BB962C8B-B14F-4D97-AF65-F5344CB8AC3E}">
        <p14:creationId xmlns:p14="http://schemas.microsoft.com/office/powerpoint/2010/main" val="1800657707"/>
      </p:ext>
    </p:extLst>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2259">
                                            <p:txEl>
                                              <p:pRg st="0" end="0"/>
                                            </p:txEl>
                                          </p:spTgt>
                                        </p:tgtEl>
                                        <p:attrNameLst>
                                          <p:attrName>style.visibility</p:attrName>
                                        </p:attrNameLst>
                                      </p:cBhvr>
                                      <p:to>
                                        <p:strVal val="visible"/>
                                      </p:to>
                                    </p:set>
                                    <p:anim calcmode="lin" valueType="num">
                                      <p:cBhvr additive="base">
                                        <p:cTn id="7" dur="500" fill="hold"/>
                                        <p:tgtEl>
                                          <p:spTgt spid="3522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522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52259">
                                            <p:txEl>
                                              <p:pRg st="1" end="1"/>
                                            </p:txEl>
                                          </p:spTgt>
                                        </p:tgtEl>
                                        <p:attrNameLst>
                                          <p:attrName>style.visibility</p:attrName>
                                        </p:attrNameLst>
                                      </p:cBhvr>
                                      <p:to>
                                        <p:strVal val="visible"/>
                                      </p:to>
                                    </p:set>
                                    <p:anim calcmode="lin" valueType="num">
                                      <p:cBhvr additive="base">
                                        <p:cTn id="13" dur="500" fill="hold"/>
                                        <p:tgtEl>
                                          <p:spTgt spid="35225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5225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52259">
                                            <p:txEl>
                                              <p:pRg st="2" end="2"/>
                                            </p:txEl>
                                          </p:spTgt>
                                        </p:tgtEl>
                                        <p:attrNameLst>
                                          <p:attrName>style.visibility</p:attrName>
                                        </p:attrNameLst>
                                      </p:cBhvr>
                                      <p:to>
                                        <p:strVal val="visible"/>
                                      </p:to>
                                    </p:set>
                                    <p:anim calcmode="lin" valueType="num">
                                      <p:cBhvr additive="base">
                                        <p:cTn id="17" dur="500" fill="hold"/>
                                        <p:tgtEl>
                                          <p:spTgt spid="35225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5225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52259">
                                            <p:txEl>
                                              <p:pRg st="3" end="3"/>
                                            </p:txEl>
                                          </p:spTgt>
                                        </p:tgtEl>
                                        <p:attrNameLst>
                                          <p:attrName>style.visibility</p:attrName>
                                        </p:attrNameLst>
                                      </p:cBhvr>
                                      <p:to>
                                        <p:strVal val="visible"/>
                                      </p:to>
                                    </p:set>
                                    <p:anim calcmode="lin" valueType="num">
                                      <p:cBhvr additive="base">
                                        <p:cTn id="21" dur="500" fill="hold"/>
                                        <p:tgtEl>
                                          <p:spTgt spid="35225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5225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2259" grpId="0" uiExpand="1" build="p" autoUpdateAnimBg="0"/>
    </p:bld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11568</TotalTime>
  <Words>4125</Words>
  <Application>Microsoft Office PowerPoint</Application>
  <PresentationFormat>On-screen Show (4:3)</PresentationFormat>
  <Paragraphs>410</Paragraphs>
  <Slides>50</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50</vt:i4>
      </vt:variant>
    </vt:vector>
  </HeadingPairs>
  <TitlesOfParts>
    <vt:vector size="55" baseType="lpstr">
      <vt:lpstr>Arial</vt:lpstr>
      <vt:lpstr>Times New Roman</vt:lpstr>
      <vt:lpstr>Verdana</vt:lpstr>
      <vt:lpstr>Wingdings</vt:lpstr>
      <vt:lpstr>BM418-Theme1</vt:lpstr>
      <vt:lpstr>The Home Decision 2 -  Comparing Loans and Creating your Housing Plan  Updated 2020-05-27</vt:lpstr>
      <vt:lpstr>Objectives</vt:lpstr>
      <vt:lpstr>Your Personal Financial Plan (optional)</vt:lpstr>
      <vt:lpstr>Case Study</vt:lpstr>
      <vt:lpstr>A. Understand Options in the Housing Decision</vt:lpstr>
      <vt:lpstr>Renting</vt:lpstr>
      <vt:lpstr>Buying</vt:lpstr>
      <vt:lpstr>Building</vt:lpstr>
      <vt:lpstr>Renovating</vt:lpstr>
      <vt:lpstr>Other Options</vt:lpstr>
      <vt:lpstr>Questions</vt:lpstr>
      <vt:lpstr>B. How to Compare Different Mortgage Loans</vt:lpstr>
      <vt:lpstr>PowerPoint Presentation</vt:lpstr>
      <vt:lpstr>Comparing Loans (continued)</vt:lpstr>
      <vt:lpstr>Comparing Loans (continued)</vt:lpstr>
      <vt:lpstr>Comparing Loans (continued)</vt:lpstr>
      <vt:lpstr>Comparing Loans (continued)</vt:lpstr>
      <vt:lpstr>PowerPoint Presentation</vt:lpstr>
      <vt:lpstr>PowerPoint Presentation</vt:lpstr>
      <vt:lpstr>PowerPoint Presentation</vt:lpstr>
      <vt:lpstr>Comparing Loans (continued)</vt:lpstr>
      <vt:lpstr>Comparing Loans (continued)</vt:lpstr>
      <vt:lpstr>Comparing Loans (continued)</vt:lpstr>
      <vt:lpstr>Comparing Loans: EIR Problem #1</vt:lpstr>
      <vt:lpstr>EIR Problem #1 Answers Loan A  $200,000, 4.0%, no points no fees, 30 years; Loan B  $200,000, 3.75%, 1 point $1,500 fees, 30 years </vt:lpstr>
      <vt:lpstr>Comparing Loans (continued)</vt:lpstr>
      <vt:lpstr>Comparing Loans (continued)</vt:lpstr>
      <vt:lpstr>Comparing Loans: EIR Problem #2</vt:lpstr>
      <vt:lpstr>EIR problem #2 Answers Prepay after 12 years:  Loan A  $200,000, 4.0%, no points no fees, 30 years; Loan B  $200,000, 3.75%, 1 point $1,500 fees</vt:lpstr>
      <vt:lpstr>Comparing Loans: EIR Problem #3</vt:lpstr>
      <vt:lpstr>EIR problem #3 Answers Prepay after 12 years:  Loan A  $200,000, 4.0%, no points no fees, 30 years; Loan B  $200,000, 3.75%, 1 point $1,500 fees</vt:lpstr>
      <vt:lpstr>Comparing Loans: EIR Problem #4</vt:lpstr>
      <vt:lpstr>EIR #4 Answers Prepay after 12 years:  Loan C  $200,000  3.5%, 2 points, $1,500 fees , 30 years.  How much did the 2nd point save?</vt:lpstr>
      <vt:lpstr>C. Understand and Create Your Housing Plan</vt:lpstr>
      <vt:lpstr>Housing Plan (continued)</vt:lpstr>
      <vt:lpstr>Housing Plan (continued)</vt:lpstr>
      <vt:lpstr>Housing Plan (continued)</vt:lpstr>
      <vt:lpstr>Housing Plan (continued)</vt:lpstr>
      <vt:lpstr>Housing Plan (continued)</vt:lpstr>
      <vt:lpstr>Housing Plan (continued)</vt:lpstr>
      <vt:lpstr>Housing Plan (continued)</vt:lpstr>
      <vt:lpstr>Questions</vt:lpstr>
      <vt:lpstr>Review </vt:lpstr>
      <vt:lpstr>Case Study #1</vt:lpstr>
      <vt:lpstr>Case Study #1 Answers Loan A  $300,000, 6.0%, no points no fees, 30 years; Loan B  $300,000, 5.75%, 1 point $1,500 fees, 30 years </vt:lpstr>
      <vt:lpstr>Case Study #2</vt:lpstr>
      <vt:lpstr>Case Study #2 Answers Prepay after 12 years:  Loan A  $300,000, 6.0%, no points no fees, 30 years; Loan B  $300,000, 5.75%, 1 point $1,500 fees</vt:lpstr>
      <vt:lpstr>Case Study #3</vt:lpstr>
      <vt:lpstr>Case Study #3 Answers Prepay after 12 years:  Loan C  $300,000  5.5%, 2 points, $1,500 fees , 30 years.  How much did the 2nd point save?</vt:lpstr>
      <vt:lpstr>Teaching Tools</vt:lpstr>
    </vt:vector>
  </TitlesOfParts>
  <Company>Brigham Young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Buying a Home</dc:title>
  <dc:subject>Buying, renting, building, or renovating a Home</dc:subject>
  <dc:creator>Sudweeks /  Slade</dc:creator>
  <cp:lastModifiedBy>Bryan Sudweeks</cp:lastModifiedBy>
  <cp:revision>449</cp:revision>
  <cp:lastPrinted>2019-10-08T16:28:57Z</cp:lastPrinted>
  <dcterms:created xsi:type="dcterms:W3CDTF">2000-02-23T03:57:20Z</dcterms:created>
  <dcterms:modified xsi:type="dcterms:W3CDTF">2020-05-27T22:46:37Z</dcterms:modified>
</cp:coreProperties>
</file>