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8" r:id="rId1"/>
  </p:sldMasterIdLst>
  <p:notesMasterIdLst>
    <p:notesMasterId r:id="rId66"/>
  </p:notesMasterIdLst>
  <p:handoutMasterIdLst>
    <p:handoutMasterId r:id="rId67"/>
  </p:handoutMasterIdLst>
  <p:sldIdLst>
    <p:sldId id="341" r:id="rId2"/>
    <p:sldId id="321" r:id="rId3"/>
    <p:sldId id="454" r:id="rId4"/>
    <p:sldId id="505" r:id="rId5"/>
    <p:sldId id="589" r:id="rId6"/>
    <p:sldId id="511" r:id="rId7"/>
    <p:sldId id="512" r:id="rId8"/>
    <p:sldId id="513" r:id="rId9"/>
    <p:sldId id="514" r:id="rId10"/>
    <p:sldId id="466" r:id="rId11"/>
    <p:sldId id="453" r:id="rId12"/>
    <p:sldId id="488" r:id="rId13"/>
    <p:sldId id="537" r:id="rId14"/>
    <p:sldId id="540" r:id="rId15"/>
    <p:sldId id="541" r:id="rId16"/>
    <p:sldId id="542" r:id="rId17"/>
    <p:sldId id="543" r:id="rId18"/>
    <p:sldId id="544" r:id="rId19"/>
    <p:sldId id="545" r:id="rId20"/>
    <p:sldId id="546" r:id="rId21"/>
    <p:sldId id="547" r:id="rId22"/>
    <p:sldId id="548" r:id="rId23"/>
    <p:sldId id="549" r:id="rId24"/>
    <p:sldId id="550" r:id="rId25"/>
    <p:sldId id="595" r:id="rId26"/>
    <p:sldId id="551" r:id="rId27"/>
    <p:sldId id="552" r:id="rId28"/>
    <p:sldId id="553" r:id="rId29"/>
    <p:sldId id="554" r:id="rId30"/>
    <p:sldId id="555" r:id="rId31"/>
    <p:sldId id="556" r:id="rId32"/>
    <p:sldId id="557" r:id="rId33"/>
    <p:sldId id="558" r:id="rId34"/>
    <p:sldId id="559" r:id="rId35"/>
    <p:sldId id="560" r:id="rId36"/>
    <p:sldId id="561" r:id="rId37"/>
    <p:sldId id="564" r:id="rId38"/>
    <p:sldId id="565" r:id="rId39"/>
    <p:sldId id="566" r:id="rId40"/>
    <p:sldId id="567" r:id="rId41"/>
    <p:sldId id="568" r:id="rId42"/>
    <p:sldId id="569" r:id="rId43"/>
    <p:sldId id="570" r:id="rId44"/>
    <p:sldId id="571" r:id="rId45"/>
    <p:sldId id="572" r:id="rId46"/>
    <p:sldId id="573" r:id="rId47"/>
    <p:sldId id="574" r:id="rId48"/>
    <p:sldId id="575" r:id="rId49"/>
    <p:sldId id="587" r:id="rId50"/>
    <p:sldId id="588" r:id="rId51"/>
    <p:sldId id="577" r:id="rId52"/>
    <p:sldId id="578" r:id="rId53"/>
    <p:sldId id="579" r:id="rId54"/>
    <p:sldId id="591" r:id="rId55"/>
    <p:sldId id="593" r:id="rId56"/>
    <p:sldId id="592" r:id="rId57"/>
    <p:sldId id="580" r:id="rId58"/>
    <p:sldId id="581" r:id="rId59"/>
    <p:sldId id="582" r:id="rId60"/>
    <p:sldId id="583" r:id="rId61"/>
    <p:sldId id="584" r:id="rId62"/>
    <p:sldId id="585" r:id="rId63"/>
    <p:sldId id="586" r:id="rId64"/>
    <p:sldId id="576" r:id="rId65"/>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3300"/>
    <a:srgbClr val="66FFFF"/>
    <a:srgbClr val="FFCC66"/>
    <a:srgbClr val="2D2C00"/>
    <a:srgbClr val="262500"/>
    <a:srgbClr val="424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91" autoAdjust="0"/>
    <p:restoredTop sz="86391" autoAdjust="0"/>
  </p:normalViewPr>
  <p:slideViewPr>
    <p:cSldViewPr>
      <p:cViewPr varScale="1">
        <p:scale>
          <a:sx n="71" d="100"/>
          <a:sy n="71" d="100"/>
        </p:scale>
        <p:origin x="54" y="576"/>
      </p:cViewPr>
      <p:guideLst>
        <p:guide orient="horz" pos="2160"/>
        <p:guide pos="2880"/>
      </p:guideLst>
    </p:cSldViewPr>
  </p:slideViewPr>
  <p:outlineViewPr>
    <p:cViewPr>
      <p:scale>
        <a:sx n="33" d="100"/>
        <a:sy n="33" d="100"/>
      </p:scale>
      <p:origin x="48" y="81576"/>
    </p:cViewPr>
  </p:outlineViewPr>
  <p:notesTextViewPr>
    <p:cViewPr>
      <p:scale>
        <a:sx n="100" d="100"/>
        <a:sy n="100" d="100"/>
      </p:scale>
      <p:origin x="0" y="0"/>
    </p:cViewPr>
  </p:notesTextViewPr>
  <p:notesViewPr>
    <p:cSldViewPr>
      <p:cViewPr varScale="1">
        <p:scale>
          <a:sx n="79" d="100"/>
          <a:sy n="79" d="100"/>
        </p:scale>
        <p:origin x="834" y="144"/>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bwMode="auto">
          <a:xfrm>
            <a:off x="1323975" y="233363"/>
            <a:ext cx="4283075" cy="465137"/>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ctr" eaLnBrk="1" hangingPunct="1">
              <a:defRPr sz="1400">
                <a:latin typeface="Times New Roman" pitchFamily="18" charset="0"/>
              </a:defRPr>
            </a:lvl1pPr>
          </a:lstStyle>
          <a:p>
            <a:pPr>
              <a:defRPr/>
            </a:pPr>
            <a:r>
              <a:rPr lang="en-US" dirty="0"/>
              <a:t>The Home Decision 1 – The Process</a:t>
            </a:r>
          </a:p>
          <a:p>
            <a:pPr>
              <a:defRPr/>
            </a:pPr>
            <a:r>
              <a:rPr lang="en-US" dirty="0"/>
              <a:t>Personal Finance: Another Perspective</a:t>
            </a:r>
          </a:p>
        </p:txBody>
      </p:sp>
      <p:sp>
        <p:nvSpPr>
          <p:cNvPr id="91141" name="Rectangle 5"/>
          <p:cNvSpPr>
            <a:spLocks noGrp="1" noChangeArrowheads="1"/>
          </p:cNvSpPr>
          <p:nvPr>
            <p:ph type="sldNum" sz="quarter" idx="3"/>
          </p:nvPr>
        </p:nvSpPr>
        <p:spPr bwMode="auto">
          <a:xfrm>
            <a:off x="1947863" y="8597900"/>
            <a:ext cx="3036887" cy="465138"/>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ctr" eaLnBrk="1" hangingPunct="1">
              <a:defRPr sz="1300">
                <a:latin typeface="Times New Roman" panose="02020603050405020304" pitchFamily="18" charset="0"/>
              </a:defRPr>
            </a:lvl1pPr>
          </a:lstStyle>
          <a:p>
            <a:pPr>
              <a:defRPr/>
            </a:pPr>
            <a:fld id="{5BC7A62E-A290-4EFD-BEA9-0F6035BB6A8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1474"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eaLnBrk="1" hangingPunct="1">
              <a:defRPr sz="1300">
                <a:latin typeface="Times New Roman" pitchFamily="18" charset="0"/>
              </a:defRPr>
            </a:lvl1pPr>
          </a:lstStyle>
          <a:p>
            <a:pPr>
              <a:defRPr/>
            </a:pPr>
            <a:endParaRPr lang="en-US"/>
          </a:p>
        </p:txBody>
      </p:sp>
      <p:sp>
        <p:nvSpPr>
          <p:cNvPr id="361475"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lvl1pPr algn="r" eaLnBrk="1" hangingPunct="1">
              <a:defRPr sz="1300">
                <a:latin typeface="Times New Roman" pitchFamily="18" charset="0"/>
              </a:defRPr>
            </a:lvl1pPr>
          </a:lstStyle>
          <a:p>
            <a:pPr>
              <a:defRPr/>
            </a:pPr>
            <a:fld id="{BE5825C4-D85E-4966-B14E-190B9ADE0BDB}" type="datetime1">
              <a:rPr lang="en-US"/>
              <a:pPr>
                <a:defRPr/>
              </a:pPr>
              <a:t>5/27/2020</a:t>
            </a:fld>
            <a:endParaRPr lang="en-US" dirty="0"/>
          </a:p>
        </p:txBody>
      </p:sp>
      <p:sp>
        <p:nvSpPr>
          <p:cNvPr id="5124" name="Rectangle 4"/>
          <p:cNvSpPr>
            <a:spLocks noGrp="1" noRot="1" noChangeAspect="1" noChangeArrowheads="1" noTextEdit="1"/>
          </p:cNvSpPr>
          <p:nvPr>
            <p:ph type="sldImg" idx="2"/>
          </p:nvPr>
        </p:nvSpPr>
        <p:spPr bwMode="auto">
          <a:xfrm>
            <a:off x="1182688" y="698500"/>
            <a:ext cx="4645025"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1477"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331" tIns="46665" rIns="93331" bIns="46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1478"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eaLnBrk="1" hangingPunct="1">
              <a:defRPr sz="1300">
                <a:latin typeface="Times New Roman" pitchFamily="18" charset="0"/>
              </a:defRPr>
            </a:lvl1pPr>
          </a:lstStyle>
          <a:p>
            <a:pPr>
              <a:defRPr/>
            </a:pPr>
            <a:endParaRPr lang="en-US"/>
          </a:p>
        </p:txBody>
      </p:sp>
      <p:sp>
        <p:nvSpPr>
          <p:cNvPr id="361479"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93331" tIns="46665" rIns="93331" bIns="46665" numCol="1" anchor="b" anchorCtr="0" compatLnSpc="1">
            <a:prstTxWarp prst="textNoShape">
              <a:avLst/>
            </a:prstTxWarp>
          </a:bodyPr>
          <a:lstStyle>
            <a:lvl1pPr algn="r" eaLnBrk="1" hangingPunct="1">
              <a:defRPr sz="1300">
                <a:latin typeface="Times New Roman" panose="02020603050405020304" pitchFamily="18" charset="0"/>
              </a:defRPr>
            </a:lvl1pPr>
          </a:lstStyle>
          <a:p>
            <a:pPr>
              <a:defRPr/>
            </a:pPr>
            <a:fld id="{34E2DD07-39D1-4232-99BF-51D0FB44F1B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4E2DD07-39D1-4232-99BF-51D0FB44F1BD}" type="slidenum">
              <a:rPr lang="en-US" altLang="en-US" smtClean="0"/>
              <a:pPr>
                <a:defRPr/>
              </a:pPr>
              <a:t>1</a:t>
            </a:fld>
            <a:endParaRPr lang="en-US" altLang="en-US"/>
          </a:p>
        </p:txBody>
      </p:sp>
    </p:spTree>
    <p:extLst>
      <p:ext uri="{BB962C8B-B14F-4D97-AF65-F5344CB8AC3E}">
        <p14:creationId xmlns:p14="http://schemas.microsoft.com/office/powerpoint/2010/main" val="2501840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90ECBCD4-9B51-4EE7-B1C4-4DFB91845908}" type="slidenum">
              <a:rPr lang="en-US" altLang="en-US" smtClean="0">
                <a:latin typeface="Times New Roman" panose="02020603050405020304" pitchFamily="18" charset="0"/>
              </a:rPr>
              <a:pPr/>
              <a:t>6</a:t>
            </a:fld>
            <a:endParaRPr lang="en-US" altLang="en-US">
              <a:latin typeface="Times New Roman" panose="02020603050405020304" pitchFamily="18" charset="0"/>
            </a:endParaRPr>
          </a:p>
        </p:txBody>
      </p:sp>
    </p:spTree>
    <p:extLst>
      <p:ext uri="{BB962C8B-B14F-4D97-AF65-F5344CB8AC3E}">
        <p14:creationId xmlns:p14="http://schemas.microsoft.com/office/powerpoint/2010/main" val="2086718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75AE3819-F198-44BD-97F4-55AE6062EE5E}" type="slidenum">
              <a:rPr lang="en-US" altLang="en-US" smtClean="0">
                <a:latin typeface="Times New Roman" panose="02020603050405020304" pitchFamily="18" charset="0"/>
              </a:rPr>
              <a:pPr/>
              <a:t>42</a:t>
            </a:fld>
            <a:endParaRPr lang="en-US" altLang="en-US">
              <a:latin typeface="Times New Roman" panose="02020603050405020304" pitchFamily="18" charset="0"/>
            </a:endParaRPr>
          </a:p>
        </p:txBody>
      </p:sp>
    </p:spTree>
    <p:extLst>
      <p:ext uri="{BB962C8B-B14F-4D97-AF65-F5344CB8AC3E}">
        <p14:creationId xmlns:p14="http://schemas.microsoft.com/office/powerpoint/2010/main" val="1140093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ln/>
        </p:spPr>
      </p:sp>
      <p:sp>
        <p:nvSpPr>
          <p:cNvPr id="1126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8F1D1C74-27EB-4A94-B48D-F5498902AA4C}" type="slidenum">
              <a:rPr lang="en-US" altLang="en-US" smtClean="0">
                <a:latin typeface="Times New Roman" panose="02020603050405020304" pitchFamily="18" charset="0"/>
              </a:rPr>
              <a:pPr/>
              <a:t>63</a:t>
            </a:fld>
            <a:endParaRPr lang="en-US" altLang="en-US">
              <a:latin typeface="Times New Roman" panose="02020603050405020304" pitchFamily="18" charset="0"/>
            </a:endParaRPr>
          </a:p>
        </p:txBody>
      </p:sp>
    </p:spTree>
    <p:extLst>
      <p:ext uri="{BB962C8B-B14F-4D97-AF65-F5344CB8AC3E}">
        <p14:creationId xmlns:p14="http://schemas.microsoft.com/office/powerpoint/2010/main" val="4147149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defRPr/>
            </a:pPr>
            <a:fld id="{064B6DAE-1A77-454C-B6B4-8F23735D53F8}"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438150"/>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11"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defRPr/>
            </a:pPr>
            <a:fld id="{141F6B5E-9E46-411F-8DE4-DFD6DD50604D}"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12"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pic>
        <p:nvPicPr>
          <p:cNvPr id="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16"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28025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defRPr/>
            </a:pPr>
            <a:fld id="{D9492E74-9F49-404B-BE27-966FB1724A2F}"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pic>
        <p:nvPicPr>
          <p:cNvPr id="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438150"/>
            <a:ext cx="113347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11"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defRPr/>
            </a:pPr>
            <a:fld id="{08BC6343-E69A-4BF9-BC8B-8FEFDED9F8BE}" type="slidenum">
              <a:rPr lang="en-US" altLang="en-US" sz="1400" smtClean="0">
                <a:latin typeface="Times New Roman" panose="02020603050405020304" pitchFamily="18" charset="0"/>
              </a:rPr>
              <a:pPr eaLnBrk="1" hangingPunct="1">
                <a:defRPr/>
              </a:pPr>
              <a:t>‹#›</a:t>
            </a:fld>
            <a:endParaRPr lang="en-US" altLang="en-US" sz="1400">
              <a:latin typeface="Times New Roman" panose="02020603050405020304" pitchFamily="18" charset="0"/>
            </a:endParaRPr>
          </a:p>
        </p:txBody>
      </p:sp>
      <p:sp>
        <p:nvSpPr>
          <p:cNvPr id="12"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Tree>
    <p:extLst>
      <p:ext uri="{BB962C8B-B14F-4D97-AF65-F5344CB8AC3E}">
        <p14:creationId xmlns:p14="http://schemas.microsoft.com/office/powerpoint/2010/main" val="4085467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651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928688" y="1608138"/>
            <a:ext cx="35671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8138"/>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022915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
        <p:nvSpPr>
          <p:cNvPr id="1030" name="Slide Number Placeholder 3"/>
          <p:cNvSpPr txBox="1">
            <a:spLocks noGrp="1"/>
          </p:cNvSpPr>
          <p:nvPr userDrawn="1"/>
        </p:nvSpPr>
        <p:spPr bwMode="auto">
          <a:xfrm>
            <a:off x="8305800" y="6172200"/>
            <a:ext cx="592138" cy="457200"/>
          </a:xfrm>
          <a:prstGeom prst="rect">
            <a:avLst/>
          </a:prstGeom>
          <a:noFill/>
          <a:ln w="9525">
            <a:noFill/>
            <a:miter lim="800000"/>
            <a:headEnd/>
            <a:tailEnd/>
          </a:ln>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defRPr/>
            </a:pPr>
            <a:fld id="{A456425F-3631-4CBC-8BBF-EA595D71BC14}" type="slidenum">
              <a:rPr lang="en-US" altLang="en-US" sz="1400" smtClean="0">
                <a:latin typeface="Times New Roman" panose="02020603050405020304" pitchFamily="18" charset="0"/>
              </a:rPr>
              <a:pPr algn="ctr" eaLnBrk="1" hangingPunct="1">
                <a:defRPr/>
              </a:pPr>
              <a:t>‹#›</a:t>
            </a:fld>
            <a:endParaRPr lang="en-US" altLang="en-US" sz="1400" dirty="0">
              <a:latin typeface="Times New Roman" panose="02020603050405020304" pitchFamily="18" charset="0"/>
            </a:endParaRPr>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4179" r:id="rId1"/>
    <p:sldLayoutId id="2147484180" r:id="rId2"/>
    <p:sldLayoutId id="2147484181" r:id="rId3"/>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www.experian.com/" TargetMode="External"/><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hyperlink" Target="http://www.annualcreditreport.com/" TargetMode="External"/><Relationship Id="rId5" Type="http://schemas.openxmlformats.org/officeDocument/2006/relationships/hyperlink" Target="http://www.tuc.com/" TargetMode="External"/><Relationship Id="rId4" Type="http://schemas.openxmlformats.org/officeDocument/2006/relationships/hyperlink" Target="http://www.equifax.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www.discover.com/free-credit-score"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www.dropbox.com/s/epp7twjhzuq0agp/TT11%20-%20Maximum%20Mortgage%20Payments%20for%20LDS.xlsx?dl=0" TargetMode="External"/><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dropbox.com/s/epp7twjhzuq0agp/TT11%20-%20Maximum%20Mortgage%20Payments%20for%20LDS.xlsx?dl=0"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hyperlink" Target="https://www.dropbox.com/s/he00z45twalup89/TT35%20-%20Choosing%20a%20Mortgage%20Loan.xlsx?dl=0" TargetMode="Externa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hyperlink" Target="https://www.dropbox.com/s/2uw2uct5wk3a0vq/TT19%20-%20Home%20Loan%20Comparison%20with%20Prepayment%20and%20Refinancing.xlsx?dl=0" TargetMode="Externa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qdlmbh9tchcc4mc/TT01-15%20-%20PFP%20Education%20Home%20Auto%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hyperlink" Target="https://www.dropbox.com/s/2uw2uct5wk3a0vq/TT19%20-%20Home%20Loan%20Comparison%20with%20Prepayment%20and%20Refinancing.xlsx?dl=0"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www.mtgprofessor.com/" TargetMode="External"/><Relationship Id="rId5" Type="http://schemas.openxmlformats.org/officeDocument/2006/relationships/hyperlink" Target="https://www.dropbox.com/s/hkgts4u1t7kxh5y/TT20%20-%20Debt%20Elimination%20Spreadsheet%20with%20Accellerator.xlsm?dl=0" TargetMode="External"/><Relationship Id="rId4" Type="http://schemas.openxmlformats.org/officeDocument/2006/relationships/hyperlink" Target="https://www.dropbox.com/s/epp7twjhzuq0agp/TT11%20-%20Maximum%20Mortgage%20Payments%20for%20LDS.xlsx?dl=0"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914400" y="2679700"/>
            <a:ext cx="7315200" cy="3492500"/>
          </a:xfrm>
        </p:spPr>
        <p:txBody>
          <a:bodyPr/>
          <a:lstStyle/>
          <a:p>
            <a:pPr eaLnBrk="1" hangingPunct="1"/>
            <a:br>
              <a:rPr lang="en-US" altLang="en-US" sz="4400" dirty="0"/>
            </a:br>
            <a:r>
              <a:rPr lang="en-US" altLang="en-US" sz="4400" dirty="0"/>
              <a:t>The Home Decision 1 - </a:t>
            </a:r>
            <a:br>
              <a:rPr lang="en-US" altLang="en-US" sz="4400" dirty="0"/>
            </a:br>
            <a:r>
              <a:rPr lang="en-US" altLang="en-US" sz="4400" dirty="0"/>
              <a:t>The Process</a:t>
            </a:r>
            <a:br>
              <a:rPr lang="en-US" altLang="en-US" sz="4400" dirty="0"/>
            </a:br>
            <a:br>
              <a:rPr lang="en-US" altLang="en-US" sz="4400" dirty="0"/>
            </a:br>
            <a:br>
              <a:rPr lang="en-US" altLang="en-US" sz="4400" dirty="0"/>
            </a:br>
            <a:r>
              <a:rPr lang="en-US" altLang="en-US" sz="2800" dirty="0"/>
              <a:t>Updated 2020-05-27</a:t>
            </a:r>
            <a:br>
              <a:rPr lang="en-US" altLang="en-US" sz="2800" dirty="0"/>
            </a:br>
            <a:endParaRPr lang="en-US" altLang="en-US" sz="4400" dirty="0"/>
          </a:p>
        </p:txBody>
      </p:sp>
      <p:sp>
        <p:nvSpPr>
          <p:cNvPr id="7171" name="Text Box 4"/>
          <p:cNvSpPr txBox="1">
            <a:spLocks noChangeArrowheads="1"/>
          </p:cNvSpPr>
          <p:nvPr/>
        </p:nvSpPr>
        <p:spPr bwMode="auto">
          <a:xfrm>
            <a:off x="14288" y="1168400"/>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50000"/>
              </a:spcBef>
              <a:buFontTx/>
              <a:buNone/>
            </a:pPr>
            <a:r>
              <a:rPr lang="en-US" altLang="en-US" sz="3200"/>
              <a:t>Personal Finance: Another Perspective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dirty="0"/>
              <a:t>Principles </a:t>
            </a:r>
            <a:r>
              <a:rPr lang="en-US" altLang="en-US" sz="2400" dirty="0"/>
              <a:t>(continued)</a:t>
            </a:r>
            <a:endParaRPr lang="en-US" altLang="en-US" dirty="0"/>
          </a:p>
        </p:txBody>
      </p:sp>
      <p:sp>
        <p:nvSpPr>
          <p:cNvPr id="151555" name="Rectangle 1027"/>
          <p:cNvSpPr>
            <a:spLocks noGrp="1" noChangeArrowheads="1"/>
          </p:cNvSpPr>
          <p:nvPr>
            <p:ph idx="1"/>
          </p:nvPr>
        </p:nvSpPr>
        <p:spPr>
          <a:xfrm>
            <a:off x="928688" y="1608138"/>
            <a:ext cx="7451725" cy="4419600"/>
          </a:xfrm>
        </p:spPr>
        <p:txBody>
          <a:bodyPr/>
          <a:lstStyle/>
          <a:p>
            <a:pPr eaLnBrk="1" hangingPunct="1">
              <a:defRPr/>
            </a:pPr>
            <a:r>
              <a:rPr lang="en-US" altLang="en-US" dirty="0"/>
              <a:t>What are the Principles of Home Ownership?</a:t>
            </a:r>
          </a:p>
          <a:p>
            <a:pPr lvl="1" eaLnBrk="1" hangingPunct="1">
              <a:defRPr/>
            </a:pPr>
            <a:r>
              <a:rPr lang="en-US" altLang="en-US" dirty="0"/>
              <a:t>1. Understand yourself, your vision, goals and budget </a:t>
            </a:r>
          </a:p>
          <a:p>
            <a:pPr lvl="1" eaLnBrk="1" hangingPunct="1">
              <a:defRPr/>
            </a:pPr>
            <a:r>
              <a:rPr lang="en-US" altLang="en-US" dirty="0"/>
              <a:t>2. Seek, receive and act on the Spirit’s guidance</a:t>
            </a:r>
          </a:p>
          <a:p>
            <a:pPr lvl="1" eaLnBrk="1" hangingPunct="1">
              <a:defRPr/>
            </a:pPr>
            <a:r>
              <a:rPr lang="en-US" altLang="en-US" dirty="0"/>
              <a:t>3. Understand the key areas and process of finding, funding, and buying a home</a:t>
            </a:r>
          </a:p>
          <a:p>
            <a:pPr lvl="1" eaLnBrk="1" hangingPunct="1">
              <a:defRPr/>
            </a:pPr>
            <a:r>
              <a:rPr lang="en-US" altLang="en-US" dirty="0"/>
              <a:t>4. Be wise in your housing spending</a:t>
            </a:r>
          </a:p>
          <a:p>
            <a:pPr lvl="1" eaLnBrk="1" hangingPunct="1">
              <a:defRPr/>
            </a:pPr>
            <a:r>
              <a:rPr lang="en-US" altLang="en-US" dirty="0"/>
              <a:t>5. Live below your means--fit your house to your budget, not your budget to your house</a:t>
            </a:r>
          </a:p>
          <a:p>
            <a:pPr lvl="1" eaLnBrk="1" hangingPunct="1">
              <a:defRPr/>
            </a:pPr>
            <a:r>
              <a:rPr lang="en-US" altLang="en-US" dirty="0"/>
              <a:t>6. Be a good steward over all your blessings and keep it up.  </a:t>
            </a:r>
          </a:p>
          <a:p>
            <a:pPr marL="457200" lvl="1" indent="0" eaLnBrk="1" hangingPunct="1">
              <a:buFontTx/>
              <a:buNone/>
              <a:defRPr/>
            </a:pPr>
            <a:endParaRPr lang="en-US" altLang="en-US" dirty="0"/>
          </a:p>
        </p:txBody>
      </p:sp>
      <p:sp>
        <p:nvSpPr>
          <p:cNvPr id="1331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9F2C056-A01A-4505-B044-92B0B773BF9D}" type="slidenum">
              <a:rPr lang="en-US" altLang="en-US" sz="1800">
                <a:solidFill>
                  <a:schemeClr val="bg1"/>
                </a:solidFill>
              </a:rPr>
              <a:pPr>
                <a:spcBef>
                  <a:spcPct val="0"/>
                </a:spcBef>
                <a:buFontTx/>
                <a:buNone/>
              </a:pPr>
              <a:t>10</a:t>
            </a:fld>
            <a:endParaRPr lang="en-US" altLang="en-US" sz="1800">
              <a:solidFill>
                <a:schemeClr val="bg1"/>
              </a:solidFill>
            </a:endParaRPr>
          </a:p>
        </p:txBody>
      </p:sp>
    </p:spTree>
    <p:extLst>
      <p:ext uri="{BB962C8B-B14F-4D97-AF65-F5344CB8AC3E}">
        <p14:creationId xmlns:p14="http://schemas.microsoft.com/office/powerpoint/2010/main" val="3808065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1555">
                                            <p:txEl>
                                              <p:pRg st="2" end="2"/>
                                            </p:txEl>
                                          </p:spTgt>
                                        </p:tgtEl>
                                        <p:attrNameLst>
                                          <p:attrName>style.visibility</p:attrName>
                                        </p:attrNameLst>
                                      </p:cBhvr>
                                      <p:to>
                                        <p:strVal val="visible"/>
                                      </p:to>
                                    </p:set>
                                    <p:anim calcmode="lin" valueType="num">
                                      <p:cBhvr additive="base">
                                        <p:cTn id="17" dur="500" fill="hold"/>
                                        <p:tgtEl>
                                          <p:spTgt spid="1515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15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1555">
                                            <p:txEl>
                                              <p:pRg st="3" end="3"/>
                                            </p:txEl>
                                          </p:spTgt>
                                        </p:tgtEl>
                                        <p:attrNameLst>
                                          <p:attrName>style.visibility</p:attrName>
                                        </p:attrNameLst>
                                      </p:cBhvr>
                                      <p:to>
                                        <p:strVal val="visible"/>
                                      </p:to>
                                    </p:set>
                                    <p:anim calcmode="lin" valueType="num">
                                      <p:cBhvr additive="base">
                                        <p:cTn id="21" dur="500" fill="hold"/>
                                        <p:tgtEl>
                                          <p:spTgt spid="1515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15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1555">
                                            <p:txEl>
                                              <p:pRg st="4" end="4"/>
                                            </p:txEl>
                                          </p:spTgt>
                                        </p:tgtEl>
                                        <p:attrNameLst>
                                          <p:attrName>style.visibility</p:attrName>
                                        </p:attrNameLst>
                                      </p:cBhvr>
                                      <p:to>
                                        <p:strVal val="visible"/>
                                      </p:to>
                                    </p:set>
                                    <p:anim calcmode="lin" valueType="num">
                                      <p:cBhvr additive="base">
                                        <p:cTn id="25" dur="500" fill="hold"/>
                                        <p:tgtEl>
                                          <p:spTgt spid="1515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15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1555">
                                            <p:txEl>
                                              <p:pRg st="5" end="5"/>
                                            </p:txEl>
                                          </p:spTgt>
                                        </p:tgtEl>
                                        <p:attrNameLst>
                                          <p:attrName>style.visibility</p:attrName>
                                        </p:attrNameLst>
                                      </p:cBhvr>
                                      <p:to>
                                        <p:strVal val="visible"/>
                                      </p:to>
                                    </p:set>
                                    <p:anim calcmode="lin" valueType="num">
                                      <p:cBhvr additive="base">
                                        <p:cTn id="29" dur="500" fill="hold"/>
                                        <p:tgtEl>
                                          <p:spTgt spid="1515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15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1555">
                                            <p:txEl>
                                              <p:pRg st="6" end="6"/>
                                            </p:txEl>
                                          </p:spTgt>
                                        </p:tgtEl>
                                        <p:attrNameLst>
                                          <p:attrName>style.visibility</p:attrName>
                                        </p:attrNameLst>
                                      </p:cBhvr>
                                      <p:to>
                                        <p:strVal val="visible"/>
                                      </p:to>
                                    </p:set>
                                    <p:anim calcmode="lin" valueType="num">
                                      <p:cBhvr additive="base">
                                        <p:cTn id="33" dur="500" fill="hold"/>
                                        <p:tgtEl>
                                          <p:spTgt spid="1515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155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dirty="0"/>
              <a:t>Principles </a:t>
            </a:r>
            <a:r>
              <a:rPr lang="en-US" altLang="en-US" sz="2400" dirty="0"/>
              <a:t>(continued)</a:t>
            </a:r>
            <a:endParaRPr lang="en-US" altLang="en-US" dirty="0"/>
          </a:p>
        </p:txBody>
      </p:sp>
      <p:sp>
        <p:nvSpPr>
          <p:cNvPr id="151555" name="Rectangle 1027"/>
          <p:cNvSpPr>
            <a:spLocks noGrp="1" noChangeArrowheads="1"/>
          </p:cNvSpPr>
          <p:nvPr>
            <p:ph idx="1"/>
          </p:nvPr>
        </p:nvSpPr>
        <p:spPr>
          <a:xfrm>
            <a:off x="928688" y="1608138"/>
            <a:ext cx="8062912" cy="4419600"/>
          </a:xfrm>
        </p:spPr>
        <p:txBody>
          <a:bodyPr/>
          <a:lstStyle/>
          <a:p>
            <a:pPr marL="0" indent="0" eaLnBrk="1" hangingPunct="1">
              <a:buNone/>
              <a:defRPr/>
            </a:pPr>
            <a:r>
              <a:rPr lang="en-US" altLang="en-US" dirty="0"/>
              <a:t>Finding Balance</a:t>
            </a:r>
          </a:p>
          <a:p>
            <a:pPr marL="0" indent="0" eaLnBrk="1" hangingPunct="1">
              <a:buNone/>
              <a:defRPr/>
            </a:pPr>
            <a:r>
              <a:rPr lang="en-US" altLang="en-US" sz="2400" u="sng" dirty="0"/>
              <a:t>Guiding Principles					Doctrines</a:t>
            </a:r>
          </a:p>
          <a:p>
            <a:pPr eaLnBrk="1" hangingPunct="1">
              <a:defRPr/>
            </a:pPr>
            <a:r>
              <a:rPr lang="en-US" altLang="en-US" sz="2400" dirty="0"/>
              <a:t>Understand yourself, your vision &amp; goals	Identity</a:t>
            </a:r>
          </a:p>
          <a:p>
            <a:pPr eaLnBrk="1" hangingPunct="1">
              <a:defRPr/>
            </a:pPr>
            <a:r>
              <a:rPr lang="en-US" altLang="en-US" sz="2400" dirty="0"/>
              <a:t>Seek, receive and act on guidance		Obedience</a:t>
            </a:r>
          </a:p>
          <a:p>
            <a:pPr eaLnBrk="1" hangingPunct="1">
              <a:defRPr/>
            </a:pPr>
            <a:r>
              <a:rPr lang="en-US" altLang="en-US" sz="2400" dirty="0"/>
              <a:t>Understand housing basics and process	Agency</a:t>
            </a:r>
          </a:p>
          <a:p>
            <a:pPr eaLnBrk="1" hangingPunct="1">
              <a:defRPr/>
            </a:pPr>
            <a:r>
              <a:rPr lang="en-US" altLang="en-US" sz="2400" dirty="0"/>
              <a:t>Be wise in your spending			Stewardship</a:t>
            </a:r>
          </a:p>
          <a:p>
            <a:pPr eaLnBrk="1" hangingPunct="1">
              <a:defRPr/>
            </a:pPr>
            <a:r>
              <a:rPr lang="en-US" altLang="en-US" sz="2400" dirty="0"/>
              <a:t>Live below your means			Agency</a:t>
            </a:r>
          </a:p>
          <a:p>
            <a:pPr eaLnBrk="1" hangingPunct="1">
              <a:defRPr/>
            </a:pPr>
            <a:r>
              <a:rPr lang="en-US" altLang="en-US" sz="2400" dirty="0"/>
              <a:t>Be a good steward 				Accountability</a:t>
            </a:r>
          </a:p>
          <a:p>
            <a:pPr marL="457200" lvl="1" indent="0" eaLnBrk="1" hangingPunct="1">
              <a:buFontTx/>
              <a:buNone/>
              <a:defRPr/>
            </a:pPr>
            <a:endParaRPr lang="en-US" altLang="en-US" sz="2000" dirty="0"/>
          </a:p>
        </p:txBody>
      </p:sp>
      <p:sp>
        <p:nvSpPr>
          <p:cNvPr id="1331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9F2C056-A01A-4505-B044-92B0B773BF9D}" type="slidenum">
              <a:rPr lang="en-US" altLang="en-US" sz="1800">
                <a:solidFill>
                  <a:schemeClr val="bg1"/>
                </a:solidFill>
              </a:rPr>
              <a:pPr>
                <a:spcBef>
                  <a:spcPct val="0"/>
                </a:spcBef>
                <a:buFontTx/>
                <a:buNone/>
              </a:pPr>
              <a:t>11</a:t>
            </a:fld>
            <a:endParaRPr lang="en-US" altLang="en-US" sz="18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1555">
                                            <p:txEl>
                                              <p:pRg st="2" end="2"/>
                                            </p:txEl>
                                          </p:spTgt>
                                        </p:tgtEl>
                                        <p:attrNameLst>
                                          <p:attrName>style.visibility</p:attrName>
                                        </p:attrNameLst>
                                      </p:cBhvr>
                                      <p:to>
                                        <p:strVal val="visible"/>
                                      </p:to>
                                    </p:set>
                                    <p:anim calcmode="lin" valueType="num">
                                      <p:cBhvr additive="base">
                                        <p:cTn id="17" dur="500" fill="hold"/>
                                        <p:tgtEl>
                                          <p:spTgt spid="1515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15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1555">
                                            <p:txEl>
                                              <p:pRg st="3" end="3"/>
                                            </p:txEl>
                                          </p:spTgt>
                                        </p:tgtEl>
                                        <p:attrNameLst>
                                          <p:attrName>style.visibility</p:attrName>
                                        </p:attrNameLst>
                                      </p:cBhvr>
                                      <p:to>
                                        <p:strVal val="visible"/>
                                      </p:to>
                                    </p:set>
                                    <p:anim calcmode="lin" valueType="num">
                                      <p:cBhvr additive="base">
                                        <p:cTn id="21" dur="500" fill="hold"/>
                                        <p:tgtEl>
                                          <p:spTgt spid="1515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15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1555">
                                            <p:txEl>
                                              <p:pRg st="4" end="4"/>
                                            </p:txEl>
                                          </p:spTgt>
                                        </p:tgtEl>
                                        <p:attrNameLst>
                                          <p:attrName>style.visibility</p:attrName>
                                        </p:attrNameLst>
                                      </p:cBhvr>
                                      <p:to>
                                        <p:strVal val="visible"/>
                                      </p:to>
                                    </p:set>
                                    <p:anim calcmode="lin" valueType="num">
                                      <p:cBhvr additive="base">
                                        <p:cTn id="25" dur="500" fill="hold"/>
                                        <p:tgtEl>
                                          <p:spTgt spid="1515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15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1555">
                                            <p:txEl>
                                              <p:pRg st="5" end="5"/>
                                            </p:txEl>
                                          </p:spTgt>
                                        </p:tgtEl>
                                        <p:attrNameLst>
                                          <p:attrName>style.visibility</p:attrName>
                                        </p:attrNameLst>
                                      </p:cBhvr>
                                      <p:to>
                                        <p:strVal val="visible"/>
                                      </p:to>
                                    </p:set>
                                    <p:anim calcmode="lin" valueType="num">
                                      <p:cBhvr additive="base">
                                        <p:cTn id="29" dur="500" fill="hold"/>
                                        <p:tgtEl>
                                          <p:spTgt spid="1515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155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51555">
                                            <p:txEl>
                                              <p:pRg st="6" end="6"/>
                                            </p:txEl>
                                          </p:spTgt>
                                        </p:tgtEl>
                                        <p:attrNameLst>
                                          <p:attrName>style.visibility</p:attrName>
                                        </p:attrNameLst>
                                      </p:cBhvr>
                                      <p:to>
                                        <p:strVal val="visible"/>
                                      </p:to>
                                    </p:set>
                                    <p:anim calcmode="lin" valueType="num">
                                      <p:cBhvr additive="base">
                                        <p:cTn id="35" dur="500" fill="hold"/>
                                        <p:tgtEl>
                                          <p:spTgt spid="151555">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51555">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51555">
                                            <p:txEl>
                                              <p:pRg st="7" end="7"/>
                                            </p:txEl>
                                          </p:spTgt>
                                        </p:tgtEl>
                                        <p:attrNameLst>
                                          <p:attrName>style.visibility</p:attrName>
                                        </p:attrNameLst>
                                      </p:cBhvr>
                                      <p:to>
                                        <p:strVal val="visible"/>
                                      </p:to>
                                    </p:set>
                                    <p:anim calcmode="lin" valueType="num">
                                      <p:cBhvr additive="base">
                                        <p:cTn id="39" dur="500" fill="hold"/>
                                        <p:tgtEl>
                                          <p:spTgt spid="151555">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5155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dirty="0"/>
              <a:t>Principles </a:t>
            </a:r>
            <a:r>
              <a:rPr lang="en-US" altLang="en-US" sz="2400" dirty="0"/>
              <a:t>(continued)</a:t>
            </a:r>
            <a:endParaRPr lang="en-US" altLang="en-US" dirty="0"/>
          </a:p>
        </p:txBody>
      </p:sp>
      <p:sp>
        <p:nvSpPr>
          <p:cNvPr id="151555" name="Rectangle 1027"/>
          <p:cNvSpPr>
            <a:spLocks noGrp="1" noChangeArrowheads="1"/>
          </p:cNvSpPr>
          <p:nvPr>
            <p:ph idx="1"/>
          </p:nvPr>
        </p:nvSpPr>
        <p:spPr>
          <a:xfrm>
            <a:off x="928689" y="1608138"/>
            <a:ext cx="7300912" cy="4419600"/>
          </a:xfrm>
        </p:spPr>
        <p:txBody>
          <a:bodyPr/>
          <a:lstStyle/>
          <a:p>
            <a:pPr marL="457200" lvl="1" indent="0" algn="ctr" eaLnBrk="1" hangingPunct="1">
              <a:buFontTx/>
              <a:buNone/>
              <a:defRPr/>
            </a:pPr>
            <a:r>
              <a:rPr lang="en-US" altLang="en-US" sz="2800" i="1" dirty="0"/>
              <a:t>From obedience to consecration</a:t>
            </a:r>
          </a:p>
          <a:p>
            <a:pPr marL="457200" lvl="1" indent="0" eaLnBrk="1" hangingPunct="1">
              <a:buFontTx/>
              <a:buNone/>
              <a:defRPr/>
            </a:pPr>
            <a:r>
              <a:rPr lang="en-US" altLang="en-US" dirty="0"/>
              <a:t>I am a child of Heavenly Parents (identity), striving to have the companionship of the Spirit (obedience), learning about available housing options (accountability), so I can find the best housing option for my family (stewardship).  This will allow us to enjoy a safe and secure home (agency) at an acceptable cost (stewardship), so we can accomplish my personal mission and achieve our individual and family vision and goals.</a:t>
            </a:r>
          </a:p>
        </p:txBody>
      </p:sp>
      <p:sp>
        <p:nvSpPr>
          <p:cNvPr id="1331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9F2C056-A01A-4505-B044-92B0B773BF9D}" type="slidenum">
              <a:rPr lang="en-US" altLang="en-US" sz="1800">
                <a:solidFill>
                  <a:schemeClr val="bg1"/>
                </a:solidFill>
              </a:rPr>
              <a:pPr>
                <a:spcBef>
                  <a:spcPct val="0"/>
                </a:spcBef>
                <a:buFontTx/>
                <a:buNone/>
              </a:pPr>
              <a:t>12</a:t>
            </a:fld>
            <a:endParaRPr lang="en-US" altLang="en-US" sz="1800">
              <a:solidFill>
                <a:schemeClr val="bg1"/>
              </a:solidFill>
            </a:endParaRPr>
          </a:p>
        </p:txBody>
      </p:sp>
    </p:spTree>
    <p:extLst>
      <p:ext uri="{BB962C8B-B14F-4D97-AF65-F5344CB8AC3E}">
        <p14:creationId xmlns:p14="http://schemas.microsoft.com/office/powerpoint/2010/main" val="124741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dirty="0"/>
              <a:t>Questions</a:t>
            </a:r>
          </a:p>
        </p:txBody>
      </p:sp>
      <p:sp>
        <p:nvSpPr>
          <p:cNvPr id="151555" name="Rectangle 1027"/>
          <p:cNvSpPr>
            <a:spLocks noGrp="1" noChangeArrowheads="1"/>
          </p:cNvSpPr>
          <p:nvPr>
            <p:ph idx="1"/>
          </p:nvPr>
        </p:nvSpPr>
        <p:spPr>
          <a:xfrm>
            <a:off x="928689" y="1608138"/>
            <a:ext cx="7300912" cy="4419600"/>
          </a:xfrm>
        </p:spPr>
        <p:txBody>
          <a:bodyPr/>
          <a:lstStyle/>
          <a:p>
            <a:pPr lvl="1" eaLnBrk="1" hangingPunct="1">
              <a:defRPr/>
            </a:pPr>
            <a:r>
              <a:rPr lang="en-US" altLang="en-US" dirty="0"/>
              <a:t>Any questions about housing options and the principles of home ownership?</a:t>
            </a:r>
          </a:p>
        </p:txBody>
      </p:sp>
      <p:sp>
        <p:nvSpPr>
          <p:cNvPr id="1331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9F2C056-A01A-4505-B044-92B0B773BF9D}" type="slidenum">
              <a:rPr lang="en-US" altLang="en-US" sz="1800">
                <a:solidFill>
                  <a:schemeClr val="bg1"/>
                </a:solidFill>
              </a:rPr>
              <a:pPr>
                <a:spcBef>
                  <a:spcPct val="0"/>
                </a:spcBef>
                <a:buFontTx/>
                <a:buNone/>
              </a:pPr>
              <a:t>13</a:t>
            </a:fld>
            <a:endParaRPr lang="en-US" altLang="en-US" sz="1800">
              <a:solidFill>
                <a:schemeClr val="bg1"/>
              </a:solidFill>
            </a:endParaRPr>
          </a:p>
        </p:txBody>
      </p:sp>
      <p:pic>
        <p:nvPicPr>
          <p:cNvPr id="2" name="Picture 1"/>
          <p:cNvPicPr>
            <a:picLocks noChangeAspect="1"/>
          </p:cNvPicPr>
          <p:nvPr/>
        </p:nvPicPr>
        <p:blipFill>
          <a:blip r:embed="rId2"/>
          <a:stretch>
            <a:fillRect/>
          </a:stretch>
        </p:blipFill>
        <p:spPr>
          <a:xfrm>
            <a:off x="1807370" y="4390713"/>
            <a:ext cx="5543550" cy="1800225"/>
          </a:xfrm>
          <a:prstGeom prst="rect">
            <a:avLst/>
          </a:prstGeom>
        </p:spPr>
      </p:pic>
    </p:spTree>
    <p:extLst>
      <p:ext uri="{BB962C8B-B14F-4D97-AF65-F5344CB8AC3E}">
        <p14:creationId xmlns:p14="http://schemas.microsoft.com/office/powerpoint/2010/main" val="1255458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762000"/>
            <a:ext cx="9144000" cy="762000"/>
          </a:xfrm>
        </p:spPr>
        <p:txBody>
          <a:bodyPr/>
          <a:lstStyle/>
          <a:p>
            <a:pPr eaLnBrk="1" hangingPunct="1"/>
            <a:r>
              <a:rPr lang="en-US" altLang="en-US" dirty="0"/>
              <a:t>A. Understand the Home Buying Process</a:t>
            </a:r>
          </a:p>
        </p:txBody>
      </p:sp>
      <p:sp>
        <p:nvSpPr>
          <p:cNvPr id="23555" name="Content Placeholder 2"/>
          <p:cNvSpPr>
            <a:spLocks noGrp="1"/>
          </p:cNvSpPr>
          <p:nvPr>
            <p:ph idx="1"/>
          </p:nvPr>
        </p:nvSpPr>
        <p:spPr>
          <a:xfrm>
            <a:off x="928688" y="1608138"/>
            <a:ext cx="7286625" cy="4419600"/>
          </a:xfrm>
        </p:spPr>
        <p:txBody>
          <a:bodyPr/>
          <a:lstStyle/>
          <a:p>
            <a:pPr eaLnBrk="1" hangingPunct="1"/>
            <a:r>
              <a:rPr lang="en-US" altLang="en-US" dirty="0"/>
              <a:t>Purchasing a house is a four-step process:  </a:t>
            </a:r>
          </a:p>
          <a:p>
            <a:pPr lvl="1" eaLnBrk="1" hangingPunct="1"/>
            <a:r>
              <a:rPr lang="en-US" altLang="en-US" dirty="0"/>
              <a:t>Step 1. Understand your limits</a:t>
            </a:r>
          </a:p>
          <a:p>
            <a:pPr lvl="2" eaLnBrk="1" hangingPunct="1"/>
            <a:r>
              <a:rPr lang="en-US" altLang="en-US" dirty="0"/>
              <a:t>Know yourself, what you can afford and what you need now and in the future</a:t>
            </a:r>
          </a:p>
          <a:p>
            <a:pPr lvl="1" eaLnBrk="1" hangingPunct="1"/>
            <a:r>
              <a:rPr lang="en-US" altLang="en-US" dirty="0"/>
              <a:t>Step 2.  Find your home</a:t>
            </a:r>
          </a:p>
          <a:p>
            <a:pPr lvl="2" eaLnBrk="1" hangingPunct="1"/>
            <a:r>
              <a:rPr lang="en-US" altLang="en-US" dirty="0"/>
              <a:t>Determine what you want, and go and find it</a:t>
            </a:r>
          </a:p>
          <a:p>
            <a:pPr lvl="1" eaLnBrk="1" hangingPunct="1"/>
            <a:r>
              <a:rPr lang="en-US" altLang="en-US" dirty="0"/>
              <a:t>Step 3.  Find, fund and service your loan</a:t>
            </a:r>
          </a:p>
          <a:p>
            <a:pPr lvl="2" eaLnBrk="1" hangingPunct="1"/>
            <a:r>
              <a:rPr lang="en-US" altLang="en-US" dirty="0"/>
              <a:t>Know what lenders need, find the best loan, have everything ready, and get the best loan </a:t>
            </a:r>
          </a:p>
          <a:p>
            <a:pPr lvl="1" eaLnBrk="1" hangingPunct="1"/>
            <a:r>
              <a:rPr lang="en-US" altLang="en-US" dirty="0"/>
              <a:t>Step 4.  Enjoy home ownership	</a:t>
            </a:r>
          </a:p>
          <a:p>
            <a:pPr lvl="2" eaLnBrk="1" hangingPunct="1"/>
            <a:r>
              <a:rPr lang="en-US" altLang="en-US" dirty="0"/>
              <a:t>Realize you are a steward over all God has blessed you with.  Take good care of your home</a:t>
            </a:r>
          </a:p>
          <a:p>
            <a:pPr eaLnBrk="1" hangingPunct="1"/>
            <a:endParaRPr lang="en-US" altLang="en-US" sz="2400" dirty="0"/>
          </a:p>
        </p:txBody>
      </p:sp>
      <p:sp>
        <p:nvSpPr>
          <p:cNvPr id="28676"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2F705CE2-02DA-4FEB-B8D2-594216D46A53}" type="slidenum">
              <a:rPr lang="en-US" altLang="en-US" sz="1800">
                <a:solidFill>
                  <a:schemeClr val="bg1"/>
                </a:solidFill>
              </a:rPr>
              <a:pPr>
                <a:spcBef>
                  <a:spcPct val="0"/>
                </a:spcBef>
                <a:buFontTx/>
                <a:buNone/>
              </a:pPr>
              <a:t>14</a:t>
            </a:fld>
            <a:endParaRPr lang="en-US" altLang="en-US" sz="1800">
              <a:solidFill>
                <a:schemeClr val="bg1"/>
              </a:solidFill>
            </a:endParaRPr>
          </a:p>
        </p:txBody>
      </p:sp>
    </p:spTree>
    <p:extLst>
      <p:ext uri="{BB962C8B-B14F-4D97-AF65-F5344CB8AC3E}">
        <p14:creationId xmlns:p14="http://schemas.microsoft.com/office/powerpoint/2010/main" val="39090918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55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555">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555">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555">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55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allAtOnce"/>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Title 1"/>
          <p:cNvSpPr>
            <a:spLocks noGrp="1"/>
          </p:cNvSpPr>
          <p:nvPr>
            <p:ph type="title"/>
          </p:nvPr>
        </p:nvSpPr>
        <p:spPr>
          <a:xfrm>
            <a:off x="685800" y="533400"/>
            <a:ext cx="7772400" cy="1143000"/>
          </a:xfrm>
        </p:spPr>
        <p:txBody>
          <a:bodyPr/>
          <a:lstStyle/>
          <a:p>
            <a:pPr marL="742950" indent="-742950" eaLnBrk="1" hangingPunct="1"/>
            <a:r>
              <a:rPr lang="en-US" altLang="en-US"/>
              <a:t>Step 1. Understand your Limits</a:t>
            </a:r>
          </a:p>
        </p:txBody>
      </p:sp>
      <p:sp>
        <p:nvSpPr>
          <p:cNvPr id="14339" name="Text Placeholder 2"/>
          <p:cNvSpPr>
            <a:spLocks noGrp="1"/>
          </p:cNvSpPr>
          <p:nvPr>
            <p:ph type="body" sz="half" idx="1"/>
          </p:nvPr>
        </p:nvSpPr>
        <p:spPr>
          <a:xfrm>
            <a:off x="914400" y="1600200"/>
            <a:ext cx="7315200" cy="4419600"/>
          </a:xfrm>
        </p:spPr>
        <p:txBody>
          <a:bodyPr/>
          <a:lstStyle/>
          <a:p>
            <a:pPr lvl="1" eaLnBrk="1" hangingPunct="1"/>
            <a:r>
              <a:rPr lang="en-US" altLang="en-US" sz="2800" dirty="0"/>
              <a:t>Understand yourself and your limits relates to 8 areas:</a:t>
            </a:r>
          </a:p>
          <a:p>
            <a:pPr lvl="2" eaLnBrk="1" hangingPunct="1"/>
            <a:r>
              <a:rPr lang="en-US" altLang="en-US" dirty="0"/>
              <a:t>a.  Know your budget and how much you can afford</a:t>
            </a:r>
          </a:p>
          <a:p>
            <a:pPr lvl="2" eaLnBrk="1" hangingPunct="1"/>
            <a:r>
              <a:rPr lang="en-US" altLang="en-US" dirty="0"/>
              <a:t>b.  Know your credit score and keep it high</a:t>
            </a:r>
          </a:p>
          <a:p>
            <a:pPr lvl="2" eaLnBrk="1" hangingPunct="1"/>
            <a:r>
              <a:rPr lang="en-US" altLang="en-US" dirty="0"/>
              <a:t>c.  Calculate your front and back-end bank ratios</a:t>
            </a:r>
          </a:p>
          <a:p>
            <a:pPr lvl="2" eaLnBrk="1" hangingPunct="1"/>
            <a:r>
              <a:rPr lang="en-US" altLang="en-US" dirty="0"/>
              <a:t>d.  Calculate your bank ratios for LDS</a:t>
            </a:r>
          </a:p>
          <a:p>
            <a:pPr lvl="2" eaLnBrk="1" hangingPunct="1"/>
            <a:r>
              <a:rPr lang="en-US" altLang="en-US" dirty="0"/>
              <a:t>e.  Choose your preferred loan type and term</a:t>
            </a:r>
          </a:p>
          <a:p>
            <a:pPr lvl="2" eaLnBrk="1" hangingPunct="1"/>
            <a:r>
              <a:rPr lang="en-US" altLang="en-US" dirty="0"/>
              <a:t>f.  Know what you need for a down payment and upfront costs</a:t>
            </a:r>
          </a:p>
          <a:p>
            <a:pPr lvl="2" eaLnBrk="1" hangingPunct="1"/>
            <a:r>
              <a:rPr lang="en-US" altLang="en-US" dirty="0"/>
              <a:t>g.  Have two years of copies of taxes</a:t>
            </a:r>
          </a:p>
          <a:p>
            <a:pPr lvl="2" eaLnBrk="1" hangingPunct="1"/>
            <a:r>
              <a:rPr lang="en-US" altLang="en-US" dirty="0"/>
              <a:t>h.  Get pre-approved</a:t>
            </a:r>
          </a:p>
        </p:txBody>
      </p:sp>
      <p:sp>
        <p:nvSpPr>
          <p:cNvPr id="29700"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064F1A71-F4E0-4017-9040-427E323C9F43}" type="slidenum">
              <a:rPr lang="en-US" altLang="en-US" sz="1800" smtClean="0">
                <a:solidFill>
                  <a:schemeClr val="bg1"/>
                </a:solidFill>
              </a:rPr>
              <a:pPr>
                <a:spcBef>
                  <a:spcPct val="0"/>
                </a:spcBef>
                <a:buFontTx/>
                <a:buNone/>
              </a:pPr>
              <a:t>15</a:t>
            </a:fld>
            <a:endParaRPr lang="en-US" altLang="en-US" sz="1800">
              <a:solidFill>
                <a:schemeClr val="bg1"/>
              </a:solidFill>
            </a:endParaRPr>
          </a:p>
        </p:txBody>
      </p:sp>
    </p:spTree>
    <p:extLst>
      <p:ext uri="{BB962C8B-B14F-4D97-AF65-F5344CB8AC3E}">
        <p14:creationId xmlns:p14="http://schemas.microsoft.com/office/powerpoint/2010/main" val="10086442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33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33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339">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33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allAtOnce"/>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Title 1"/>
          <p:cNvSpPr>
            <a:spLocks noGrp="1"/>
          </p:cNvSpPr>
          <p:nvPr>
            <p:ph type="title"/>
          </p:nvPr>
        </p:nvSpPr>
        <p:spPr>
          <a:xfrm>
            <a:off x="46038" y="685800"/>
            <a:ext cx="9051925" cy="941388"/>
          </a:xfrm>
        </p:spPr>
        <p:txBody>
          <a:bodyPr/>
          <a:lstStyle/>
          <a:p>
            <a:pPr marL="742950" indent="-742950" eaLnBrk="1" hangingPunct="1"/>
            <a:r>
              <a:rPr lang="en-US" altLang="en-US"/>
              <a:t>1.a. Know Your Budget </a:t>
            </a:r>
            <a:r>
              <a:rPr lang="en-US" altLang="en-US" sz="3200"/>
              <a:t>(What Can You Afford?)</a:t>
            </a:r>
          </a:p>
        </p:txBody>
      </p:sp>
      <p:sp>
        <p:nvSpPr>
          <p:cNvPr id="25603" name="Text Placeholder 2"/>
          <p:cNvSpPr>
            <a:spLocks noGrp="1"/>
          </p:cNvSpPr>
          <p:nvPr>
            <p:ph type="body" sz="half" idx="1"/>
          </p:nvPr>
        </p:nvSpPr>
        <p:spPr>
          <a:xfrm>
            <a:off x="914400" y="1600200"/>
            <a:ext cx="7315200" cy="5029200"/>
          </a:xfrm>
        </p:spPr>
        <p:txBody>
          <a:bodyPr/>
          <a:lstStyle/>
          <a:p>
            <a:pPr eaLnBrk="1" hangingPunct="1">
              <a:spcBef>
                <a:spcPct val="60000"/>
              </a:spcBef>
            </a:pPr>
            <a:r>
              <a:rPr lang="en-US" altLang="en-US" dirty="0"/>
              <a:t>Develop and live on a Budget</a:t>
            </a:r>
          </a:p>
          <a:p>
            <a:pPr lvl="1" eaLnBrk="1" hangingPunct="1">
              <a:spcBef>
                <a:spcPct val="60000"/>
              </a:spcBef>
            </a:pPr>
            <a:r>
              <a:rPr lang="en-US" altLang="en-US" dirty="0"/>
              <a:t>President Spencer W. Kimball said:  </a:t>
            </a:r>
            <a:r>
              <a:rPr lang="en-US" altLang="en-US" dirty="0">
                <a:cs typeface="Times New Roman" panose="02020603050405020304" pitchFamily="18" charset="0"/>
              </a:rPr>
              <a:t>“Every family should have a budget” </a:t>
            </a:r>
            <a:r>
              <a:rPr lang="en-US" altLang="en-US" dirty="0"/>
              <a:t>(in Marvin J. Ashton, “</a:t>
            </a:r>
            <a:r>
              <a:rPr lang="en-US" altLang="en-US" i="1" dirty="0"/>
              <a:t>One for the Money</a:t>
            </a:r>
            <a:r>
              <a:rPr lang="en-US" altLang="en-US" dirty="0"/>
              <a:t>”, Intellectual Reserve, 1992, inside cover). </a:t>
            </a:r>
          </a:p>
          <a:p>
            <a:pPr lvl="1" eaLnBrk="1" hangingPunct="1"/>
            <a:r>
              <a:rPr lang="en-US" altLang="en-US" dirty="0"/>
              <a:t>Know your lifestyle</a:t>
            </a:r>
          </a:p>
          <a:p>
            <a:pPr lvl="2" eaLnBrk="1" hangingPunct="1"/>
            <a:r>
              <a:rPr lang="en-US" altLang="en-US" dirty="0"/>
              <a:t>Make sure your budget is representative of your lifestyle</a:t>
            </a:r>
          </a:p>
          <a:p>
            <a:pPr lvl="3" eaLnBrk="1" hangingPunct="1"/>
            <a:r>
              <a:rPr lang="en-US" altLang="en-US" dirty="0"/>
              <a:t>Take into account likely lifestyle changes, i.e., taxes, babies, new job, new city</a:t>
            </a:r>
          </a:p>
          <a:p>
            <a:pPr lvl="1" eaLnBrk="1" hangingPunct="1">
              <a:spcBef>
                <a:spcPct val="60000"/>
              </a:spcBef>
            </a:pPr>
            <a:endParaRPr lang="en-US" altLang="en-US" sz="1800" dirty="0"/>
          </a:p>
        </p:txBody>
      </p:sp>
      <p:sp>
        <p:nvSpPr>
          <p:cNvPr id="30724"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D320ECC-8DA5-4631-BA79-520C7442AEEF}" type="slidenum">
              <a:rPr lang="en-US" altLang="en-US" sz="1800" smtClean="0">
                <a:solidFill>
                  <a:schemeClr val="bg1"/>
                </a:solidFill>
              </a:rPr>
              <a:pPr>
                <a:spcBef>
                  <a:spcPct val="0"/>
                </a:spcBef>
                <a:buFontTx/>
                <a:buNone/>
              </a:pPr>
              <a:t>16</a:t>
            </a:fld>
            <a:endParaRPr lang="en-US" altLang="en-US" sz="1800">
              <a:solidFill>
                <a:schemeClr val="bg1"/>
              </a:solidFill>
            </a:endParaRPr>
          </a:p>
        </p:txBody>
      </p:sp>
      <p:pic>
        <p:nvPicPr>
          <p:cNvPr id="5" name="Picture 4">
            <a:extLst>
              <a:ext uri="{FF2B5EF4-FFF2-40B4-BE49-F238E27FC236}">
                <a16:creationId xmlns:a16="http://schemas.microsoft.com/office/drawing/2014/main" id="{E31493EB-1C28-4624-BBFF-89D0EB368F2E}"/>
              </a:ext>
            </a:extLst>
          </p:cNvPr>
          <p:cNvPicPr>
            <a:picLocks noChangeAspect="1"/>
          </p:cNvPicPr>
          <p:nvPr/>
        </p:nvPicPr>
        <p:blipFill>
          <a:blip r:embed="rId2"/>
          <a:stretch>
            <a:fillRect/>
          </a:stretch>
        </p:blipFill>
        <p:spPr>
          <a:xfrm>
            <a:off x="152400" y="4669512"/>
            <a:ext cx="1600200" cy="2083714"/>
          </a:xfrm>
          <a:prstGeom prst="rect">
            <a:avLst/>
          </a:prstGeom>
        </p:spPr>
      </p:pic>
    </p:spTree>
    <p:extLst>
      <p:ext uri="{BB962C8B-B14F-4D97-AF65-F5344CB8AC3E}">
        <p14:creationId xmlns:p14="http://schemas.microsoft.com/office/powerpoint/2010/main" val="39449292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536575"/>
            <a:ext cx="8229600" cy="1139825"/>
          </a:xfrm>
        </p:spPr>
        <p:txBody>
          <a:bodyPr/>
          <a:lstStyle/>
          <a:p>
            <a:pPr eaLnBrk="1" hangingPunct="1"/>
            <a:r>
              <a:rPr lang="en-US" altLang="en-US"/>
              <a:t>Budgeting:  The Old Way</a:t>
            </a:r>
            <a:endParaRPr lang="en-US" altLang="en-US" sz="2400"/>
          </a:p>
        </p:txBody>
      </p:sp>
      <p:sp>
        <p:nvSpPr>
          <p:cNvPr id="181251" name="Text Box 3"/>
          <p:cNvSpPr txBox="1">
            <a:spLocks noChangeArrowheads="1"/>
          </p:cNvSpPr>
          <p:nvPr/>
        </p:nvSpPr>
        <p:spPr bwMode="auto">
          <a:xfrm>
            <a:off x="6553200" y="1828800"/>
            <a:ext cx="2133600" cy="971550"/>
          </a:xfrm>
          <a:prstGeom prst="rect">
            <a:avLst/>
          </a:prstGeom>
          <a:noFill/>
          <a:ln w="25400">
            <a:solidFill>
              <a:schemeClr val="tx1"/>
            </a:solidFill>
            <a:miter lim="800000"/>
            <a:headEnd/>
            <a:tailEnd type="none" w="lg" len="med"/>
          </a:ln>
        </p:spPr>
        <p:txBody>
          <a:bodyPr>
            <a:spAutoFit/>
          </a:bodyPr>
          <a:lstStyle/>
          <a:p>
            <a:pPr algn="ctr">
              <a:spcBef>
                <a:spcPct val="50000"/>
              </a:spcBef>
              <a:defRPr/>
            </a:pPr>
            <a:r>
              <a:rPr lang="en-US" sz="2800" dirty="0">
                <a:latin typeface="+mn-lt"/>
              </a:rPr>
              <a:t>Available for Savings</a:t>
            </a:r>
          </a:p>
        </p:txBody>
      </p:sp>
      <p:sp>
        <p:nvSpPr>
          <p:cNvPr id="181252" name="Line 4"/>
          <p:cNvSpPr>
            <a:spLocks noChangeShapeType="1"/>
          </p:cNvSpPr>
          <p:nvPr/>
        </p:nvSpPr>
        <p:spPr bwMode="auto">
          <a:xfrm>
            <a:off x="6096000" y="2286000"/>
            <a:ext cx="228600" cy="0"/>
          </a:xfrm>
          <a:prstGeom prst="line">
            <a:avLst/>
          </a:prstGeom>
          <a:noFill/>
          <a:ln w="25400">
            <a:solidFill>
              <a:schemeClr val="tx1"/>
            </a:solidFill>
            <a:round/>
            <a:headEnd/>
            <a:tailEnd type="none" w="lg" len="med"/>
          </a:ln>
        </p:spPr>
        <p:txBody>
          <a:bodyPr>
            <a:spAutoFit/>
          </a:bodyPr>
          <a:lstStyle/>
          <a:p>
            <a:pPr>
              <a:defRPr/>
            </a:pPr>
            <a:endParaRPr lang="en-US" dirty="0">
              <a:latin typeface="+mn-lt"/>
            </a:endParaRPr>
          </a:p>
        </p:txBody>
      </p:sp>
      <p:sp>
        <p:nvSpPr>
          <p:cNvPr id="181253" name="Line 5"/>
          <p:cNvSpPr>
            <a:spLocks noChangeShapeType="1"/>
          </p:cNvSpPr>
          <p:nvPr/>
        </p:nvSpPr>
        <p:spPr bwMode="auto">
          <a:xfrm>
            <a:off x="6096000" y="2362200"/>
            <a:ext cx="228600" cy="0"/>
          </a:xfrm>
          <a:prstGeom prst="line">
            <a:avLst/>
          </a:prstGeom>
          <a:noFill/>
          <a:ln w="25400">
            <a:solidFill>
              <a:schemeClr val="tx1"/>
            </a:solidFill>
            <a:round/>
            <a:headEnd/>
            <a:tailEnd type="none" w="lg" len="med"/>
          </a:ln>
        </p:spPr>
        <p:txBody>
          <a:bodyPr>
            <a:spAutoFit/>
          </a:bodyPr>
          <a:lstStyle/>
          <a:p>
            <a:pPr>
              <a:defRPr/>
            </a:pPr>
            <a:endParaRPr lang="en-US" dirty="0">
              <a:latin typeface="+mn-lt"/>
            </a:endParaRPr>
          </a:p>
        </p:txBody>
      </p:sp>
      <p:sp>
        <p:nvSpPr>
          <p:cNvPr id="181254" name="Oval 6"/>
          <p:cNvSpPr>
            <a:spLocks noChangeArrowheads="1"/>
          </p:cNvSpPr>
          <p:nvPr/>
        </p:nvSpPr>
        <p:spPr bwMode="auto">
          <a:xfrm>
            <a:off x="1981200" y="4813300"/>
            <a:ext cx="5989638" cy="901700"/>
          </a:xfrm>
          <a:prstGeom prst="ellipse">
            <a:avLst/>
          </a:prstGeom>
          <a:noFill/>
          <a:ln w="38100">
            <a:solidFill>
              <a:srgbClr val="0070C0"/>
            </a:solidFill>
            <a:round/>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181255" name="Text Box 7"/>
          <p:cNvSpPr txBox="1">
            <a:spLocks noChangeArrowheads="1"/>
          </p:cNvSpPr>
          <p:nvPr/>
        </p:nvSpPr>
        <p:spPr bwMode="auto">
          <a:xfrm>
            <a:off x="3200400" y="4983163"/>
            <a:ext cx="3352800" cy="579437"/>
          </a:xfrm>
          <a:prstGeom prst="rect">
            <a:avLst/>
          </a:prstGeom>
          <a:noFill/>
          <a:ln w="38100">
            <a:noFill/>
            <a:miter lim="800000"/>
            <a:headEnd/>
            <a:tailEnd type="none" w="lg" len="med"/>
          </a:ln>
        </p:spPr>
        <p:txBody>
          <a:bodyPr>
            <a:spAutoFit/>
          </a:bodyPr>
          <a:lstStyle/>
          <a:p>
            <a:pPr algn="ctr">
              <a:spcBef>
                <a:spcPct val="50000"/>
              </a:spcBef>
              <a:defRPr/>
            </a:pPr>
            <a:r>
              <a:rPr lang="en-US" sz="3200" dirty="0">
                <a:latin typeface="+mn-lt"/>
              </a:rPr>
              <a:t>Personal Goals</a:t>
            </a:r>
          </a:p>
        </p:txBody>
      </p:sp>
      <p:sp>
        <p:nvSpPr>
          <p:cNvPr id="181257" name="Text Box 9"/>
          <p:cNvSpPr txBox="1">
            <a:spLocks noChangeArrowheads="1"/>
          </p:cNvSpPr>
          <p:nvPr/>
        </p:nvSpPr>
        <p:spPr bwMode="auto">
          <a:xfrm>
            <a:off x="609600" y="1828800"/>
            <a:ext cx="1295400" cy="969963"/>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0"/>
              </a:spcBef>
              <a:buFontTx/>
              <a:buNone/>
            </a:pPr>
            <a:endParaRPr lang="en-US" altLang="en-US" sz="1400" dirty="0"/>
          </a:p>
          <a:p>
            <a:pPr algn="ctr">
              <a:spcBef>
                <a:spcPct val="0"/>
              </a:spcBef>
              <a:buFontTx/>
              <a:buNone/>
            </a:pPr>
            <a:r>
              <a:rPr lang="en-US" altLang="en-US" dirty="0"/>
              <a:t>Income</a:t>
            </a:r>
          </a:p>
          <a:p>
            <a:pPr algn="ctr">
              <a:spcBef>
                <a:spcPct val="0"/>
              </a:spcBef>
              <a:buFontTx/>
              <a:buNone/>
            </a:pPr>
            <a:endParaRPr lang="en-US" altLang="en-US" sz="1400" dirty="0"/>
          </a:p>
        </p:txBody>
      </p:sp>
      <p:sp>
        <p:nvSpPr>
          <p:cNvPr id="181258" name="Text Box 10"/>
          <p:cNvSpPr txBox="1">
            <a:spLocks noChangeArrowheads="1"/>
          </p:cNvSpPr>
          <p:nvPr/>
        </p:nvSpPr>
        <p:spPr bwMode="auto">
          <a:xfrm>
            <a:off x="4267200" y="1828800"/>
            <a:ext cx="1600200" cy="969963"/>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0"/>
              </a:spcBef>
              <a:buFontTx/>
              <a:buNone/>
            </a:pPr>
            <a:endParaRPr lang="en-US" altLang="en-US" sz="1400"/>
          </a:p>
          <a:p>
            <a:pPr algn="ctr">
              <a:spcBef>
                <a:spcPct val="0"/>
              </a:spcBef>
              <a:buFontTx/>
              <a:buNone/>
            </a:pPr>
            <a:r>
              <a:rPr lang="en-US" altLang="en-US"/>
              <a:t>Expenses</a:t>
            </a:r>
          </a:p>
          <a:p>
            <a:pPr algn="ctr">
              <a:spcBef>
                <a:spcPct val="0"/>
              </a:spcBef>
              <a:buFontTx/>
              <a:buNone/>
            </a:pPr>
            <a:endParaRPr lang="en-US" altLang="en-US" sz="1400"/>
          </a:p>
        </p:txBody>
      </p:sp>
      <p:sp>
        <p:nvSpPr>
          <p:cNvPr id="181259" name="Line 11"/>
          <p:cNvSpPr>
            <a:spLocks noChangeShapeType="1"/>
          </p:cNvSpPr>
          <p:nvPr/>
        </p:nvSpPr>
        <p:spPr bwMode="auto">
          <a:xfrm>
            <a:off x="2057400" y="2362200"/>
            <a:ext cx="228600" cy="0"/>
          </a:xfrm>
          <a:prstGeom prst="line">
            <a:avLst/>
          </a:prstGeom>
          <a:noFill/>
          <a:ln w="25400">
            <a:solidFill>
              <a:schemeClr val="tx1"/>
            </a:solidFill>
            <a:round/>
            <a:headEnd/>
            <a:tailEnd type="none" w="lg" len="med"/>
          </a:ln>
        </p:spPr>
        <p:txBody>
          <a:bodyPr>
            <a:spAutoFit/>
          </a:bodyPr>
          <a:lstStyle/>
          <a:p>
            <a:pPr>
              <a:defRPr/>
            </a:pPr>
            <a:endParaRPr lang="en-US" dirty="0">
              <a:latin typeface="+mn-lt"/>
            </a:endParaRPr>
          </a:p>
        </p:txBody>
      </p:sp>
      <p:sp>
        <p:nvSpPr>
          <p:cNvPr id="181260" name="Text Box 12"/>
          <p:cNvSpPr txBox="1">
            <a:spLocks noChangeArrowheads="1"/>
          </p:cNvSpPr>
          <p:nvPr/>
        </p:nvSpPr>
        <p:spPr bwMode="auto">
          <a:xfrm>
            <a:off x="2438400" y="1828800"/>
            <a:ext cx="1295400" cy="969963"/>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0"/>
              </a:spcBef>
              <a:buFontTx/>
              <a:buNone/>
            </a:pPr>
            <a:endParaRPr lang="en-US" altLang="en-US" sz="1400"/>
          </a:p>
          <a:p>
            <a:pPr algn="ctr">
              <a:spcBef>
                <a:spcPct val="0"/>
              </a:spcBef>
              <a:buFontTx/>
              <a:buNone/>
            </a:pPr>
            <a:r>
              <a:rPr lang="en-US" altLang="en-US"/>
              <a:t>Tithing</a:t>
            </a:r>
          </a:p>
          <a:p>
            <a:pPr algn="ctr">
              <a:spcBef>
                <a:spcPct val="0"/>
              </a:spcBef>
              <a:buFontTx/>
              <a:buNone/>
            </a:pPr>
            <a:endParaRPr lang="en-US" altLang="en-US" sz="1400"/>
          </a:p>
        </p:txBody>
      </p:sp>
      <p:sp>
        <p:nvSpPr>
          <p:cNvPr id="181261" name="Line 13"/>
          <p:cNvSpPr>
            <a:spLocks noChangeShapeType="1"/>
          </p:cNvSpPr>
          <p:nvPr/>
        </p:nvSpPr>
        <p:spPr bwMode="auto">
          <a:xfrm>
            <a:off x="3886200" y="2362200"/>
            <a:ext cx="228600" cy="0"/>
          </a:xfrm>
          <a:prstGeom prst="line">
            <a:avLst/>
          </a:prstGeom>
          <a:noFill/>
          <a:ln w="25400">
            <a:solidFill>
              <a:schemeClr val="tx1"/>
            </a:solidFill>
            <a:round/>
            <a:headEnd/>
            <a:tailEnd type="none" w="lg" len="med"/>
          </a:ln>
        </p:spPr>
        <p:txBody>
          <a:bodyPr>
            <a:spAutoFit/>
          </a:bodyPr>
          <a:lstStyle/>
          <a:p>
            <a:pPr>
              <a:defRPr/>
            </a:pPr>
            <a:endParaRPr lang="en-US" dirty="0">
              <a:latin typeface="+mn-lt"/>
            </a:endParaRPr>
          </a:p>
        </p:txBody>
      </p:sp>
      <p:sp>
        <p:nvSpPr>
          <p:cNvPr id="16" name="AutoShape 9"/>
          <p:cNvSpPr>
            <a:spLocks noChangeArrowheads="1"/>
          </p:cNvSpPr>
          <p:nvPr/>
        </p:nvSpPr>
        <p:spPr bwMode="auto">
          <a:xfrm>
            <a:off x="7696200" y="2819400"/>
            <a:ext cx="363537" cy="2254250"/>
          </a:xfrm>
          <a:prstGeom prst="downArrow">
            <a:avLst>
              <a:gd name="adj1" fmla="val 66324"/>
              <a:gd name="adj2" fmla="val 134410"/>
            </a:avLst>
          </a:prstGeom>
          <a:noFill/>
          <a:ln w="38100">
            <a:solidFill>
              <a:srgbClr val="00B0F0"/>
            </a:solidFill>
            <a:miter lim="800000"/>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Verdana" panose="020B0604030504040204" pitchFamily="34" charset="0"/>
            </a:endParaRPr>
          </a:p>
        </p:txBody>
      </p:sp>
    </p:spTree>
    <p:extLst>
      <p:ext uri="{BB962C8B-B14F-4D97-AF65-F5344CB8AC3E}">
        <p14:creationId xmlns:p14="http://schemas.microsoft.com/office/powerpoint/2010/main" val="8894476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1257"/>
                                        </p:tgtEl>
                                        <p:attrNameLst>
                                          <p:attrName>style.visibility</p:attrName>
                                        </p:attrNameLst>
                                      </p:cBhvr>
                                      <p:to>
                                        <p:strVal val="visible"/>
                                      </p:to>
                                    </p:set>
                                    <p:animEffect transition="in" filter="wipe(left)">
                                      <p:cBhvr>
                                        <p:cTn id="7" dur="500"/>
                                        <p:tgtEl>
                                          <p:spTgt spid="181257"/>
                                        </p:tgtEl>
                                      </p:cBhvr>
                                    </p:animEffect>
                                  </p:childTnLst>
                                </p:cTn>
                              </p:par>
                              <p:par>
                                <p:cTn id="8" presetID="22" presetClass="entr" presetSubtype="8" fill="hold" nodeType="withEffect">
                                  <p:stCondLst>
                                    <p:cond delay="2000"/>
                                  </p:stCondLst>
                                  <p:childTnLst>
                                    <p:set>
                                      <p:cBhvr>
                                        <p:cTn id="9" dur="1" fill="hold">
                                          <p:stCondLst>
                                            <p:cond delay="0"/>
                                          </p:stCondLst>
                                        </p:cTn>
                                        <p:tgtEl>
                                          <p:spTgt spid="181259"/>
                                        </p:tgtEl>
                                        <p:attrNameLst>
                                          <p:attrName>style.visibility</p:attrName>
                                        </p:attrNameLst>
                                      </p:cBhvr>
                                      <p:to>
                                        <p:strVal val="visible"/>
                                      </p:to>
                                    </p:set>
                                    <p:animEffect transition="in" filter="wipe(left)">
                                      <p:cBhvr>
                                        <p:cTn id="10" dur="500"/>
                                        <p:tgtEl>
                                          <p:spTgt spid="181259"/>
                                        </p:tgtEl>
                                      </p:cBhvr>
                                    </p:animEffect>
                                  </p:childTnLst>
                                </p:cTn>
                              </p:par>
                              <p:par>
                                <p:cTn id="11" presetID="22" presetClass="entr" presetSubtype="8" fill="hold" grpId="0" nodeType="withEffect">
                                  <p:stCondLst>
                                    <p:cond delay="2000"/>
                                  </p:stCondLst>
                                  <p:childTnLst>
                                    <p:set>
                                      <p:cBhvr>
                                        <p:cTn id="12" dur="1" fill="hold">
                                          <p:stCondLst>
                                            <p:cond delay="0"/>
                                          </p:stCondLst>
                                        </p:cTn>
                                        <p:tgtEl>
                                          <p:spTgt spid="181260"/>
                                        </p:tgtEl>
                                        <p:attrNameLst>
                                          <p:attrName>style.visibility</p:attrName>
                                        </p:attrNameLst>
                                      </p:cBhvr>
                                      <p:to>
                                        <p:strVal val="visible"/>
                                      </p:to>
                                    </p:set>
                                    <p:animEffect transition="in" filter="wipe(left)">
                                      <p:cBhvr>
                                        <p:cTn id="13" dur="500"/>
                                        <p:tgtEl>
                                          <p:spTgt spid="181260"/>
                                        </p:tgtEl>
                                      </p:cBhvr>
                                    </p:animEffect>
                                  </p:childTnLst>
                                </p:cTn>
                              </p:par>
                              <p:par>
                                <p:cTn id="14" presetID="22" presetClass="entr" presetSubtype="8" fill="hold" nodeType="withEffect">
                                  <p:stCondLst>
                                    <p:cond delay="4000"/>
                                  </p:stCondLst>
                                  <p:childTnLst>
                                    <p:set>
                                      <p:cBhvr>
                                        <p:cTn id="15" dur="1" fill="hold">
                                          <p:stCondLst>
                                            <p:cond delay="0"/>
                                          </p:stCondLst>
                                        </p:cTn>
                                        <p:tgtEl>
                                          <p:spTgt spid="181261"/>
                                        </p:tgtEl>
                                        <p:attrNameLst>
                                          <p:attrName>style.visibility</p:attrName>
                                        </p:attrNameLst>
                                      </p:cBhvr>
                                      <p:to>
                                        <p:strVal val="visible"/>
                                      </p:to>
                                    </p:set>
                                    <p:animEffect transition="in" filter="wipe(left)">
                                      <p:cBhvr>
                                        <p:cTn id="16" dur="500"/>
                                        <p:tgtEl>
                                          <p:spTgt spid="181261"/>
                                        </p:tgtEl>
                                      </p:cBhvr>
                                    </p:animEffect>
                                  </p:childTnLst>
                                </p:cTn>
                              </p:par>
                              <p:par>
                                <p:cTn id="17" presetID="22" presetClass="entr" presetSubtype="8" fill="hold" grpId="0" nodeType="withEffect">
                                  <p:stCondLst>
                                    <p:cond delay="4000"/>
                                  </p:stCondLst>
                                  <p:childTnLst>
                                    <p:set>
                                      <p:cBhvr>
                                        <p:cTn id="18" dur="1" fill="hold">
                                          <p:stCondLst>
                                            <p:cond delay="0"/>
                                          </p:stCondLst>
                                        </p:cTn>
                                        <p:tgtEl>
                                          <p:spTgt spid="181258"/>
                                        </p:tgtEl>
                                        <p:attrNameLst>
                                          <p:attrName>style.visibility</p:attrName>
                                        </p:attrNameLst>
                                      </p:cBhvr>
                                      <p:to>
                                        <p:strVal val="visible"/>
                                      </p:to>
                                    </p:set>
                                    <p:animEffect transition="in" filter="wipe(left)">
                                      <p:cBhvr>
                                        <p:cTn id="19" dur="500"/>
                                        <p:tgtEl>
                                          <p:spTgt spid="181258"/>
                                        </p:tgtEl>
                                      </p:cBhvr>
                                    </p:animEffect>
                                  </p:childTnLst>
                                </p:cTn>
                              </p:par>
                              <p:par>
                                <p:cTn id="20" presetID="1" presetClass="entr" presetSubtype="0" fill="hold" nodeType="withEffect">
                                  <p:stCondLst>
                                    <p:cond delay="6000"/>
                                  </p:stCondLst>
                                  <p:childTnLst>
                                    <p:set>
                                      <p:cBhvr>
                                        <p:cTn id="21" dur="1" fill="hold">
                                          <p:stCondLst>
                                            <p:cond delay="0"/>
                                          </p:stCondLst>
                                        </p:cTn>
                                        <p:tgtEl>
                                          <p:spTgt spid="181252"/>
                                        </p:tgtEl>
                                        <p:attrNameLst>
                                          <p:attrName>style.visibility</p:attrName>
                                        </p:attrNameLst>
                                      </p:cBhvr>
                                      <p:to>
                                        <p:strVal val="visible"/>
                                      </p:to>
                                    </p:set>
                                  </p:childTnLst>
                                </p:cTn>
                              </p:par>
                              <p:par>
                                <p:cTn id="22" presetID="1" presetClass="entr" presetSubtype="0" fill="hold" grpId="0" nodeType="withEffect">
                                  <p:stCondLst>
                                    <p:cond delay="6000"/>
                                  </p:stCondLst>
                                  <p:childTnLst>
                                    <p:set>
                                      <p:cBhvr>
                                        <p:cTn id="23" dur="1" fill="hold">
                                          <p:stCondLst>
                                            <p:cond delay="0"/>
                                          </p:stCondLst>
                                        </p:cTn>
                                        <p:tgtEl>
                                          <p:spTgt spid="181251"/>
                                        </p:tgtEl>
                                        <p:attrNameLst>
                                          <p:attrName>style.visibility</p:attrName>
                                        </p:attrNameLst>
                                      </p:cBhvr>
                                      <p:to>
                                        <p:strVal val="visible"/>
                                      </p:to>
                                    </p:set>
                                  </p:childTnLst>
                                </p:cTn>
                              </p:par>
                              <p:par>
                                <p:cTn id="24" presetID="1" presetClass="entr" presetSubtype="0" fill="hold" nodeType="withEffect">
                                  <p:stCondLst>
                                    <p:cond delay="6000"/>
                                  </p:stCondLst>
                                  <p:childTnLst>
                                    <p:set>
                                      <p:cBhvr>
                                        <p:cTn id="25" dur="1" fill="hold">
                                          <p:stCondLst>
                                            <p:cond delay="0"/>
                                          </p:stCondLst>
                                        </p:cTn>
                                        <p:tgtEl>
                                          <p:spTgt spid="181253"/>
                                        </p:tgtEl>
                                        <p:attrNameLst>
                                          <p:attrName>style.visibility</p:attrName>
                                        </p:attrNameLst>
                                      </p:cBhvr>
                                      <p:to>
                                        <p:strVal val="visible"/>
                                      </p:to>
                                    </p:set>
                                  </p:childTnLst>
                                </p:cTn>
                              </p:par>
                              <p:par>
                                <p:cTn id="26" presetID="1" presetClass="entr" presetSubtype="0" fill="hold" grpId="0" nodeType="withEffect">
                                  <p:stCondLst>
                                    <p:cond delay="6000"/>
                                  </p:stCondLst>
                                  <p:childTnLst>
                                    <p:set>
                                      <p:cBhvr>
                                        <p:cTn id="27" dur="1" fill="hold">
                                          <p:stCondLst>
                                            <p:cond delay="0"/>
                                          </p:stCondLst>
                                        </p:cTn>
                                        <p:tgtEl>
                                          <p:spTgt spid="181254"/>
                                        </p:tgtEl>
                                        <p:attrNameLst>
                                          <p:attrName>style.visibility</p:attrName>
                                        </p:attrNameLst>
                                      </p:cBhvr>
                                      <p:to>
                                        <p:strVal val="visible"/>
                                      </p:to>
                                    </p:set>
                                  </p:childTnLst>
                                </p:cTn>
                              </p:par>
                              <p:par>
                                <p:cTn id="28" presetID="1" presetClass="entr" presetSubtype="0" fill="hold" grpId="0" nodeType="withEffect">
                                  <p:stCondLst>
                                    <p:cond delay="6000"/>
                                  </p:stCondLst>
                                  <p:childTnLst>
                                    <p:set>
                                      <p:cBhvr>
                                        <p:cTn id="29" dur="1" fill="hold">
                                          <p:stCondLst>
                                            <p:cond delay="0"/>
                                          </p:stCondLst>
                                        </p:cTn>
                                        <p:tgtEl>
                                          <p:spTgt spid="181255"/>
                                        </p:tgtEl>
                                        <p:attrNameLst>
                                          <p:attrName>style.visibility</p:attrName>
                                        </p:attrNameLst>
                                      </p:cBhvr>
                                      <p:to>
                                        <p:strVal val="visible"/>
                                      </p:to>
                                    </p:set>
                                  </p:childTnLst>
                                </p:cTn>
                              </p:par>
                              <p:par>
                                <p:cTn id="30" presetID="22" presetClass="entr" presetSubtype="8" fill="hold" grpId="0" nodeType="withEffect">
                                  <p:stCondLst>
                                    <p:cond delay="600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1" grpId="0" animBg="1"/>
      <p:bldP spid="181254" grpId="0" animBg="1"/>
      <p:bldP spid="181255" grpId="0"/>
      <p:bldP spid="181257" grpId="0" animBg="1"/>
      <p:bldP spid="181258" grpId="0" animBg="1"/>
      <p:bldP spid="181260"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latin typeface="+mn-lt"/>
              </a:rPr>
              <a:t>Budgeting:  The Better Way</a:t>
            </a:r>
          </a:p>
        </p:txBody>
      </p:sp>
      <p:sp>
        <p:nvSpPr>
          <p:cNvPr id="182275" name="Line 3"/>
          <p:cNvSpPr>
            <a:spLocks noChangeShapeType="1"/>
          </p:cNvSpPr>
          <p:nvPr/>
        </p:nvSpPr>
        <p:spPr bwMode="auto">
          <a:xfrm>
            <a:off x="7162800" y="2362200"/>
            <a:ext cx="228600" cy="0"/>
          </a:xfrm>
          <a:prstGeom prst="line">
            <a:avLst/>
          </a:prstGeom>
          <a:noFill/>
          <a:ln w="25400">
            <a:solidFill>
              <a:schemeClr val="tx1"/>
            </a:solidFill>
            <a:round/>
            <a:headEnd/>
            <a:tailEnd type="none" w="lg" len="med"/>
          </a:ln>
        </p:spPr>
        <p:txBody>
          <a:bodyPr>
            <a:spAutoFit/>
          </a:bodyPr>
          <a:lstStyle/>
          <a:p>
            <a:pPr>
              <a:defRPr/>
            </a:pPr>
            <a:endParaRPr lang="en-US" dirty="0">
              <a:latin typeface="+mn-lt"/>
            </a:endParaRPr>
          </a:p>
        </p:txBody>
      </p:sp>
      <p:sp>
        <p:nvSpPr>
          <p:cNvPr id="182276" name="Line 4"/>
          <p:cNvSpPr>
            <a:spLocks noChangeShapeType="1"/>
          </p:cNvSpPr>
          <p:nvPr/>
        </p:nvSpPr>
        <p:spPr bwMode="auto">
          <a:xfrm>
            <a:off x="7162800" y="2514600"/>
            <a:ext cx="228600" cy="0"/>
          </a:xfrm>
          <a:prstGeom prst="line">
            <a:avLst/>
          </a:prstGeom>
          <a:noFill/>
          <a:ln w="25400">
            <a:solidFill>
              <a:schemeClr val="tx1"/>
            </a:solidFill>
            <a:round/>
            <a:headEnd/>
            <a:tailEnd type="none" w="lg" len="med"/>
          </a:ln>
        </p:spPr>
        <p:txBody>
          <a:bodyPr>
            <a:spAutoFit/>
          </a:bodyPr>
          <a:lstStyle/>
          <a:p>
            <a:pPr>
              <a:defRPr/>
            </a:pPr>
            <a:endParaRPr lang="en-US" dirty="0">
              <a:latin typeface="+mn-lt"/>
            </a:endParaRPr>
          </a:p>
        </p:txBody>
      </p:sp>
      <p:sp>
        <p:nvSpPr>
          <p:cNvPr id="182277" name="Text Box 5"/>
          <p:cNvSpPr txBox="1">
            <a:spLocks noChangeArrowheads="1"/>
          </p:cNvSpPr>
          <p:nvPr/>
        </p:nvSpPr>
        <p:spPr bwMode="auto">
          <a:xfrm>
            <a:off x="228600" y="1828800"/>
            <a:ext cx="1447800" cy="1077218"/>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0"/>
              </a:spcBef>
              <a:buFontTx/>
              <a:buNone/>
            </a:pPr>
            <a:endParaRPr lang="en-US" altLang="en-US" sz="1800"/>
          </a:p>
          <a:p>
            <a:pPr algn="ctr">
              <a:spcBef>
                <a:spcPct val="0"/>
              </a:spcBef>
              <a:buFontTx/>
              <a:buNone/>
            </a:pPr>
            <a:r>
              <a:rPr lang="en-US" altLang="en-US"/>
              <a:t>Income</a:t>
            </a:r>
          </a:p>
          <a:p>
            <a:pPr algn="ctr">
              <a:spcBef>
                <a:spcPct val="0"/>
              </a:spcBef>
              <a:buFontTx/>
              <a:buNone/>
            </a:pPr>
            <a:endParaRPr lang="en-US" altLang="en-US" sz="1800"/>
          </a:p>
        </p:txBody>
      </p:sp>
      <p:sp>
        <p:nvSpPr>
          <p:cNvPr id="182278" name="Text Box 6"/>
          <p:cNvSpPr txBox="1">
            <a:spLocks noChangeArrowheads="1"/>
          </p:cNvSpPr>
          <p:nvPr/>
        </p:nvSpPr>
        <p:spPr bwMode="auto">
          <a:xfrm>
            <a:off x="5486400" y="1828800"/>
            <a:ext cx="1600200" cy="1184275"/>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0"/>
              </a:spcBef>
              <a:buFontTx/>
              <a:buNone/>
            </a:pPr>
            <a:endParaRPr lang="en-US" altLang="en-US" sz="1400"/>
          </a:p>
          <a:p>
            <a:pPr algn="ctr">
              <a:spcBef>
                <a:spcPct val="0"/>
              </a:spcBef>
              <a:buFontTx/>
              <a:buNone/>
            </a:pPr>
            <a:r>
              <a:rPr lang="en-US" altLang="en-US"/>
              <a:t>Expenses</a:t>
            </a:r>
          </a:p>
          <a:p>
            <a:pPr algn="ctr">
              <a:spcBef>
                <a:spcPct val="0"/>
              </a:spcBef>
              <a:buFontTx/>
              <a:buNone/>
            </a:pPr>
            <a:endParaRPr lang="en-US" altLang="en-US"/>
          </a:p>
        </p:txBody>
      </p:sp>
      <p:sp>
        <p:nvSpPr>
          <p:cNvPr id="182279" name="Oval 7"/>
          <p:cNvSpPr>
            <a:spLocks noChangeArrowheads="1"/>
          </p:cNvSpPr>
          <p:nvPr/>
        </p:nvSpPr>
        <p:spPr bwMode="auto">
          <a:xfrm>
            <a:off x="990600" y="4768850"/>
            <a:ext cx="7239000" cy="869950"/>
          </a:xfrm>
          <a:prstGeom prst="ellipse">
            <a:avLst/>
          </a:prstGeom>
          <a:noFill/>
          <a:ln w="38100">
            <a:solidFill>
              <a:srgbClr val="0070C0"/>
            </a:solidFill>
            <a:round/>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p>
        </p:txBody>
      </p:sp>
      <p:sp>
        <p:nvSpPr>
          <p:cNvPr id="182280" name="Text Box 8"/>
          <p:cNvSpPr txBox="1">
            <a:spLocks noChangeArrowheads="1"/>
          </p:cNvSpPr>
          <p:nvPr/>
        </p:nvSpPr>
        <p:spPr bwMode="auto">
          <a:xfrm>
            <a:off x="3200400" y="4953000"/>
            <a:ext cx="3352800" cy="579438"/>
          </a:xfrm>
          <a:prstGeom prst="rect">
            <a:avLst/>
          </a:prstGeom>
          <a:noFill/>
          <a:ln w="38100">
            <a:noFill/>
            <a:miter lim="800000"/>
            <a:headEnd/>
            <a:tailEnd type="none" w="lg" len="med"/>
          </a:ln>
        </p:spPr>
        <p:txBody>
          <a:bodyPr>
            <a:spAutoFit/>
          </a:bodyPr>
          <a:lstStyle/>
          <a:p>
            <a:pPr algn="ctr">
              <a:spcBef>
                <a:spcPct val="50000"/>
              </a:spcBef>
              <a:defRPr/>
            </a:pPr>
            <a:r>
              <a:rPr lang="en-US" sz="3200" dirty="0">
                <a:latin typeface="+mn-lt"/>
              </a:rPr>
              <a:t>Personal Goals</a:t>
            </a:r>
          </a:p>
        </p:txBody>
      </p:sp>
      <p:sp>
        <p:nvSpPr>
          <p:cNvPr id="182282" name="Text Box 10"/>
          <p:cNvSpPr txBox="1">
            <a:spLocks noChangeArrowheads="1"/>
          </p:cNvSpPr>
          <p:nvPr/>
        </p:nvSpPr>
        <p:spPr bwMode="auto">
          <a:xfrm>
            <a:off x="7543800" y="1828800"/>
            <a:ext cx="1371600" cy="1262063"/>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0"/>
              </a:spcBef>
              <a:buFontTx/>
              <a:buNone/>
            </a:pPr>
            <a:r>
              <a:rPr lang="en-US" altLang="en-US"/>
              <a:t>Other</a:t>
            </a:r>
          </a:p>
          <a:p>
            <a:pPr algn="ctr">
              <a:spcBef>
                <a:spcPct val="0"/>
              </a:spcBef>
              <a:buFontTx/>
              <a:buNone/>
            </a:pPr>
            <a:r>
              <a:rPr lang="en-US" altLang="en-US"/>
              <a:t>Savings</a:t>
            </a:r>
          </a:p>
          <a:p>
            <a:pPr algn="ctr">
              <a:spcBef>
                <a:spcPct val="0"/>
              </a:spcBef>
              <a:buFontTx/>
              <a:buNone/>
            </a:pPr>
            <a:endParaRPr lang="en-US" altLang="en-US" sz="2000"/>
          </a:p>
        </p:txBody>
      </p:sp>
      <p:sp>
        <p:nvSpPr>
          <p:cNvPr id="182283" name="Text Box 11"/>
          <p:cNvSpPr txBox="1">
            <a:spLocks noChangeArrowheads="1"/>
          </p:cNvSpPr>
          <p:nvPr/>
        </p:nvSpPr>
        <p:spPr bwMode="auto">
          <a:xfrm>
            <a:off x="2057400" y="1828800"/>
            <a:ext cx="1295400" cy="1184275"/>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0"/>
              </a:spcBef>
              <a:buFontTx/>
              <a:buNone/>
            </a:pPr>
            <a:r>
              <a:rPr lang="en-US" altLang="en-US" dirty="0"/>
              <a:t>Pay the</a:t>
            </a:r>
            <a:r>
              <a:rPr lang="en-US" altLang="en-US" sz="1800" dirty="0"/>
              <a:t> </a:t>
            </a:r>
          </a:p>
          <a:p>
            <a:pPr algn="ctr">
              <a:spcBef>
                <a:spcPct val="0"/>
              </a:spcBef>
              <a:buFontTx/>
              <a:buNone/>
            </a:pPr>
            <a:r>
              <a:rPr lang="en-US" altLang="en-US" dirty="0"/>
              <a:t>Lord</a:t>
            </a:r>
          </a:p>
          <a:p>
            <a:pPr algn="ctr">
              <a:spcBef>
                <a:spcPct val="0"/>
              </a:spcBef>
              <a:buFontTx/>
              <a:buNone/>
            </a:pPr>
            <a:endParaRPr lang="en-US" altLang="en-US" sz="1400" dirty="0"/>
          </a:p>
        </p:txBody>
      </p:sp>
      <p:sp>
        <p:nvSpPr>
          <p:cNvPr id="182284" name="Text Box 12"/>
          <p:cNvSpPr txBox="1">
            <a:spLocks noChangeArrowheads="1"/>
          </p:cNvSpPr>
          <p:nvPr/>
        </p:nvSpPr>
        <p:spPr bwMode="auto">
          <a:xfrm>
            <a:off x="3733800" y="1828800"/>
            <a:ext cx="1371600" cy="1185863"/>
          </a:xfrm>
          <a:prstGeom prst="rect">
            <a:avLst/>
          </a:prstGeom>
          <a:noFill/>
          <a:ln w="25400">
            <a:solidFill>
              <a:schemeClr val="tx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0"/>
              </a:spcBef>
              <a:buFontTx/>
              <a:buNone/>
            </a:pPr>
            <a:r>
              <a:rPr lang="en-US" altLang="en-US"/>
              <a:t>Pay</a:t>
            </a:r>
          </a:p>
          <a:p>
            <a:pPr algn="ctr">
              <a:spcBef>
                <a:spcPct val="0"/>
              </a:spcBef>
              <a:buFontTx/>
              <a:buNone/>
            </a:pPr>
            <a:r>
              <a:rPr lang="en-US" altLang="en-US" sz="2600"/>
              <a:t>Yourself</a:t>
            </a:r>
          </a:p>
          <a:p>
            <a:pPr algn="ctr">
              <a:spcBef>
                <a:spcPct val="0"/>
              </a:spcBef>
              <a:buFontTx/>
              <a:buNone/>
            </a:pPr>
            <a:endParaRPr lang="en-US" altLang="en-US" sz="1600"/>
          </a:p>
        </p:txBody>
      </p:sp>
      <p:sp>
        <p:nvSpPr>
          <p:cNvPr id="182285" name="Line 13"/>
          <p:cNvSpPr>
            <a:spLocks noChangeShapeType="1"/>
          </p:cNvSpPr>
          <p:nvPr/>
        </p:nvSpPr>
        <p:spPr bwMode="auto">
          <a:xfrm>
            <a:off x="1752600" y="2438400"/>
            <a:ext cx="228600" cy="0"/>
          </a:xfrm>
          <a:prstGeom prst="line">
            <a:avLst/>
          </a:prstGeom>
          <a:noFill/>
          <a:ln w="25400">
            <a:solidFill>
              <a:schemeClr val="tx1"/>
            </a:solidFill>
            <a:round/>
            <a:headEnd/>
            <a:tailEnd type="none" w="lg" len="med"/>
          </a:ln>
        </p:spPr>
        <p:txBody>
          <a:bodyPr>
            <a:spAutoFit/>
          </a:bodyPr>
          <a:lstStyle/>
          <a:p>
            <a:pPr>
              <a:defRPr/>
            </a:pPr>
            <a:endParaRPr lang="en-US" dirty="0">
              <a:latin typeface="+mn-lt"/>
            </a:endParaRPr>
          </a:p>
        </p:txBody>
      </p:sp>
      <p:sp>
        <p:nvSpPr>
          <p:cNvPr id="182286" name="Line 14"/>
          <p:cNvSpPr>
            <a:spLocks noChangeShapeType="1"/>
          </p:cNvSpPr>
          <p:nvPr/>
        </p:nvSpPr>
        <p:spPr bwMode="auto">
          <a:xfrm>
            <a:off x="3429000" y="2438400"/>
            <a:ext cx="228600" cy="0"/>
          </a:xfrm>
          <a:prstGeom prst="line">
            <a:avLst/>
          </a:prstGeom>
          <a:noFill/>
          <a:ln w="25400">
            <a:solidFill>
              <a:schemeClr val="tx1"/>
            </a:solidFill>
            <a:round/>
            <a:headEnd/>
            <a:tailEnd type="none" w="lg" len="med"/>
          </a:ln>
        </p:spPr>
        <p:txBody>
          <a:bodyPr>
            <a:spAutoFit/>
          </a:bodyPr>
          <a:lstStyle/>
          <a:p>
            <a:pPr>
              <a:defRPr/>
            </a:pPr>
            <a:endParaRPr lang="en-US" dirty="0">
              <a:latin typeface="+mn-lt"/>
            </a:endParaRPr>
          </a:p>
        </p:txBody>
      </p:sp>
      <p:sp>
        <p:nvSpPr>
          <p:cNvPr id="182287" name="Line 15"/>
          <p:cNvSpPr>
            <a:spLocks noChangeShapeType="1"/>
          </p:cNvSpPr>
          <p:nvPr/>
        </p:nvSpPr>
        <p:spPr bwMode="auto">
          <a:xfrm>
            <a:off x="5181600" y="2438400"/>
            <a:ext cx="228600" cy="0"/>
          </a:xfrm>
          <a:prstGeom prst="line">
            <a:avLst/>
          </a:prstGeom>
          <a:noFill/>
          <a:ln w="25400">
            <a:solidFill>
              <a:schemeClr val="tx1"/>
            </a:solidFill>
            <a:round/>
            <a:headEnd/>
            <a:tailEnd type="none" w="lg" len="med"/>
          </a:ln>
        </p:spPr>
        <p:txBody>
          <a:bodyPr>
            <a:spAutoFit/>
          </a:bodyPr>
          <a:lstStyle/>
          <a:p>
            <a:pPr>
              <a:defRPr/>
            </a:pPr>
            <a:endParaRPr lang="en-US" dirty="0">
              <a:latin typeface="+mn-lt"/>
            </a:endParaRPr>
          </a:p>
        </p:txBody>
      </p:sp>
      <p:sp>
        <p:nvSpPr>
          <p:cNvPr id="182288" name="AutoShape 16"/>
          <p:cNvSpPr>
            <a:spLocks noChangeArrowheads="1"/>
          </p:cNvSpPr>
          <p:nvPr/>
        </p:nvSpPr>
        <p:spPr bwMode="auto">
          <a:xfrm>
            <a:off x="4300538" y="3030538"/>
            <a:ext cx="347662" cy="1738312"/>
          </a:xfrm>
          <a:prstGeom prst="downArrow">
            <a:avLst>
              <a:gd name="adj1" fmla="val 50000"/>
              <a:gd name="adj2" fmla="val 100093"/>
            </a:avLst>
          </a:prstGeom>
          <a:noFill/>
          <a:ln w="38100">
            <a:solidFill>
              <a:srgbClr val="00B0F0"/>
            </a:solidFill>
            <a:miter lim="800000"/>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p>
        </p:txBody>
      </p:sp>
      <p:pic>
        <p:nvPicPr>
          <p:cNvPr id="30737"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4650" y="3154363"/>
            <a:ext cx="414338" cy="1798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55872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2277"/>
                                        </p:tgtEl>
                                        <p:attrNameLst>
                                          <p:attrName>style.visibility</p:attrName>
                                        </p:attrNameLst>
                                      </p:cBhvr>
                                      <p:to>
                                        <p:strVal val="visible"/>
                                      </p:to>
                                    </p:set>
                                    <p:animEffect transition="in" filter="wipe(left)">
                                      <p:cBhvr>
                                        <p:cTn id="7" dur="500"/>
                                        <p:tgtEl>
                                          <p:spTgt spid="182277"/>
                                        </p:tgtEl>
                                      </p:cBhvr>
                                    </p:animEffect>
                                  </p:childTnLst>
                                </p:cTn>
                              </p:par>
                              <p:par>
                                <p:cTn id="8" presetID="22" presetClass="entr" presetSubtype="8" fill="hold" nodeType="withEffect">
                                  <p:stCondLst>
                                    <p:cond delay="2000"/>
                                  </p:stCondLst>
                                  <p:childTnLst>
                                    <p:set>
                                      <p:cBhvr>
                                        <p:cTn id="9" dur="1" fill="hold">
                                          <p:stCondLst>
                                            <p:cond delay="0"/>
                                          </p:stCondLst>
                                        </p:cTn>
                                        <p:tgtEl>
                                          <p:spTgt spid="182285"/>
                                        </p:tgtEl>
                                        <p:attrNameLst>
                                          <p:attrName>style.visibility</p:attrName>
                                        </p:attrNameLst>
                                      </p:cBhvr>
                                      <p:to>
                                        <p:strVal val="visible"/>
                                      </p:to>
                                    </p:set>
                                    <p:animEffect transition="in" filter="wipe(left)">
                                      <p:cBhvr>
                                        <p:cTn id="10" dur="500"/>
                                        <p:tgtEl>
                                          <p:spTgt spid="182285"/>
                                        </p:tgtEl>
                                      </p:cBhvr>
                                    </p:animEffect>
                                  </p:childTnLst>
                                </p:cTn>
                              </p:par>
                              <p:par>
                                <p:cTn id="11" presetID="22" presetClass="entr" presetSubtype="8" fill="hold" grpId="0" nodeType="withEffect">
                                  <p:stCondLst>
                                    <p:cond delay="2000"/>
                                  </p:stCondLst>
                                  <p:childTnLst>
                                    <p:set>
                                      <p:cBhvr>
                                        <p:cTn id="12" dur="1" fill="hold">
                                          <p:stCondLst>
                                            <p:cond delay="0"/>
                                          </p:stCondLst>
                                        </p:cTn>
                                        <p:tgtEl>
                                          <p:spTgt spid="182283"/>
                                        </p:tgtEl>
                                        <p:attrNameLst>
                                          <p:attrName>style.visibility</p:attrName>
                                        </p:attrNameLst>
                                      </p:cBhvr>
                                      <p:to>
                                        <p:strVal val="visible"/>
                                      </p:to>
                                    </p:set>
                                    <p:animEffect transition="in" filter="wipe(left)">
                                      <p:cBhvr>
                                        <p:cTn id="13" dur="500"/>
                                        <p:tgtEl>
                                          <p:spTgt spid="182283"/>
                                        </p:tgtEl>
                                      </p:cBhvr>
                                    </p:animEffect>
                                  </p:childTnLst>
                                </p:cTn>
                              </p:par>
                              <p:par>
                                <p:cTn id="14" presetID="22" presetClass="entr" presetSubtype="8" fill="hold" nodeType="withEffect">
                                  <p:stCondLst>
                                    <p:cond delay="4000"/>
                                  </p:stCondLst>
                                  <p:childTnLst>
                                    <p:set>
                                      <p:cBhvr>
                                        <p:cTn id="15" dur="1" fill="hold">
                                          <p:stCondLst>
                                            <p:cond delay="0"/>
                                          </p:stCondLst>
                                        </p:cTn>
                                        <p:tgtEl>
                                          <p:spTgt spid="182286"/>
                                        </p:tgtEl>
                                        <p:attrNameLst>
                                          <p:attrName>style.visibility</p:attrName>
                                        </p:attrNameLst>
                                      </p:cBhvr>
                                      <p:to>
                                        <p:strVal val="visible"/>
                                      </p:to>
                                    </p:set>
                                    <p:animEffect transition="in" filter="wipe(left)">
                                      <p:cBhvr>
                                        <p:cTn id="16" dur="500"/>
                                        <p:tgtEl>
                                          <p:spTgt spid="182286"/>
                                        </p:tgtEl>
                                      </p:cBhvr>
                                    </p:animEffect>
                                  </p:childTnLst>
                                </p:cTn>
                              </p:par>
                              <p:par>
                                <p:cTn id="17" presetID="22" presetClass="entr" presetSubtype="8" fill="hold" grpId="0" nodeType="withEffect">
                                  <p:stCondLst>
                                    <p:cond delay="4000"/>
                                  </p:stCondLst>
                                  <p:childTnLst>
                                    <p:set>
                                      <p:cBhvr>
                                        <p:cTn id="18" dur="1" fill="hold">
                                          <p:stCondLst>
                                            <p:cond delay="0"/>
                                          </p:stCondLst>
                                        </p:cTn>
                                        <p:tgtEl>
                                          <p:spTgt spid="182284"/>
                                        </p:tgtEl>
                                        <p:attrNameLst>
                                          <p:attrName>style.visibility</p:attrName>
                                        </p:attrNameLst>
                                      </p:cBhvr>
                                      <p:to>
                                        <p:strVal val="visible"/>
                                      </p:to>
                                    </p:set>
                                    <p:animEffect transition="in" filter="wipe(left)">
                                      <p:cBhvr>
                                        <p:cTn id="19" dur="500"/>
                                        <p:tgtEl>
                                          <p:spTgt spid="182284"/>
                                        </p:tgtEl>
                                      </p:cBhvr>
                                    </p:animEffect>
                                  </p:childTnLst>
                                </p:cTn>
                              </p:par>
                              <p:par>
                                <p:cTn id="20" presetID="22" presetClass="entr" presetSubtype="1" fill="hold" grpId="0" nodeType="withEffect">
                                  <p:stCondLst>
                                    <p:cond delay="4000"/>
                                  </p:stCondLst>
                                  <p:childTnLst>
                                    <p:set>
                                      <p:cBhvr>
                                        <p:cTn id="21" dur="1" fill="hold">
                                          <p:stCondLst>
                                            <p:cond delay="0"/>
                                          </p:stCondLst>
                                        </p:cTn>
                                        <p:tgtEl>
                                          <p:spTgt spid="182288"/>
                                        </p:tgtEl>
                                        <p:attrNameLst>
                                          <p:attrName>style.visibility</p:attrName>
                                        </p:attrNameLst>
                                      </p:cBhvr>
                                      <p:to>
                                        <p:strVal val="visible"/>
                                      </p:to>
                                    </p:set>
                                    <p:animEffect transition="in" filter="wipe(up)">
                                      <p:cBhvr>
                                        <p:cTn id="22" dur="500"/>
                                        <p:tgtEl>
                                          <p:spTgt spid="182288"/>
                                        </p:tgtEl>
                                      </p:cBhvr>
                                    </p:animEffect>
                                  </p:childTnLst>
                                </p:cTn>
                              </p:par>
                              <p:par>
                                <p:cTn id="23" presetID="1" presetClass="entr" presetSubtype="0" fill="hold" grpId="0" nodeType="withEffect">
                                  <p:stCondLst>
                                    <p:cond delay="4000"/>
                                  </p:stCondLst>
                                  <p:childTnLst>
                                    <p:set>
                                      <p:cBhvr>
                                        <p:cTn id="24" dur="1" fill="hold">
                                          <p:stCondLst>
                                            <p:cond delay="0"/>
                                          </p:stCondLst>
                                        </p:cTn>
                                        <p:tgtEl>
                                          <p:spTgt spid="182279"/>
                                        </p:tgtEl>
                                        <p:attrNameLst>
                                          <p:attrName>style.visibility</p:attrName>
                                        </p:attrNameLst>
                                      </p:cBhvr>
                                      <p:to>
                                        <p:strVal val="visible"/>
                                      </p:to>
                                    </p:set>
                                  </p:childTnLst>
                                </p:cTn>
                              </p:par>
                              <p:par>
                                <p:cTn id="25" presetID="1" presetClass="entr" presetSubtype="0" fill="hold" grpId="0" nodeType="withEffect">
                                  <p:stCondLst>
                                    <p:cond delay="4000"/>
                                  </p:stCondLst>
                                  <p:childTnLst>
                                    <p:set>
                                      <p:cBhvr>
                                        <p:cTn id="26" dur="1" fill="hold">
                                          <p:stCondLst>
                                            <p:cond delay="0"/>
                                          </p:stCondLst>
                                        </p:cTn>
                                        <p:tgtEl>
                                          <p:spTgt spid="182280"/>
                                        </p:tgtEl>
                                        <p:attrNameLst>
                                          <p:attrName>style.visibility</p:attrName>
                                        </p:attrNameLst>
                                      </p:cBhvr>
                                      <p:to>
                                        <p:strVal val="visible"/>
                                      </p:to>
                                    </p:set>
                                  </p:childTnLst>
                                </p:cTn>
                              </p:par>
                              <p:par>
                                <p:cTn id="27" presetID="22" presetClass="entr" presetSubtype="8" fill="hold" nodeType="withEffect">
                                  <p:stCondLst>
                                    <p:cond delay="6000"/>
                                  </p:stCondLst>
                                  <p:childTnLst>
                                    <p:set>
                                      <p:cBhvr>
                                        <p:cTn id="28" dur="1" fill="hold">
                                          <p:stCondLst>
                                            <p:cond delay="0"/>
                                          </p:stCondLst>
                                        </p:cTn>
                                        <p:tgtEl>
                                          <p:spTgt spid="182287"/>
                                        </p:tgtEl>
                                        <p:attrNameLst>
                                          <p:attrName>style.visibility</p:attrName>
                                        </p:attrNameLst>
                                      </p:cBhvr>
                                      <p:to>
                                        <p:strVal val="visible"/>
                                      </p:to>
                                    </p:set>
                                    <p:animEffect transition="in" filter="wipe(left)">
                                      <p:cBhvr>
                                        <p:cTn id="29" dur="500"/>
                                        <p:tgtEl>
                                          <p:spTgt spid="182287"/>
                                        </p:tgtEl>
                                      </p:cBhvr>
                                    </p:animEffect>
                                  </p:childTnLst>
                                </p:cTn>
                              </p:par>
                              <p:par>
                                <p:cTn id="30" presetID="22" presetClass="entr" presetSubtype="8" fill="hold" grpId="0" nodeType="withEffect">
                                  <p:stCondLst>
                                    <p:cond delay="6000"/>
                                  </p:stCondLst>
                                  <p:childTnLst>
                                    <p:set>
                                      <p:cBhvr>
                                        <p:cTn id="31" dur="1" fill="hold">
                                          <p:stCondLst>
                                            <p:cond delay="0"/>
                                          </p:stCondLst>
                                        </p:cTn>
                                        <p:tgtEl>
                                          <p:spTgt spid="182278"/>
                                        </p:tgtEl>
                                        <p:attrNameLst>
                                          <p:attrName>style.visibility</p:attrName>
                                        </p:attrNameLst>
                                      </p:cBhvr>
                                      <p:to>
                                        <p:strVal val="visible"/>
                                      </p:to>
                                    </p:set>
                                    <p:animEffect transition="in" filter="wipe(left)">
                                      <p:cBhvr>
                                        <p:cTn id="32" dur="500"/>
                                        <p:tgtEl>
                                          <p:spTgt spid="182278"/>
                                        </p:tgtEl>
                                      </p:cBhvr>
                                    </p:animEffect>
                                  </p:childTnLst>
                                </p:cTn>
                              </p:par>
                              <p:par>
                                <p:cTn id="33" presetID="1" presetClass="entr" presetSubtype="0" fill="hold" nodeType="withEffect">
                                  <p:stCondLst>
                                    <p:cond delay="6000"/>
                                  </p:stCondLst>
                                  <p:childTnLst>
                                    <p:set>
                                      <p:cBhvr>
                                        <p:cTn id="34" dur="1" fill="hold">
                                          <p:stCondLst>
                                            <p:cond delay="0"/>
                                          </p:stCondLst>
                                        </p:cTn>
                                        <p:tgtEl>
                                          <p:spTgt spid="182276"/>
                                        </p:tgtEl>
                                        <p:attrNameLst>
                                          <p:attrName>style.visibility</p:attrName>
                                        </p:attrNameLst>
                                      </p:cBhvr>
                                      <p:to>
                                        <p:strVal val="visible"/>
                                      </p:to>
                                    </p:set>
                                  </p:childTnLst>
                                </p:cTn>
                              </p:par>
                              <p:par>
                                <p:cTn id="35" presetID="1" presetClass="entr" presetSubtype="0" fill="hold" nodeType="withEffect">
                                  <p:stCondLst>
                                    <p:cond delay="6000"/>
                                  </p:stCondLst>
                                  <p:childTnLst>
                                    <p:set>
                                      <p:cBhvr>
                                        <p:cTn id="36" dur="1" fill="hold">
                                          <p:stCondLst>
                                            <p:cond delay="0"/>
                                          </p:stCondLst>
                                        </p:cTn>
                                        <p:tgtEl>
                                          <p:spTgt spid="182275"/>
                                        </p:tgtEl>
                                        <p:attrNameLst>
                                          <p:attrName>style.visibility</p:attrName>
                                        </p:attrNameLst>
                                      </p:cBhvr>
                                      <p:to>
                                        <p:strVal val="visible"/>
                                      </p:to>
                                    </p:set>
                                  </p:childTnLst>
                                </p:cTn>
                              </p:par>
                              <p:par>
                                <p:cTn id="37" presetID="22" presetClass="entr" presetSubtype="8" fill="hold" grpId="0" nodeType="withEffect">
                                  <p:stCondLst>
                                    <p:cond delay="6000"/>
                                  </p:stCondLst>
                                  <p:childTnLst>
                                    <p:set>
                                      <p:cBhvr>
                                        <p:cTn id="38" dur="1" fill="hold">
                                          <p:stCondLst>
                                            <p:cond delay="0"/>
                                          </p:stCondLst>
                                        </p:cTn>
                                        <p:tgtEl>
                                          <p:spTgt spid="182282"/>
                                        </p:tgtEl>
                                        <p:attrNameLst>
                                          <p:attrName>style.visibility</p:attrName>
                                        </p:attrNameLst>
                                      </p:cBhvr>
                                      <p:to>
                                        <p:strVal val="visible"/>
                                      </p:to>
                                    </p:set>
                                    <p:animEffect transition="in" filter="wipe(left)">
                                      <p:cBhvr>
                                        <p:cTn id="39" dur="500"/>
                                        <p:tgtEl>
                                          <p:spTgt spid="182282"/>
                                        </p:tgtEl>
                                      </p:cBhvr>
                                    </p:animEffect>
                                  </p:childTnLst>
                                </p:cTn>
                              </p:par>
                              <p:par>
                                <p:cTn id="40" presetID="1" presetClass="entr" presetSubtype="0" fill="hold" nodeType="withEffect">
                                  <p:stCondLst>
                                    <p:cond delay="6000"/>
                                  </p:stCondLst>
                                  <p:childTnLst>
                                    <p:set>
                                      <p:cBhvr>
                                        <p:cTn id="41" dur="1" fill="hold">
                                          <p:stCondLst>
                                            <p:cond delay="0"/>
                                          </p:stCondLst>
                                        </p:cTn>
                                        <p:tgtEl>
                                          <p:spTgt spid="307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7" grpId="0" animBg="1"/>
      <p:bldP spid="182278" grpId="0" animBg="1"/>
      <p:bldP spid="182279" grpId="0" animBg="1"/>
      <p:bldP spid="182280" grpId="0"/>
      <p:bldP spid="182282" grpId="0" animBg="1"/>
      <p:bldP spid="182283" grpId="0" animBg="1"/>
      <p:bldP spid="182284" grpId="0" animBg="1"/>
      <p:bldP spid="182288"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4170032-BF3E-4179-A1AC-F8AA88524734}"/>
              </a:ext>
            </a:extLst>
          </p:cNvPr>
          <p:cNvPicPr>
            <a:picLocks noChangeAspect="1"/>
          </p:cNvPicPr>
          <p:nvPr/>
        </p:nvPicPr>
        <p:blipFill>
          <a:blip r:embed="rId2"/>
          <a:stretch>
            <a:fillRect/>
          </a:stretch>
        </p:blipFill>
        <p:spPr>
          <a:xfrm>
            <a:off x="7017736" y="22654"/>
            <a:ext cx="2109788" cy="1435586"/>
          </a:xfrm>
          <a:prstGeom prst="rect">
            <a:avLst/>
          </a:prstGeom>
        </p:spPr>
      </p:pic>
      <p:sp>
        <p:nvSpPr>
          <p:cNvPr id="33794" name="Rectangle 2"/>
          <p:cNvSpPr>
            <a:spLocks noGrp="1" noChangeArrowheads="1"/>
          </p:cNvSpPr>
          <p:nvPr>
            <p:ph type="title"/>
          </p:nvPr>
        </p:nvSpPr>
        <p:spPr>
          <a:xfrm>
            <a:off x="685800" y="762000"/>
            <a:ext cx="7772400" cy="762000"/>
          </a:xfrm>
        </p:spPr>
        <p:txBody>
          <a:bodyPr/>
          <a:lstStyle/>
          <a:p>
            <a:pPr eaLnBrk="1" hangingPunct="1"/>
            <a:r>
              <a:rPr lang="en-US" altLang="en-US"/>
              <a:t>1b. Know Your Credit Score</a:t>
            </a:r>
          </a:p>
        </p:txBody>
      </p:sp>
      <p:sp>
        <p:nvSpPr>
          <p:cNvPr id="81923" name="Rectangle 3"/>
          <p:cNvSpPr>
            <a:spLocks noGrp="1" noChangeArrowheads="1"/>
          </p:cNvSpPr>
          <p:nvPr>
            <p:ph idx="1"/>
          </p:nvPr>
        </p:nvSpPr>
        <p:spPr>
          <a:xfrm>
            <a:off x="914400" y="1600200"/>
            <a:ext cx="7315200" cy="5181600"/>
          </a:xfrm>
        </p:spPr>
        <p:txBody>
          <a:bodyPr/>
          <a:lstStyle/>
          <a:p>
            <a:pPr eaLnBrk="1" hangingPunct="1"/>
            <a:r>
              <a:rPr lang="en-US" altLang="en-US" sz="2400" dirty="0"/>
              <a:t>Know your Credit Report and Score</a:t>
            </a:r>
          </a:p>
          <a:p>
            <a:pPr lvl="1" eaLnBrk="1" hangingPunct="1">
              <a:spcBef>
                <a:spcPts val="600"/>
              </a:spcBef>
            </a:pPr>
            <a:r>
              <a:rPr lang="en-US" altLang="en-US" dirty="0"/>
              <a:t>Review your credit history every year from all three agencies</a:t>
            </a:r>
          </a:p>
          <a:p>
            <a:pPr lvl="2" eaLnBrk="1" hangingPunct="1">
              <a:spcBef>
                <a:spcPts val="600"/>
              </a:spcBef>
            </a:pPr>
            <a:r>
              <a:rPr lang="en-US" altLang="en-US" dirty="0"/>
              <a:t>Three major credit reporting agencies</a:t>
            </a:r>
          </a:p>
          <a:p>
            <a:pPr lvl="3" eaLnBrk="1" hangingPunct="1">
              <a:spcBef>
                <a:spcPts val="600"/>
              </a:spcBef>
            </a:pPr>
            <a:r>
              <a:rPr lang="en-US" altLang="en-US" dirty="0"/>
              <a:t>Experian (</a:t>
            </a:r>
            <a:r>
              <a:rPr lang="en-US" altLang="en-US" dirty="0">
                <a:hlinkClick r:id="rId3"/>
              </a:rPr>
              <a:t>www.experian.com</a:t>
            </a:r>
            <a:r>
              <a:rPr lang="en-US" altLang="en-US" dirty="0"/>
              <a:t>), Equifax (</a:t>
            </a:r>
            <a:r>
              <a:rPr lang="en-US" altLang="en-US" dirty="0">
                <a:hlinkClick r:id="rId4"/>
              </a:rPr>
              <a:t>www.equifax.com</a:t>
            </a:r>
            <a:r>
              <a:rPr lang="en-US" altLang="en-US" dirty="0"/>
              <a:t>), and Transunion (</a:t>
            </a:r>
            <a:r>
              <a:rPr lang="en-US" altLang="en-US" dirty="0">
                <a:hlinkClick r:id="rId5"/>
              </a:rPr>
              <a:t>www.tuc.com</a:t>
            </a:r>
            <a:r>
              <a:rPr lang="en-US" altLang="en-US" dirty="0"/>
              <a:t>)</a:t>
            </a:r>
          </a:p>
          <a:p>
            <a:pPr lvl="2" eaLnBrk="1" hangingPunct="1">
              <a:spcBef>
                <a:spcPts val="600"/>
              </a:spcBef>
            </a:pPr>
            <a:r>
              <a:rPr lang="en-US" altLang="en-US" dirty="0"/>
              <a:t>You can get a free copy of your credit report from each agency each year by going to:  </a:t>
            </a:r>
          </a:p>
          <a:p>
            <a:pPr lvl="3" eaLnBrk="1" hangingPunct="1">
              <a:spcBef>
                <a:spcPts val="600"/>
              </a:spcBef>
            </a:pPr>
            <a:r>
              <a:rPr lang="en-US" altLang="en-US" dirty="0">
                <a:hlinkClick r:id="rId6"/>
              </a:rPr>
              <a:t>www.annualcreditreport.com</a:t>
            </a:r>
            <a:endParaRPr lang="en-US" altLang="en-US" dirty="0"/>
          </a:p>
          <a:p>
            <a:pPr lvl="2" eaLnBrk="1" hangingPunct="1">
              <a:spcBef>
                <a:spcPts val="600"/>
              </a:spcBef>
            </a:pPr>
            <a:r>
              <a:rPr lang="en-US" altLang="en-US" dirty="0"/>
              <a:t>Fill out the info and you can get a copy online</a:t>
            </a:r>
          </a:p>
          <a:p>
            <a:pPr lvl="3" eaLnBrk="1" hangingPunct="1">
              <a:spcBef>
                <a:spcPts val="600"/>
              </a:spcBef>
            </a:pPr>
            <a:r>
              <a:rPr lang="en-US" altLang="en-US" dirty="0"/>
              <a:t>Make sure it is correct</a:t>
            </a:r>
          </a:p>
        </p:txBody>
      </p:sp>
      <p:sp>
        <p:nvSpPr>
          <p:cNvPr id="33796" name="Slide Number Placeholder 4"/>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35B20141-9381-4144-A96B-1AFD4C374196}" type="slidenum">
              <a:rPr lang="en-US" altLang="en-US" sz="1800">
                <a:solidFill>
                  <a:schemeClr val="bg1"/>
                </a:solidFill>
              </a:rPr>
              <a:pPr>
                <a:spcBef>
                  <a:spcPct val="0"/>
                </a:spcBef>
                <a:buFontTx/>
                <a:buNone/>
              </a:pPr>
              <a:t>19</a:t>
            </a:fld>
            <a:endParaRPr lang="en-US" altLang="en-US" sz="1800">
              <a:solidFill>
                <a:schemeClr val="bg1"/>
              </a:solidFill>
            </a:endParaRPr>
          </a:p>
        </p:txBody>
      </p:sp>
      <p:sp>
        <p:nvSpPr>
          <p:cNvPr id="33797" name="Text Box 4"/>
          <p:cNvSpPr txBox="1">
            <a:spLocks noChangeArrowheads="1"/>
          </p:cNvSpPr>
          <p:nvPr/>
        </p:nvSpPr>
        <p:spPr bwMode="auto">
          <a:xfrm>
            <a:off x="4114800" y="6316663"/>
            <a:ext cx="990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50000"/>
              </a:spcBef>
              <a:buClr>
                <a:srgbClr val="66FFFF"/>
              </a:buClr>
              <a:buFont typeface="Wingdings" panose="05000000000000000000" pitchFamily="2" charset="2"/>
              <a:buNone/>
            </a:pPr>
            <a:endParaRPr lang="en-US" altLang="en-US">
              <a:solidFill>
                <a:srgbClr val="FFFFFF"/>
              </a:solidFill>
              <a:latin typeface="Verdana" panose="020B0604030504040204" pitchFamily="34" charset="0"/>
            </a:endParaRPr>
          </a:p>
        </p:txBody>
      </p:sp>
    </p:spTree>
    <p:extLst>
      <p:ext uri="{BB962C8B-B14F-4D97-AF65-F5344CB8AC3E}">
        <p14:creationId xmlns:p14="http://schemas.microsoft.com/office/powerpoint/2010/main" val="2723238113"/>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 calcmode="lin" valueType="num">
                                      <p:cBhvr additive="base">
                                        <p:cTn id="7" dur="500" fill="hold"/>
                                        <p:tgtEl>
                                          <p:spTgt spid="819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23">
                                            <p:txEl>
                                              <p:pRg st="1" end="1"/>
                                            </p:txEl>
                                          </p:spTgt>
                                        </p:tgtEl>
                                        <p:attrNameLst>
                                          <p:attrName>style.visibility</p:attrName>
                                        </p:attrNameLst>
                                      </p:cBhvr>
                                      <p:to>
                                        <p:strVal val="visible"/>
                                      </p:to>
                                    </p:set>
                                    <p:anim calcmode="lin" valueType="num">
                                      <p:cBhvr additive="base">
                                        <p:cTn id="13" dur="500" fill="hold"/>
                                        <p:tgtEl>
                                          <p:spTgt spid="819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2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81923">
                                            <p:txEl>
                                              <p:pRg st="2" end="2"/>
                                            </p:txEl>
                                          </p:spTgt>
                                        </p:tgtEl>
                                        <p:attrNameLst>
                                          <p:attrName>style.visibility</p:attrName>
                                        </p:attrNameLst>
                                      </p:cBhvr>
                                      <p:to>
                                        <p:strVal val="visible"/>
                                      </p:to>
                                    </p:set>
                                    <p:anim calcmode="lin" valueType="num">
                                      <p:cBhvr additive="base">
                                        <p:cTn id="17" dur="500" fill="hold"/>
                                        <p:tgtEl>
                                          <p:spTgt spid="8192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192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1923">
                                            <p:txEl>
                                              <p:pRg st="3" end="3"/>
                                            </p:txEl>
                                          </p:spTgt>
                                        </p:tgtEl>
                                        <p:attrNameLst>
                                          <p:attrName>style.visibility</p:attrName>
                                        </p:attrNameLst>
                                      </p:cBhvr>
                                      <p:to>
                                        <p:strVal val="visible"/>
                                      </p:to>
                                    </p:set>
                                    <p:anim calcmode="lin" valueType="num">
                                      <p:cBhvr additive="base">
                                        <p:cTn id="21" dur="500" fill="hold"/>
                                        <p:tgtEl>
                                          <p:spTgt spid="8192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192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1923">
                                            <p:txEl>
                                              <p:pRg st="4" end="4"/>
                                            </p:txEl>
                                          </p:spTgt>
                                        </p:tgtEl>
                                        <p:attrNameLst>
                                          <p:attrName>style.visibility</p:attrName>
                                        </p:attrNameLst>
                                      </p:cBhvr>
                                      <p:to>
                                        <p:strVal val="visible"/>
                                      </p:to>
                                    </p:set>
                                    <p:anim calcmode="lin" valueType="num">
                                      <p:cBhvr additive="base">
                                        <p:cTn id="25" dur="500" fill="hold"/>
                                        <p:tgtEl>
                                          <p:spTgt spid="8192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2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1923">
                                            <p:txEl>
                                              <p:pRg st="5" end="5"/>
                                            </p:txEl>
                                          </p:spTgt>
                                        </p:tgtEl>
                                        <p:attrNameLst>
                                          <p:attrName>style.visibility</p:attrName>
                                        </p:attrNameLst>
                                      </p:cBhvr>
                                      <p:to>
                                        <p:strVal val="visible"/>
                                      </p:to>
                                    </p:set>
                                    <p:anim calcmode="lin" valueType="num">
                                      <p:cBhvr additive="base">
                                        <p:cTn id="29" dur="500" fill="hold"/>
                                        <p:tgtEl>
                                          <p:spTgt spid="8192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192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1923">
                                            <p:txEl>
                                              <p:pRg st="6" end="6"/>
                                            </p:txEl>
                                          </p:spTgt>
                                        </p:tgtEl>
                                        <p:attrNameLst>
                                          <p:attrName>style.visibility</p:attrName>
                                        </p:attrNameLst>
                                      </p:cBhvr>
                                      <p:to>
                                        <p:strVal val="visible"/>
                                      </p:to>
                                    </p:set>
                                    <p:anim calcmode="lin" valueType="num">
                                      <p:cBhvr additive="base">
                                        <p:cTn id="33" dur="500" fill="hold"/>
                                        <p:tgtEl>
                                          <p:spTgt spid="8192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192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1923">
                                            <p:txEl>
                                              <p:pRg st="7" end="7"/>
                                            </p:txEl>
                                          </p:spTgt>
                                        </p:tgtEl>
                                        <p:attrNameLst>
                                          <p:attrName>style.visibility</p:attrName>
                                        </p:attrNameLst>
                                      </p:cBhvr>
                                      <p:to>
                                        <p:strVal val="visible"/>
                                      </p:to>
                                    </p:set>
                                    <p:anim calcmode="lin" valueType="num">
                                      <p:cBhvr additive="base">
                                        <p:cTn id="37" dur="500" fill="hold"/>
                                        <p:tgtEl>
                                          <p:spTgt spid="8192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1923">
                                            <p:txEl>
                                              <p:pRg st="7" end="7"/>
                                            </p:txEl>
                                          </p:spTgt>
                                        </p:tgtEl>
                                        <p:attrNameLst>
                                          <p:attrName>ppt_y</p:attrName>
                                        </p:attrNameLst>
                                      </p:cBhvr>
                                      <p:tavLst>
                                        <p:tav tm="0">
                                          <p:val>
                                            <p:strVal val="1+#ppt_h/2"/>
                                          </p:val>
                                        </p:tav>
                                        <p:tav tm="100000">
                                          <p:val>
                                            <p:strVal val="#ppt_y"/>
                                          </p:val>
                                        </p:tav>
                                      </p:tavLst>
                                    </p:anim>
                                  </p:childTnLst>
                                </p:cTn>
                              </p:par>
                              <p:par>
                                <p:cTn id="39" presetID="1" presetClass="entr" presetSubtype="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uiExpand="1"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dirty="0"/>
              <a:t>Objectives</a:t>
            </a:r>
          </a:p>
        </p:txBody>
      </p:sp>
      <p:sp>
        <p:nvSpPr>
          <p:cNvPr id="208899" name="Rectangle 3"/>
          <p:cNvSpPr>
            <a:spLocks noGrp="1" noChangeArrowheads="1"/>
          </p:cNvSpPr>
          <p:nvPr>
            <p:ph idx="1"/>
          </p:nvPr>
        </p:nvSpPr>
        <p:spPr>
          <a:xfrm>
            <a:off x="928688" y="1608138"/>
            <a:ext cx="7286625" cy="4419600"/>
          </a:xfrm>
        </p:spPr>
        <p:txBody>
          <a:bodyPr/>
          <a:lstStyle/>
          <a:p>
            <a:pPr marL="0" indent="0" eaLnBrk="1" hangingPunct="1">
              <a:buNone/>
            </a:pPr>
            <a:r>
              <a:rPr lang="en-US" altLang="en-US" sz="2400" dirty="0"/>
              <a:t>Day 9. Understanding Mortgage Loans</a:t>
            </a:r>
          </a:p>
          <a:p>
            <a:pPr marL="0" indent="0" eaLnBrk="1" hangingPunct="1">
              <a:buNone/>
            </a:pPr>
            <a:r>
              <a:rPr lang="en-US" altLang="en-US" sz="2400" dirty="0"/>
              <a:t>Day 10. Home Decision 1</a:t>
            </a:r>
          </a:p>
          <a:p>
            <a:pPr eaLnBrk="1" hangingPunct="1"/>
            <a:r>
              <a:rPr lang="en-US" altLang="en-US" sz="2400" dirty="0"/>
              <a:t>A. Understand our leader’s guidance and the principles of home buying and ownership</a:t>
            </a:r>
          </a:p>
          <a:p>
            <a:pPr eaLnBrk="1" hangingPunct="1"/>
            <a:r>
              <a:rPr lang="en-US" altLang="en-US" sz="2400" dirty="0"/>
              <a:t>B. Understand the home buying process</a:t>
            </a:r>
          </a:p>
          <a:p>
            <a:pPr marL="0" indent="0" eaLnBrk="1" hangingPunct="1">
              <a:buNone/>
            </a:pPr>
            <a:r>
              <a:rPr lang="en-US" altLang="en-US" sz="2400" dirty="0"/>
              <a:t>Day 11. Home Decision 2</a:t>
            </a:r>
          </a:p>
          <a:p>
            <a:pPr eaLnBrk="1" hangingPunct="1"/>
            <a:r>
              <a:rPr lang="en-US" altLang="en-US" sz="2400" dirty="0"/>
              <a:t>A. Understand options in the home buying decision</a:t>
            </a:r>
          </a:p>
          <a:p>
            <a:pPr eaLnBrk="1" hangingPunct="1"/>
            <a:r>
              <a:rPr lang="en-US" altLang="en-US" sz="2400" dirty="0"/>
              <a:t>B .Know how to compare different mortgage loans (different types of loans with different fees and points)</a:t>
            </a:r>
          </a:p>
          <a:p>
            <a:pPr eaLnBrk="1" hangingPunct="1"/>
            <a:r>
              <a:rPr lang="en-US" altLang="en-US" sz="2400" dirty="0"/>
              <a:t>C.  Understand and create your Housing Plan</a:t>
            </a:r>
          </a:p>
          <a:p>
            <a:pPr marL="0" indent="0" eaLnBrk="1" hangingPunct="1">
              <a:buNone/>
            </a:pPr>
            <a:r>
              <a:rPr lang="en-US" altLang="en-US" sz="2400" dirty="0"/>
              <a:t>	Home Decision 3 – Q&amp;A</a:t>
            </a:r>
          </a:p>
          <a:p>
            <a:pPr marL="400050" lvl="1" indent="0" eaLnBrk="1" hangingPunct="1">
              <a:buNone/>
            </a:pPr>
            <a:r>
              <a:rPr lang="en-US" altLang="en-US" dirty="0"/>
              <a:t>A.  Answer questions relating to the Housing Decision</a:t>
            </a:r>
          </a:p>
        </p:txBody>
      </p:sp>
      <p:sp>
        <p:nvSpPr>
          <p:cNvPr id="819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6B726D26-DD34-48A3-9686-3346C971871D}" type="slidenum">
              <a:rPr lang="en-US" altLang="en-US" sz="1800">
                <a:solidFill>
                  <a:schemeClr val="bg1"/>
                </a:solidFill>
              </a:rPr>
              <a:pPr>
                <a:spcBef>
                  <a:spcPct val="0"/>
                </a:spcBef>
                <a:buFontTx/>
                <a:buNone/>
              </a:pPr>
              <a:t>2</a:t>
            </a:fld>
            <a:endParaRPr lang="en-US" altLang="en-US" sz="180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8899">
                                            <p:txEl>
                                              <p:pRg st="0" end="0"/>
                                            </p:txEl>
                                          </p:spTgt>
                                        </p:tgtEl>
                                        <p:attrNameLst>
                                          <p:attrName>style.visibility</p:attrName>
                                        </p:attrNameLst>
                                      </p:cBhvr>
                                      <p:to>
                                        <p:strVal val="visible"/>
                                      </p:to>
                                    </p:set>
                                    <p:animEffect transition="in" filter="box(in)">
                                      <p:cBhvr>
                                        <p:cTn id="7" dur="500"/>
                                        <p:tgtEl>
                                          <p:spTgt spid="2088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8899">
                                            <p:txEl>
                                              <p:pRg st="1" end="1"/>
                                            </p:txEl>
                                          </p:spTgt>
                                        </p:tgtEl>
                                        <p:attrNameLst>
                                          <p:attrName>style.visibility</p:attrName>
                                        </p:attrNameLst>
                                      </p:cBhvr>
                                      <p:to>
                                        <p:strVal val="visible"/>
                                      </p:to>
                                    </p:set>
                                    <p:animEffect transition="in" filter="box(in)">
                                      <p:cBhvr>
                                        <p:cTn id="12" dur="500"/>
                                        <p:tgtEl>
                                          <p:spTgt spid="20889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08899">
                                            <p:txEl>
                                              <p:pRg st="2" end="2"/>
                                            </p:txEl>
                                          </p:spTgt>
                                        </p:tgtEl>
                                        <p:attrNameLst>
                                          <p:attrName>style.visibility</p:attrName>
                                        </p:attrNameLst>
                                      </p:cBhvr>
                                      <p:to>
                                        <p:strVal val="visible"/>
                                      </p:to>
                                    </p:set>
                                    <p:animEffect transition="in" filter="box(in)">
                                      <p:cBhvr>
                                        <p:cTn id="15" dur="500"/>
                                        <p:tgtEl>
                                          <p:spTgt spid="20889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08899">
                                            <p:txEl>
                                              <p:pRg st="3" end="3"/>
                                            </p:txEl>
                                          </p:spTgt>
                                        </p:tgtEl>
                                        <p:attrNameLst>
                                          <p:attrName>style.visibility</p:attrName>
                                        </p:attrNameLst>
                                      </p:cBhvr>
                                      <p:to>
                                        <p:strVal val="visible"/>
                                      </p:to>
                                    </p:set>
                                    <p:animEffect transition="in" filter="box(in)">
                                      <p:cBhvr>
                                        <p:cTn id="18" dur="500"/>
                                        <p:tgtEl>
                                          <p:spTgt spid="208899">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208899">
                                            <p:txEl>
                                              <p:pRg st="4" end="4"/>
                                            </p:txEl>
                                          </p:spTgt>
                                        </p:tgtEl>
                                        <p:attrNameLst>
                                          <p:attrName>style.visibility</p:attrName>
                                        </p:attrNameLst>
                                      </p:cBhvr>
                                      <p:to>
                                        <p:strVal val="visible"/>
                                      </p:to>
                                    </p:set>
                                    <p:animEffect transition="in" filter="box(in)">
                                      <p:cBhvr>
                                        <p:cTn id="21" dur="500"/>
                                        <p:tgtEl>
                                          <p:spTgt spid="208899">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208899">
                                            <p:txEl>
                                              <p:pRg st="5" end="5"/>
                                            </p:txEl>
                                          </p:spTgt>
                                        </p:tgtEl>
                                        <p:attrNameLst>
                                          <p:attrName>style.visibility</p:attrName>
                                        </p:attrNameLst>
                                      </p:cBhvr>
                                      <p:to>
                                        <p:strVal val="visible"/>
                                      </p:to>
                                    </p:set>
                                    <p:animEffect transition="in" filter="box(in)">
                                      <p:cBhvr>
                                        <p:cTn id="24" dur="500"/>
                                        <p:tgtEl>
                                          <p:spTgt spid="208899">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208899">
                                            <p:txEl>
                                              <p:pRg st="6" end="6"/>
                                            </p:txEl>
                                          </p:spTgt>
                                        </p:tgtEl>
                                        <p:attrNameLst>
                                          <p:attrName>style.visibility</p:attrName>
                                        </p:attrNameLst>
                                      </p:cBhvr>
                                      <p:to>
                                        <p:strVal val="visible"/>
                                      </p:to>
                                    </p:set>
                                    <p:animEffect transition="in" filter="box(in)">
                                      <p:cBhvr>
                                        <p:cTn id="27" dur="500"/>
                                        <p:tgtEl>
                                          <p:spTgt spid="208899">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208899">
                                            <p:txEl>
                                              <p:pRg st="7" end="7"/>
                                            </p:txEl>
                                          </p:spTgt>
                                        </p:tgtEl>
                                        <p:attrNameLst>
                                          <p:attrName>style.visibility</p:attrName>
                                        </p:attrNameLst>
                                      </p:cBhvr>
                                      <p:to>
                                        <p:strVal val="visible"/>
                                      </p:to>
                                    </p:set>
                                    <p:animEffect transition="in" filter="box(in)">
                                      <p:cBhvr>
                                        <p:cTn id="30" dur="500"/>
                                        <p:tgtEl>
                                          <p:spTgt spid="208899">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208899">
                                            <p:txEl>
                                              <p:pRg st="8" end="8"/>
                                            </p:txEl>
                                          </p:spTgt>
                                        </p:tgtEl>
                                        <p:attrNameLst>
                                          <p:attrName>style.visibility</p:attrName>
                                        </p:attrNameLst>
                                      </p:cBhvr>
                                      <p:to>
                                        <p:strVal val="visible"/>
                                      </p:to>
                                    </p:set>
                                    <p:animEffect transition="in" filter="box(in)">
                                      <p:cBhvr>
                                        <p:cTn id="33" dur="500"/>
                                        <p:tgtEl>
                                          <p:spTgt spid="208899">
                                            <p:txEl>
                                              <p:pRg st="8" end="8"/>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208899">
                                            <p:txEl>
                                              <p:pRg st="9" end="9"/>
                                            </p:txEl>
                                          </p:spTgt>
                                        </p:tgtEl>
                                        <p:attrNameLst>
                                          <p:attrName>style.visibility</p:attrName>
                                        </p:attrNameLst>
                                      </p:cBhvr>
                                      <p:to>
                                        <p:strVal val="visible"/>
                                      </p:to>
                                    </p:set>
                                    <p:animEffect transition="in" filter="box(in)">
                                      <p:cBhvr>
                                        <p:cTn id="36" dur="500"/>
                                        <p:tgtEl>
                                          <p:spTgt spid="20889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9" grpId="0" uiExpand="1" build="p" bldLvl="3"/>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spcBef>
                <a:spcPct val="40000"/>
              </a:spcBef>
            </a:pPr>
            <a:r>
              <a:rPr lang="en-US" altLang="en-US"/>
              <a:t>Your Credit Score </a:t>
            </a:r>
            <a:r>
              <a:rPr lang="en-US" altLang="en-US" sz="2800"/>
              <a:t>(continued)</a:t>
            </a:r>
          </a:p>
        </p:txBody>
      </p:sp>
      <p:sp>
        <p:nvSpPr>
          <p:cNvPr id="82947" name="Rectangle 3"/>
          <p:cNvSpPr>
            <a:spLocks noGrp="1" noChangeArrowheads="1"/>
          </p:cNvSpPr>
          <p:nvPr>
            <p:ph idx="1"/>
          </p:nvPr>
        </p:nvSpPr>
        <p:spPr>
          <a:xfrm>
            <a:off x="914400" y="1587500"/>
            <a:ext cx="7467600" cy="5181600"/>
          </a:xfrm>
        </p:spPr>
        <p:txBody>
          <a:bodyPr/>
          <a:lstStyle/>
          <a:p>
            <a:pPr eaLnBrk="1" hangingPunct="1">
              <a:spcBef>
                <a:spcPct val="30000"/>
              </a:spcBef>
            </a:pPr>
            <a:r>
              <a:rPr lang="en-US" altLang="en-US" sz="2400" dirty="0"/>
              <a:t>Get your Credit Score</a:t>
            </a:r>
          </a:p>
          <a:p>
            <a:pPr lvl="1" eaLnBrk="1" hangingPunct="1">
              <a:spcBef>
                <a:spcPct val="30000"/>
              </a:spcBef>
            </a:pPr>
            <a:r>
              <a:rPr lang="en-US" altLang="en-US" dirty="0"/>
              <a:t>After checking your credit report for errors, order a copy of your credit score.  I recommend a FICO score.  You can order it for free from </a:t>
            </a:r>
            <a:r>
              <a:rPr lang="en-US" altLang="en-US" dirty="0">
                <a:hlinkClick r:id="rId2"/>
              </a:rPr>
              <a:t>www.discover.com/free-credit-score</a:t>
            </a:r>
            <a:endParaRPr lang="en-US" altLang="en-US" dirty="0"/>
          </a:p>
          <a:p>
            <a:pPr eaLnBrk="1" hangingPunct="1"/>
            <a:r>
              <a:rPr lang="en-US" altLang="en-US" sz="2400" dirty="0"/>
              <a:t>What determines your Credit Score or lending risk?</a:t>
            </a:r>
          </a:p>
          <a:p>
            <a:pPr lvl="2" eaLnBrk="1" hangingPunct="1"/>
            <a:r>
              <a:rPr lang="en-US" altLang="en-US" dirty="0"/>
              <a:t>Payment History: What is your payment record?</a:t>
            </a:r>
          </a:p>
          <a:p>
            <a:pPr lvl="2" eaLnBrk="1" hangingPunct="1"/>
            <a:r>
              <a:rPr lang="en-US" altLang="en-US" dirty="0"/>
              <a:t>Amounts Owed as % of Limit: How much do you owe as a percent of your available limit?</a:t>
            </a:r>
          </a:p>
          <a:p>
            <a:pPr lvl="2" eaLnBrk="1" hangingPunct="1"/>
            <a:r>
              <a:rPr lang="en-US" altLang="en-US" dirty="0"/>
              <a:t>Length of Credit: How long have you had credit?</a:t>
            </a:r>
          </a:p>
          <a:p>
            <a:pPr lvl="2" eaLnBrk="1" hangingPunct="1"/>
            <a:r>
              <a:rPr lang="en-US" altLang="en-US" dirty="0"/>
              <a:t>New Credit: Are you taking on more debt?</a:t>
            </a:r>
          </a:p>
          <a:p>
            <a:pPr lvl="2" eaLnBrk="1" hangingPunct="1"/>
            <a:r>
              <a:rPr lang="en-US" altLang="en-US" dirty="0"/>
              <a:t>Types of Credit Use: Is it a healthy mix?</a:t>
            </a:r>
          </a:p>
          <a:p>
            <a:pPr lvl="1" eaLnBrk="1" hangingPunct="1"/>
            <a:endParaRPr lang="en-US" altLang="en-US" dirty="0"/>
          </a:p>
        </p:txBody>
      </p:sp>
      <p:sp>
        <p:nvSpPr>
          <p:cNvPr id="34820" name="Slide Number Placeholder 4"/>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798CA79C-4BC6-46D9-81D8-AD49F749501F}" type="slidenum">
              <a:rPr lang="en-US" altLang="en-US" sz="1800">
                <a:solidFill>
                  <a:schemeClr val="bg1"/>
                </a:solidFill>
              </a:rPr>
              <a:pPr>
                <a:spcBef>
                  <a:spcPct val="0"/>
                </a:spcBef>
                <a:buFontTx/>
                <a:buNone/>
              </a:pPr>
              <a:t>20</a:t>
            </a:fld>
            <a:endParaRPr lang="en-US" altLang="en-US" sz="1800">
              <a:solidFill>
                <a:schemeClr val="bg1"/>
              </a:solidFill>
            </a:endParaRPr>
          </a:p>
        </p:txBody>
      </p:sp>
      <p:sp>
        <p:nvSpPr>
          <p:cNvPr id="34821" name="Text Box 4"/>
          <p:cNvSpPr txBox="1">
            <a:spLocks noChangeArrowheads="1"/>
          </p:cNvSpPr>
          <p:nvPr/>
        </p:nvSpPr>
        <p:spPr bwMode="auto">
          <a:xfrm>
            <a:off x="4114800" y="6248400"/>
            <a:ext cx="914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50000"/>
              </a:spcBef>
              <a:buClr>
                <a:srgbClr val="66FFFF"/>
              </a:buClr>
              <a:buFont typeface="Wingdings" panose="05000000000000000000" pitchFamily="2" charset="2"/>
              <a:buNone/>
            </a:pPr>
            <a:endParaRPr lang="en-US" altLang="en-US">
              <a:solidFill>
                <a:srgbClr val="FFFFFF"/>
              </a:solidFill>
              <a:latin typeface="Verdana" panose="020B0604030504040204" pitchFamily="34" charset="0"/>
            </a:endParaRPr>
          </a:p>
        </p:txBody>
      </p:sp>
    </p:spTree>
    <p:extLst>
      <p:ext uri="{BB962C8B-B14F-4D97-AF65-F5344CB8AC3E}">
        <p14:creationId xmlns:p14="http://schemas.microsoft.com/office/powerpoint/2010/main" val="3853297274"/>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additive="base">
                                        <p:cTn id="7" dur="500" fill="hold"/>
                                        <p:tgtEl>
                                          <p:spTgt spid="829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29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2947">
                                            <p:txEl>
                                              <p:pRg st="1" end="1"/>
                                            </p:txEl>
                                          </p:spTgt>
                                        </p:tgtEl>
                                        <p:attrNameLst>
                                          <p:attrName>style.visibility</p:attrName>
                                        </p:attrNameLst>
                                      </p:cBhvr>
                                      <p:to>
                                        <p:strVal val="visible"/>
                                      </p:to>
                                    </p:set>
                                    <p:anim calcmode="lin" valueType="num">
                                      <p:cBhvr additive="base">
                                        <p:cTn id="13" dur="500" fill="hold"/>
                                        <p:tgtEl>
                                          <p:spTgt spid="829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294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82947">
                                            <p:txEl>
                                              <p:pRg st="2" end="2"/>
                                            </p:txEl>
                                          </p:spTgt>
                                        </p:tgtEl>
                                        <p:attrNameLst>
                                          <p:attrName>style.visibility</p:attrName>
                                        </p:attrNameLst>
                                      </p:cBhvr>
                                      <p:to>
                                        <p:strVal val="visible"/>
                                      </p:to>
                                    </p:set>
                                    <p:anim calcmode="lin" valueType="num">
                                      <p:cBhvr additive="base">
                                        <p:cTn id="17" dur="500" fill="hold"/>
                                        <p:tgtEl>
                                          <p:spTgt spid="8294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294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2947">
                                            <p:txEl>
                                              <p:pRg st="3" end="3"/>
                                            </p:txEl>
                                          </p:spTgt>
                                        </p:tgtEl>
                                        <p:attrNameLst>
                                          <p:attrName>style.visibility</p:attrName>
                                        </p:attrNameLst>
                                      </p:cBhvr>
                                      <p:to>
                                        <p:strVal val="visible"/>
                                      </p:to>
                                    </p:set>
                                    <p:anim calcmode="lin" valueType="num">
                                      <p:cBhvr additive="base">
                                        <p:cTn id="21" dur="500" fill="hold"/>
                                        <p:tgtEl>
                                          <p:spTgt spid="8294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294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2947">
                                            <p:txEl>
                                              <p:pRg st="4" end="4"/>
                                            </p:txEl>
                                          </p:spTgt>
                                        </p:tgtEl>
                                        <p:attrNameLst>
                                          <p:attrName>style.visibility</p:attrName>
                                        </p:attrNameLst>
                                      </p:cBhvr>
                                      <p:to>
                                        <p:strVal val="visible"/>
                                      </p:to>
                                    </p:set>
                                    <p:anim calcmode="lin" valueType="num">
                                      <p:cBhvr additive="base">
                                        <p:cTn id="25" dur="500" fill="hold"/>
                                        <p:tgtEl>
                                          <p:spTgt spid="8294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294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2947">
                                            <p:txEl>
                                              <p:pRg st="5" end="5"/>
                                            </p:txEl>
                                          </p:spTgt>
                                        </p:tgtEl>
                                        <p:attrNameLst>
                                          <p:attrName>style.visibility</p:attrName>
                                        </p:attrNameLst>
                                      </p:cBhvr>
                                      <p:to>
                                        <p:strVal val="visible"/>
                                      </p:to>
                                    </p:set>
                                    <p:anim calcmode="lin" valueType="num">
                                      <p:cBhvr additive="base">
                                        <p:cTn id="29" dur="500" fill="hold"/>
                                        <p:tgtEl>
                                          <p:spTgt spid="8294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2947">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2947">
                                            <p:txEl>
                                              <p:pRg st="6" end="6"/>
                                            </p:txEl>
                                          </p:spTgt>
                                        </p:tgtEl>
                                        <p:attrNameLst>
                                          <p:attrName>style.visibility</p:attrName>
                                        </p:attrNameLst>
                                      </p:cBhvr>
                                      <p:to>
                                        <p:strVal val="visible"/>
                                      </p:to>
                                    </p:set>
                                    <p:anim calcmode="lin" valueType="num">
                                      <p:cBhvr additive="base">
                                        <p:cTn id="33" dur="500" fill="hold"/>
                                        <p:tgtEl>
                                          <p:spTgt spid="8294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2947">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2947">
                                            <p:txEl>
                                              <p:pRg st="7" end="7"/>
                                            </p:txEl>
                                          </p:spTgt>
                                        </p:tgtEl>
                                        <p:attrNameLst>
                                          <p:attrName>style.visibility</p:attrName>
                                        </p:attrNameLst>
                                      </p:cBhvr>
                                      <p:to>
                                        <p:strVal val="visible"/>
                                      </p:to>
                                    </p:set>
                                    <p:anim calcmode="lin" valueType="num">
                                      <p:cBhvr additive="base">
                                        <p:cTn id="37" dur="500" fill="hold"/>
                                        <p:tgtEl>
                                          <p:spTgt spid="8294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294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uiExpand="1"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CECD265-8A0E-448F-85A6-60C86ED0BA04}"/>
              </a:ext>
            </a:extLst>
          </p:cNvPr>
          <p:cNvPicPr>
            <a:picLocks noChangeAspect="1"/>
          </p:cNvPicPr>
          <p:nvPr/>
        </p:nvPicPr>
        <p:blipFill>
          <a:blip r:embed="rId2"/>
          <a:stretch>
            <a:fillRect/>
          </a:stretch>
        </p:blipFill>
        <p:spPr>
          <a:xfrm>
            <a:off x="76200" y="4495800"/>
            <a:ext cx="2352675" cy="2362200"/>
          </a:xfrm>
          <a:prstGeom prst="rect">
            <a:avLst/>
          </a:prstGeom>
        </p:spPr>
      </p:pic>
      <p:sp>
        <p:nvSpPr>
          <p:cNvPr id="35842" name="Rectangle 2"/>
          <p:cNvSpPr>
            <a:spLocks noGrp="1" noChangeArrowheads="1"/>
          </p:cNvSpPr>
          <p:nvPr>
            <p:ph type="title"/>
          </p:nvPr>
        </p:nvSpPr>
        <p:spPr>
          <a:xfrm>
            <a:off x="457200" y="536575"/>
            <a:ext cx="8229600" cy="1139825"/>
          </a:xfrm>
        </p:spPr>
        <p:txBody>
          <a:bodyPr/>
          <a:lstStyle/>
          <a:p>
            <a:pPr eaLnBrk="1" hangingPunct="1">
              <a:spcBef>
                <a:spcPct val="105000"/>
              </a:spcBef>
            </a:pPr>
            <a:r>
              <a:rPr lang="en-US" altLang="en-US"/>
              <a:t>1c. Know your Affordability Ratios:</a:t>
            </a:r>
            <a:br>
              <a:rPr lang="en-US" altLang="en-US" sz="3200"/>
            </a:br>
            <a:r>
              <a:rPr lang="en-US" altLang="en-US" sz="3200"/>
              <a:t>Front-end and Back-end</a:t>
            </a:r>
          </a:p>
        </p:txBody>
      </p:sp>
      <p:sp>
        <p:nvSpPr>
          <p:cNvPr id="21507" name="Rectangle 3"/>
          <p:cNvSpPr>
            <a:spLocks noGrp="1" noChangeArrowheads="1"/>
          </p:cNvSpPr>
          <p:nvPr>
            <p:ph idx="1"/>
          </p:nvPr>
        </p:nvSpPr>
        <p:spPr>
          <a:xfrm>
            <a:off x="914400" y="1600200"/>
            <a:ext cx="7315200" cy="4876800"/>
          </a:xfrm>
        </p:spPr>
        <p:txBody>
          <a:bodyPr/>
          <a:lstStyle/>
          <a:p>
            <a:pPr eaLnBrk="1" hangingPunct="1"/>
            <a:r>
              <a:rPr lang="en-US" altLang="en-US" sz="2400" dirty="0"/>
              <a:t>Know the rules for lenders—your affordability ratios</a:t>
            </a:r>
          </a:p>
          <a:p>
            <a:pPr lvl="1" eaLnBrk="1" hangingPunct="1"/>
            <a:r>
              <a:rPr lang="en-US" altLang="en-US" dirty="0"/>
              <a:t>Take into account your savings and tithing when you calculate these ratios </a:t>
            </a:r>
            <a:r>
              <a:rPr lang="en-US" altLang="en-US" sz="2000" dirty="0"/>
              <a:t>(Note: </a:t>
            </a:r>
            <a:r>
              <a:rPr lang="en-US" altLang="en-US" sz="2000" dirty="0">
                <a:hlinkClick r:id="rId3"/>
              </a:rPr>
              <a:t>Mortgage Payments for Christians’ </a:t>
            </a:r>
            <a:r>
              <a:rPr lang="en-US" altLang="en-US" sz="2000" dirty="0"/>
              <a:t>(LT11) can help)</a:t>
            </a:r>
          </a:p>
          <a:p>
            <a:pPr eaLnBrk="1" hangingPunct="1"/>
            <a:r>
              <a:rPr lang="en-US" altLang="en-US" sz="2400" dirty="0"/>
              <a:t>Ratio 1:  Housing Expenses or Front-end Ratio </a:t>
            </a:r>
          </a:p>
          <a:p>
            <a:pPr lvl="1" eaLnBrk="1" hangingPunct="1"/>
            <a:r>
              <a:rPr lang="en-US" altLang="en-US" dirty="0"/>
              <a:t>This ratio calculates what percent of an your income is used to make mortgage payments. </a:t>
            </a:r>
          </a:p>
          <a:p>
            <a:pPr lvl="1" eaLnBrk="1" hangingPunct="1"/>
            <a:r>
              <a:rPr lang="en-US" altLang="en-US" dirty="0"/>
              <a:t> Housing expenses should be less than 28% of your monthly gross income.  The formula is:     </a:t>
            </a:r>
          </a:p>
          <a:p>
            <a:pPr lvl="3" algn="ctr" eaLnBrk="1" hangingPunct="1">
              <a:buFontTx/>
              <a:buNone/>
            </a:pPr>
            <a:r>
              <a:rPr lang="en-US" altLang="en-US" u="sng" dirty="0"/>
              <a:t>Monthly PITI*</a:t>
            </a:r>
            <a:r>
              <a:rPr lang="en-US" altLang="en-US" dirty="0"/>
              <a:t>     &lt;28%</a:t>
            </a:r>
          </a:p>
          <a:p>
            <a:pPr lvl="3" algn="ctr" eaLnBrk="1" hangingPunct="1">
              <a:buFontTx/>
              <a:buNone/>
            </a:pPr>
            <a:r>
              <a:rPr lang="en-US" altLang="en-US" dirty="0"/>
              <a:t>Monthly Gross Income</a:t>
            </a:r>
          </a:p>
          <a:p>
            <a:pPr lvl="1" algn="ctr" eaLnBrk="1" hangingPunct="1"/>
            <a:r>
              <a:rPr lang="en-US" altLang="en-US" dirty="0"/>
              <a:t>PITI = mortgage principle, mortgage interest, property taxes, and property insurance</a:t>
            </a:r>
          </a:p>
          <a:p>
            <a:pPr lvl="3" algn="ctr" eaLnBrk="1" hangingPunct="1">
              <a:buFontTx/>
              <a:buNone/>
            </a:pPr>
            <a:endParaRPr lang="en-US" altLang="en-US" dirty="0"/>
          </a:p>
        </p:txBody>
      </p:sp>
      <p:sp>
        <p:nvSpPr>
          <p:cNvPr id="35844" name="Slide Number Placeholder 8"/>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B986DEDA-EED0-41A7-8A79-A9FDDCA24C49}" type="slidenum">
              <a:rPr lang="en-US" altLang="en-US" sz="1800">
                <a:solidFill>
                  <a:schemeClr val="bg1"/>
                </a:solidFill>
              </a:rPr>
              <a:pPr>
                <a:spcBef>
                  <a:spcPct val="0"/>
                </a:spcBef>
                <a:buFontTx/>
                <a:buNone/>
              </a:pPr>
              <a:t>21</a:t>
            </a:fld>
            <a:endParaRPr lang="en-US" altLang="en-US" sz="1800">
              <a:solidFill>
                <a:schemeClr val="bg1"/>
              </a:solidFill>
            </a:endParaRPr>
          </a:p>
        </p:txBody>
      </p:sp>
      <p:sp>
        <p:nvSpPr>
          <p:cNvPr id="35845" name="Rectangle 4"/>
          <p:cNvSpPr>
            <a:spLocks noChangeArrowheads="1"/>
          </p:cNvSpPr>
          <p:nvPr/>
        </p:nvSpPr>
        <p:spPr bwMode="auto">
          <a:xfrm>
            <a:off x="365760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Verdana" panose="020B0604030504040204" pitchFamily="34" charset="0"/>
            </a:endParaRPr>
          </a:p>
        </p:txBody>
      </p:sp>
      <p:sp>
        <p:nvSpPr>
          <p:cNvPr id="35846" name="Rectangle 6"/>
          <p:cNvSpPr>
            <a:spLocks noChangeArrowheads="1"/>
          </p:cNvSpPr>
          <p:nvPr/>
        </p:nvSpPr>
        <p:spPr bwMode="auto">
          <a:xfrm>
            <a:off x="365760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Verdana" panose="020B0604030504040204" pitchFamily="34" charset="0"/>
            </a:endParaRPr>
          </a:p>
        </p:txBody>
      </p:sp>
      <p:sp>
        <p:nvSpPr>
          <p:cNvPr id="35847" name="Rectangle 7"/>
          <p:cNvSpPr>
            <a:spLocks noChangeArrowheads="1"/>
          </p:cNvSpPr>
          <p:nvPr/>
        </p:nvSpPr>
        <p:spPr bwMode="auto">
          <a:xfrm>
            <a:off x="3657600" y="3173413"/>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solidFill>
                <a:srgbClr val="FFFFFF"/>
              </a:solidFill>
              <a:latin typeface="Verdana" panose="020B0604030504040204" pitchFamily="34" charset="0"/>
            </a:endParaRPr>
          </a:p>
        </p:txBody>
      </p:sp>
      <p:sp>
        <p:nvSpPr>
          <p:cNvPr id="35848" name="Rectangle 8"/>
          <p:cNvSpPr>
            <a:spLocks noChangeArrowheads="1"/>
          </p:cNvSpPr>
          <p:nvPr/>
        </p:nvSpPr>
        <p:spPr bwMode="auto">
          <a:xfrm>
            <a:off x="365760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Verdana" panose="020B0604030504040204" pitchFamily="34" charset="0"/>
            </a:endParaRPr>
          </a:p>
        </p:txBody>
      </p:sp>
      <p:sp>
        <p:nvSpPr>
          <p:cNvPr id="35849" name="Rectangle 10"/>
          <p:cNvSpPr>
            <a:spLocks noChangeArrowheads="1"/>
          </p:cNvSpPr>
          <p:nvPr/>
        </p:nvSpPr>
        <p:spPr bwMode="auto">
          <a:xfrm>
            <a:off x="3062288"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endParaRPr lang="en-US" altLang="en-US" sz="1800">
              <a:latin typeface="Verdana" panose="020B0604030504040204" pitchFamily="34" charset="0"/>
            </a:endParaRPr>
          </a:p>
        </p:txBody>
      </p:sp>
    </p:spTree>
    <p:extLst>
      <p:ext uri="{BB962C8B-B14F-4D97-AF65-F5344CB8AC3E}">
        <p14:creationId xmlns:p14="http://schemas.microsoft.com/office/powerpoint/2010/main" val="3375944802"/>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507">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507">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50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altLang="en-US"/>
              <a:t>Affordability Ratios</a:t>
            </a:r>
            <a:r>
              <a:rPr lang="en-US" altLang="en-US" sz="2400"/>
              <a:t> (continued)</a:t>
            </a:r>
            <a:endParaRPr lang="en-US" altLang="en-US"/>
          </a:p>
        </p:txBody>
      </p:sp>
      <p:sp>
        <p:nvSpPr>
          <p:cNvPr id="31747" name="Content Placeholder 2"/>
          <p:cNvSpPr>
            <a:spLocks noGrp="1"/>
          </p:cNvSpPr>
          <p:nvPr>
            <p:ph idx="1"/>
          </p:nvPr>
        </p:nvSpPr>
        <p:spPr>
          <a:xfrm>
            <a:off x="928688" y="1608138"/>
            <a:ext cx="7286625" cy="4419600"/>
          </a:xfrm>
        </p:spPr>
        <p:txBody>
          <a:bodyPr/>
          <a:lstStyle/>
          <a:p>
            <a:pPr eaLnBrk="1" hangingPunct="1"/>
            <a:r>
              <a:rPr lang="en-US" altLang="en-US" sz="2400"/>
              <a:t>Ratio 2:  Debt Obligations or Back-end Ratio</a:t>
            </a:r>
          </a:p>
          <a:p>
            <a:pPr marL="800100" lvl="3" indent="-342900" eaLnBrk="1" hangingPunct="1"/>
            <a:r>
              <a:rPr lang="en-US" altLang="en-US"/>
              <a:t>This ratio calculates what percent of your income is used for housing expenses plus debt obligations.</a:t>
            </a:r>
          </a:p>
          <a:p>
            <a:pPr marL="800100" lvl="3" indent="-342900" eaLnBrk="1" hangingPunct="1"/>
            <a:r>
              <a:rPr lang="en-US" altLang="en-US"/>
              <a:t>It should not exceed 36% of your monthly gross income.  The formula is:</a:t>
            </a:r>
          </a:p>
          <a:p>
            <a:pPr lvl="1" algn="ctr" eaLnBrk="1" hangingPunct="1">
              <a:buFontTx/>
              <a:buNone/>
            </a:pPr>
            <a:r>
              <a:rPr lang="en-US" altLang="en-US" u="sng"/>
              <a:t>Monthly PITI* and other debt obligations</a:t>
            </a:r>
            <a:r>
              <a:rPr lang="en-US" altLang="en-US"/>
              <a:t>  &lt; 36%</a:t>
            </a:r>
          </a:p>
          <a:p>
            <a:pPr lvl="1" algn="ctr" eaLnBrk="1" hangingPunct="1">
              <a:buFontTx/>
              <a:buNone/>
            </a:pPr>
            <a:r>
              <a:rPr lang="en-US" altLang="en-US"/>
              <a:t>Monthly Gross Income</a:t>
            </a:r>
          </a:p>
          <a:p>
            <a:pPr lvl="1" eaLnBrk="1" hangingPunct="1"/>
            <a:r>
              <a:rPr lang="en-US" altLang="en-US"/>
              <a:t>Debt obligations include mortgage payments, credit card, student loan, car, and other loan payments</a:t>
            </a:r>
          </a:p>
          <a:p>
            <a:pPr lvl="1" eaLnBrk="1" hangingPunct="1"/>
            <a:r>
              <a:rPr lang="en-US" altLang="en-US"/>
              <a:t>*PITI = Principal, interest, property taxes, and property insurance</a:t>
            </a:r>
          </a:p>
        </p:txBody>
      </p:sp>
      <p:sp>
        <p:nvSpPr>
          <p:cNvPr id="36868"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4DE27CA2-ADC9-41A8-BDA3-C4B2E62C2E59}" type="slidenum">
              <a:rPr lang="en-US" altLang="en-US" sz="1800">
                <a:solidFill>
                  <a:schemeClr val="bg1"/>
                </a:solidFill>
              </a:rPr>
              <a:pPr>
                <a:spcBef>
                  <a:spcPct val="0"/>
                </a:spcBef>
                <a:buFontTx/>
                <a:buNone/>
              </a:pPr>
              <a:t>22</a:t>
            </a:fld>
            <a:endParaRPr lang="en-US" altLang="en-US" sz="1800">
              <a:solidFill>
                <a:schemeClr val="bg1"/>
              </a:solidFill>
            </a:endParaRPr>
          </a:p>
        </p:txBody>
      </p:sp>
    </p:spTree>
    <p:extLst>
      <p:ext uri="{BB962C8B-B14F-4D97-AF65-F5344CB8AC3E}">
        <p14:creationId xmlns:p14="http://schemas.microsoft.com/office/powerpoint/2010/main" val="1000627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7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7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uiExpand="1" build="allAtOnce"/>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0" y="685800"/>
            <a:ext cx="9144000" cy="914400"/>
          </a:xfrm>
        </p:spPr>
        <p:txBody>
          <a:bodyPr/>
          <a:lstStyle/>
          <a:p>
            <a:pPr eaLnBrk="1" hangingPunct="1"/>
            <a:r>
              <a:rPr lang="en-US" altLang="en-US" dirty="0"/>
              <a:t>1d.  Calculate Your Ratios for Christians’</a:t>
            </a:r>
            <a:endParaRPr lang="en-US" altLang="en-US" sz="2400" dirty="0"/>
          </a:p>
        </p:txBody>
      </p:sp>
      <p:sp>
        <p:nvSpPr>
          <p:cNvPr id="32771" name="Rectangle 3"/>
          <p:cNvSpPr>
            <a:spLocks noGrp="1" noChangeArrowheads="1"/>
          </p:cNvSpPr>
          <p:nvPr>
            <p:ph idx="1"/>
          </p:nvPr>
        </p:nvSpPr>
        <p:spPr>
          <a:xfrm>
            <a:off x="928688" y="1608138"/>
            <a:ext cx="7286625" cy="4419600"/>
          </a:xfrm>
        </p:spPr>
        <p:txBody>
          <a:bodyPr/>
          <a:lstStyle/>
          <a:p>
            <a:pPr eaLnBrk="1" hangingPunct="1"/>
            <a:r>
              <a:rPr lang="en-US" altLang="en-US" sz="2400" dirty="0"/>
              <a:t>As members of the Church, we have other important obligations that we also pay, i.e., tithing and paying ourselves, i.e., saving</a:t>
            </a:r>
          </a:p>
          <a:p>
            <a:pPr lvl="1" eaLnBrk="1" hangingPunct="1"/>
            <a:r>
              <a:rPr lang="en-US" altLang="en-US" dirty="0"/>
              <a:t>As such, should have smaller houses (at least less expensive), because we pay the Lord first and ourselves second.</a:t>
            </a:r>
          </a:p>
          <a:p>
            <a:pPr eaLnBrk="1" hangingPunct="1"/>
            <a:r>
              <a:rPr lang="en-US" altLang="en-US" sz="2400" dirty="0"/>
              <a:t>For a spreadsheet that takes into account the fact that we pay the Lord first and ourselves second within this front-end and back-end ratio framework, see:</a:t>
            </a:r>
          </a:p>
          <a:p>
            <a:pPr lvl="2" eaLnBrk="1" hangingPunct="1"/>
            <a:r>
              <a:rPr lang="en-US" altLang="en-US" dirty="0">
                <a:hlinkClick r:id="rId2"/>
              </a:rPr>
              <a:t>Mortgage Payments for Christian Givers </a:t>
            </a:r>
            <a:r>
              <a:rPr lang="en-US" altLang="en-US" dirty="0"/>
              <a:t>(LT11) can help</a:t>
            </a:r>
          </a:p>
        </p:txBody>
      </p:sp>
      <p:sp>
        <p:nvSpPr>
          <p:cNvPr id="37892"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8F62D390-3A09-4A24-BB42-F287E7B9E1CE}" type="slidenum">
              <a:rPr lang="en-US" altLang="en-US" sz="1800">
                <a:solidFill>
                  <a:schemeClr val="bg1"/>
                </a:solidFill>
              </a:rPr>
              <a:pPr>
                <a:spcBef>
                  <a:spcPct val="0"/>
                </a:spcBef>
                <a:buFontTx/>
                <a:buNone/>
              </a:pPr>
              <a:t>23</a:t>
            </a:fld>
            <a:endParaRPr lang="en-US" altLang="en-US" sz="1800">
              <a:solidFill>
                <a:schemeClr val="bg1"/>
              </a:solidFill>
            </a:endParaRPr>
          </a:p>
        </p:txBody>
      </p:sp>
      <p:pic>
        <p:nvPicPr>
          <p:cNvPr id="5" name="Picture 4">
            <a:extLst>
              <a:ext uri="{FF2B5EF4-FFF2-40B4-BE49-F238E27FC236}">
                <a16:creationId xmlns:a16="http://schemas.microsoft.com/office/drawing/2014/main" id="{54FBD13E-C56F-4F09-93F7-569991B24016}"/>
              </a:ext>
            </a:extLst>
          </p:cNvPr>
          <p:cNvPicPr>
            <a:picLocks noChangeAspect="1"/>
          </p:cNvPicPr>
          <p:nvPr/>
        </p:nvPicPr>
        <p:blipFill>
          <a:blip r:embed="rId3"/>
          <a:stretch>
            <a:fillRect/>
          </a:stretch>
        </p:blipFill>
        <p:spPr>
          <a:xfrm>
            <a:off x="3505200" y="5667375"/>
            <a:ext cx="2505075" cy="1009650"/>
          </a:xfrm>
          <a:prstGeom prst="rect">
            <a:avLst/>
          </a:prstGeom>
        </p:spPr>
      </p:pic>
    </p:spTree>
    <p:extLst>
      <p:ext uri="{BB962C8B-B14F-4D97-AF65-F5344CB8AC3E}">
        <p14:creationId xmlns:p14="http://schemas.microsoft.com/office/powerpoint/2010/main" val="19612071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allAtOnce"/>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06375" y="682625"/>
            <a:ext cx="9556750" cy="920750"/>
          </a:xfrm>
        </p:spPr>
        <p:txBody>
          <a:bodyPr/>
          <a:lstStyle/>
          <a:p>
            <a:pPr marL="685800" indent="-685800" eaLnBrk="1" hangingPunct="1">
              <a:buFont typeface="Wingdings" panose="05000000000000000000" pitchFamily="2" charset="2"/>
              <a:buNone/>
            </a:pPr>
            <a:r>
              <a:rPr lang="en-US" altLang="en-US"/>
              <a:t>1e.  Choose your Preferred Loan Type and Term</a:t>
            </a:r>
          </a:p>
        </p:txBody>
      </p:sp>
      <p:sp>
        <p:nvSpPr>
          <p:cNvPr id="33795" name="Rectangle 3"/>
          <p:cNvSpPr>
            <a:spLocks noGrp="1" noChangeArrowheads="1"/>
          </p:cNvSpPr>
          <p:nvPr>
            <p:ph idx="1"/>
          </p:nvPr>
        </p:nvSpPr>
        <p:spPr>
          <a:xfrm>
            <a:off x="914400" y="1600200"/>
            <a:ext cx="7315200" cy="5029200"/>
          </a:xfrm>
        </p:spPr>
        <p:txBody>
          <a:bodyPr/>
          <a:lstStyle/>
          <a:p>
            <a:pPr eaLnBrk="1" hangingPunct="1">
              <a:spcBef>
                <a:spcPts val="600"/>
              </a:spcBef>
            </a:pPr>
            <a:r>
              <a:rPr lang="en-US" altLang="en-US" sz="2400" dirty="0"/>
              <a:t>Choose your preferred loan type.</a:t>
            </a:r>
          </a:p>
          <a:p>
            <a:pPr lvl="1" eaLnBrk="1" hangingPunct="1">
              <a:spcBef>
                <a:spcPts val="600"/>
              </a:spcBef>
            </a:pPr>
            <a:r>
              <a:rPr lang="en-US" altLang="en-US" dirty="0"/>
              <a:t>The best type of loan takes into account your:</a:t>
            </a:r>
          </a:p>
          <a:p>
            <a:pPr lvl="2" eaLnBrk="1" hangingPunct="1">
              <a:spcBef>
                <a:spcPts val="600"/>
              </a:spcBef>
            </a:pPr>
            <a:r>
              <a:rPr lang="en-US" altLang="en-US" dirty="0"/>
              <a:t>Goals, budget, income stream, down payment, and view on risk</a:t>
            </a:r>
          </a:p>
          <a:p>
            <a:pPr lvl="1" eaLnBrk="1" hangingPunct="1"/>
            <a:r>
              <a:rPr lang="en-US" altLang="en-US" dirty="0"/>
              <a:t>There are a number of different types of mortgage loans available.  These include:</a:t>
            </a:r>
          </a:p>
          <a:p>
            <a:pPr lvl="2" eaLnBrk="1" hangingPunct="1"/>
            <a:r>
              <a:rPr lang="en-US" altLang="en-US" dirty="0"/>
              <a:t>Fixed Rate (FRMs) - RECOMMENDED</a:t>
            </a:r>
          </a:p>
          <a:p>
            <a:pPr lvl="2" eaLnBrk="1" hangingPunct="1"/>
            <a:r>
              <a:rPr lang="en-US" altLang="en-US" dirty="0"/>
              <a:t>Variable or Adjustable Rate (ARMs)</a:t>
            </a:r>
          </a:p>
          <a:p>
            <a:pPr lvl="2" eaLnBrk="1" hangingPunct="1"/>
            <a:r>
              <a:rPr lang="en-US" altLang="en-US" dirty="0"/>
              <a:t>Interest Only Options: Variable or Fixed Interest </a:t>
            </a:r>
          </a:p>
          <a:p>
            <a:pPr lvl="1" eaLnBrk="1" hangingPunct="1"/>
            <a:r>
              <a:rPr lang="en-US" altLang="en-US" dirty="0"/>
              <a:t>There are also special loans (if you can get them)</a:t>
            </a:r>
          </a:p>
          <a:p>
            <a:pPr lvl="2" eaLnBrk="1" hangingPunct="1"/>
            <a:r>
              <a:rPr lang="en-US" altLang="en-US" dirty="0"/>
              <a:t> FHA (best for students) or VA (if military)</a:t>
            </a:r>
          </a:p>
          <a:p>
            <a:pPr lvl="2" eaLnBrk="1" hangingPunct="1"/>
            <a:r>
              <a:rPr lang="en-US" altLang="en-US" dirty="0"/>
              <a:t>(see </a:t>
            </a:r>
            <a:r>
              <a:rPr lang="en-US" altLang="en-US" dirty="0">
                <a:hlinkClick r:id="rId2"/>
              </a:rPr>
              <a:t>Choosing a Mortgage Loan </a:t>
            </a:r>
            <a:r>
              <a:rPr lang="en-US" altLang="en-US" dirty="0"/>
              <a:t>(LT35))</a:t>
            </a:r>
          </a:p>
        </p:txBody>
      </p:sp>
      <p:sp>
        <p:nvSpPr>
          <p:cNvPr id="38916"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52FAECB-E10A-49D7-997E-DE3AD7EA50B7}" type="slidenum">
              <a:rPr lang="en-US" altLang="en-US" sz="1800">
                <a:solidFill>
                  <a:schemeClr val="bg1"/>
                </a:solidFill>
              </a:rPr>
              <a:pPr>
                <a:spcBef>
                  <a:spcPct val="0"/>
                </a:spcBef>
                <a:buFontTx/>
                <a:buNone/>
              </a:pPr>
              <a:t>24</a:t>
            </a:fld>
            <a:endParaRPr lang="en-US" altLang="en-US" sz="1800">
              <a:solidFill>
                <a:schemeClr val="bg1"/>
              </a:solidFill>
            </a:endParaRPr>
          </a:p>
        </p:txBody>
      </p:sp>
    </p:spTree>
    <p:extLst>
      <p:ext uri="{BB962C8B-B14F-4D97-AF65-F5344CB8AC3E}">
        <p14:creationId xmlns:p14="http://schemas.microsoft.com/office/powerpoint/2010/main" val="15963033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79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79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79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79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795">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79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uiExpand="1" build="allAtOnce"/>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06375" y="682625"/>
            <a:ext cx="9556750" cy="920750"/>
          </a:xfrm>
        </p:spPr>
        <p:txBody>
          <a:bodyPr/>
          <a:lstStyle/>
          <a:p>
            <a:pPr marL="685800" indent="-685800" eaLnBrk="1" hangingPunct="1">
              <a:buFont typeface="Wingdings" panose="05000000000000000000" pitchFamily="2" charset="2"/>
              <a:buNone/>
            </a:pPr>
            <a:r>
              <a:rPr lang="en-US" altLang="en-US" dirty="0"/>
              <a:t>Preferred Loan Type</a:t>
            </a:r>
          </a:p>
        </p:txBody>
      </p:sp>
      <p:pic>
        <p:nvPicPr>
          <p:cNvPr id="2" name="Content Placeholder 1">
            <a:extLst>
              <a:ext uri="{FF2B5EF4-FFF2-40B4-BE49-F238E27FC236}">
                <a16:creationId xmlns:a16="http://schemas.microsoft.com/office/drawing/2014/main" id="{BFF82975-ACCB-4940-9B16-27236EABC30D}"/>
              </a:ext>
            </a:extLst>
          </p:cNvPr>
          <p:cNvPicPr>
            <a:picLocks noGrp="1" noChangeAspect="1"/>
          </p:cNvPicPr>
          <p:nvPr>
            <p:ph idx="1"/>
          </p:nvPr>
        </p:nvPicPr>
        <p:blipFill>
          <a:blip r:embed="rId2"/>
          <a:stretch>
            <a:fillRect/>
          </a:stretch>
        </p:blipFill>
        <p:spPr>
          <a:xfrm>
            <a:off x="152400" y="152400"/>
            <a:ext cx="8839200" cy="6477000"/>
          </a:xfrm>
          <a:prstGeom prst="rect">
            <a:avLst/>
          </a:prstGeom>
        </p:spPr>
      </p:pic>
      <p:sp>
        <p:nvSpPr>
          <p:cNvPr id="38916"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52FAECB-E10A-49D7-997E-DE3AD7EA50B7}" type="slidenum">
              <a:rPr lang="en-US" altLang="en-US" sz="1800">
                <a:solidFill>
                  <a:schemeClr val="bg1"/>
                </a:solidFill>
              </a:rPr>
              <a:pPr>
                <a:spcBef>
                  <a:spcPct val="0"/>
                </a:spcBef>
                <a:buFontTx/>
                <a:buNone/>
              </a:pPr>
              <a:t>25</a:t>
            </a:fld>
            <a:endParaRPr lang="en-US" altLang="en-US" sz="1800">
              <a:solidFill>
                <a:schemeClr val="bg1"/>
              </a:solidFill>
            </a:endParaRPr>
          </a:p>
        </p:txBody>
      </p:sp>
    </p:spTree>
    <p:extLst>
      <p:ext uri="{BB962C8B-B14F-4D97-AF65-F5344CB8AC3E}">
        <p14:creationId xmlns:p14="http://schemas.microsoft.com/office/powerpoint/2010/main" val="4268178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Title 1"/>
          <p:cNvSpPr>
            <a:spLocks noGrp="1"/>
          </p:cNvSpPr>
          <p:nvPr>
            <p:ph type="title"/>
          </p:nvPr>
        </p:nvSpPr>
        <p:spPr>
          <a:xfrm>
            <a:off x="685800" y="533400"/>
            <a:ext cx="7772400" cy="1143000"/>
          </a:xfrm>
        </p:spPr>
        <p:txBody>
          <a:bodyPr/>
          <a:lstStyle/>
          <a:p>
            <a:pPr eaLnBrk="1" hangingPunct="1"/>
            <a:r>
              <a:rPr lang="en-US" altLang="en-US"/>
              <a:t>Recommended Loan Term </a:t>
            </a:r>
            <a:r>
              <a:rPr lang="en-US" altLang="en-US" sz="2400"/>
              <a:t>(continued)</a:t>
            </a:r>
            <a:r>
              <a:rPr lang="en-US" altLang="en-US"/>
              <a:t> </a:t>
            </a:r>
          </a:p>
        </p:txBody>
      </p:sp>
      <p:sp>
        <p:nvSpPr>
          <p:cNvPr id="34819" name="Text Placeholder 2"/>
          <p:cNvSpPr>
            <a:spLocks noGrp="1"/>
          </p:cNvSpPr>
          <p:nvPr>
            <p:ph type="body" sz="half" idx="1"/>
          </p:nvPr>
        </p:nvSpPr>
        <p:spPr>
          <a:xfrm>
            <a:off x="914400" y="1600200"/>
            <a:ext cx="7315200" cy="4419600"/>
          </a:xfrm>
        </p:spPr>
        <p:txBody>
          <a:bodyPr/>
          <a:lstStyle/>
          <a:p>
            <a:pPr eaLnBrk="1" hangingPunct="1"/>
            <a:r>
              <a:rPr lang="en-US" altLang="en-US" sz="2400" dirty="0"/>
              <a:t>Choose your loan term</a:t>
            </a:r>
          </a:p>
          <a:p>
            <a:pPr lvl="1" eaLnBrk="1" hangingPunct="1"/>
            <a:r>
              <a:rPr lang="en-US" altLang="en-US" dirty="0"/>
              <a:t>Generally, I recommend a 30 year fixed rate loan</a:t>
            </a:r>
          </a:p>
          <a:p>
            <a:pPr lvl="2" eaLnBrk="1" hangingPunct="1"/>
            <a:r>
              <a:rPr lang="en-US" altLang="en-US" dirty="0"/>
              <a:t>However, I recommend you make additional payments on principal to pay off the loan sooner if possible after you have 3-6 months income in your emergency fund (see </a:t>
            </a:r>
            <a:r>
              <a:rPr lang="en-US" altLang="en-US" dirty="0">
                <a:hlinkClick r:id="rId2"/>
              </a:rPr>
              <a:t>Home Loan Comparison with Prepayment </a:t>
            </a:r>
            <a:r>
              <a:rPr lang="en-US" altLang="en-US" dirty="0"/>
              <a:t>(LT19) for help)</a:t>
            </a:r>
          </a:p>
        </p:txBody>
      </p:sp>
      <p:sp>
        <p:nvSpPr>
          <p:cNvPr id="39940"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4D474B32-F3E7-4239-8BD6-EB9D3DA953BE}" type="slidenum">
              <a:rPr lang="en-US" altLang="en-US" sz="1800" smtClean="0">
                <a:solidFill>
                  <a:schemeClr val="bg1"/>
                </a:solidFill>
              </a:rPr>
              <a:pPr>
                <a:spcBef>
                  <a:spcPct val="0"/>
                </a:spcBef>
                <a:buFontTx/>
                <a:buNone/>
              </a:pPr>
              <a:t>26</a:t>
            </a:fld>
            <a:endParaRPr lang="en-US" altLang="en-US" sz="1800">
              <a:solidFill>
                <a:schemeClr val="bg1"/>
              </a:solidFill>
            </a:endParaRPr>
          </a:p>
        </p:txBody>
      </p:sp>
    </p:spTree>
    <p:extLst>
      <p:ext uri="{BB962C8B-B14F-4D97-AF65-F5344CB8AC3E}">
        <p14:creationId xmlns:p14="http://schemas.microsoft.com/office/powerpoint/2010/main" val="19835118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8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uiExpand="1" build="allAtOnce"/>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2438" y="533400"/>
            <a:ext cx="9958388" cy="1139825"/>
          </a:xfrm>
        </p:spPr>
        <p:txBody>
          <a:bodyPr/>
          <a:lstStyle/>
          <a:p>
            <a:pPr eaLnBrk="1" hangingPunct="1"/>
            <a:r>
              <a:rPr lang="en-US" altLang="en-US"/>
              <a:t>1f.  Determine Down Payment and Upfront Costs</a:t>
            </a:r>
          </a:p>
        </p:txBody>
      </p:sp>
      <p:sp>
        <p:nvSpPr>
          <p:cNvPr id="35843" name="Text Placeholder 2"/>
          <p:cNvSpPr>
            <a:spLocks noGrp="1"/>
          </p:cNvSpPr>
          <p:nvPr>
            <p:ph type="body" sz="half" idx="1"/>
          </p:nvPr>
        </p:nvSpPr>
        <p:spPr>
          <a:xfrm>
            <a:off x="914400" y="1600200"/>
            <a:ext cx="7315200" cy="4419600"/>
          </a:xfrm>
        </p:spPr>
        <p:txBody>
          <a:bodyPr/>
          <a:lstStyle/>
          <a:p>
            <a:pPr eaLnBrk="1" hangingPunct="1"/>
            <a:r>
              <a:rPr lang="en-US" altLang="en-US" sz="2400" dirty="0"/>
              <a:t>Know what you will need for a down payment and upfront costs, and begin saving for it</a:t>
            </a:r>
          </a:p>
          <a:p>
            <a:pPr eaLnBrk="1" hangingPunct="1"/>
            <a:r>
              <a:rPr lang="en-US" altLang="en-US" sz="2400" dirty="0"/>
              <a:t>Down payments:</a:t>
            </a:r>
          </a:p>
          <a:p>
            <a:pPr lvl="1" eaLnBrk="1" hangingPunct="1"/>
            <a:r>
              <a:rPr lang="en-US" altLang="en-US" dirty="0"/>
              <a:t>You will need a larger down payment to get into your home now versus two years ago</a:t>
            </a:r>
          </a:p>
          <a:p>
            <a:pPr lvl="2" eaLnBrk="1" hangingPunct="1"/>
            <a:r>
              <a:rPr lang="en-US" altLang="en-US" dirty="0"/>
              <a:t>Begin saving for that now</a:t>
            </a:r>
          </a:p>
          <a:p>
            <a:pPr lvl="3" eaLnBrk="1" hangingPunct="1"/>
            <a:r>
              <a:rPr lang="en-US" altLang="en-US" dirty="0"/>
              <a:t>Conventional loans – 20% recommended, but you can get in with 5%</a:t>
            </a:r>
          </a:p>
          <a:p>
            <a:pPr lvl="3" eaLnBrk="1" hangingPunct="1"/>
            <a:r>
              <a:rPr lang="en-US" altLang="en-US" dirty="0"/>
              <a:t>FHA loans – 3.5%</a:t>
            </a:r>
          </a:p>
          <a:p>
            <a:pPr lvl="3" eaLnBrk="1" hangingPunct="1"/>
            <a:r>
              <a:rPr lang="en-US" altLang="en-US" dirty="0"/>
              <a:t>VA loans –  0% down payment required</a:t>
            </a:r>
          </a:p>
          <a:p>
            <a:pPr lvl="3" eaLnBrk="1" hangingPunct="1"/>
            <a:r>
              <a:rPr lang="en-US" altLang="en-US" dirty="0"/>
              <a:t>Once you realize how hard it is to save, it will help you not to spend too much</a:t>
            </a:r>
          </a:p>
        </p:txBody>
      </p:sp>
      <p:sp>
        <p:nvSpPr>
          <p:cNvPr id="40964"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84D7671B-61F5-4DA4-8645-ABB61A5F4D7C}" type="slidenum">
              <a:rPr lang="en-US" altLang="en-US" sz="1800" smtClean="0">
                <a:solidFill>
                  <a:schemeClr val="bg1"/>
                </a:solidFill>
              </a:rPr>
              <a:pPr>
                <a:spcBef>
                  <a:spcPct val="0"/>
                </a:spcBef>
                <a:buFontTx/>
                <a:buNone/>
              </a:pPr>
              <a:t>27</a:t>
            </a:fld>
            <a:endParaRPr lang="en-US" altLang="en-US" sz="1800">
              <a:solidFill>
                <a:schemeClr val="bg1"/>
              </a:solidFill>
            </a:endParaRPr>
          </a:p>
        </p:txBody>
      </p:sp>
    </p:spTree>
    <p:extLst>
      <p:ext uri="{BB962C8B-B14F-4D97-AF65-F5344CB8AC3E}">
        <p14:creationId xmlns:p14="http://schemas.microsoft.com/office/powerpoint/2010/main" val="39555059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8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8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84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8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uiExpand="1" build="allAtOnce"/>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0" y="755650"/>
            <a:ext cx="9144000" cy="762000"/>
          </a:xfrm>
        </p:spPr>
        <p:txBody>
          <a:bodyPr/>
          <a:lstStyle/>
          <a:p>
            <a:pPr eaLnBrk="1" hangingPunct="1"/>
            <a:r>
              <a:rPr lang="en-US" altLang="en-US"/>
              <a:t>Up-front Costs </a:t>
            </a:r>
            <a:r>
              <a:rPr lang="en-US" altLang="en-US" sz="2400"/>
              <a:t>(continued)</a:t>
            </a:r>
            <a:endParaRPr lang="en-US" altLang="en-US"/>
          </a:p>
        </p:txBody>
      </p:sp>
      <p:sp>
        <p:nvSpPr>
          <p:cNvPr id="86019" name="Rectangle 3"/>
          <p:cNvSpPr>
            <a:spLocks noGrp="1" noChangeArrowheads="1"/>
          </p:cNvSpPr>
          <p:nvPr>
            <p:ph idx="1"/>
          </p:nvPr>
        </p:nvSpPr>
        <p:spPr>
          <a:xfrm>
            <a:off x="914400" y="1600200"/>
            <a:ext cx="7315200" cy="1900238"/>
          </a:xfrm>
        </p:spPr>
        <p:txBody>
          <a:bodyPr/>
          <a:lstStyle/>
          <a:p>
            <a:pPr eaLnBrk="1" hangingPunct="1">
              <a:lnSpc>
                <a:spcPct val="90000"/>
              </a:lnSpc>
            </a:pPr>
            <a:r>
              <a:rPr lang="en-US" altLang="en-US" sz="2400" dirty="0"/>
              <a:t>Upfront costs include closing costs and points (1% of the loan value which we will discuss next class period)</a:t>
            </a:r>
          </a:p>
          <a:p>
            <a:pPr lvl="1" eaLnBrk="1" hangingPunct="1">
              <a:lnSpc>
                <a:spcPct val="90000"/>
              </a:lnSpc>
            </a:pPr>
            <a:r>
              <a:rPr lang="en-US" altLang="en-US" dirty="0"/>
              <a:t>Down payment (3-20 percent of the loan amount)</a:t>
            </a:r>
          </a:p>
          <a:p>
            <a:pPr lvl="1" eaLnBrk="1" hangingPunct="1">
              <a:lnSpc>
                <a:spcPct val="90000"/>
              </a:lnSpc>
            </a:pPr>
            <a:r>
              <a:rPr lang="en-US" altLang="en-US" dirty="0"/>
              <a:t>Closing costs including points (3-7 percent)</a:t>
            </a:r>
          </a:p>
          <a:p>
            <a:pPr eaLnBrk="1" hangingPunct="1">
              <a:lnSpc>
                <a:spcPct val="90000"/>
              </a:lnSpc>
            </a:pPr>
            <a:r>
              <a:rPr lang="en-US" altLang="en-US" sz="2400" dirty="0"/>
              <a:t>Closing costs include:</a:t>
            </a:r>
          </a:p>
        </p:txBody>
      </p:sp>
      <p:sp>
        <p:nvSpPr>
          <p:cNvPr id="86020" name="Text Box 4"/>
          <p:cNvSpPr txBox="1">
            <a:spLocks noChangeArrowheads="1"/>
          </p:cNvSpPr>
          <p:nvPr/>
        </p:nvSpPr>
        <p:spPr bwMode="auto">
          <a:xfrm>
            <a:off x="914400" y="3429000"/>
            <a:ext cx="39624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2800">
                <a:solidFill>
                  <a:schemeClr val="tx1"/>
                </a:solidFill>
                <a:latin typeface="Times New Roman" panose="02020603050405020304" pitchFamily="18" charset="0"/>
              </a:defRPr>
            </a:lvl1pPr>
            <a:lvl2pPr>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lvl="1">
              <a:buClr>
                <a:srgbClr val="66FFFF"/>
              </a:buClr>
            </a:pPr>
            <a:r>
              <a:rPr lang="en-US" altLang="en-US" dirty="0">
                <a:cs typeface="Times New Roman" panose="02020603050405020304" pitchFamily="18" charset="0"/>
              </a:rPr>
              <a:t> Title insurance</a:t>
            </a:r>
          </a:p>
          <a:p>
            <a:pPr lvl="1">
              <a:buClr>
                <a:srgbClr val="66FFFF"/>
              </a:buClr>
            </a:pPr>
            <a:r>
              <a:rPr lang="en-US" altLang="en-US" dirty="0">
                <a:cs typeface="Times New Roman" panose="02020603050405020304" pitchFamily="18" charset="0"/>
              </a:rPr>
              <a:t> Attorney’s fee</a:t>
            </a:r>
          </a:p>
          <a:p>
            <a:pPr lvl="1">
              <a:buClr>
                <a:srgbClr val="66FFFF"/>
              </a:buClr>
            </a:pPr>
            <a:r>
              <a:rPr lang="en-US" altLang="en-US" dirty="0">
                <a:cs typeface="Times New Roman" panose="02020603050405020304" pitchFamily="18" charset="0"/>
              </a:rPr>
              <a:t> Property survey</a:t>
            </a:r>
          </a:p>
          <a:p>
            <a:pPr lvl="1">
              <a:buClr>
                <a:srgbClr val="66FFFF"/>
              </a:buClr>
            </a:pPr>
            <a:r>
              <a:rPr lang="en-US" altLang="en-US" dirty="0">
                <a:cs typeface="Times New Roman" panose="02020603050405020304" pitchFamily="18" charset="0"/>
              </a:rPr>
              <a:t> Recording fees</a:t>
            </a:r>
          </a:p>
          <a:p>
            <a:pPr lvl="1">
              <a:buClr>
                <a:srgbClr val="66FFFF"/>
              </a:buClr>
            </a:pPr>
            <a:r>
              <a:rPr lang="en-US" altLang="en-US" dirty="0">
                <a:cs typeface="Times New Roman" panose="02020603050405020304" pitchFamily="18" charset="0"/>
              </a:rPr>
              <a:t> Lender’s origination fee</a:t>
            </a:r>
          </a:p>
          <a:p>
            <a:pPr lvl="1">
              <a:buClr>
                <a:srgbClr val="66FFFF"/>
              </a:buClr>
            </a:pPr>
            <a:r>
              <a:rPr lang="en-US" altLang="en-US" dirty="0">
                <a:cs typeface="Times New Roman" panose="02020603050405020304" pitchFamily="18" charset="0"/>
              </a:rPr>
              <a:t> Appraisal</a:t>
            </a:r>
          </a:p>
        </p:txBody>
      </p:sp>
      <p:sp>
        <p:nvSpPr>
          <p:cNvPr id="86021" name="Text Box 5"/>
          <p:cNvSpPr txBox="1">
            <a:spLocks noChangeArrowheads="1"/>
          </p:cNvSpPr>
          <p:nvPr/>
        </p:nvSpPr>
        <p:spPr bwMode="auto">
          <a:xfrm>
            <a:off x="4572000" y="3429000"/>
            <a:ext cx="4343400"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lvl="1">
              <a:buClr>
                <a:srgbClr val="66FFFF"/>
              </a:buClr>
            </a:pPr>
            <a:r>
              <a:rPr lang="en-US" altLang="en-US" sz="1800" dirty="0">
                <a:latin typeface="Verdana" panose="020B0604030504040204" pitchFamily="34" charset="0"/>
              </a:rPr>
              <a:t> </a:t>
            </a:r>
            <a:r>
              <a:rPr lang="en-US" altLang="en-US" dirty="0">
                <a:cs typeface="Times New Roman" panose="02020603050405020304" pitchFamily="18" charset="0"/>
              </a:rPr>
              <a:t>Credit report</a:t>
            </a:r>
          </a:p>
          <a:p>
            <a:pPr lvl="1">
              <a:buClr>
                <a:srgbClr val="66FFFF"/>
              </a:buClr>
            </a:pPr>
            <a:r>
              <a:rPr lang="en-US" altLang="en-US" dirty="0">
                <a:cs typeface="Times New Roman" panose="02020603050405020304" pitchFamily="18" charset="0"/>
              </a:rPr>
              <a:t> Termite inspection</a:t>
            </a:r>
          </a:p>
          <a:p>
            <a:pPr lvl="1">
              <a:buClr>
                <a:srgbClr val="66FFFF"/>
              </a:buClr>
            </a:pPr>
            <a:r>
              <a:rPr lang="en-US" altLang="en-US" dirty="0">
                <a:cs typeface="Times New Roman" panose="02020603050405020304" pitchFamily="18" charset="0"/>
              </a:rPr>
              <a:t> Prepaids (property insurance &amp; taxes, mortgage interest)</a:t>
            </a:r>
          </a:p>
          <a:p>
            <a:pPr lvl="1">
              <a:buClr>
                <a:srgbClr val="66FFFF"/>
              </a:buClr>
            </a:pPr>
            <a:r>
              <a:rPr lang="en-US" altLang="en-US" dirty="0">
                <a:cs typeface="Times New Roman" panose="02020603050405020304" pitchFamily="18" charset="0"/>
              </a:rPr>
              <a:t> Points</a:t>
            </a:r>
          </a:p>
          <a:p>
            <a:pPr>
              <a:spcBef>
                <a:spcPct val="50000"/>
              </a:spcBef>
              <a:buFontTx/>
              <a:buNone/>
            </a:pPr>
            <a:endParaRPr lang="en-US" altLang="en-US" sz="2400" dirty="0">
              <a:cs typeface="Times New Roman" panose="02020603050405020304" pitchFamily="18" charset="0"/>
            </a:endParaRPr>
          </a:p>
        </p:txBody>
      </p:sp>
      <p:sp>
        <p:nvSpPr>
          <p:cNvPr id="41990" name="Text Box 6"/>
          <p:cNvSpPr txBox="1">
            <a:spLocks noChangeArrowheads="1"/>
          </p:cNvSpPr>
          <p:nvPr/>
        </p:nvSpPr>
        <p:spPr bwMode="auto">
          <a:xfrm>
            <a:off x="4114800" y="6172200"/>
            <a:ext cx="914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50000"/>
              </a:spcBef>
              <a:buClr>
                <a:srgbClr val="66FFFF"/>
              </a:buClr>
              <a:buFont typeface="Wingdings" panose="05000000000000000000" pitchFamily="2" charset="2"/>
              <a:buNone/>
            </a:pPr>
            <a:endParaRPr lang="en-US" altLang="en-US">
              <a:latin typeface="Verdana" panose="020B0604030504040204" pitchFamily="34" charset="0"/>
            </a:endParaRPr>
          </a:p>
        </p:txBody>
      </p:sp>
    </p:spTree>
    <p:extLst>
      <p:ext uri="{BB962C8B-B14F-4D97-AF65-F5344CB8AC3E}">
        <p14:creationId xmlns:p14="http://schemas.microsoft.com/office/powerpoint/2010/main" val="40447280"/>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601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601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60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60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60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0" grpId="0"/>
      <p:bldP spid="86021" grpId="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en-US"/>
              <a:t>Up-front Costs </a:t>
            </a:r>
            <a:r>
              <a:rPr lang="en-US" altLang="en-US" sz="2400"/>
              <a:t>(continued)</a:t>
            </a:r>
          </a:p>
        </p:txBody>
      </p:sp>
      <p:sp>
        <p:nvSpPr>
          <p:cNvPr id="304131" name="Rectangle 3"/>
          <p:cNvSpPr>
            <a:spLocks noGrp="1" noChangeArrowheads="1"/>
          </p:cNvSpPr>
          <p:nvPr>
            <p:ph idx="1"/>
          </p:nvPr>
        </p:nvSpPr>
        <p:spPr>
          <a:xfrm>
            <a:off x="914400" y="1600200"/>
            <a:ext cx="7210425" cy="4530725"/>
          </a:xfrm>
        </p:spPr>
        <p:txBody>
          <a:bodyPr/>
          <a:lstStyle/>
          <a:p>
            <a:pPr eaLnBrk="1" hangingPunct="1"/>
            <a:r>
              <a:rPr lang="en-US" altLang="en-US" dirty="0"/>
              <a:t>Know your impound/escrow/reserve accounts</a:t>
            </a:r>
          </a:p>
          <a:p>
            <a:pPr lvl="1" eaLnBrk="1" hangingPunct="1"/>
            <a:r>
              <a:rPr lang="en-US" altLang="en-US" dirty="0"/>
              <a:t>These accounts are that portion of the monthly payments held by the lender or servicer to pay for:</a:t>
            </a:r>
          </a:p>
          <a:p>
            <a:pPr lvl="2" eaLnBrk="1" hangingPunct="1"/>
            <a:r>
              <a:rPr lang="en-US" altLang="en-US" dirty="0"/>
              <a:t>Taxes</a:t>
            </a:r>
          </a:p>
          <a:p>
            <a:pPr lvl="2" eaLnBrk="1" hangingPunct="1"/>
            <a:r>
              <a:rPr lang="en-US" altLang="en-US" dirty="0"/>
              <a:t>Hazard insurance</a:t>
            </a:r>
          </a:p>
          <a:p>
            <a:pPr lvl="2" eaLnBrk="1" hangingPunct="1"/>
            <a:r>
              <a:rPr lang="en-US" altLang="en-US" dirty="0"/>
              <a:t>Mortgage insurance</a:t>
            </a:r>
          </a:p>
          <a:p>
            <a:pPr lvl="2" eaLnBrk="1" hangingPunct="1"/>
            <a:r>
              <a:rPr lang="en-US" altLang="en-US" dirty="0"/>
              <a:t>Lease payments, and</a:t>
            </a:r>
          </a:p>
          <a:p>
            <a:pPr lvl="2" eaLnBrk="1" hangingPunct="1"/>
            <a:r>
              <a:rPr lang="en-US" altLang="en-US" dirty="0"/>
              <a:t>Other items as they become due</a:t>
            </a:r>
          </a:p>
          <a:p>
            <a:pPr eaLnBrk="1" hangingPunct="1"/>
            <a:r>
              <a:rPr lang="en-US" altLang="en-US" sz="2400" dirty="0"/>
              <a:t>These are for payments for items above which are over and above your monthly mortgage payments of principle and interest.  Plan for them!</a:t>
            </a:r>
          </a:p>
          <a:p>
            <a:pPr lvl="1" eaLnBrk="1" hangingPunct="1"/>
            <a:r>
              <a:rPr lang="en-US" altLang="en-US" dirty="0"/>
              <a:t>These may or may not be required</a:t>
            </a:r>
          </a:p>
        </p:txBody>
      </p:sp>
      <p:sp>
        <p:nvSpPr>
          <p:cNvPr id="43012"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146E96C0-B724-4007-A4F2-8B8EDB270B2F}" type="slidenum">
              <a:rPr lang="en-US" altLang="en-US" sz="1800">
                <a:solidFill>
                  <a:schemeClr val="bg1"/>
                </a:solidFill>
              </a:rPr>
              <a:pPr>
                <a:spcBef>
                  <a:spcPct val="0"/>
                </a:spcBef>
                <a:buFontTx/>
                <a:buNone/>
              </a:pPr>
              <a:t>29</a:t>
            </a:fld>
            <a:endParaRPr lang="en-US" altLang="en-US" sz="1800">
              <a:solidFill>
                <a:schemeClr val="bg1"/>
              </a:solidFill>
            </a:endParaRPr>
          </a:p>
        </p:txBody>
      </p:sp>
    </p:spTree>
    <p:extLst>
      <p:ext uri="{BB962C8B-B14F-4D97-AF65-F5344CB8AC3E}">
        <p14:creationId xmlns:p14="http://schemas.microsoft.com/office/powerpoint/2010/main" val="22786193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4131">
                                            <p:txEl>
                                              <p:pRg st="0" end="0"/>
                                            </p:txEl>
                                          </p:spTgt>
                                        </p:tgtEl>
                                        <p:attrNameLst>
                                          <p:attrName>style.visibility</p:attrName>
                                        </p:attrNameLst>
                                      </p:cBhvr>
                                      <p:to>
                                        <p:strVal val="visible"/>
                                      </p:to>
                                    </p:set>
                                    <p:animEffect transition="in" filter="box(in)">
                                      <p:cBhvr>
                                        <p:cTn id="7" dur="500"/>
                                        <p:tgtEl>
                                          <p:spTgt spid="3041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4131">
                                            <p:txEl>
                                              <p:pRg st="1" end="1"/>
                                            </p:txEl>
                                          </p:spTgt>
                                        </p:tgtEl>
                                        <p:attrNameLst>
                                          <p:attrName>style.visibility</p:attrName>
                                        </p:attrNameLst>
                                      </p:cBhvr>
                                      <p:to>
                                        <p:strVal val="visible"/>
                                      </p:to>
                                    </p:set>
                                    <p:animEffect transition="in" filter="box(in)">
                                      <p:cBhvr>
                                        <p:cTn id="12" dur="500"/>
                                        <p:tgtEl>
                                          <p:spTgt spid="30413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04131">
                                            <p:txEl>
                                              <p:pRg st="2" end="2"/>
                                            </p:txEl>
                                          </p:spTgt>
                                        </p:tgtEl>
                                        <p:attrNameLst>
                                          <p:attrName>style.visibility</p:attrName>
                                        </p:attrNameLst>
                                      </p:cBhvr>
                                      <p:to>
                                        <p:strVal val="visible"/>
                                      </p:to>
                                    </p:set>
                                    <p:animEffect transition="in" filter="box(in)">
                                      <p:cBhvr>
                                        <p:cTn id="15" dur="500"/>
                                        <p:tgtEl>
                                          <p:spTgt spid="30413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04131">
                                            <p:txEl>
                                              <p:pRg st="3" end="3"/>
                                            </p:txEl>
                                          </p:spTgt>
                                        </p:tgtEl>
                                        <p:attrNameLst>
                                          <p:attrName>style.visibility</p:attrName>
                                        </p:attrNameLst>
                                      </p:cBhvr>
                                      <p:to>
                                        <p:strVal val="visible"/>
                                      </p:to>
                                    </p:set>
                                    <p:animEffect transition="in" filter="box(in)">
                                      <p:cBhvr>
                                        <p:cTn id="18" dur="500"/>
                                        <p:tgtEl>
                                          <p:spTgt spid="30413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04131">
                                            <p:txEl>
                                              <p:pRg st="4" end="4"/>
                                            </p:txEl>
                                          </p:spTgt>
                                        </p:tgtEl>
                                        <p:attrNameLst>
                                          <p:attrName>style.visibility</p:attrName>
                                        </p:attrNameLst>
                                      </p:cBhvr>
                                      <p:to>
                                        <p:strVal val="visible"/>
                                      </p:to>
                                    </p:set>
                                    <p:animEffect transition="in" filter="box(in)">
                                      <p:cBhvr>
                                        <p:cTn id="21" dur="500"/>
                                        <p:tgtEl>
                                          <p:spTgt spid="304131">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04131">
                                            <p:txEl>
                                              <p:pRg st="5" end="5"/>
                                            </p:txEl>
                                          </p:spTgt>
                                        </p:tgtEl>
                                        <p:attrNameLst>
                                          <p:attrName>style.visibility</p:attrName>
                                        </p:attrNameLst>
                                      </p:cBhvr>
                                      <p:to>
                                        <p:strVal val="visible"/>
                                      </p:to>
                                    </p:set>
                                    <p:animEffect transition="in" filter="box(in)">
                                      <p:cBhvr>
                                        <p:cTn id="24" dur="500"/>
                                        <p:tgtEl>
                                          <p:spTgt spid="304131">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304131">
                                            <p:txEl>
                                              <p:pRg st="6" end="6"/>
                                            </p:txEl>
                                          </p:spTgt>
                                        </p:tgtEl>
                                        <p:attrNameLst>
                                          <p:attrName>style.visibility</p:attrName>
                                        </p:attrNameLst>
                                      </p:cBhvr>
                                      <p:to>
                                        <p:strVal val="visible"/>
                                      </p:to>
                                    </p:set>
                                    <p:animEffect transition="in" filter="box(in)">
                                      <p:cBhvr>
                                        <p:cTn id="27" dur="500"/>
                                        <p:tgtEl>
                                          <p:spTgt spid="304131">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304131">
                                            <p:txEl>
                                              <p:pRg st="7" end="7"/>
                                            </p:txEl>
                                          </p:spTgt>
                                        </p:tgtEl>
                                        <p:attrNameLst>
                                          <p:attrName>style.visibility</p:attrName>
                                        </p:attrNameLst>
                                      </p:cBhvr>
                                      <p:to>
                                        <p:strVal val="visible"/>
                                      </p:to>
                                    </p:set>
                                    <p:animEffect transition="in" filter="box(in)">
                                      <p:cBhvr>
                                        <p:cTn id="30" dur="500"/>
                                        <p:tgtEl>
                                          <p:spTgt spid="304131">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304131">
                                            <p:txEl>
                                              <p:pRg st="8" end="8"/>
                                            </p:txEl>
                                          </p:spTgt>
                                        </p:tgtEl>
                                        <p:attrNameLst>
                                          <p:attrName>style.visibility</p:attrName>
                                        </p:attrNameLst>
                                      </p:cBhvr>
                                      <p:to>
                                        <p:strVal val="visible"/>
                                      </p:to>
                                    </p:set>
                                    <p:animEffect transition="in" filter="box(in)">
                                      <p:cBhvr>
                                        <p:cTn id="33" dur="500"/>
                                        <p:tgtEl>
                                          <p:spTgt spid="3041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1" grpId="0" uiExpand="1" build="allAtOnce" bldLvl="3"/>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1026"/>
          <p:cNvSpPr>
            <a:spLocks noGrp="1" noChangeArrowheads="1"/>
          </p:cNvSpPr>
          <p:nvPr>
            <p:ph type="title"/>
          </p:nvPr>
        </p:nvSpPr>
        <p:spPr/>
        <p:txBody>
          <a:bodyPr/>
          <a:lstStyle/>
          <a:p>
            <a:pPr eaLnBrk="1" hangingPunct="1"/>
            <a:r>
              <a:rPr lang="en-US" altLang="en-US"/>
              <a:t>Your Personal Financial Plan (optional)</a:t>
            </a:r>
          </a:p>
        </p:txBody>
      </p:sp>
      <p:sp>
        <p:nvSpPr>
          <p:cNvPr id="195587" name="Rectangle 1027"/>
          <p:cNvSpPr>
            <a:spLocks noGrp="1" noChangeArrowheads="1"/>
          </p:cNvSpPr>
          <p:nvPr>
            <p:ph idx="1"/>
          </p:nvPr>
        </p:nvSpPr>
        <p:spPr>
          <a:xfrm>
            <a:off x="914400" y="1600200"/>
            <a:ext cx="7251700" cy="4800600"/>
          </a:xfrm>
        </p:spPr>
        <p:txBody>
          <a:bodyPr/>
          <a:lstStyle/>
          <a:p>
            <a:pPr eaLnBrk="1" hangingPunct="1"/>
            <a:r>
              <a:rPr lang="en-US" altLang="en-US" dirty="0"/>
              <a:t>Section XVIII:  Your Home Decision Plan</a:t>
            </a:r>
          </a:p>
          <a:p>
            <a:pPr lvl="1" eaLnBrk="1" hangingPunct="1"/>
            <a:r>
              <a:rPr lang="en-US" altLang="en-US" dirty="0">
                <a:cs typeface="Times New Roman" panose="02020603050405020304" pitchFamily="18" charset="0"/>
              </a:rPr>
              <a:t>What is your vision and goals for your housing plan? (use template </a:t>
            </a:r>
            <a:r>
              <a:rPr lang="en-US" altLang="en-US" sz="1800" dirty="0">
                <a:cs typeface="Times New Roman" panose="02020603050405020304" pitchFamily="18" charset="0"/>
              </a:rPr>
              <a:t>(</a:t>
            </a:r>
            <a:r>
              <a:rPr lang="en-US" altLang="en-US" sz="1800" dirty="0">
                <a:cs typeface="Times New Roman" panose="02020603050405020304" pitchFamily="18" charset="0"/>
                <a:hlinkClick r:id="rId2"/>
              </a:rPr>
              <a:t>Education, Mission, Home Auto Template</a:t>
            </a:r>
            <a:r>
              <a:rPr lang="en-US" altLang="en-US" sz="1800" dirty="0">
                <a:cs typeface="Times New Roman" panose="02020603050405020304" pitchFamily="18" charset="0"/>
              </a:rPr>
              <a:t> LT01-15)</a:t>
            </a:r>
          </a:p>
          <a:p>
            <a:pPr lvl="2" eaLnBrk="1" hangingPunct="1"/>
            <a:r>
              <a:rPr lang="en-US" altLang="en-US" dirty="0">
                <a:cs typeface="Times New Roman" panose="02020603050405020304" pitchFamily="18" charset="0"/>
              </a:rPr>
              <a:t>Where do you currently live? </a:t>
            </a:r>
          </a:p>
          <a:p>
            <a:pPr lvl="2" eaLnBrk="1" hangingPunct="1"/>
            <a:r>
              <a:rPr lang="en-US" altLang="en-US" dirty="0">
                <a:cs typeface="Times New Roman" panose="02020603050405020304" pitchFamily="18" charset="0"/>
              </a:rPr>
              <a:t>What expenses are you paying, including rent, mortgage, utilities, gas, repair and insurance?</a:t>
            </a:r>
          </a:p>
          <a:p>
            <a:pPr lvl="1" eaLnBrk="1" hangingPunct="1"/>
            <a:r>
              <a:rPr lang="en-US" altLang="en-US" dirty="0">
                <a:cs typeface="Times New Roman" panose="02020603050405020304" pitchFamily="18" charset="0"/>
              </a:rPr>
              <a:t>What are your home plans and strategies?  </a:t>
            </a:r>
          </a:p>
          <a:p>
            <a:pPr lvl="2" eaLnBrk="1" hangingPunct="1"/>
            <a:r>
              <a:rPr lang="en-US" altLang="en-US" dirty="0">
                <a:cs typeface="Times New Roman" panose="02020603050405020304" pitchFamily="18" charset="0"/>
              </a:rPr>
              <a:t>This may include how often you will move, down payment strategy, negotiation strategies, strategies for warranties, etc.</a:t>
            </a:r>
          </a:p>
          <a:p>
            <a:pPr lvl="1" eaLnBrk="1" hangingPunct="1"/>
            <a:r>
              <a:rPr lang="en-US" altLang="en-US" dirty="0">
                <a:cs typeface="Times New Roman" panose="02020603050405020304" pitchFamily="18" charset="0"/>
              </a:rPr>
              <a:t>What are your constraints and accountability?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5587">
                                            <p:txEl>
                                              <p:pRg st="0" end="0"/>
                                            </p:txEl>
                                          </p:spTgt>
                                        </p:tgtEl>
                                        <p:attrNameLst>
                                          <p:attrName>style.visibility</p:attrName>
                                        </p:attrNameLst>
                                      </p:cBhvr>
                                      <p:to>
                                        <p:strVal val="visible"/>
                                      </p:to>
                                    </p:set>
                                    <p:anim calcmode="lin" valueType="num">
                                      <p:cBhvr additive="base">
                                        <p:cTn id="7" dur="500" fill="hold"/>
                                        <p:tgtEl>
                                          <p:spTgt spid="195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5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5587">
                                            <p:txEl>
                                              <p:pRg st="1" end="1"/>
                                            </p:txEl>
                                          </p:spTgt>
                                        </p:tgtEl>
                                        <p:attrNameLst>
                                          <p:attrName>style.visibility</p:attrName>
                                        </p:attrNameLst>
                                      </p:cBhvr>
                                      <p:to>
                                        <p:strVal val="visible"/>
                                      </p:to>
                                    </p:set>
                                    <p:anim calcmode="lin" valueType="num">
                                      <p:cBhvr additive="base">
                                        <p:cTn id="13" dur="500" fill="hold"/>
                                        <p:tgtEl>
                                          <p:spTgt spid="195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55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95587">
                                            <p:txEl>
                                              <p:pRg st="2" end="2"/>
                                            </p:txEl>
                                          </p:spTgt>
                                        </p:tgtEl>
                                        <p:attrNameLst>
                                          <p:attrName>style.visibility</p:attrName>
                                        </p:attrNameLst>
                                      </p:cBhvr>
                                      <p:to>
                                        <p:strVal val="visible"/>
                                      </p:to>
                                    </p:set>
                                    <p:anim calcmode="lin" valueType="num">
                                      <p:cBhvr additive="base">
                                        <p:cTn id="17" dur="500" fill="hold"/>
                                        <p:tgtEl>
                                          <p:spTgt spid="1955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55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95587">
                                            <p:txEl>
                                              <p:pRg st="3" end="3"/>
                                            </p:txEl>
                                          </p:spTgt>
                                        </p:tgtEl>
                                        <p:attrNameLst>
                                          <p:attrName>style.visibility</p:attrName>
                                        </p:attrNameLst>
                                      </p:cBhvr>
                                      <p:to>
                                        <p:strVal val="visible"/>
                                      </p:to>
                                    </p:set>
                                    <p:anim calcmode="lin" valueType="num">
                                      <p:cBhvr additive="base">
                                        <p:cTn id="21" dur="500" fill="hold"/>
                                        <p:tgtEl>
                                          <p:spTgt spid="1955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55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5587">
                                            <p:txEl>
                                              <p:pRg st="4" end="4"/>
                                            </p:txEl>
                                          </p:spTgt>
                                        </p:tgtEl>
                                        <p:attrNameLst>
                                          <p:attrName>style.visibility</p:attrName>
                                        </p:attrNameLst>
                                      </p:cBhvr>
                                      <p:to>
                                        <p:strVal val="visible"/>
                                      </p:to>
                                    </p:set>
                                    <p:anim calcmode="lin" valueType="num">
                                      <p:cBhvr additive="base">
                                        <p:cTn id="25" dur="500" fill="hold"/>
                                        <p:tgtEl>
                                          <p:spTgt spid="1955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55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95587">
                                            <p:txEl>
                                              <p:pRg st="5" end="5"/>
                                            </p:txEl>
                                          </p:spTgt>
                                        </p:tgtEl>
                                        <p:attrNameLst>
                                          <p:attrName>style.visibility</p:attrName>
                                        </p:attrNameLst>
                                      </p:cBhvr>
                                      <p:to>
                                        <p:strVal val="visible"/>
                                      </p:to>
                                    </p:set>
                                    <p:anim calcmode="lin" valueType="num">
                                      <p:cBhvr additive="base">
                                        <p:cTn id="29" dur="500" fill="hold"/>
                                        <p:tgtEl>
                                          <p:spTgt spid="1955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9558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95587">
                                            <p:txEl>
                                              <p:pRg st="6" end="6"/>
                                            </p:txEl>
                                          </p:spTgt>
                                        </p:tgtEl>
                                        <p:attrNameLst>
                                          <p:attrName>style.visibility</p:attrName>
                                        </p:attrNameLst>
                                      </p:cBhvr>
                                      <p:to>
                                        <p:strVal val="visible"/>
                                      </p:to>
                                    </p:set>
                                    <p:anim calcmode="lin" valueType="num">
                                      <p:cBhvr additive="base">
                                        <p:cTn id="33" dur="500" fill="hold"/>
                                        <p:tgtEl>
                                          <p:spTgt spid="19558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9558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7" grpId="0" uiExpand="1"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en-US"/>
              <a:t>Up-front Costs </a:t>
            </a:r>
            <a:r>
              <a:rPr lang="en-US" altLang="en-US" sz="2400"/>
              <a:t>(continued)</a:t>
            </a:r>
            <a:endParaRPr lang="en-US" altLang="en-US"/>
          </a:p>
        </p:txBody>
      </p:sp>
      <p:sp>
        <p:nvSpPr>
          <p:cNvPr id="101379" name="Rectangle 3"/>
          <p:cNvSpPr>
            <a:spLocks noGrp="1" noChangeArrowheads="1"/>
          </p:cNvSpPr>
          <p:nvPr>
            <p:ph idx="1"/>
          </p:nvPr>
        </p:nvSpPr>
        <p:spPr>
          <a:xfrm>
            <a:off x="914400" y="1600200"/>
            <a:ext cx="7315200" cy="4572000"/>
          </a:xfrm>
        </p:spPr>
        <p:txBody>
          <a:bodyPr/>
          <a:lstStyle/>
          <a:p>
            <a:pPr eaLnBrk="1" hangingPunct="1"/>
            <a:r>
              <a:rPr lang="en-US" altLang="en-US" dirty="0"/>
              <a:t>What are points?</a:t>
            </a:r>
          </a:p>
          <a:p>
            <a:pPr lvl="1" eaLnBrk="1" hangingPunct="1"/>
            <a:r>
              <a:rPr lang="en-US" altLang="en-US" dirty="0"/>
              <a:t>One percent or one hundred basis points of the loan</a:t>
            </a:r>
          </a:p>
          <a:p>
            <a:pPr lvl="1" eaLnBrk="1" hangingPunct="1"/>
            <a:r>
              <a:rPr lang="en-US" altLang="en-US" dirty="0"/>
              <a:t>This money is pre-paid interest, money paid to the mortgage broker (not the lender).  It is deducted from the loan proceeds (you still must pay it back), and is essentially another fee for helping you arrange the loan (minimize points)</a:t>
            </a:r>
          </a:p>
          <a:p>
            <a:pPr eaLnBrk="1" hangingPunct="1"/>
            <a:r>
              <a:rPr lang="en-US" altLang="en-US" sz="2400" dirty="0"/>
              <a:t>Why do lenders charge points?</a:t>
            </a:r>
          </a:p>
          <a:p>
            <a:pPr lvl="1" eaLnBrk="1" hangingPunct="1"/>
            <a:r>
              <a:rPr lang="en-US" altLang="en-US" dirty="0"/>
              <a:t>To recover costs associated with lending, to increase their profit, and provide for negotiating flexibility</a:t>
            </a:r>
          </a:p>
          <a:p>
            <a:pPr eaLnBrk="1" hangingPunct="1"/>
            <a:r>
              <a:rPr lang="en-US" altLang="en-US" sz="2400" dirty="0"/>
              <a:t>Do I have to pay points?</a:t>
            </a:r>
          </a:p>
          <a:p>
            <a:pPr lvl="1" eaLnBrk="1" hangingPunct="1"/>
            <a:r>
              <a:rPr lang="en-US" altLang="en-US" dirty="0"/>
              <a:t>Origination points (likely), buy-down points (no)</a:t>
            </a:r>
          </a:p>
        </p:txBody>
      </p:sp>
      <p:sp>
        <p:nvSpPr>
          <p:cNvPr id="44036" name="Slide Number Placeholder 4"/>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A78E6CF1-EEF9-41C2-8BD3-FDF8430B68BB}" type="slidenum">
              <a:rPr lang="en-US" altLang="en-US" sz="1800">
                <a:solidFill>
                  <a:schemeClr val="bg1"/>
                </a:solidFill>
              </a:rPr>
              <a:pPr>
                <a:spcBef>
                  <a:spcPct val="0"/>
                </a:spcBef>
                <a:buFontTx/>
                <a:buNone/>
              </a:pPr>
              <a:t>30</a:t>
            </a:fld>
            <a:endParaRPr lang="en-US" altLang="en-US" sz="1800">
              <a:solidFill>
                <a:schemeClr val="bg1"/>
              </a:solidFill>
            </a:endParaRPr>
          </a:p>
        </p:txBody>
      </p:sp>
      <p:sp>
        <p:nvSpPr>
          <p:cNvPr id="44037" name="Text Box 4"/>
          <p:cNvSpPr txBox="1">
            <a:spLocks noChangeArrowheads="1"/>
          </p:cNvSpPr>
          <p:nvPr/>
        </p:nvSpPr>
        <p:spPr bwMode="auto">
          <a:xfrm>
            <a:off x="4191000" y="5638800"/>
            <a:ext cx="914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50000"/>
              </a:spcBef>
              <a:buClr>
                <a:srgbClr val="66FFFF"/>
              </a:buClr>
              <a:buFont typeface="Wingdings" panose="05000000000000000000" pitchFamily="2" charset="2"/>
              <a:buNone/>
            </a:pPr>
            <a:endParaRPr lang="en-US" altLang="en-US">
              <a:solidFill>
                <a:srgbClr val="FFFFFF"/>
              </a:solidFill>
              <a:latin typeface="Verdana" panose="020B0604030504040204" pitchFamily="34" charset="0"/>
            </a:endParaRPr>
          </a:p>
        </p:txBody>
      </p:sp>
    </p:spTree>
    <p:extLst>
      <p:ext uri="{BB962C8B-B14F-4D97-AF65-F5344CB8AC3E}">
        <p14:creationId xmlns:p14="http://schemas.microsoft.com/office/powerpoint/2010/main" val="941937381"/>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 calcmode="lin" valueType="num">
                                      <p:cBhvr additive="base">
                                        <p:cTn id="7" dur="500" fill="hold"/>
                                        <p:tgtEl>
                                          <p:spTgt spid="1013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13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1379">
                                            <p:txEl>
                                              <p:pRg st="1" end="1"/>
                                            </p:txEl>
                                          </p:spTgt>
                                        </p:tgtEl>
                                        <p:attrNameLst>
                                          <p:attrName>style.visibility</p:attrName>
                                        </p:attrNameLst>
                                      </p:cBhvr>
                                      <p:to>
                                        <p:strVal val="visible"/>
                                      </p:to>
                                    </p:set>
                                    <p:anim calcmode="lin" valueType="num">
                                      <p:cBhvr additive="base">
                                        <p:cTn id="13" dur="500" fill="hold"/>
                                        <p:tgtEl>
                                          <p:spTgt spid="10137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137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1379">
                                            <p:txEl>
                                              <p:pRg st="2" end="2"/>
                                            </p:txEl>
                                          </p:spTgt>
                                        </p:tgtEl>
                                        <p:attrNameLst>
                                          <p:attrName>style.visibility</p:attrName>
                                        </p:attrNameLst>
                                      </p:cBhvr>
                                      <p:to>
                                        <p:strVal val="visible"/>
                                      </p:to>
                                    </p:set>
                                    <p:anim calcmode="lin" valueType="num">
                                      <p:cBhvr additive="base">
                                        <p:cTn id="17" dur="500" fill="hold"/>
                                        <p:tgtEl>
                                          <p:spTgt spid="10137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137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1379">
                                            <p:txEl>
                                              <p:pRg st="3" end="3"/>
                                            </p:txEl>
                                          </p:spTgt>
                                        </p:tgtEl>
                                        <p:attrNameLst>
                                          <p:attrName>style.visibility</p:attrName>
                                        </p:attrNameLst>
                                      </p:cBhvr>
                                      <p:to>
                                        <p:strVal val="visible"/>
                                      </p:to>
                                    </p:set>
                                    <p:anim calcmode="lin" valueType="num">
                                      <p:cBhvr additive="base">
                                        <p:cTn id="21" dur="500" fill="hold"/>
                                        <p:tgtEl>
                                          <p:spTgt spid="10137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137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01379">
                                            <p:txEl>
                                              <p:pRg st="4" end="4"/>
                                            </p:txEl>
                                          </p:spTgt>
                                        </p:tgtEl>
                                        <p:attrNameLst>
                                          <p:attrName>style.visibility</p:attrName>
                                        </p:attrNameLst>
                                      </p:cBhvr>
                                      <p:to>
                                        <p:strVal val="visible"/>
                                      </p:to>
                                    </p:set>
                                    <p:anim calcmode="lin" valueType="num">
                                      <p:cBhvr additive="base">
                                        <p:cTn id="25" dur="500" fill="hold"/>
                                        <p:tgtEl>
                                          <p:spTgt spid="10137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137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01379">
                                            <p:txEl>
                                              <p:pRg st="5" end="5"/>
                                            </p:txEl>
                                          </p:spTgt>
                                        </p:tgtEl>
                                        <p:attrNameLst>
                                          <p:attrName>style.visibility</p:attrName>
                                        </p:attrNameLst>
                                      </p:cBhvr>
                                      <p:to>
                                        <p:strVal val="visible"/>
                                      </p:to>
                                    </p:set>
                                    <p:anim calcmode="lin" valueType="num">
                                      <p:cBhvr additive="base">
                                        <p:cTn id="29" dur="500" fill="hold"/>
                                        <p:tgtEl>
                                          <p:spTgt spid="10137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137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01379">
                                            <p:txEl>
                                              <p:pRg st="6" end="6"/>
                                            </p:txEl>
                                          </p:spTgt>
                                        </p:tgtEl>
                                        <p:attrNameLst>
                                          <p:attrName>style.visibility</p:attrName>
                                        </p:attrNameLst>
                                      </p:cBhvr>
                                      <p:to>
                                        <p:strVal val="visible"/>
                                      </p:to>
                                    </p:set>
                                    <p:anim calcmode="lin" valueType="num">
                                      <p:cBhvr additive="base">
                                        <p:cTn id="33" dur="500" fill="hold"/>
                                        <p:tgtEl>
                                          <p:spTgt spid="10137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0137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uiExpand="1"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46038" y="573088"/>
            <a:ext cx="9051925" cy="1139825"/>
          </a:xfrm>
        </p:spPr>
        <p:txBody>
          <a:bodyPr/>
          <a:lstStyle/>
          <a:p>
            <a:pPr indent="-342900" eaLnBrk="1" hangingPunct="1">
              <a:defRPr/>
            </a:pPr>
            <a:r>
              <a:rPr lang="en-US" dirty="0">
                <a:ea typeface="+mn-ea"/>
                <a:cs typeface="+mn-cs"/>
              </a:rPr>
              <a:t>1g.  Have Copies of Two Years of  Tax Returns</a:t>
            </a:r>
            <a:endParaRPr lang="en-US" dirty="0"/>
          </a:p>
        </p:txBody>
      </p:sp>
      <p:sp>
        <p:nvSpPr>
          <p:cNvPr id="39939" name="Text Placeholder 2"/>
          <p:cNvSpPr>
            <a:spLocks noGrp="1"/>
          </p:cNvSpPr>
          <p:nvPr>
            <p:ph type="body" sz="half" idx="1"/>
          </p:nvPr>
        </p:nvSpPr>
        <p:spPr>
          <a:xfrm>
            <a:off x="914400" y="1600200"/>
            <a:ext cx="7315200" cy="4419600"/>
          </a:xfrm>
        </p:spPr>
        <p:txBody>
          <a:bodyPr/>
          <a:lstStyle/>
          <a:p>
            <a:pPr eaLnBrk="1" hangingPunct="1"/>
            <a:r>
              <a:rPr lang="en-US" altLang="en-US" sz="2400"/>
              <a:t>Lenders want confirmation that you can pay back the loan.  As such, they generally want to see two years of tax records</a:t>
            </a:r>
          </a:p>
          <a:p>
            <a:pPr lvl="2" eaLnBrk="1" hangingPunct="1"/>
            <a:r>
              <a:rPr lang="en-US" altLang="en-US"/>
              <a:t>Have copies of your last two years of tax records, even though you were a student</a:t>
            </a:r>
          </a:p>
          <a:p>
            <a:pPr lvl="1" eaLnBrk="1" hangingPunct="1"/>
            <a:r>
              <a:rPr lang="en-US" altLang="en-US"/>
              <a:t>If you have a confirmed job letter with salary, that may also be helpful as well</a:t>
            </a:r>
            <a:br>
              <a:rPr lang="en-US" altLang="en-US"/>
            </a:br>
            <a:endParaRPr lang="en-US" altLang="en-US"/>
          </a:p>
        </p:txBody>
      </p:sp>
      <p:sp>
        <p:nvSpPr>
          <p:cNvPr id="45060"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895865F7-8C08-4414-93CD-116AD0FE1E22}" type="slidenum">
              <a:rPr lang="en-US" altLang="en-US" sz="1800" smtClean="0">
                <a:solidFill>
                  <a:schemeClr val="bg1"/>
                </a:solidFill>
              </a:rPr>
              <a:pPr>
                <a:spcBef>
                  <a:spcPct val="0"/>
                </a:spcBef>
                <a:buFontTx/>
                <a:buNone/>
              </a:pPr>
              <a:t>31</a:t>
            </a:fld>
            <a:endParaRPr lang="en-US" altLang="en-US" sz="1800">
              <a:solidFill>
                <a:schemeClr val="bg1"/>
              </a:solidFill>
            </a:endParaRPr>
          </a:p>
        </p:txBody>
      </p:sp>
      <p:pic>
        <p:nvPicPr>
          <p:cNvPr id="5" name="Picture 4">
            <a:extLst>
              <a:ext uri="{FF2B5EF4-FFF2-40B4-BE49-F238E27FC236}">
                <a16:creationId xmlns:a16="http://schemas.microsoft.com/office/drawing/2014/main" id="{C0A2FCE2-A0BF-4271-BFC1-1754795C6B61}"/>
              </a:ext>
            </a:extLst>
          </p:cNvPr>
          <p:cNvPicPr>
            <a:picLocks noChangeAspect="1"/>
          </p:cNvPicPr>
          <p:nvPr/>
        </p:nvPicPr>
        <p:blipFill>
          <a:blip r:embed="rId2"/>
          <a:stretch>
            <a:fillRect/>
          </a:stretch>
        </p:blipFill>
        <p:spPr>
          <a:xfrm>
            <a:off x="2936188" y="5105401"/>
            <a:ext cx="5445812" cy="1626180"/>
          </a:xfrm>
          <a:prstGeom prst="rect">
            <a:avLst/>
          </a:prstGeom>
        </p:spPr>
      </p:pic>
    </p:spTree>
    <p:extLst>
      <p:ext uri="{BB962C8B-B14F-4D97-AF65-F5344CB8AC3E}">
        <p14:creationId xmlns:p14="http://schemas.microsoft.com/office/powerpoint/2010/main" val="30897532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uiExpand="1" build="allAtOnce"/>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EBC70A2-B01B-4CF0-A9C0-B26BCD640DA6}"/>
              </a:ext>
            </a:extLst>
          </p:cNvPr>
          <p:cNvPicPr>
            <a:picLocks noChangeAspect="1"/>
          </p:cNvPicPr>
          <p:nvPr/>
        </p:nvPicPr>
        <p:blipFill>
          <a:blip r:embed="rId2"/>
          <a:stretch>
            <a:fillRect/>
          </a:stretch>
        </p:blipFill>
        <p:spPr>
          <a:xfrm rot="16200000">
            <a:off x="-823447" y="4100047"/>
            <a:ext cx="3436422" cy="1637127"/>
          </a:xfrm>
          <a:prstGeom prst="rect">
            <a:avLst/>
          </a:prstGeom>
        </p:spPr>
      </p:pic>
      <p:sp>
        <p:nvSpPr>
          <p:cNvPr id="46082" name="Title 1"/>
          <p:cNvSpPr>
            <a:spLocks noGrp="1"/>
          </p:cNvSpPr>
          <p:nvPr>
            <p:ph type="title"/>
          </p:nvPr>
        </p:nvSpPr>
        <p:spPr>
          <a:xfrm>
            <a:off x="228600" y="773113"/>
            <a:ext cx="8610600" cy="762000"/>
          </a:xfrm>
        </p:spPr>
        <p:txBody>
          <a:bodyPr/>
          <a:lstStyle/>
          <a:p>
            <a:pPr indent="-342900" eaLnBrk="1" hangingPunct="1">
              <a:buFont typeface="Wingdings" panose="05000000000000000000" pitchFamily="2" charset="2"/>
              <a:buNone/>
            </a:pPr>
            <a:r>
              <a:rPr lang="en-US" altLang="en-US"/>
              <a:t>1h.  Get Pre-approved—Not Pre-qualified</a:t>
            </a:r>
          </a:p>
        </p:txBody>
      </p:sp>
      <p:sp>
        <p:nvSpPr>
          <p:cNvPr id="40963" name="Text Placeholder 2"/>
          <p:cNvSpPr>
            <a:spLocks noGrp="1"/>
          </p:cNvSpPr>
          <p:nvPr>
            <p:ph type="body" sz="half" idx="1"/>
          </p:nvPr>
        </p:nvSpPr>
        <p:spPr>
          <a:xfrm>
            <a:off x="914400" y="1600200"/>
            <a:ext cx="7467600" cy="4419600"/>
          </a:xfrm>
        </p:spPr>
        <p:txBody>
          <a:bodyPr/>
          <a:lstStyle/>
          <a:p>
            <a:pPr eaLnBrk="1" hangingPunct="1"/>
            <a:r>
              <a:rPr lang="en-US" altLang="en-US" sz="2400" dirty="0"/>
              <a:t>Get pre-approved for your loan by a number of lenders  (with mortgage loans, you can have multiple loans requested within a 90 period and its counted as one loan request)</a:t>
            </a:r>
          </a:p>
          <a:p>
            <a:pPr lvl="1" eaLnBrk="1" hangingPunct="1"/>
            <a:r>
              <a:rPr lang="en-US" altLang="en-US" dirty="0"/>
              <a:t>Pre-approved means that lenders have pulled your credit score, looked at your tax records and approved you for a specific amount of a loan</a:t>
            </a:r>
          </a:p>
          <a:p>
            <a:pPr lvl="2" eaLnBrk="1" hangingPunct="1"/>
            <a:r>
              <a:rPr lang="en-US" altLang="en-US" dirty="0"/>
              <a:t>You can borrow up to this pre-approved amount without a problem</a:t>
            </a:r>
          </a:p>
          <a:p>
            <a:pPr lvl="2" eaLnBrk="1" hangingPunct="1"/>
            <a:r>
              <a:rPr lang="en-US" altLang="en-US" dirty="0"/>
              <a:t>I recommend you check with multiple lenders</a:t>
            </a:r>
          </a:p>
          <a:p>
            <a:pPr lvl="1" eaLnBrk="1" hangingPunct="1"/>
            <a:r>
              <a:rPr lang="en-US" altLang="en-US" dirty="0"/>
              <a:t>Remember however that you do not need to borrow that amount</a:t>
            </a:r>
          </a:p>
          <a:p>
            <a:pPr lvl="2" eaLnBrk="1" hangingPunct="1"/>
            <a:r>
              <a:rPr lang="en-US" altLang="en-US" dirty="0"/>
              <a:t>I recommend you borrow less than that amount</a:t>
            </a:r>
          </a:p>
        </p:txBody>
      </p:sp>
      <p:sp>
        <p:nvSpPr>
          <p:cNvPr id="46084"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F99D640F-A6B4-42AE-BB9D-600441667F6E}" type="slidenum">
              <a:rPr lang="en-US" altLang="en-US" sz="1800" smtClean="0">
                <a:solidFill>
                  <a:schemeClr val="bg1"/>
                </a:solidFill>
              </a:rPr>
              <a:pPr>
                <a:spcBef>
                  <a:spcPct val="0"/>
                </a:spcBef>
                <a:buFontTx/>
                <a:buNone/>
              </a:pPr>
              <a:t>32</a:t>
            </a:fld>
            <a:endParaRPr lang="en-US" altLang="en-US" sz="1800">
              <a:solidFill>
                <a:schemeClr val="bg1"/>
              </a:solidFill>
            </a:endParaRPr>
          </a:p>
        </p:txBody>
      </p:sp>
    </p:spTree>
    <p:extLst>
      <p:ext uri="{BB962C8B-B14F-4D97-AF65-F5344CB8AC3E}">
        <p14:creationId xmlns:p14="http://schemas.microsoft.com/office/powerpoint/2010/main" val="10113886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allAtOnce"/>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C05BDEE-90C6-489F-859B-AFBD7865EF72}"/>
              </a:ext>
            </a:extLst>
          </p:cNvPr>
          <p:cNvPicPr>
            <a:picLocks noChangeAspect="1"/>
          </p:cNvPicPr>
          <p:nvPr/>
        </p:nvPicPr>
        <p:blipFill>
          <a:blip r:embed="rId2"/>
          <a:stretch>
            <a:fillRect/>
          </a:stretch>
        </p:blipFill>
        <p:spPr>
          <a:xfrm>
            <a:off x="6324600" y="4561444"/>
            <a:ext cx="2590800" cy="2105025"/>
          </a:xfrm>
          <a:prstGeom prst="rect">
            <a:avLst/>
          </a:prstGeom>
        </p:spPr>
      </p:pic>
      <p:sp>
        <p:nvSpPr>
          <p:cNvPr id="47106" name="Title 1"/>
          <p:cNvSpPr>
            <a:spLocks noGrp="1"/>
          </p:cNvSpPr>
          <p:nvPr>
            <p:ph type="title"/>
          </p:nvPr>
        </p:nvSpPr>
        <p:spPr/>
        <p:txBody>
          <a:bodyPr/>
          <a:lstStyle/>
          <a:p>
            <a:pPr eaLnBrk="1" hangingPunct="1"/>
            <a:r>
              <a:rPr lang="en-US" altLang="en-US"/>
              <a:t>Step 2. Find Your Home </a:t>
            </a:r>
          </a:p>
        </p:txBody>
      </p:sp>
      <p:sp>
        <p:nvSpPr>
          <p:cNvPr id="41987" name="Content Placeholder 2"/>
          <p:cNvSpPr>
            <a:spLocks noGrp="1"/>
          </p:cNvSpPr>
          <p:nvPr>
            <p:ph idx="1"/>
          </p:nvPr>
        </p:nvSpPr>
        <p:spPr>
          <a:xfrm>
            <a:off x="942975" y="1597025"/>
            <a:ext cx="7286625" cy="4530725"/>
          </a:xfrm>
        </p:spPr>
        <p:txBody>
          <a:bodyPr/>
          <a:lstStyle/>
          <a:p>
            <a:pPr eaLnBrk="1" hangingPunct="1"/>
            <a:r>
              <a:rPr lang="en-US" altLang="en-US" dirty="0"/>
              <a:t>There is a five step process to finding your home</a:t>
            </a:r>
          </a:p>
          <a:p>
            <a:pPr lvl="1" eaLnBrk="1" hangingPunct="1"/>
            <a:r>
              <a:rPr lang="en-US" altLang="en-US" dirty="0"/>
              <a:t>a. Determine what is important to you</a:t>
            </a:r>
          </a:p>
          <a:p>
            <a:pPr lvl="1" eaLnBrk="1" hangingPunct="1"/>
            <a:r>
              <a:rPr lang="en-US" altLang="en-US" dirty="0"/>
              <a:t>b. Develop a plan and build your team</a:t>
            </a:r>
          </a:p>
          <a:p>
            <a:pPr lvl="1" eaLnBrk="1" hangingPunct="1"/>
            <a:r>
              <a:rPr lang="en-US" altLang="en-US" dirty="0"/>
              <a:t>c. Once you are serious about a home, get a home inspection  (you can make offers contingent on the home inspection results)</a:t>
            </a:r>
          </a:p>
          <a:p>
            <a:pPr lvl="1" eaLnBrk="1" hangingPunct="1"/>
            <a:r>
              <a:rPr lang="en-US" altLang="en-US" dirty="0"/>
              <a:t>d. Determine any CCRs/fees for potential homes</a:t>
            </a:r>
          </a:p>
          <a:p>
            <a:pPr lvl="1" eaLnBrk="1" hangingPunct="1"/>
            <a:r>
              <a:rPr lang="en-US" altLang="en-US" dirty="0"/>
              <a:t>e. Negotiate the home price</a:t>
            </a:r>
          </a:p>
        </p:txBody>
      </p:sp>
      <p:sp>
        <p:nvSpPr>
          <p:cNvPr id="47108" name="Slide Number Placeholder 3"/>
          <p:cNvSpPr>
            <a:spLocks noGrp="1"/>
          </p:cNvSpPr>
          <p:nvPr>
            <p:ph type="sldNum" sz="quarter" idx="4294967295"/>
          </p:nvPr>
        </p:nvSpPr>
        <p:spPr bwMode="auto">
          <a:xfrm>
            <a:off x="8610600" y="6172200"/>
            <a:ext cx="5334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249B5B97-EA88-4F8E-8AEC-11EC222CF836}" type="slidenum">
              <a:rPr lang="en-US" altLang="en-US" sz="1800">
                <a:solidFill>
                  <a:schemeClr val="bg1"/>
                </a:solidFill>
              </a:rPr>
              <a:pPr>
                <a:spcBef>
                  <a:spcPct val="0"/>
                </a:spcBef>
                <a:buFontTx/>
                <a:buNone/>
              </a:pPr>
              <a:t>33</a:t>
            </a:fld>
            <a:endParaRPr lang="en-US" altLang="en-US" sz="1800">
              <a:solidFill>
                <a:schemeClr val="bg1"/>
              </a:solidFill>
            </a:endParaRPr>
          </a:p>
        </p:txBody>
      </p:sp>
    </p:spTree>
    <p:extLst>
      <p:ext uri="{BB962C8B-B14F-4D97-AF65-F5344CB8AC3E}">
        <p14:creationId xmlns:p14="http://schemas.microsoft.com/office/powerpoint/2010/main" val="41165958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8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98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uiExpand="1" build="allAtOnce"/>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Title 1"/>
          <p:cNvSpPr>
            <a:spLocks noGrp="1"/>
          </p:cNvSpPr>
          <p:nvPr>
            <p:ph type="title"/>
          </p:nvPr>
        </p:nvSpPr>
        <p:spPr>
          <a:xfrm>
            <a:off x="76200" y="574675"/>
            <a:ext cx="8915400" cy="1143000"/>
          </a:xfrm>
        </p:spPr>
        <p:txBody>
          <a:bodyPr/>
          <a:lstStyle/>
          <a:p>
            <a:pPr eaLnBrk="1" hangingPunct="1"/>
            <a:r>
              <a:rPr lang="en-US" altLang="en-US"/>
              <a:t>2a.  Determine What is Important To You</a:t>
            </a:r>
          </a:p>
        </p:txBody>
      </p:sp>
      <p:sp>
        <p:nvSpPr>
          <p:cNvPr id="43011" name="Text Placeholder 2"/>
          <p:cNvSpPr>
            <a:spLocks noGrp="1"/>
          </p:cNvSpPr>
          <p:nvPr>
            <p:ph type="body" sz="half" idx="1"/>
          </p:nvPr>
        </p:nvSpPr>
        <p:spPr>
          <a:xfrm>
            <a:off x="914400" y="1600200"/>
            <a:ext cx="7239000" cy="4419600"/>
          </a:xfrm>
        </p:spPr>
        <p:txBody>
          <a:bodyPr/>
          <a:lstStyle/>
          <a:p>
            <a:pPr eaLnBrk="1" hangingPunct="1"/>
            <a:r>
              <a:rPr lang="en-US" altLang="en-US"/>
              <a:t>Determine what is important to you in a home and what you will and will not do without!</a:t>
            </a:r>
          </a:p>
          <a:p>
            <a:pPr lvl="1" eaLnBrk="1" hangingPunct="1"/>
            <a:r>
              <a:rPr lang="en-US" altLang="en-US"/>
              <a:t>This may include:</a:t>
            </a:r>
          </a:p>
          <a:p>
            <a:pPr lvl="2" eaLnBrk="1" hangingPunct="1"/>
            <a:r>
              <a:rPr lang="en-US" altLang="en-US"/>
              <a:t>Location</a:t>
            </a:r>
          </a:p>
          <a:p>
            <a:pPr lvl="2" eaLnBrk="1" hangingPunct="1"/>
            <a:r>
              <a:rPr lang="en-US" altLang="en-US"/>
              <a:t>Home style and layout</a:t>
            </a:r>
          </a:p>
          <a:p>
            <a:pPr lvl="2" eaLnBrk="1" hangingPunct="1"/>
            <a:r>
              <a:rPr lang="en-US" altLang="en-US"/>
              <a:t>Number of bedrooms, garages, fireplaces, etc.</a:t>
            </a:r>
          </a:p>
          <a:p>
            <a:pPr lvl="2" eaLnBrk="1" hangingPunct="1"/>
            <a:r>
              <a:rPr lang="en-US" altLang="en-US"/>
              <a:t>Future plans, i.e., kids, work, schools, etc.</a:t>
            </a:r>
          </a:p>
          <a:p>
            <a:pPr lvl="1" eaLnBrk="1" hangingPunct="1"/>
            <a:r>
              <a:rPr lang="en-US" altLang="en-US"/>
              <a:t>Realize that you will probably move within five  to seven years (if you are like the average US family)</a:t>
            </a:r>
          </a:p>
        </p:txBody>
      </p:sp>
      <p:sp>
        <p:nvSpPr>
          <p:cNvPr id="48132"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7260476F-EDD0-41D9-A0D2-8FE5F13D27D8}" type="slidenum">
              <a:rPr lang="en-US" altLang="en-US" sz="1800" smtClean="0">
                <a:solidFill>
                  <a:schemeClr val="bg1"/>
                </a:solidFill>
              </a:rPr>
              <a:pPr>
                <a:spcBef>
                  <a:spcPct val="0"/>
                </a:spcBef>
                <a:buFontTx/>
                <a:buNone/>
              </a:pPr>
              <a:t>34</a:t>
            </a:fld>
            <a:endParaRPr lang="en-US" altLang="en-US" sz="1800">
              <a:solidFill>
                <a:schemeClr val="bg1"/>
              </a:solidFill>
            </a:endParaRPr>
          </a:p>
        </p:txBody>
      </p:sp>
      <p:pic>
        <p:nvPicPr>
          <p:cNvPr id="5" name="Picture 4">
            <a:extLst>
              <a:ext uri="{FF2B5EF4-FFF2-40B4-BE49-F238E27FC236}">
                <a16:creationId xmlns:a16="http://schemas.microsoft.com/office/drawing/2014/main" id="{11063103-5398-461E-9E57-E4D53AEE38C1}"/>
              </a:ext>
            </a:extLst>
          </p:cNvPr>
          <p:cNvPicPr>
            <a:picLocks noChangeAspect="1"/>
          </p:cNvPicPr>
          <p:nvPr/>
        </p:nvPicPr>
        <p:blipFill>
          <a:blip r:embed="rId2"/>
          <a:stretch>
            <a:fillRect/>
          </a:stretch>
        </p:blipFill>
        <p:spPr>
          <a:xfrm>
            <a:off x="71034" y="5472110"/>
            <a:ext cx="2438400" cy="1288330"/>
          </a:xfrm>
          <a:prstGeom prst="rect">
            <a:avLst/>
          </a:prstGeom>
        </p:spPr>
      </p:pic>
    </p:spTree>
    <p:extLst>
      <p:ext uri="{BB962C8B-B14F-4D97-AF65-F5344CB8AC3E}">
        <p14:creationId xmlns:p14="http://schemas.microsoft.com/office/powerpoint/2010/main" val="32272105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01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01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01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01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301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allAtOnce"/>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219075" y="685800"/>
            <a:ext cx="8550275" cy="914400"/>
          </a:xfrm>
        </p:spPr>
        <p:txBody>
          <a:bodyPr/>
          <a:lstStyle/>
          <a:p>
            <a:pPr eaLnBrk="1" hangingPunct="1"/>
            <a:r>
              <a:rPr lang="en-US" altLang="en-US" dirty="0"/>
              <a:t>2b.  Develop a Plan and Build Your Team</a:t>
            </a:r>
          </a:p>
        </p:txBody>
      </p:sp>
      <p:sp>
        <p:nvSpPr>
          <p:cNvPr id="44035" name="Rectangle 3"/>
          <p:cNvSpPr>
            <a:spLocks noGrp="1" noChangeArrowheads="1"/>
          </p:cNvSpPr>
          <p:nvPr>
            <p:ph idx="1"/>
          </p:nvPr>
        </p:nvSpPr>
        <p:spPr>
          <a:xfrm>
            <a:off x="914400" y="1600200"/>
            <a:ext cx="7315200" cy="4876800"/>
          </a:xfrm>
        </p:spPr>
        <p:txBody>
          <a:bodyPr/>
          <a:lstStyle/>
          <a:p>
            <a:pPr eaLnBrk="1" hangingPunct="1"/>
            <a:r>
              <a:rPr lang="en-US" altLang="en-US" dirty="0"/>
              <a:t>Establish a buying Plan for finding your home </a:t>
            </a:r>
          </a:p>
          <a:p>
            <a:pPr lvl="1" eaLnBrk="1" hangingPunct="1"/>
            <a:r>
              <a:rPr lang="en-US" altLang="en-US" dirty="0"/>
              <a:t>Once you know your limits, what you can afford, where you want to be, and what you want (your Plan):</a:t>
            </a:r>
          </a:p>
          <a:p>
            <a:pPr lvl="2" eaLnBrk="1" hangingPunct="1"/>
            <a:r>
              <a:rPr lang="en-US" altLang="en-US" dirty="0"/>
              <a:t>Start driving around</a:t>
            </a:r>
          </a:p>
          <a:p>
            <a:pPr lvl="2" eaLnBrk="1" hangingPunct="1"/>
            <a:r>
              <a:rPr lang="en-US" altLang="en-US" dirty="0"/>
              <a:t>Start looking in earnest</a:t>
            </a:r>
          </a:p>
          <a:p>
            <a:pPr lvl="2" eaLnBrk="1" hangingPunct="1"/>
            <a:r>
              <a:rPr lang="en-US" altLang="en-US" dirty="0"/>
              <a:t>But keep to your Plan</a:t>
            </a:r>
          </a:p>
          <a:p>
            <a:pPr lvl="1" eaLnBrk="1" hangingPunct="1"/>
            <a:r>
              <a:rPr lang="en-US" altLang="en-US" dirty="0"/>
              <a:t>Use Zillow.com or other resources to find reference home values in areas you may be interested in</a:t>
            </a:r>
          </a:p>
        </p:txBody>
      </p:sp>
      <p:sp>
        <p:nvSpPr>
          <p:cNvPr id="49156" name="Slide Number Placeholder 4"/>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F3F4D29D-5467-4545-967E-E0D140E07460}" type="slidenum">
              <a:rPr lang="en-US" altLang="en-US" sz="1800">
                <a:solidFill>
                  <a:schemeClr val="bg1"/>
                </a:solidFill>
              </a:rPr>
              <a:pPr>
                <a:spcBef>
                  <a:spcPct val="0"/>
                </a:spcBef>
                <a:buFontTx/>
                <a:buNone/>
              </a:pPr>
              <a:t>35</a:t>
            </a:fld>
            <a:endParaRPr lang="en-US" altLang="en-US" sz="1800">
              <a:solidFill>
                <a:schemeClr val="bg1"/>
              </a:solidFill>
            </a:endParaRPr>
          </a:p>
        </p:txBody>
      </p:sp>
      <p:sp>
        <p:nvSpPr>
          <p:cNvPr id="49157" name="Text Box 4"/>
          <p:cNvSpPr txBox="1">
            <a:spLocks noChangeArrowheads="1"/>
          </p:cNvSpPr>
          <p:nvPr/>
        </p:nvSpPr>
        <p:spPr bwMode="auto">
          <a:xfrm>
            <a:off x="4267200" y="5867400"/>
            <a:ext cx="762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50000"/>
              </a:spcBef>
              <a:buClr>
                <a:srgbClr val="66FFFF"/>
              </a:buClr>
              <a:buFont typeface="Wingdings" panose="05000000000000000000" pitchFamily="2" charset="2"/>
              <a:buNone/>
            </a:pPr>
            <a:endParaRPr lang="en-US" altLang="en-US">
              <a:solidFill>
                <a:srgbClr val="FFFFFF"/>
              </a:solidFill>
              <a:latin typeface="Verdana" panose="020B0604030504040204" pitchFamily="34" charset="0"/>
            </a:endParaRPr>
          </a:p>
        </p:txBody>
      </p:sp>
      <p:pic>
        <p:nvPicPr>
          <p:cNvPr id="2" name="Picture 1"/>
          <p:cNvPicPr>
            <a:picLocks noChangeAspect="1"/>
          </p:cNvPicPr>
          <p:nvPr/>
        </p:nvPicPr>
        <p:blipFill>
          <a:blip r:embed="rId2"/>
          <a:stretch>
            <a:fillRect/>
          </a:stretch>
        </p:blipFill>
        <p:spPr>
          <a:xfrm>
            <a:off x="208915" y="5867400"/>
            <a:ext cx="2362200" cy="790575"/>
          </a:xfrm>
          <a:prstGeom prst="rect">
            <a:avLst/>
          </a:prstGeom>
        </p:spPr>
      </p:pic>
      <p:pic>
        <p:nvPicPr>
          <p:cNvPr id="3" name="Picture 2"/>
          <p:cNvPicPr>
            <a:picLocks noChangeAspect="1"/>
          </p:cNvPicPr>
          <p:nvPr/>
        </p:nvPicPr>
        <p:blipFill>
          <a:blip r:embed="rId3"/>
          <a:stretch>
            <a:fillRect/>
          </a:stretch>
        </p:blipFill>
        <p:spPr>
          <a:xfrm>
            <a:off x="3048000" y="5925185"/>
            <a:ext cx="3048000" cy="780415"/>
          </a:xfrm>
          <a:prstGeom prst="rect">
            <a:avLst/>
          </a:prstGeom>
        </p:spPr>
      </p:pic>
    </p:spTree>
    <p:extLst>
      <p:ext uri="{BB962C8B-B14F-4D97-AF65-F5344CB8AC3E}">
        <p14:creationId xmlns:p14="http://schemas.microsoft.com/office/powerpoint/2010/main" val="27261786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03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03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03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03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847492" y="914400"/>
            <a:ext cx="4038600" cy="2266950"/>
          </a:xfrm>
          <a:prstGeom prst="rect">
            <a:avLst/>
          </a:prstGeom>
        </p:spPr>
      </p:pic>
      <p:sp>
        <p:nvSpPr>
          <p:cNvPr id="50178" name="Rectangle 2"/>
          <p:cNvSpPr>
            <a:spLocks noGrp="1" noChangeArrowheads="1"/>
          </p:cNvSpPr>
          <p:nvPr>
            <p:ph type="title"/>
          </p:nvPr>
        </p:nvSpPr>
        <p:spPr>
          <a:xfrm>
            <a:off x="304800" y="565150"/>
            <a:ext cx="8534400" cy="1143000"/>
          </a:xfrm>
        </p:spPr>
        <p:txBody>
          <a:bodyPr/>
          <a:lstStyle/>
          <a:p>
            <a:pPr eaLnBrk="1" hangingPunct="1"/>
            <a:r>
              <a:rPr lang="en-US" altLang="en-US"/>
              <a:t>Develop a Plan </a:t>
            </a:r>
            <a:r>
              <a:rPr lang="en-US" altLang="en-US" sz="2800"/>
              <a:t>(continued)</a:t>
            </a:r>
            <a:endParaRPr lang="en-US" altLang="en-US"/>
          </a:p>
        </p:txBody>
      </p:sp>
      <p:sp>
        <p:nvSpPr>
          <p:cNvPr id="87043" name="Rectangle 3"/>
          <p:cNvSpPr>
            <a:spLocks noGrp="1" noChangeArrowheads="1"/>
          </p:cNvSpPr>
          <p:nvPr>
            <p:ph idx="1"/>
          </p:nvPr>
        </p:nvSpPr>
        <p:spPr>
          <a:xfrm>
            <a:off x="914400" y="1600200"/>
            <a:ext cx="7315200" cy="4876800"/>
          </a:xfrm>
        </p:spPr>
        <p:txBody>
          <a:bodyPr/>
          <a:lstStyle/>
          <a:p>
            <a:pPr eaLnBrk="1" hangingPunct="1"/>
            <a:r>
              <a:rPr lang="en-US" altLang="en-US" sz="2400" dirty="0"/>
              <a:t>Be Patient and take your time</a:t>
            </a:r>
          </a:p>
          <a:p>
            <a:pPr lvl="1" eaLnBrk="1" hangingPunct="1"/>
            <a:r>
              <a:rPr lang="en-US" altLang="en-US" dirty="0"/>
              <a:t>Estimate the time you will be in the house</a:t>
            </a:r>
          </a:p>
          <a:p>
            <a:pPr lvl="2" eaLnBrk="1" hangingPunct="1"/>
            <a:r>
              <a:rPr lang="en-US" altLang="en-US" dirty="0"/>
              <a:t>If it is less than 3-5 years, look into renting</a:t>
            </a:r>
          </a:p>
          <a:p>
            <a:pPr lvl="2" eaLnBrk="1" hangingPunct="1"/>
            <a:r>
              <a:rPr lang="en-US" altLang="en-US" dirty="0"/>
              <a:t>You must make 6-7% on your house price just to break even when you sell it (realtor fees are 6-7%)</a:t>
            </a:r>
          </a:p>
          <a:p>
            <a:pPr lvl="1" eaLnBrk="1" hangingPunct="1"/>
            <a:r>
              <a:rPr lang="en-US" altLang="en-US" dirty="0"/>
              <a:t>You will be in the house for years—don’t make the decision too quickly</a:t>
            </a:r>
          </a:p>
          <a:p>
            <a:pPr lvl="2" eaLnBrk="1" hangingPunct="1"/>
            <a:r>
              <a:rPr lang="en-US" altLang="en-US" dirty="0"/>
              <a:t>It will likely be your largest financial commitment you will make for a long time</a:t>
            </a:r>
          </a:p>
          <a:p>
            <a:pPr lvl="1" eaLnBrk="1" hangingPunct="1"/>
            <a:r>
              <a:rPr lang="en-US" altLang="en-US" dirty="0"/>
              <a:t>Often renting a luxury apartment for 6 months will give you time to search thoroughly</a:t>
            </a:r>
          </a:p>
        </p:txBody>
      </p:sp>
      <p:sp>
        <p:nvSpPr>
          <p:cNvPr id="50180" name="Slide Number Placeholder 4"/>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FB70C663-DB1D-4A94-8C62-B4F1E67018D1}" type="slidenum">
              <a:rPr lang="en-US" altLang="en-US" sz="1800">
                <a:solidFill>
                  <a:schemeClr val="bg1"/>
                </a:solidFill>
              </a:rPr>
              <a:pPr>
                <a:spcBef>
                  <a:spcPct val="0"/>
                </a:spcBef>
                <a:buFontTx/>
                <a:buNone/>
              </a:pPr>
              <a:t>36</a:t>
            </a:fld>
            <a:endParaRPr lang="en-US" altLang="en-US" sz="1800">
              <a:solidFill>
                <a:schemeClr val="bg1"/>
              </a:solidFill>
            </a:endParaRPr>
          </a:p>
        </p:txBody>
      </p:sp>
      <p:sp>
        <p:nvSpPr>
          <p:cNvPr id="50181" name="Text Box 4"/>
          <p:cNvSpPr txBox="1">
            <a:spLocks noChangeArrowheads="1"/>
          </p:cNvSpPr>
          <p:nvPr/>
        </p:nvSpPr>
        <p:spPr bwMode="auto">
          <a:xfrm>
            <a:off x="4343400" y="6172200"/>
            <a:ext cx="685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a:spcBef>
                <a:spcPct val="50000"/>
              </a:spcBef>
              <a:buClr>
                <a:srgbClr val="66FFFF"/>
              </a:buClr>
              <a:buFont typeface="Wingdings" panose="05000000000000000000" pitchFamily="2" charset="2"/>
              <a:buNone/>
            </a:pPr>
            <a:endParaRPr lang="en-US" altLang="en-US">
              <a:solidFill>
                <a:srgbClr val="FFFFFF"/>
              </a:solidFill>
              <a:latin typeface="Verdana" panose="020B0604030504040204" pitchFamily="34" charset="0"/>
            </a:endParaRPr>
          </a:p>
        </p:txBody>
      </p:sp>
    </p:spTree>
    <p:extLst>
      <p:ext uri="{BB962C8B-B14F-4D97-AF65-F5344CB8AC3E}">
        <p14:creationId xmlns:p14="http://schemas.microsoft.com/office/powerpoint/2010/main" val="30473089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anim calcmode="lin" valueType="num">
                                      <p:cBhvr additive="base">
                                        <p:cTn id="7" dur="500" fill="hold"/>
                                        <p:tgtEl>
                                          <p:spTgt spid="870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70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7043">
                                            <p:txEl>
                                              <p:pRg st="1" end="1"/>
                                            </p:txEl>
                                          </p:spTgt>
                                        </p:tgtEl>
                                        <p:attrNameLst>
                                          <p:attrName>style.visibility</p:attrName>
                                        </p:attrNameLst>
                                      </p:cBhvr>
                                      <p:to>
                                        <p:strVal val="visible"/>
                                      </p:to>
                                    </p:set>
                                    <p:anim calcmode="lin" valueType="num">
                                      <p:cBhvr additive="base">
                                        <p:cTn id="13" dur="500" fill="hold"/>
                                        <p:tgtEl>
                                          <p:spTgt spid="870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70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7043">
                                            <p:txEl>
                                              <p:pRg st="2" end="2"/>
                                            </p:txEl>
                                          </p:spTgt>
                                        </p:tgtEl>
                                        <p:attrNameLst>
                                          <p:attrName>style.visibility</p:attrName>
                                        </p:attrNameLst>
                                      </p:cBhvr>
                                      <p:to>
                                        <p:strVal val="visible"/>
                                      </p:to>
                                    </p:set>
                                    <p:anim calcmode="lin" valueType="num">
                                      <p:cBhvr additive="base">
                                        <p:cTn id="17" dur="500" fill="hold"/>
                                        <p:tgtEl>
                                          <p:spTgt spid="870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70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7043">
                                            <p:txEl>
                                              <p:pRg st="3" end="3"/>
                                            </p:txEl>
                                          </p:spTgt>
                                        </p:tgtEl>
                                        <p:attrNameLst>
                                          <p:attrName>style.visibility</p:attrName>
                                        </p:attrNameLst>
                                      </p:cBhvr>
                                      <p:to>
                                        <p:strVal val="visible"/>
                                      </p:to>
                                    </p:set>
                                    <p:anim calcmode="lin" valueType="num">
                                      <p:cBhvr additive="base">
                                        <p:cTn id="21" dur="500" fill="hold"/>
                                        <p:tgtEl>
                                          <p:spTgt spid="870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70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7043">
                                            <p:txEl>
                                              <p:pRg st="4" end="4"/>
                                            </p:txEl>
                                          </p:spTgt>
                                        </p:tgtEl>
                                        <p:attrNameLst>
                                          <p:attrName>style.visibility</p:attrName>
                                        </p:attrNameLst>
                                      </p:cBhvr>
                                      <p:to>
                                        <p:strVal val="visible"/>
                                      </p:to>
                                    </p:set>
                                    <p:anim calcmode="lin" valueType="num">
                                      <p:cBhvr additive="base">
                                        <p:cTn id="25" dur="500" fill="hold"/>
                                        <p:tgtEl>
                                          <p:spTgt spid="870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70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87043">
                                            <p:txEl>
                                              <p:pRg st="5" end="5"/>
                                            </p:txEl>
                                          </p:spTgt>
                                        </p:tgtEl>
                                        <p:attrNameLst>
                                          <p:attrName>style.visibility</p:attrName>
                                        </p:attrNameLst>
                                      </p:cBhvr>
                                      <p:to>
                                        <p:strVal val="visible"/>
                                      </p:to>
                                    </p:set>
                                    <p:anim calcmode="lin" valueType="num">
                                      <p:cBhvr additive="base">
                                        <p:cTn id="29" dur="500" fill="hold"/>
                                        <p:tgtEl>
                                          <p:spTgt spid="870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70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87043">
                                            <p:txEl>
                                              <p:pRg st="6" end="6"/>
                                            </p:txEl>
                                          </p:spTgt>
                                        </p:tgtEl>
                                        <p:attrNameLst>
                                          <p:attrName>style.visibility</p:attrName>
                                        </p:attrNameLst>
                                      </p:cBhvr>
                                      <p:to>
                                        <p:strVal val="visible"/>
                                      </p:to>
                                    </p:set>
                                    <p:anim calcmode="lin" valueType="num">
                                      <p:cBhvr additive="base">
                                        <p:cTn id="33" dur="500" fill="hold"/>
                                        <p:tgtEl>
                                          <p:spTgt spid="870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7043">
                                            <p:txEl>
                                              <p:pRg st="6" end="6"/>
                                            </p:txEl>
                                          </p:spTgt>
                                        </p:tgtEl>
                                        <p:attrNameLst>
                                          <p:attrName>ppt_y</p:attrName>
                                        </p:attrNameLst>
                                      </p:cBhvr>
                                      <p:tavLst>
                                        <p:tav tm="0">
                                          <p:val>
                                            <p:strVal val="#ppt_y"/>
                                          </p:val>
                                        </p:tav>
                                        <p:tav tm="100000">
                                          <p:val>
                                            <p:strVal val="#ppt_y"/>
                                          </p:val>
                                        </p:tav>
                                      </p:tavLst>
                                    </p:anim>
                                  </p:childTnLst>
                                </p:cTn>
                              </p:par>
                              <p:par>
                                <p:cTn id="35" presetID="1"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uiExpand="1" build="p" bldLvl="2"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Title 1"/>
          <p:cNvSpPr>
            <a:spLocks noGrp="1"/>
          </p:cNvSpPr>
          <p:nvPr>
            <p:ph type="title"/>
          </p:nvPr>
        </p:nvSpPr>
        <p:spPr>
          <a:xfrm>
            <a:off x="269875" y="754063"/>
            <a:ext cx="8610600" cy="762000"/>
          </a:xfrm>
        </p:spPr>
        <p:txBody>
          <a:bodyPr/>
          <a:lstStyle/>
          <a:p>
            <a:pPr eaLnBrk="1" hangingPunct="1"/>
            <a:r>
              <a:rPr lang="en-US" altLang="en-US"/>
              <a:t>2c. Have a Home Inspection</a:t>
            </a:r>
          </a:p>
        </p:txBody>
      </p:sp>
      <p:sp>
        <p:nvSpPr>
          <p:cNvPr id="48131" name="Text Placeholder 2"/>
          <p:cNvSpPr>
            <a:spLocks noGrp="1"/>
          </p:cNvSpPr>
          <p:nvPr>
            <p:ph type="body" sz="half" idx="1"/>
          </p:nvPr>
        </p:nvSpPr>
        <p:spPr>
          <a:xfrm>
            <a:off x="914400" y="1600200"/>
            <a:ext cx="7315200" cy="4419600"/>
          </a:xfrm>
        </p:spPr>
        <p:txBody>
          <a:bodyPr/>
          <a:lstStyle/>
          <a:p>
            <a:pPr eaLnBrk="1" hangingPunct="1"/>
            <a:r>
              <a:rPr lang="en-US" altLang="en-US" sz="2400"/>
              <a:t>Once you have found the home you like, can afford, and is where you want to live, have a home inspection</a:t>
            </a:r>
          </a:p>
          <a:p>
            <a:pPr lvl="1" eaLnBrk="1" hangingPunct="1"/>
            <a:r>
              <a:rPr lang="en-US" altLang="en-US"/>
              <a:t>This may alert you to potential problems with the home</a:t>
            </a:r>
          </a:p>
          <a:p>
            <a:pPr lvl="2" eaLnBrk="1" hangingPunct="1"/>
            <a:r>
              <a:rPr lang="en-US" altLang="en-US"/>
              <a:t>Many of these problems should be fixed by the seller prior to purchase</a:t>
            </a:r>
          </a:p>
          <a:p>
            <a:pPr lvl="1" eaLnBrk="1" hangingPunct="1"/>
            <a:r>
              <a:rPr lang="en-US" altLang="en-US"/>
              <a:t>Don’t buy someone’s problems</a:t>
            </a:r>
          </a:p>
        </p:txBody>
      </p:sp>
      <p:sp>
        <p:nvSpPr>
          <p:cNvPr id="53252"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18B12B95-92E5-4C7D-B151-5224FD93C952}" type="slidenum">
              <a:rPr lang="en-US" altLang="en-US" sz="1800" smtClean="0">
                <a:solidFill>
                  <a:schemeClr val="bg1"/>
                </a:solidFill>
              </a:rPr>
              <a:pPr>
                <a:spcBef>
                  <a:spcPct val="0"/>
                </a:spcBef>
                <a:buFontTx/>
                <a:buNone/>
              </a:pPr>
              <a:t>37</a:t>
            </a:fld>
            <a:endParaRPr lang="en-US" altLang="en-US" sz="1800">
              <a:solidFill>
                <a:schemeClr val="bg1"/>
              </a:solidFill>
            </a:endParaRPr>
          </a:p>
        </p:txBody>
      </p:sp>
    </p:spTree>
    <p:extLst>
      <p:ext uri="{BB962C8B-B14F-4D97-AF65-F5344CB8AC3E}">
        <p14:creationId xmlns:p14="http://schemas.microsoft.com/office/powerpoint/2010/main" val="232129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40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uiExpand="1" build="allAtOnce"/>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Title 1"/>
          <p:cNvSpPr>
            <a:spLocks noGrp="1"/>
          </p:cNvSpPr>
          <p:nvPr>
            <p:ph type="title"/>
          </p:nvPr>
        </p:nvSpPr>
        <p:spPr>
          <a:xfrm>
            <a:off x="0" y="754063"/>
            <a:ext cx="9144000" cy="762000"/>
          </a:xfrm>
        </p:spPr>
        <p:txBody>
          <a:bodyPr/>
          <a:lstStyle/>
          <a:p>
            <a:pPr eaLnBrk="1" hangingPunct="1"/>
            <a:r>
              <a:rPr lang="en-US" altLang="en-US"/>
              <a:t>2d. Determine any CCRs, Fees and Other Costs</a:t>
            </a:r>
            <a:endParaRPr lang="en-US" altLang="en-US" sz="4400"/>
          </a:p>
        </p:txBody>
      </p:sp>
      <p:sp>
        <p:nvSpPr>
          <p:cNvPr id="49155" name="Text Placeholder 2"/>
          <p:cNvSpPr>
            <a:spLocks noGrp="1"/>
          </p:cNvSpPr>
          <p:nvPr>
            <p:ph type="body" sz="half" idx="1"/>
          </p:nvPr>
        </p:nvSpPr>
        <p:spPr>
          <a:xfrm>
            <a:off x="914400" y="1600200"/>
            <a:ext cx="7315200" cy="4419600"/>
          </a:xfrm>
        </p:spPr>
        <p:txBody>
          <a:bodyPr/>
          <a:lstStyle/>
          <a:p>
            <a:pPr eaLnBrk="1" hangingPunct="1"/>
            <a:r>
              <a:rPr lang="en-US" altLang="en-US" sz="2400"/>
              <a:t>Look to potential homes and potential costs</a:t>
            </a:r>
          </a:p>
          <a:p>
            <a:pPr lvl="1" eaLnBrk="1" hangingPunct="1"/>
            <a:r>
              <a:rPr lang="en-US" altLang="en-US"/>
              <a:t>Look through all Covenants, Conditions and Restrictions (CCRs) for a potential home</a:t>
            </a:r>
          </a:p>
          <a:p>
            <a:pPr lvl="2" eaLnBrk="1" hangingPunct="1"/>
            <a:r>
              <a:rPr lang="en-US" altLang="en-US"/>
              <a:t>These can be quite restrictive as to what you can and cannot do with your home</a:t>
            </a:r>
          </a:p>
          <a:p>
            <a:pPr lvl="3" eaLnBrk="1" hangingPunct="1"/>
            <a:r>
              <a:rPr lang="en-US" altLang="en-US"/>
              <a:t>If you cannot live with the CCRs, don’t buy there</a:t>
            </a:r>
          </a:p>
          <a:p>
            <a:pPr lvl="2" eaLnBrk="1" hangingPunct="1"/>
            <a:r>
              <a:rPr lang="en-US" altLang="en-US"/>
              <a:t>There also may be lane or other monthly fees</a:t>
            </a:r>
          </a:p>
          <a:p>
            <a:pPr lvl="1" eaLnBrk="1" hangingPunct="1"/>
            <a:r>
              <a:rPr lang="en-US" altLang="en-US"/>
              <a:t>For condos or town homes, determine the amount of the transfer/setup fees</a:t>
            </a:r>
          </a:p>
          <a:p>
            <a:pPr lvl="1" eaLnBrk="1" hangingPunct="1"/>
            <a:r>
              <a:rPr lang="en-US" altLang="en-US"/>
              <a:t>Understand any other homeowners/association fees for potential homes and what they include</a:t>
            </a:r>
          </a:p>
        </p:txBody>
      </p:sp>
      <p:sp>
        <p:nvSpPr>
          <p:cNvPr id="54276"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F247C474-700E-473D-89F5-F21384F5CF1B}" type="slidenum">
              <a:rPr lang="en-US" altLang="en-US" sz="1800" smtClean="0">
                <a:solidFill>
                  <a:schemeClr val="bg1"/>
                </a:solidFill>
              </a:rPr>
              <a:pPr>
                <a:spcBef>
                  <a:spcPct val="0"/>
                </a:spcBef>
                <a:buFontTx/>
                <a:buNone/>
              </a:pPr>
              <a:t>38</a:t>
            </a:fld>
            <a:endParaRPr lang="en-US" altLang="en-US" sz="1800">
              <a:solidFill>
                <a:schemeClr val="bg1"/>
              </a:solidFill>
            </a:endParaRPr>
          </a:p>
        </p:txBody>
      </p:sp>
    </p:spTree>
    <p:extLst>
      <p:ext uri="{BB962C8B-B14F-4D97-AF65-F5344CB8AC3E}">
        <p14:creationId xmlns:p14="http://schemas.microsoft.com/office/powerpoint/2010/main" val="2067669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40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15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1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allAtOnce"/>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Title 1"/>
          <p:cNvSpPr>
            <a:spLocks noGrp="1"/>
          </p:cNvSpPr>
          <p:nvPr>
            <p:ph type="title"/>
          </p:nvPr>
        </p:nvSpPr>
        <p:spPr>
          <a:xfrm>
            <a:off x="685800" y="547688"/>
            <a:ext cx="7772400" cy="1143000"/>
          </a:xfrm>
        </p:spPr>
        <p:txBody>
          <a:bodyPr/>
          <a:lstStyle/>
          <a:p>
            <a:pPr eaLnBrk="1" hangingPunct="1"/>
            <a:r>
              <a:rPr lang="en-US" altLang="en-US"/>
              <a:t>Fees and Other Costs</a:t>
            </a:r>
            <a:r>
              <a:rPr lang="en-US" altLang="en-US" sz="2400"/>
              <a:t> (continued)</a:t>
            </a:r>
            <a:endParaRPr lang="en-US" altLang="en-US"/>
          </a:p>
        </p:txBody>
      </p:sp>
      <p:sp>
        <p:nvSpPr>
          <p:cNvPr id="50179" name="Content Placeholder 3"/>
          <p:cNvSpPr>
            <a:spLocks noGrp="1"/>
          </p:cNvSpPr>
          <p:nvPr>
            <p:ph sz="half" idx="2"/>
          </p:nvPr>
        </p:nvSpPr>
        <p:spPr>
          <a:xfrm>
            <a:off x="914400" y="1600200"/>
            <a:ext cx="7239000" cy="4530725"/>
          </a:xfrm>
        </p:spPr>
        <p:txBody>
          <a:bodyPr/>
          <a:lstStyle/>
          <a:p>
            <a:pPr eaLnBrk="1" hangingPunct="1"/>
            <a:r>
              <a:rPr lang="en-US" altLang="en-US" dirty="0"/>
              <a:t>Ask to see records of utility costs and other monthly expenses</a:t>
            </a:r>
          </a:p>
          <a:p>
            <a:pPr lvl="1" eaLnBrk="1" hangingPunct="1"/>
            <a:r>
              <a:rPr lang="en-US" altLang="en-US" dirty="0"/>
              <a:t>Compare these to your current costs</a:t>
            </a:r>
          </a:p>
          <a:p>
            <a:pPr lvl="1" eaLnBrk="1" hangingPunct="1"/>
            <a:r>
              <a:rPr lang="en-US" altLang="en-US" dirty="0"/>
              <a:t>Remember these costs will vary depending on the season </a:t>
            </a:r>
          </a:p>
          <a:p>
            <a:pPr lvl="1" eaLnBrk="1" hangingPunct="1"/>
            <a:r>
              <a:rPr lang="en-US" altLang="en-US" dirty="0"/>
              <a:t>Make sure these costs are consistent with your budget</a:t>
            </a:r>
          </a:p>
        </p:txBody>
      </p:sp>
      <p:sp>
        <p:nvSpPr>
          <p:cNvPr id="55300" name="Slide Number Placeholder 4"/>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6C54C91F-44CA-474F-93BF-9804A24D9F6B}" type="slidenum">
              <a:rPr lang="en-US" altLang="en-US" sz="1800" smtClean="0">
                <a:solidFill>
                  <a:schemeClr val="bg1"/>
                </a:solidFill>
              </a:rPr>
              <a:pPr>
                <a:spcBef>
                  <a:spcPct val="0"/>
                </a:spcBef>
                <a:buFontTx/>
                <a:buNone/>
              </a:pPr>
              <a:t>39</a:t>
            </a:fld>
            <a:endParaRPr lang="en-US" altLang="en-US" sz="1800">
              <a:solidFill>
                <a:schemeClr val="bg1"/>
              </a:solidFill>
            </a:endParaRPr>
          </a:p>
        </p:txBody>
      </p:sp>
    </p:spTree>
    <p:extLst>
      <p:ext uri="{BB962C8B-B14F-4D97-AF65-F5344CB8AC3E}">
        <p14:creationId xmlns:p14="http://schemas.microsoft.com/office/powerpoint/2010/main" val="13046031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40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uiExpand="1" build="allAtOnce"/>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0500" y="685800"/>
            <a:ext cx="8763000" cy="944628"/>
          </a:xfrm>
        </p:spPr>
        <p:txBody>
          <a:bodyPr/>
          <a:lstStyle/>
          <a:p>
            <a:pPr eaLnBrk="1" hangingPunct="1"/>
            <a:r>
              <a:rPr lang="en-US" altLang="en-US" sz="3200" dirty="0"/>
              <a:t>Case Study</a:t>
            </a:r>
          </a:p>
        </p:txBody>
      </p:sp>
      <p:sp>
        <p:nvSpPr>
          <p:cNvPr id="346115" name="Rectangle 3"/>
          <p:cNvSpPr>
            <a:spLocks noGrp="1" noChangeArrowheads="1"/>
          </p:cNvSpPr>
          <p:nvPr>
            <p:ph idx="1"/>
          </p:nvPr>
        </p:nvSpPr>
        <p:spPr>
          <a:xfrm>
            <a:off x="914400" y="1600200"/>
            <a:ext cx="7315200" cy="4530725"/>
          </a:xfrm>
        </p:spPr>
        <p:txBody>
          <a:bodyPr/>
          <a:lstStyle/>
          <a:p>
            <a:pPr marL="457200" lvl="1" indent="0" eaLnBrk="1" hangingPunct="1">
              <a:buNone/>
            </a:pPr>
            <a:r>
              <a:rPr lang="en-US" altLang="en-US" sz="2200" dirty="0"/>
              <a:t>Hi Professor:</a:t>
            </a:r>
          </a:p>
          <a:p>
            <a:pPr marL="457200" lvl="1" indent="0" eaLnBrk="1" hangingPunct="1">
              <a:buNone/>
            </a:pPr>
            <a:r>
              <a:rPr lang="en-US" altLang="en-US" sz="2200" dirty="0"/>
              <a:t>I took your class last semester.  I’m about to graduate and start a job at ____ at the end of the summer in _________.  My wife and I are excited to move on with life!  We are starting to consider when we want to buy our first house.  We know rates are low and will probably continue to be pretty low for the next little while.  Also since we are living in Texas, buying a good size starter home at a low cost is very doable. Renting will probably be about as expensive as a mortgage will be each month. We want to have a good down payment however to avoid PMI and have a smaller mortgage.  Do you recommend renting for a while to have a full 20% down payment or what is the best route do you think?  Thanks for your thoughts and advice.</a:t>
            </a:r>
          </a:p>
          <a:p>
            <a:pPr marL="457200" lvl="1" indent="0" eaLnBrk="1" hangingPunct="1">
              <a:buNone/>
            </a:pPr>
            <a:endParaRPr lang="en-US" altLang="en-US" sz="2200" dirty="0"/>
          </a:p>
        </p:txBody>
      </p:sp>
      <p:sp>
        <p:nvSpPr>
          <p:cNvPr id="1946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AF41F78-2E02-4CE4-B31E-19AE70849FE2}" type="slidenum">
              <a:rPr lang="en-US" altLang="en-US" sz="1800">
                <a:solidFill>
                  <a:schemeClr val="bg1"/>
                </a:solidFill>
              </a:rPr>
              <a:pPr>
                <a:spcBef>
                  <a:spcPct val="0"/>
                </a:spcBef>
                <a:buFontTx/>
                <a:buNone/>
              </a:pPr>
              <a:t>4</a:t>
            </a:fld>
            <a:endParaRPr lang="en-US" altLang="en-US" sz="1800">
              <a:solidFill>
                <a:schemeClr val="bg1"/>
              </a:solidFill>
            </a:endParaRPr>
          </a:p>
        </p:txBody>
      </p:sp>
    </p:spTree>
    <p:extLst>
      <p:ext uri="{BB962C8B-B14F-4D97-AF65-F5344CB8AC3E}">
        <p14:creationId xmlns:p14="http://schemas.microsoft.com/office/powerpoint/2010/main" val="3391929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6115">
                                            <p:txEl>
                                              <p:pRg st="0" end="0"/>
                                            </p:txEl>
                                          </p:spTgt>
                                        </p:tgtEl>
                                        <p:attrNameLst>
                                          <p:attrName>style.visibility</p:attrName>
                                        </p:attrNameLst>
                                      </p:cBhvr>
                                      <p:to>
                                        <p:strVal val="visible"/>
                                      </p:to>
                                    </p:set>
                                    <p:animEffect transition="in" filter="box(in)">
                                      <p:cBhvr>
                                        <p:cTn id="7" dur="500"/>
                                        <p:tgtEl>
                                          <p:spTgt spid="346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6115">
                                            <p:txEl>
                                              <p:pRg st="1" end="1"/>
                                            </p:txEl>
                                          </p:spTgt>
                                        </p:tgtEl>
                                        <p:attrNameLst>
                                          <p:attrName>style.visibility</p:attrName>
                                        </p:attrNameLst>
                                      </p:cBhvr>
                                      <p:to>
                                        <p:strVal val="visible"/>
                                      </p:to>
                                    </p:set>
                                    <p:animEffect transition="in" filter="box(in)">
                                      <p:cBhvr>
                                        <p:cTn id="12" dur="500"/>
                                        <p:tgtEl>
                                          <p:spTgt spid="3461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5" grpId="0" uiExpand="1" build="p" bldLvl="2"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Title 1"/>
          <p:cNvSpPr>
            <a:spLocks noGrp="1"/>
          </p:cNvSpPr>
          <p:nvPr>
            <p:ph type="title"/>
          </p:nvPr>
        </p:nvSpPr>
        <p:spPr>
          <a:xfrm>
            <a:off x="685800" y="560388"/>
            <a:ext cx="7772400" cy="1143000"/>
          </a:xfrm>
        </p:spPr>
        <p:txBody>
          <a:bodyPr/>
          <a:lstStyle/>
          <a:p>
            <a:pPr eaLnBrk="1" hangingPunct="1"/>
            <a:r>
              <a:rPr lang="en-US" altLang="en-US"/>
              <a:t>2e.  Negotiate the Price of the Home</a:t>
            </a:r>
          </a:p>
        </p:txBody>
      </p:sp>
      <p:sp>
        <p:nvSpPr>
          <p:cNvPr id="51203" name="Text Placeholder 2"/>
          <p:cNvSpPr>
            <a:spLocks noGrp="1"/>
          </p:cNvSpPr>
          <p:nvPr>
            <p:ph type="body" sz="half" idx="1"/>
          </p:nvPr>
        </p:nvSpPr>
        <p:spPr>
          <a:xfrm>
            <a:off x="914400" y="1600200"/>
            <a:ext cx="7239000" cy="4419600"/>
          </a:xfrm>
        </p:spPr>
        <p:txBody>
          <a:bodyPr/>
          <a:lstStyle/>
          <a:p>
            <a:pPr eaLnBrk="1" hangingPunct="1"/>
            <a:r>
              <a:rPr lang="en-US" altLang="en-US" sz="2400" dirty="0"/>
              <a:t>Use the best available resources to negotiate a price for the home</a:t>
            </a:r>
          </a:p>
          <a:p>
            <a:pPr lvl="1" eaLnBrk="1" hangingPunct="1"/>
            <a:r>
              <a:rPr lang="en-US" altLang="en-US" dirty="0"/>
              <a:t>Use wisdom and judgment in determining what you can and should pay for the home</a:t>
            </a:r>
          </a:p>
          <a:p>
            <a:pPr lvl="2" eaLnBrk="1" hangingPunct="1"/>
            <a:r>
              <a:rPr lang="en-US" altLang="en-US" dirty="0"/>
              <a:t>Realize your best negotiating technique is walking away</a:t>
            </a:r>
          </a:p>
          <a:p>
            <a:pPr lvl="1" eaLnBrk="1" hangingPunct="1"/>
            <a:r>
              <a:rPr lang="en-US" altLang="en-US" dirty="0"/>
              <a:t>This is a negotiation process—do not be afraid to haggle</a:t>
            </a:r>
          </a:p>
          <a:p>
            <a:pPr lvl="2" eaLnBrk="1" hangingPunct="1"/>
            <a:r>
              <a:rPr lang="en-US" altLang="en-US" dirty="0"/>
              <a:t>Closing costs, things that need to be fixed from your home inspection report, and other things can all be part of the negotiated price</a:t>
            </a:r>
          </a:p>
          <a:p>
            <a:pPr lvl="3" eaLnBrk="1" hangingPunct="1"/>
            <a:r>
              <a:rPr lang="en-US" altLang="en-US" dirty="0"/>
              <a:t>Most things are negotiable</a:t>
            </a:r>
          </a:p>
        </p:txBody>
      </p:sp>
      <p:sp>
        <p:nvSpPr>
          <p:cNvPr id="56324"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BC804C7E-B028-464C-93CD-3DD6B8E0EC76}" type="slidenum">
              <a:rPr lang="en-US" altLang="en-US" sz="1800" smtClean="0">
                <a:solidFill>
                  <a:schemeClr val="bg1"/>
                </a:solidFill>
              </a:rPr>
              <a:pPr>
                <a:spcBef>
                  <a:spcPct val="0"/>
                </a:spcBef>
                <a:buFontTx/>
                <a:buNone/>
              </a:pPr>
              <a:t>40</a:t>
            </a:fld>
            <a:endParaRPr lang="en-US" altLang="en-US" sz="1800">
              <a:solidFill>
                <a:schemeClr val="bg1"/>
              </a:solidFill>
            </a:endParaRPr>
          </a:p>
        </p:txBody>
      </p:sp>
    </p:spTree>
    <p:extLst>
      <p:ext uri="{BB962C8B-B14F-4D97-AF65-F5344CB8AC3E}">
        <p14:creationId xmlns:p14="http://schemas.microsoft.com/office/powerpoint/2010/main" val="2288853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40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0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2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uiExpand="1" build="allAtOnce"/>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eaLnBrk="1" hangingPunct="1"/>
            <a:r>
              <a:rPr lang="en-US" altLang="en-US"/>
              <a:t>Step 3.  Find, Fund and Service the Loan</a:t>
            </a:r>
          </a:p>
        </p:txBody>
      </p:sp>
      <p:sp>
        <p:nvSpPr>
          <p:cNvPr id="52227" name="Content Placeholder 2"/>
          <p:cNvSpPr>
            <a:spLocks noGrp="1"/>
          </p:cNvSpPr>
          <p:nvPr>
            <p:ph idx="1"/>
          </p:nvPr>
        </p:nvSpPr>
        <p:spPr>
          <a:xfrm>
            <a:off x="942975" y="1597025"/>
            <a:ext cx="7286625" cy="4530725"/>
          </a:xfrm>
        </p:spPr>
        <p:txBody>
          <a:bodyPr/>
          <a:lstStyle/>
          <a:p>
            <a:pPr eaLnBrk="1" hangingPunct="1"/>
            <a:r>
              <a:rPr lang="en-US" altLang="en-US" dirty="0"/>
              <a:t>Find, fund and service the loan—this is the final part of the process.  It is a five-step process</a:t>
            </a:r>
          </a:p>
          <a:p>
            <a:pPr lvl="1" eaLnBrk="1" hangingPunct="1"/>
            <a:r>
              <a:rPr lang="en-US" altLang="en-US" dirty="0"/>
              <a:t>a. Understand the lending process</a:t>
            </a:r>
          </a:p>
          <a:p>
            <a:pPr lvl="1" eaLnBrk="1" hangingPunct="1"/>
            <a:r>
              <a:rPr lang="en-US" altLang="en-US" dirty="0"/>
              <a:t>b. Choose multiple lenders to compete for your business and get Loan Estimates from each of your lenders</a:t>
            </a:r>
          </a:p>
          <a:p>
            <a:pPr lvl="1" eaLnBrk="1" hangingPunct="1"/>
            <a:r>
              <a:rPr lang="en-US" altLang="en-US" dirty="0"/>
              <a:t>c. Take the various loan offers from the lenders to calculate your lowest Effective Interest Rate</a:t>
            </a:r>
          </a:p>
          <a:p>
            <a:pPr lvl="1" eaLnBrk="1" hangingPunct="1"/>
            <a:r>
              <a:rPr lang="en-US" altLang="en-US" dirty="0"/>
              <a:t>d. Negotiate with your best lender the best rate and get the loan funded</a:t>
            </a:r>
          </a:p>
          <a:p>
            <a:pPr lvl="1" eaLnBrk="1" hangingPunct="1"/>
            <a:r>
              <a:rPr lang="en-US" altLang="en-US" dirty="0"/>
              <a:t>e.  Try to pay off the loan early to reduce interest costs</a:t>
            </a:r>
          </a:p>
          <a:p>
            <a:pPr eaLnBrk="1" hangingPunct="1">
              <a:buFont typeface="Wingdings" panose="05000000000000000000" pitchFamily="2" charset="2"/>
              <a:buNone/>
            </a:pPr>
            <a:endParaRPr lang="en-US" altLang="en-US" dirty="0"/>
          </a:p>
        </p:txBody>
      </p:sp>
      <p:sp>
        <p:nvSpPr>
          <p:cNvPr id="57348"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101657D6-6727-4B08-803A-9766F2C34B5A}" type="slidenum">
              <a:rPr lang="en-US" altLang="en-US" sz="1800">
                <a:solidFill>
                  <a:schemeClr val="bg1"/>
                </a:solidFill>
              </a:rPr>
              <a:pPr>
                <a:spcBef>
                  <a:spcPct val="0"/>
                </a:spcBef>
                <a:buFontTx/>
                <a:buNone/>
              </a:pPr>
              <a:t>41</a:t>
            </a:fld>
            <a:endParaRPr lang="en-US" altLang="en-US" sz="1800">
              <a:solidFill>
                <a:schemeClr val="bg1"/>
              </a:solidFill>
            </a:endParaRPr>
          </a:p>
        </p:txBody>
      </p:sp>
    </p:spTree>
    <p:extLst>
      <p:ext uri="{BB962C8B-B14F-4D97-AF65-F5344CB8AC3E}">
        <p14:creationId xmlns:p14="http://schemas.microsoft.com/office/powerpoint/2010/main" val="33529507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uiExpand="1" build="allAtOnce"/>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ln>
            <a:noFill/>
            <a:miter lim="800000"/>
            <a:headEnd/>
            <a:tailEnd/>
          </a:ln>
        </p:spPr>
        <p:txBody>
          <a:bodyPr/>
          <a:lstStyle/>
          <a:p>
            <a:pPr eaLnBrk="1" hangingPunct="1"/>
            <a:r>
              <a:rPr lang="en-US" altLang="en-US">
                <a:cs typeface="Times New Roman" panose="02020603050405020304" pitchFamily="18" charset="0"/>
              </a:rPr>
              <a:t>3a.  Understand the Lending Process</a:t>
            </a:r>
          </a:p>
        </p:txBody>
      </p:sp>
      <p:sp>
        <p:nvSpPr>
          <p:cNvPr id="320516" name="Text Box 4"/>
          <p:cNvSpPr txBox="1">
            <a:spLocks noChangeArrowheads="1"/>
          </p:cNvSpPr>
          <p:nvPr/>
        </p:nvSpPr>
        <p:spPr bwMode="auto">
          <a:xfrm>
            <a:off x="3124200" y="2971800"/>
            <a:ext cx="2590800" cy="147732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dirty="0">
                <a:cs typeface="Times New Roman" panose="02020603050405020304" pitchFamily="18" charset="0"/>
              </a:rPr>
              <a:t>9.  Lender audits the documents, verifies all conditions are filled, and funds the loan! You are now a homeowner</a:t>
            </a:r>
          </a:p>
        </p:txBody>
      </p:sp>
      <p:sp>
        <p:nvSpPr>
          <p:cNvPr id="320518" name="Text Box 6"/>
          <p:cNvSpPr txBox="1">
            <a:spLocks noChangeArrowheads="1"/>
          </p:cNvSpPr>
          <p:nvPr/>
        </p:nvSpPr>
        <p:spPr bwMode="auto">
          <a:xfrm>
            <a:off x="304800" y="1600200"/>
            <a:ext cx="2438400" cy="14906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dirty="0">
                <a:cs typeface="Times New Roman" panose="02020603050405020304" pitchFamily="18" charset="0"/>
              </a:rPr>
              <a:t>1. You’ve found a home that suites your lifestyle and budget, using resources such as the internet and a realtor</a:t>
            </a:r>
          </a:p>
        </p:txBody>
      </p:sp>
      <p:sp>
        <p:nvSpPr>
          <p:cNvPr id="320519" name="Text Box 7"/>
          <p:cNvSpPr txBox="1">
            <a:spLocks noChangeArrowheads="1"/>
          </p:cNvSpPr>
          <p:nvPr/>
        </p:nvSpPr>
        <p:spPr bwMode="auto">
          <a:xfrm>
            <a:off x="304800" y="3676650"/>
            <a:ext cx="2438400" cy="66675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a:cs typeface="Times New Roman" panose="02020603050405020304" pitchFamily="18" charset="0"/>
              </a:rPr>
              <a:t>2. The realtor refers you to a  mortgage broker</a:t>
            </a:r>
          </a:p>
        </p:txBody>
      </p:sp>
      <p:sp>
        <p:nvSpPr>
          <p:cNvPr id="320520" name="Text Box 8"/>
          <p:cNvSpPr txBox="1">
            <a:spLocks noChangeArrowheads="1"/>
          </p:cNvSpPr>
          <p:nvPr/>
        </p:nvSpPr>
        <p:spPr bwMode="auto">
          <a:xfrm>
            <a:off x="304800" y="4864100"/>
            <a:ext cx="2438400" cy="17541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dirty="0">
                <a:cs typeface="Times New Roman" panose="02020603050405020304" pitchFamily="18" charset="0"/>
              </a:rPr>
              <a:t>3. The mortgage broker pulls your credit, determines your needs and tries to find lenders among the competition to meet those needs</a:t>
            </a:r>
          </a:p>
        </p:txBody>
      </p:sp>
      <p:sp>
        <p:nvSpPr>
          <p:cNvPr id="320521" name="Text Box 9"/>
          <p:cNvSpPr txBox="1">
            <a:spLocks noChangeArrowheads="1"/>
          </p:cNvSpPr>
          <p:nvPr/>
        </p:nvSpPr>
        <p:spPr bwMode="auto">
          <a:xfrm>
            <a:off x="3124200" y="4876800"/>
            <a:ext cx="2590800" cy="1754326"/>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dirty="0">
                <a:cs typeface="Times New Roman" panose="02020603050405020304" pitchFamily="18" charset="0"/>
              </a:rPr>
              <a:t>4. Each lender has unique programs and LEs. Lenders negotiate points, rates, prepayment penalties, fees, and other features of the loan</a:t>
            </a:r>
          </a:p>
        </p:txBody>
      </p:sp>
      <p:sp>
        <p:nvSpPr>
          <p:cNvPr id="320522" name="Text Box 10"/>
          <p:cNvSpPr txBox="1">
            <a:spLocks noChangeArrowheads="1"/>
          </p:cNvSpPr>
          <p:nvPr/>
        </p:nvSpPr>
        <p:spPr bwMode="auto">
          <a:xfrm>
            <a:off x="6096000" y="4876800"/>
            <a:ext cx="2819400" cy="17541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dirty="0">
                <a:cs typeface="Times New Roman" panose="02020603050405020304" pitchFamily="18" charset="0"/>
              </a:rPr>
              <a:t>5. Brokers recommend the best loan to you after reviewing the features you agreed upon.  You make the final decision after comparing various offers</a:t>
            </a:r>
          </a:p>
        </p:txBody>
      </p:sp>
      <p:sp>
        <p:nvSpPr>
          <p:cNvPr id="320523" name="Text Box 11"/>
          <p:cNvSpPr txBox="1">
            <a:spLocks noChangeArrowheads="1"/>
          </p:cNvSpPr>
          <p:nvPr/>
        </p:nvSpPr>
        <p:spPr bwMode="auto">
          <a:xfrm>
            <a:off x="6096000" y="2971800"/>
            <a:ext cx="2819400" cy="14906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dirty="0">
                <a:cs typeface="Times New Roman" panose="02020603050405020304" pitchFamily="18" charset="0"/>
              </a:rPr>
              <a:t>6. Chosen lender takes the loan package, structures the loan and conditions for any additional information they need to close the deal.</a:t>
            </a:r>
          </a:p>
        </p:txBody>
      </p:sp>
      <p:sp>
        <p:nvSpPr>
          <p:cNvPr id="320524" name="Text Box 12"/>
          <p:cNvSpPr txBox="1">
            <a:spLocks noChangeArrowheads="1"/>
          </p:cNvSpPr>
          <p:nvPr/>
        </p:nvSpPr>
        <p:spPr bwMode="auto">
          <a:xfrm>
            <a:off x="6096000" y="1600200"/>
            <a:ext cx="2819400" cy="9413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dirty="0">
                <a:cs typeface="Times New Roman" panose="02020603050405020304" pitchFamily="18" charset="0"/>
              </a:rPr>
              <a:t>7. Broker, Title, Escrow, and Lender work to fill all loan conditions</a:t>
            </a:r>
          </a:p>
        </p:txBody>
      </p:sp>
      <p:sp>
        <p:nvSpPr>
          <p:cNvPr id="320525" name="Text Box 13"/>
          <p:cNvSpPr txBox="1">
            <a:spLocks noChangeArrowheads="1"/>
          </p:cNvSpPr>
          <p:nvPr/>
        </p:nvSpPr>
        <p:spPr bwMode="auto">
          <a:xfrm>
            <a:off x="3124200" y="1600200"/>
            <a:ext cx="2590800" cy="9413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50000"/>
              </a:spcBef>
              <a:buFontTx/>
              <a:buNone/>
            </a:pPr>
            <a:r>
              <a:rPr lang="en-US" altLang="en-US" sz="1800" dirty="0">
                <a:cs typeface="Times New Roman" panose="02020603050405020304" pitchFamily="18" charset="0"/>
              </a:rPr>
              <a:t>8. Chosen lender sends out the documents to escrow for signing</a:t>
            </a:r>
          </a:p>
        </p:txBody>
      </p:sp>
      <p:sp>
        <p:nvSpPr>
          <p:cNvPr id="320526" name="Line 14"/>
          <p:cNvSpPr>
            <a:spLocks noChangeShapeType="1"/>
          </p:cNvSpPr>
          <p:nvPr/>
        </p:nvSpPr>
        <p:spPr bwMode="auto">
          <a:xfrm>
            <a:off x="1524000" y="3124200"/>
            <a:ext cx="0" cy="5334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20527" name="Line 15"/>
          <p:cNvSpPr>
            <a:spLocks noChangeShapeType="1"/>
          </p:cNvSpPr>
          <p:nvPr/>
        </p:nvSpPr>
        <p:spPr bwMode="auto">
          <a:xfrm>
            <a:off x="1524000" y="4343400"/>
            <a:ext cx="0" cy="5334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20528" name="Line 16"/>
          <p:cNvSpPr>
            <a:spLocks noChangeShapeType="1"/>
          </p:cNvSpPr>
          <p:nvPr/>
        </p:nvSpPr>
        <p:spPr bwMode="auto">
          <a:xfrm>
            <a:off x="2743200" y="5715000"/>
            <a:ext cx="381000" cy="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20529" name="Line 17"/>
          <p:cNvSpPr>
            <a:spLocks noChangeShapeType="1"/>
          </p:cNvSpPr>
          <p:nvPr/>
        </p:nvSpPr>
        <p:spPr bwMode="auto">
          <a:xfrm>
            <a:off x="5715000" y="5715000"/>
            <a:ext cx="381000" cy="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20530" name="Line 18"/>
          <p:cNvSpPr>
            <a:spLocks noChangeShapeType="1"/>
          </p:cNvSpPr>
          <p:nvPr/>
        </p:nvSpPr>
        <p:spPr bwMode="auto">
          <a:xfrm flipV="1">
            <a:off x="7315200" y="4495800"/>
            <a:ext cx="0" cy="3810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20531" name="Line 19"/>
          <p:cNvSpPr>
            <a:spLocks noChangeShapeType="1"/>
          </p:cNvSpPr>
          <p:nvPr/>
        </p:nvSpPr>
        <p:spPr bwMode="auto">
          <a:xfrm flipV="1">
            <a:off x="7315200" y="2590800"/>
            <a:ext cx="0" cy="3810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20532" name="Line 20"/>
          <p:cNvSpPr>
            <a:spLocks noChangeShapeType="1"/>
          </p:cNvSpPr>
          <p:nvPr/>
        </p:nvSpPr>
        <p:spPr bwMode="auto">
          <a:xfrm flipH="1">
            <a:off x="5715000" y="2133600"/>
            <a:ext cx="381000" cy="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20533" name="Line 21"/>
          <p:cNvSpPr>
            <a:spLocks noChangeShapeType="1"/>
          </p:cNvSpPr>
          <p:nvPr/>
        </p:nvSpPr>
        <p:spPr bwMode="auto">
          <a:xfrm>
            <a:off x="4343400" y="2541588"/>
            <a:ext cx="0" cy="427672"/>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17560907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20518">
                                            <p:txEl>
                                              <p:pRg st="0" end="0"/>
                                            </p:txEl>
                                          </p:spTgt>
                                        </p:tgtEl>
                                        <p:attrNameLst>
                                          <p:attrName>style.visibility</p:attrName>
                                        </p:attrNameLst>
                                      </p:cBhvr>
                                      <p:to>
                                        <p:strVal val="visible"/>
                                      </p:to>
                                    </p:set>
                                    <p:animEffect transition="in" filter="diamond(in)">
                                      <p:cBhvr>
                                        <p:cTn id="7" dur="2000"/>
                                        <p:tgtEl>
                                          <p:spTgt spid="32051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320526"/>
                                        </p:tgtEl>
                                        <p:attrNameLst>
                                          <p:attrName>style.visibility</p:attrName>
                                        </p:attrNameLst>
                                      </p:cBhvr>
                                      <p:to>
                                        <p:strVal val="visible"/>
                                      </p:to>
                                    </p:set>
                                    <p:anim calcmode="lin" valueType="num">
                                      <p:cBhvr additive="base">
                                        <p:cTn id="12" dur="500" fill="hold"/>
                                        <p:tgtEl>
                                          <p:spTgt spid="320526"/>
                                        </p:tgtEl>
                                        <p:attrNameLst>
                                          <p:attrName>ppt_x</p:attrName>
                                        </p:attrNameLst>
                                      </p:cBhvr>
                                      <p:tavLst>
                                        <p:tav tm="0">
                                          <p:val>
                                            <p:strVal val="#ppt_x"/>
                                          </p:val>
                                        </p:tav>
                                        <p:tav tm="100000">
                                          <p:val>
                                            <p:strVal val="#ppt_x"/>
                                          </p:val>
                                        </p:tav>
                                      </p:tavLst>
                                    </p:anim>
                                    <p:anim calcmode="lin" valueType="num">
                                      <p:cBhvr additive="base">
                                        <p:cTn id="13" dur="500" fill="hold"/>
                                        <p:tgtEl>
                                          <p:spTgt spid="320526"/>
                                        </p:tgtEl>
                                        <p:attrNameLst>
                                          <p:attrName>ppt_y</p:attrName>
                                        </p:attrNameLst>
                                      </p:cBhvr>
                                      <p:tavLst>
                                        <p:tav tm="0">
                                          <p:val>
                                            <p:strVal val="1+#ppt_h/2"/>
                                          </p:val>
                                        </p:tav>
                                        <p:tav tm="100000">
                                          <p:val>
                                            <p:strVal val="#ppt_y"/>
                                          </p:val>
                                        </p:tav>
                                      </p:tavLst>
                                    </p:anim>
                                  </p:childTnLst>
                                </p:cTn>
                              </p:par>
                              <p:par>
                                <p:cTn id="14" presetID="8" presetClass="entr" presetSubtype="16" fill="hold" nodeType="withEffect">
                                  <p:stCondLst>
                                    <p:cond delay="0"/>
                                  </p:stCondLst>
                                  <p:childTnLst>
                                    <p:set>
                                      <p:cBhvr>
                                        <p:cTn id="15" dur="1" fill="hold">
                                          <p:stCondLst>
                                            <p:cond delay="0"/>
                                          </p:stCondLst>
                                        </p:cTn>
                                        <p:tgtEl>
                                          <p:spTgt spid="320519">
                                            <p:txEl>
                                              <p:pRg st="0" end="0"/>
                                            </p:txEl>
                                          </p:spTgt>
                                        </p:tgtEl>
                                        <p:attrNameLst>
                                          <p:attrName>style.visibility</p:attrName>
                                        </p:attrNameLst>
                                      </p:cBhvr>
                                      <p:to>
                                        <p:strVal val="visible"/>
                                      </p:to>
                                    </p:set>
                                    <p:animEffect transition="in" filter="diamond(in)">
                                      <p:cBhvr>
                                        <p:cTn id="16" dur="2000"/>
                                        <p:tgtEl>
                                          <p:spTgt spid="320519">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nodeType="clickEffect">
                                  <p:stCondLst>
                                    <p:cond delay="0"/>
                                  </p:stCondLst>
                                  <p:childTnLst>
                                    <p:set>
                                      <p:cBhvr>
                                        <p:cTn id="20" dur="1" fill="hold">
                                          <p:stCondLst>
                                            <p:cond delay="0"/>
                                          </p:stCondLst>
                                        </p:cTn>
                                        <p:tgtEl>
                                          <p:spTgt spid="320527"/>
                                        </p:tgtEl>
                                        <p:attrNameLst>
                                          <p:attrName>style.visibility</p:attrName>
                                        </p:attrNameLst>
                                      </p:cBhvr>
                                      <p:to>
                                        <p:strVal val="visible"/>
                                      </p:to>
                                    </p:set>
                                    <p:anim calcmode="lin" valueType="num">
                                      <p:cBhvr additive="base">
                                        <p:cTn id="21" dur="500" fill="hold"/>
                                        <p:tgtEl>
                                          <p:spTgt spid="320527"/>
                                        </p:tgtEl>
                                        <p:attrNameLst>
                                          <p:attrName>ppt_x</p:attrName>
                                        </p:attrNameLst>
                                      </p:cBhvr>
                                      <p:tavLst>
                                        <p:tav tm="0">
                                          <p:val>
                                            <p:strVal val="#ppt_x"/>
                                          </p:val>
                                        </p:tav>
                                        <p:tav tm="100000">
                                          <p:val>
                                            <p:strVal val="#ppt_x"/>
                                          </p:val>
                                        </p:tav>
                                      </p:tavLst>
                                    </p:anim>
                                    <p:anim calcmode="lin" valueType="num">
                                      <p:cBhvr additive="base">
                                        <p:cTn id="22" dur="500" fill="hold"/>
                                        <p:tgtEl>
                                          <p:spTgt spid="320527"/>
                                        </p:tgtEl>
                                        <p:attrNameLst>
                                          <p:attrName>ppt_y</p:attrName>
                                        </p:attrNameLst>
                                      </p:cBhvr>
                                      <p:tavLst>
                                        <p:tav tm="0">
                                          <p:val>
                                            <p:strVal val="1+#ppt_h/2"/>
                                          </p:val>
                                        </p:tav>
                                        <p:tav tm="100000">
                                          <p:val>
                                            <p:strVal val="#ppt_y"/>
                                          </p:val>
                                        </p:tav>
                                      </p:tavLst>
                                    </p:anim>
                                  </p:childTnLst>
                                </p:cTn>
                              </p:par>
                              <p:par>
                                <p:cTn id="23" presetID="8" presetClass="entr" presetSubtype="16" fill="hold" nodeType="withEffect">
                                  <p:stCondLst>
                                    <p:cond delay="0"/>
                                  </p:stCondLst>
                                  <p:childTnLst>
                                    <p:set>
                                      <p:cBhvr>
                                        <p:cTn id="24" dur="1" fill="hold">
                                          <p:stCondLst>
                                            <p:cond delay="0"/>
                                          </p:stCondLst>
                                        </p:cTn>
                                        <p:tgtEl>
                                          <p:spTgt spid="320520">
                                            <p:txEl>
                                              <p:pRg st="0" end="0"/>
                                            </p:txEl>
                                          </p:spTgt>
                                        </p:tgtEl>
                                        <p:attrNameLst>
                                          <p:attrName>style.visibility</p:attrName>
                                        </p:attrNameLst>
                                      </p:cBhvr>
                                      <p:to>
                                        <p:strVal val="visible"/>
                                      </p:to>
                                    </p:set>
                                    <p:animEffect transition="in" filter="diamond(in)">
                                      <p:cBhvr>
                                        <p:cTn id="25" dur="2000"/>
                                        <p:tgtEl>
                                          <p:spTgt spid="320520">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nodeType="clickEffect">
                                  <p:stCondLst>
                                    <p:cond delay="0"/>
                                  </p:stCondLst>
                                  <p:childTnLst>
                                    <p:set>
                                      <p:cBhvr>
                                        <p:cTn id="29" dur="1" fill="hold">
                                          <p:stCondLst>
                                            <p:cond delay="0"/>
                                          </p:stCondLst>
                                        </p:cTn>
                                        <p:tgtEl>
                                          <p:spTgt spid="320528"/>
                                        </p:tgtEl>
                                        <p:attrNameLst>
                                          <p:attrName>style.visibility</p:attrName>
                                        </p:attrNameLst>
                                      </p:cBhvr>
                                      <p:to>
                                        <p:strVal val="visible"/>
                                      </p:to>
                                    </p:set>
                                    <p:anim calcmode="lin" valueType="num">
                                      <p:cBhvr additive="base">
                                        <p:cTn id="30" dur="500" fill="hold"/>
                                        <p:tgtEl>
                                          <p:spTgt spid="320528"/>
                                        </p:tgtEl>
                                        <p:attrNameLst>
                                          <p:attrName>ppt_x</p:attrName>
                                        </p:attrNameLst>
                                      </p:cBhvr>
                                      <p:tavLst>
                                        <p:tav tm="0">
                                          <p:val>
                                            <p:strVal val="#ppt_x"/>
                                          </p:val>
                                        </p:tav>
                                        <p:tav tm="100000">
                                          <p:val>
                                            <p:strVal val="#ppt_x"/>
                                          </p:val>
                                        </p:tav>
                                      </p:tavLst>
                                    </p:anim>
                                    <p:anim calcmode="lin" valueType="num">
                                      <p:cBhvr additive="base">
                                        <p:cTn id="31" dur="500" fill="hold"/>
                                        <p:tgtEl>
                                          <p:spTgt spid="320528"/>
                                        </p:tgtEl>
                                        <p:attrNameLst>
                                          <p:attrName>ppt_y</p:attrName>
                                        </p:attrNameLst>
                                      </p:cBhvr>
                                      <p:tavLst>
                                        <p:tav tm="0">
                                          <p:val>
                                            <p:strVal val="1+#ppt_h/2"/>
                                          </p:val>
                                        </p:tav>
                                        <p:tav tm="100000">
                                          <p:val>
                                            <p:strVal val="#ppt_y"/>
                                          </p:val>
                                        </p:tav>
                                      </p:tavLst>
                                    </p:anim>
                                  </p:childTnLst>
                                </p:cTn>
                              </p:par>
                              <p:par>
                                <p:cTn id="32" presetID="8" presetClass="entr" presetSubtype="16" fill="hold" nodeType="withEffect">
                                  <p:stCondLst>
                                    <p:cond delay="0"/>
                                  </p:stCondLst>
                                  <p:childTnLst>
                                    <p:set>
                                      <p:cBhvr>
                                        <p:cTn id="33" dur="1" fill="hold">
                                          <p:stCondLst>
                                            <p:cond delay="0"/>
                                          </p:stCondLst>
                                        </p:cTn>
                                        <p:tgtEl>
                                          <p:spTgt spid="320521">
                                            <p:txEl>
                                              <p:pRg st="0" end="0"/>
                                            </p:txEl>
                                          </p:spTgt>
                                        </p:tgtEl>
                                        <p:attrNameLst>
                                          <p:attrName>style.visibility</p:attrName>
                                        </p:attrNameLst>
                                      </p:cBhvr>
                                      <p:to>
                                        <p:strVal val="visible"/>
                                      </p:to>
                                    </p:set>
                                    <p:animEffect transition="in" filter="diamond(in)">
                                      <p:cBhvr>
                                        <p:cTn id="34" dur="2000"/>
                                        <p:tgtEl>
                                          <p:spTgt spid="320521">
                                            <p:txEl>
                                              <p:pRg st="0" end="0"/>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nodeType="clickEffect">
                                  <p:stCondLst>
                                    <p:cond delay="0"/>
                                  </p:stCondLst>
                                  <p:childTnLst>
                                    <p:set>
                                      <p:cBhvr>
                                        <p:cTn id="38" dur="1" fill="hold">
                                          <p:stCondLst>
                                            <p:cond delay="0"/>
                                          </p:stCondLst>
                                        </p:cTn>
                                        <p:tgtEl>
                                          <p:spTgt spid="320529"/>
                                        </p:tgtEl>
                                        <p:attrNameLst>
                                          <p:attrName>style.visibility</p:attrName>
                                        </p:attrNameLst>
                                      </p:cBhvr>
                                      <p:to>
                                        <p:strVal val="visible"/>
                                      </p:to>
                                    </p:set>
                                    <p:anim calcmode="lin" valueType="num">
                                      <p:cBhvr additive="base">
                                        <p:cTn id="39" dur="500" fill="hold"/>
                                        <p:tgtEl>
                                          <p:spTgt spid="320529"/>
                                        </p:tgtEl>
                                        <p:attrNameLst>
                                          <p:attrName>ppt_x</p:attrName>
                                        </p:attrNameLst>
                                      </p:cBhvr>
                                      <p:tavLst>
                                        <p:tav tm="0">
                                          <p:val>
                                            <p:strVal val="#ppt_x"/>
                                          </p:val>
                                        </p:tav>
                                        <p:tav tm="100000">
                                          <p:val>
                                            <p:strVal val="#ppt_x"/>
                                          </p:val>
                                        </p:tav>
                                      </p:tavLst>
                                    </p:anim>
                                    <p:anim calcmode="lin" valueType="num">
                                      <p:cBhvr additive="base">
                                        <p:cTn id="40" dur="500" fill="hold"/>
                                        <p:tgtEl>
                                          <p:spTgt spid="320529"/>
                                        </p:tgtEl>
                                        <p:attrNameLst>
                                          <p:attrName>ppt_y</p:attrName>
                                        </p:attrNameLst>
                                      </p:cBhvr>
                                      <p:tavLst>
                                        <p:tav tm="0">
                                          <p:val>
                                            <p:strVal val="1+#ppt_h/2"/>
                                          </p:val>
                                        </p:tav>
                                        <p:tav tm="100000">
                                          <p:val>
                                            <p:strVal val="#ppt_y"/>
                                          </p:val>
                                        </p:tav>
                                      </p:tavLst>
                                    </p:anim>
                                  </p:childTnLst>
                                </p:cTn>
                              </p:par>
                              <p:par>
                                <p:cTn id="41" presetID="8" presetClass="entr" presetSubtype="16" fill="hold" nodeType="withEffect">
                                  <p:stCondLst>
                                    <p:cond delay="0"/>
                                  </p:stCondLst>
                                  <p:childTnLst>
                                    <p:set>
                                      <p:cBhvr>
                                        <p:cTn id="42" dur="1" fill="hold">
                                          <p:stCondLst>
                                            <p:cond delay="0"/>
                                          </p:stCondLst>
                                        </p:cTn>
                                        <p:tgtEl>
                                          <p:spTgt spid="320522">
                                            <p:txEl>
                                              <p:pRg st="0" end="0"/>
                                            </p:txEl>
                                          </p:spTgt>
                                        </p:tgtEl>
                                        <p:attrNameLst>
                                          <p:attrName>style.visibility</p:attrName>
                                        </p:attrNameLst>
                                      </p:cBhvr>
                                      <p:to>
                                        <p:strVal val="visible"/>
                                      </p:to>
                                    </p:set>
                                    <p:animEffect transition="in" filter="diamond(in)">
                                      <p:cBhvr>
                                        <p:cTn id="43" dur="2000"/>
                                        <p:tgtEl>
                                          <p:spTgt spid="320522">
                                            <p:txEl>
                                              <p:pRg st="0" end="0"/>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nodeType="clickEffect">
                                  <p:stCondLst>
                                    <p:cond delay="0"/>
                                  </p:stCondLst>
                                  <p:childTnLst>
                                    <p:set>
                                      <p:cBhvr>
                                        <p:cTn id="47" dur="1" fill="hold">
                                          <p:stCondLst>
                                            <p:cond delay="0"/>
                                          </p:stCondLst>
                                        </p:cTn>
                                        <p:tgtEl>
                                          <p:spTgt spid="320530"/>
                                        </p:tgtEl>
                                        <p:attrNameLst>
                                          <p:attrName>style.visibility</p:attrName>
                                        </p:attrNameLst>
                                      </p:cBhvr>
                                      <p:to>
                                        <p:strVal val="visible"/>
                                      </p:to>
                                    </p:set>
                                    <p:anim calcmode="lin" valueType="num">
                                      <p:cBhvr additive="base">
                                        <p:cTn id="48" dur="500" fill="hold"/>
                                        <p:tgtEl>
                                          <p:spTgt spid="320530"/>
                                        </p:tgtEl>
                                        <p:attrNameLst>
                                          <p:attrName>ppt_x</p:attrName>
                                        </p:attrNameLst>
                                      </p:cBhvr>
                                      <p:tavLst>
                                        <p:tav tm="0">
                                          <p:val>
                                            <p:strVal val="#ppt_x"/>
                                          </p:val>
                                        </p:tav>
                                        <p:tav tm="100000">
                                          <p:val>
                                            <p:strVal val="#ppt_x"/>
                                          </p:val>
                                        </p:tav>
                                      </p:tavLst>
                                    </p:anim>
                                    <p:anim calcmode="lin" valueType="num">
                                      <p:cBhvr additive="base">
                                        <p:cTn id="49" dur="500" fill="hold"/>
                                        <p:tgtEl>
                                          <p:spTgt spid="320530"/>
                                        </p:tgtEl>
                                        <p:attrNameLst>
                                          <p:attrName>ppt_y</p:attrName>
                                        </p:attrNameLst>
                                      </p:cBhvr>
                                      <p:tavLst>
                                        <p:tav tm="0">
                                          <p:val>
                                            <p:strVal val="1+#ppt_h/2"/>
                                          </p:val>
                                        </p:tav>
                                        <p:tav tm="100000">
                                          <p:val>
                                            <p:strVal val="#ppt_y"/>
                                          </p:val>
                                        </p:tav>
                                      </p:tavLst>
                                    </p:anim>
                                  </p:childTnLst>
                                </p:cTn>
                              </p:par>
                              <p:par>
                                <p:cTn id="50" presetID="8" presetClass="entr" presetSubtype="16" fill="hold" nodeType="withEffect">
                                  <p:stCondLst>
                                    <p:cond delay="0"/>
                                  </p:stCondLst>
                                  <p:childTnLst>
                                    <p:set>
                                      <p:cBhvr>
                                        <p:cTn id="51" dur="1" fill="hold">
                                          <p:stCondLst>
                                            <p:cond delay="0"/>
                                          </p:stCondLst>
                                        </p:cTn>
                                        <p:tgtEl>
                                          <p:spTgt spid="320523">
                                            <p:txEl>
                                              <p:pRg st="0" end="0"/>
                                            </p:txEl>
                                          </p:spTgt>
                                        </p:tgtEl>
                                        <p:attrNameLst>
                                          <p:attrName>style.visibility</p:attrName>
                                        </p:attrNameLst>
                                      </p:cBhvr>
                                      <p:to>
                                        <p:strVal val="visible"/>
                                      </p:to>
                                    </p:set>
                                    <p:animEffect transition="in" filter="diamond(in)">
                                      <p:cBhvr>
                                        <p:cTn id="52" dur="2000"/>
                                        <p:tgtEl>
                                          <p:spTgt spid="320523">
                                            <p:txEl>
                                              <p:pRg st="0" end="0"/>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4" fill="hold" nodeType="clickEffect">
                                  <p:stCondLst>
                                    <p:cond delay="0"/>
                                  </p:stCondLst>
                                  <p:childTnLst>
                                    <p:set>
                                      <p:cBhvr>
                                        <p:cTn id="56" dur="1" fill="hold">
                                          <p:stCondLst>
                                            <p:cond delay="0"/>
                                          </p:stCondLst>
                                        </p:cTn>
                                        <p:tgtEl>
                                          <p:spTgt spid="320531"/>
                                        </p:tgtEl>
                                        <p:attrNameLst>
                                          <p:attrName>style.visibility</p:attrName>
                                        </p:attrNameLst>
                                      </p:cBhvr>
                                      <p:to>
                                        <p:strVal val="visible"/>
                                      </p:to>
                                    </p:set>
                                    <p:anim calcmode="lin" valueType="num">
                                      <p:cBhvr additive="base">
                                        <p:cTn id="57" dur="500" fill="hold"/>
                                        <p:tgtEl>
                                          <p:spTgt spid="320531"/>
                                        </p:tgtEl>
                                        <p:attrNameLst>
                                          <p:attrName>ppt_x</p:attrName>
                                        </p:attrNameLst>
                                      </p:cBhvr>
                                      <p:tavLst>
                                        <p:tav tm="0">
                                          <p:val>
                                            <p:strVal val="#ppt_x"/>
                                          </p:val>
                                        </p:tav>
                                        <p:tav tm="100000">
                                          <p:val>
                                            <p:strVal val="#ppt_x"/>
                                          </p:val>
                                        </p:tav>
                                      </p:tavLst>
                                    </p:anim>
                                    <p:anim calcmode="lin" valueType="num">
                                      <p:cBhvr additive="base">
                                        <p:cTn id="58" dur="500" fill="hold"/>
                                        <p:tgtEl>
                                          <p:spTgt spid="320531"/>
                                        </p:tgtEl>
                                        <p:attrNameLst>
                                          <p:attrName>ppt_y</p:attrName>
                                        </p:attrNameLst>
                                      </p:cBhvr>
                                      <p:tavLst>
                                        <p:tav tm="0">
                                          <p:val>
                                            <p:strVal val="1+#ppt_h/2"/>
                                          </p:val>
                                        </p:tav>
                                        <p:tav tm="100000">
                                          <p:val>
                                            <p:strVal val="#ppt_y"/>
                                          </p:val>
                                        </p:tav>
                                      </p:tavLst>
                                    </p:anim>
                                  </p:childTnLst>
                                </p:cTn>
                              </p:par>
                              <p:par>
                                <p:cTn id="59" presetID="8" presetClass="entr" presetSubtype="16" fill="hold" nodeType="withEffect">
                                  <p:stCondLst>
                                    <p:cond delay="0"/>
                                  </p:stCondLst>
                                  <p:childTnLst>
                                    <p:set>
                                      <p:cBhvr>
                                        <p:cTn id="60" dur="1" fill="hold">
                                          <p:stCondLst>
                                            <p:cond delay="0"/>
                                          </p:stCondLst>
                                        </p:cTn>
                                        <p:tgtEl>
                                          <p:spTgt spid="320524">
                                            <p:txEl>
                                              <p:pRg st="0" end="0"/>
                                            </p:txEl>
                                          </p:spTgt>
                                        </p:tgtEl>
                                        <p:attrNameLst>
                                          <p:attrName>style.visibility</p:attrName>
                                        </p:attrNameLst>
                                      </p:cBhvr>
                                      <p:to>
                                        <p:strVal val="visible"/>
                                      </p:to>
                                    </p:set>
                                    <p:animEffect transition="in" filter="diamond(in)">
                                      <p:cBhvr>
                                        <p:cTn id="61" dur="2000"/>
                                        <p:tgtEl>
                                          <p:spTgt spid="320524">
                                            <p:txEl>
                                              <p:pRg st="0" end="0"/>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 presetClass="entr" presetSubtype="4" fill="hold" nodeType="clickEffect">
                                  <p:stCondLst>
                                    <p:cond delay="0"/>
                                  </p:stCondLst>
                                  <p:childTnLst>
                                    <p:set>
                                      <p:cBhvr>
                                        <p:cTn id="65" dur="1" fill="hold">
                                          <p:stCondLst>
                                            <p:cond delay="0"/>
                                          </p:stCondLst>
                                        </p:cTn>
                                        <p:tgtEl>
                                          <p:spTgt spid="320532"/>
                                        </p:tgtEl>
                                        <p:attrNameLst>
                                          <p:attrName>style.visibility</p:attrName>
                                        </p:attrNameLst>
                                      </p:cBhvr>
                                      <p:to>
                                        <p:strVal val="visible"/>
                                      </p:to>
                                    </p:set>
                                    <p:anim calcmode="lin" valueType="num">
                                      <p:cBhvr additive="base">
                                        <p:cTn id="66" dur="500" fill="hold"/>
                                        <p:tgtEl>
                                          <p:spTgt spid="320532"/>
                                        </p:tgtEl>
                                        <p:attrNameLst>
                                          <p:attrName>ppt_x</p:attrName>
                                        </p:attrNameLst>
                                      </p:cBhvr>
                                      <p:tavLst>
                                        <p:tav tm="0">
                                          <p:val>
                                            <p:strVal val="#ppt_x"/>
                                          </p:val>
                                        </p:tav>
                                        <p:tav tm="100000">
                                          <p:val>
                                            <p:strVal val="#ppt_x"/>
                                          </p:val>
                                        </p:tav>
                                      </p:tavLst>
                                    </p:anim>
                                    <p:anim calcmode="lin" valueType="num">
                                      <p:cBhvr additive="base">
                                        <p:cTn id="67" dur="500" fill="hold"/>
                                        <p:tgtEl>
                                          <p:spTgt spid="320532"/>
                                        </p:tgtEl>
                                        <p:attrNameLst>
                                          <p:attrName>ppt_y</p:attrName>
                                        </p:attrNameLst>
                                      </p:cBhvr>
                                      <p:tavLst>
                                        <p:tav tm="0">
                                          <p:val>
                                            <p:strVal val="1+#ppt_h/2"/>
                                          </p:val>
                                        </p:tav>
                                        <p:tav tm="100000">
                                          <p:val>
                                            <p:strVal val="#ppt_y"/>
                                          </p:val>
                                        </p:tav>
                                      </p:tavLst>
                                    </p:anim>
                                  </p:childTnLst>
                                </p:cTn>
                              </p:par>
                              <p:par>
                                <p:cTn id="68" presetID="8" presetClass="entr" presetSubtype="16" fill="hold" nodeType="withEffect">
                                  <p:stCondLst>
                                    <p:cond delay="0"/>
                                  </p:stCondLst>
                                  <p:childTnLst>
                                    <p:set>
                                      <p:cBhvr>
                                        <p:cTn id="69" dur="1" fill="hold">
                                          <p:stCondLst>
                                            <p:cond delay="0"/>
                                          </p:stCondLst>
                                        </p:cTn>
                                        <p:tgtEl>
                                          <p:spTgt spid="320525">
                                            <p:txEl>
                                              <p:pRg st="0" end="0"/>
                                            </p:txEl>
                                          </p:spTgt>
                                        </p:tgtEl>
                                        <p:attrNameLst>
                                          <p:attrName>style.visibility</p:attrName>
                                        </p:attrNameLst>
                                      </p:cBhvr>
                                      <p:to>
                                        <p:strVal val="visible"/>
                                      </p:to>
                                    </p:set>
                                    <p:animEffect transition="in" filter="diamond(in)">
                                      <p:cBhvr>
                                        <p:cTn id="70" dur="2000"/>
                                        <p:tgtEl>
                                          <p:spTgt spid="320525">
                                            <p:txEl>
                                              <p:pRg st="0" end="0"/>
                                            </p:txEl>
                                          </p:spTgt>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 presetClass="entr" presetSubtype="4" fill="hold" nodeType="clickEffect">
                                  <p:stCondLst>
                                    <p:cond delay="0"/>
                                  </p:stCondLst>
                                  <p:childTnLst>
                                    <p:set>
                                      <p:cBhvr>
                                        <p:cTn id="74" dur="1" fill="hold">
                                          <p:stCondLst>
                                            <p:cond delay="0"/>
                                          </p:stCondLst>
                                        </p:cTn>
                                        <p:tgtEl>
                                          <p:spTgt spid="320533"/>
                                        </p:tgtEl>
                                        <p:attrNameLst>
                                          <p:attrName>style.visibility</p:attrName>
                                        </p:attrNameLst>
                                      </p:cBhvr>
                                      <p:to>
                                        <p:strVal val="visible"/>
                                      </p:to>
                                    </p:set>
                                    <p:anim calcmode="lin" valueType="num">
                                      <p:cBhvr additive="base">
                                        <p:cTn id="75" dur="500" fill="hold"/>
                                        <p:tgtEl>
                                          <p:spTgt spid="320533"/>
                                        </p:tgtEl>
                                        <p:attrNameLst>
                                          <p:attrName>ppt_x</p:attrName>
                                        </p:attrNameLst>
                                      </p:cBhvr>
                                      <p:tavLst>
                                        <p:tav tm="0">
                                          <p:val>
                                            <p:strVal val="#ppt_x"/>
                                          </p:val>
                                        </p:tav>
                                        <p:tav tm="100000">
                                          <p:val>
                                            <p:strVal val="#ppt_x"/>
                                          </p:val>
                                        </p:tav>
                                      </p:tavLst>
                                    </p:anim>
                                    <p:anim calcmode="lin" valueType="num">
                                      <p:cBhvr additive="base">
                                        <p:cTn id="76" dur="500" fill="hold"/>
                                        <p:tgtEl>
                                          <p:spTgt spid="320533"/>
                                        </p:tgtEl>
                                        <p:attrNameLst>
                                          <p:attrName>ppt_y</p:attrName>
                                        </p:attrNameLst>
                                      </p:cBhvr>
                                      <p:tavLst>
                                        <p:tav tm="0">
                                          <p:val>
                                            <p:strVal val="1+#ppt_h/2"/>
                                          </p:val>
                                        </p:tav>
                                        <p:tav tm="100000">
                                          <p:val>
                                            <p:strVal val="#ppt_y"/>
                                          </p:val>
                                        </p:tav>
                                      </p:tavLst>
                                    </p:anim>
                                  </p:childTnLst>
                                </p:cTn>
                              </p:par>
                              <p:par>
                                <p:cTn id="77" presetID="8" presetClass="entr" presetSubtype="16" fill="hold" nodeType="withEffect">
                                  <p:stCondLst>
                                    <p:cond delay="0"/>
                                  </p:stCondLst>
                                  <p:childTnLst>
                                    <p:set>
                                      <p:cBhvr>
                                        <p:cTn id="78" dur="1" fill="hold">
                                          <p:stCondLst>
                                            <p:cond delay="0"/>
                                          </p:stCondLst>
                                        </p:cTn>
                                        <p:tgtEl>
                                          <p:spTgt spid="320516">
                                            <p:txEl>
                                              <p:pRg st="0" end="0"/>
                                            </p:txEl>
                                          </p:spTgt>
                                        </p:tgtEl>
                                        <p:attrNameLst>
                                          <p:attrName>style.visibility</p:attrName>
                                        </p:attrNameLst>
                                      </p:cBhvr>
                                      <p:to>
                                        <p:strVal val="visible"/>
                                      </p:to>
                                    </p:set>
                                    <p:animEffect transition="in" filter="diamond(in)">
                                      <p:cBhvr>
                                        <p:cTn id="79" dur="2000"/>
                                        <p:tgtEl>
                                          <p:spTgt spid="3205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r>
              <a:rPr lang="en-US" altLang="en-US"/>
              <a:t>The Lending Process</a:t>
            </a:r>
            <a:r>
              <a:rPr lang="en-US" altLang="en-US" sz="2400"/>
              <a:t> (continued)</a:t>
            </a:r>
            <a:endParaRPr lang="en-US" altLang="en-US"/>
          </a:p>
        </p:txBody>
      </p:sp>
      <p:pic>
        <p:nvPicPr>
          <p:cNvPr id="35844" name="Picture 2" descr="Borrowing_Under_a_Securitization_Structur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28600" y="1593850"/>
            <a:ext cx="8686800" cy="4959350"/>
          </a:xfrm>
          <a:noFill/>
        </p:spPr>
      </p:pic>
      <p:sp>
        <p:nvSpPr>
          <p:cNvPr id="60420" name="Text Placeholder 6"/>
          <p:cNvSpPr>
            <a:spLocks noGrp="1"/>
          </p:cNvSpPr>
          <p:nvPr>
            <p:ph type="body" idx="4294967295"/>
          </p:nvPr>
        </p:nvSpPr>
        <p:spPr>
          <a:xfrm>
            <a:off x="0" y="1647825"/>
            <a:ext cx="8229600" cy="4752975"/>
          </a:xfrm>
        </p:spPr>
        <p:txBody>
          <a:bodyPr/>
          <a:lstStyle/>
          <a:p>
            <a:pPr eaLnBrk="1" hangingPunct="1">
              <a:buFont typeface="Wingdings" panose="05000000000000000000" pitchFamily="2" charset="2"/>
              <a:buNone/>
            </a:pPr>
            <a:endParaRPr lang="en-US" altLang="en-US" dirty="0"/>
          </a:p>
          <a:p>
            <a:pPr eaLnBrk="1" hangingPunct="1">
              <a:buFont typeface="Wingdings" panose="05000000000000000000" pitchFamily="2" charset="2"/>
              <a:buNone/>
            </a:pPr>
            <a:endParaRPr lang="en-US" altLang="en-US" dirty="0"/>
          </a:p>
          <a:p>
            <a:pPr eaLnBrk="1" hangingPunct="1">
              <a:buFont typeface="Wingdings" panose="05000000000000000000" pitchFamily="2" charset="2"/>
              <a:buNone/>
            </a:pPr>
            <a:endParaRPr lang="en-US" altLang="en-US" dirty="0"/>
          </a:p>
          <a:p>
            <a:pPr eaLnBrk="1" hangingPunct="1">
              <a:buFont typeface="Wingdings" panose="05000000000000000000" pitchFamily="2" charset="2"/>
              <a:buNone/>
            </a:pPr>
            <a:endParaRPr lang="en-US" altLang="en-US" sz="3200" dirty="0"/>
          </a:p>
          <a:p>
            <a:pPr eaLnBrk="1" hangingPunct="1">
              <a:buFont typeface="Wingdings" panose="05000000000000000000" pitchFamily="2" charset="2"/>
              <a:buNone/>
            </a:pPr>
            <a:endParaRPr lang="en-US" altLang="en-US" dirty="0"/>
          </a:p>
          <a:p>
            <a:pPr eaLnBrk="1" hangingPunct="1">
              <a:buFont typeface="Wingdings" panose="05000000000000000000" pitchFamily="2" charset="2"/>
              <a:buNone/>
            </a:pPr>
            <a:endParaRPr lang="en-US" altLang="en-US" dirty="0"/>
          </a:p>
          <a:p>
            <a:pPr eaLnBrk="1" hangingPunct="1">
              <a:buFont typeface="Wingdings" panose="05000000000000000000" pitchFamily="2" charset="2"/>
              <a:buNone/>
            </a:pPr>
            <a:endParaRPr lang="en-US" altLang="en-US" dirty="0"/>
          </a:p>
          <a:p>
            <a:pPr eaLnBrk="1" hangingPunct="1">
              <a:buFont typeface="Wingdings" panose="05000000000000000000" pitchFamily="2" charset="2"/>
              <a:buNone/>
            </a:pPr>
            <a:endParaRPr lang="en-US" altLang="en-US" sz="1200" dirty="0"/>
          </a:p>
          <a:p>
            <a:pPr eaLnBrk="1" hangingPunct="1">
              <a:buFont typeface="Wingdings" panose="05000000000000000000" pitchFamily="2" charset="2"/>
              <a:buNone/>
            </a:pPr>
            <a:endParaRPr lang="en-US" altLang="en-US" sz="1200" dirty="0"/>
          </a:p>
          <a:p>
            <a:pPr eaLnBrk="1" hangingPunct="1">
              <a:buFont typeface="Wingdings" panose="05000000000000000000" pitchFamily="2" charset="2"/>
              <a:buNone/>
            </a:pPr>
            <a:endParaRPr lang="en-US" altLang="en-US" sz="1200" dirty="0"/>
          </a:p>
          <a:p>
            <a:pPr eaLnBrk="1" hangingPunct="1">
              <a:buFont typeface="Wingdings" panose="05000000000000000000" pitchFamily="2" charset="2"/>
              <a:buNone/>
            </a:pPr>
            <a:endParaRPr lang="en-US" altLang="en-US" sz="1200" dirty="0"/>
          </a:p>
          <a:p>
            <a:pPr eaLnBrk="1" hangingPunct="1">
              <a:buFont typeface="Wingdings" panose="05000000000000000000" pitchFamily="2" charset="2"/>
              <a:buNone/>
            </a:pPr>
            <a:endParaRPr lang="en-US" altLang="en-US" sz="1200" dirty="0"/>
          </a:p>
          <a:p>
            <a:pPr eaLnBrk="1" hangingPunct="1">
              <a:buFont typeface="Wingdings" panose="05000000000000000000" pitchFamily="2" charset="2"/>
              <a:buNone/>
            </a:pPr>
            <a:endParaRPr lang="en-US" altLang="en-US" sz="1200" dirty="0"/>
          </a:p>
          <a:p>
            <a:pPr eaLnBrk="1" hangingPunct="1">
              <a:buFont typeface="Wingdings" panose="05000000000000000000" pitchFamily="2" charset="2"/>
              <a:buNone/>
            </a:pPr>
            <a:r>
              <a:rPr lang="en-US" altLang="en-US" sz="1200" dirty="0"/>
              <a:t>From http://upload.wikimedia.org/wikipedia/commons/0/08/Borrowing_Under_a_Securitization_Structure.gif on 7Oct08</a:t>
            </a:r>
          </a:p>
        </p:txBody>
      </p:sp>
      <p:sp>
        <p:nvSpPr>
          <p:cNvPr id="60421"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B5446DC0-3CE6-4F2E-A5A4-1CC92D18BE1E}" type="slidenum">
              <a:rPr lang="en-US" altLang="en-US" sz="1800">
                <a:solidFill>
                  <a:schemeClr val="bg1"/>
                </a:solidFill>
              </a:rPr>
              <a:pPr>
                <a:spcBef>
                  <a:spcPct val="0"/>
                </a:spcBef>
                <a:buFontTx/>
                <a:buNone/>
              </a:pPr>
              <a:t>43</a:t>
            </a:fld>
            <a:endParaRPr lang="en-US" altLang="en-US" sz="1800">
              <a:solidFill>
                <a:schemeClr val="bg1"/>
              </a:solidFill>
            </a:endParaRPr>
          </a:p>
        </p:txBody>
      </p:sp>
    </p:spTree>
    <p:extLst>
      <p:ext uri="{BB962C8B-B14F-4D97-AF65-F5344CB8AC3E}">
        <p14:creationId xmlns:p14="http://schemas.microsoft.com/office/powerpoint/2010/main" val="21377163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box(in)">
                                      <p:cBhvr>
                                        <p:cTn id="7" dur="500"/>
                                        <p:tgtEl>
                                          <p:spTgt spid="35844"/>
                                        </p:tgtEl>
                                      </p:cBhvr>
                                    </p:animEffect>
                                  </p:childTnLst>
                                </p:cTn>
                              </p:par>
                              <p:par>
                                <p:cTn id="8" presetID="1" presetClass="entr" presetSubtype="0" fill="hold" nodeType="withEffect">
                                  <p:stCondLst>
                                    <p:cond delay="0"/>
                                  </p:stCondLst>
                                  <p:childTnLst>
                                    <p:set>
                                      <p:cBhvr>
                                        <p:cTn id="9" dur="1" fill="hold">
                                          <p:stCondLst>
                                            <p:cond delay="0"/>
                                          </p:stCondLst>
                                        </p:cTn>
                                        <p:tgtEl>
                                          <p:spTgt spid="60420">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Title 1"/>
          <p:cNvSpPr>
            <a:spLocks noGrp="1"/>
          </p:cNvSpPr>
          <p:nvPr>
            <p:ph type="title"/>
          </p:nvPr>
        </p:nvSpPr>
        <p:spPr>
          <a:xfrm>
            <a:off x="309563" y="744538"/>
            <a:ext cx="8448675" cy="855662"/>
          </a:xfrm>
        </p:spPr>
        <p:txBody>
          <a:bodyPr/>
          <a:lstStyle/>
          <a:p>
            <a:pPr eaLnBrk="1" hangingPunct="1"/>
            <a:r>
              <a:rPr lang="en-US" altLang="en-US" dirty="0"/>
              <a:t>3b.  Choose Multiple Lenders and get LEs</a:t>
            </a:r>
          </a:p>
        </p:txBody>
      </p:sp>
      <p:sp>
        <p:nvSpPr>
          <p:cNvPr id="55299" name="Text Placeholder 2"/>
          <p:cNvSpPr>
            <a:spLocks noGrp="1"/>
          </p:cNvSpPr>
          <p:nvPr>
            <p:ph type="body" sz="half" idx="1"/>
          </p:nvPr>
        </p:nvSpPr>
        <p:spPr>
          <a:xfrm>
            <a:off x="914400" y="1600200"/>
            <a:ext cx="7239000" cy="4419600"/>
          </a:xfrm>
        </p:spPr>
        <p:txBody>
          <a:bodyPr/>
          <a:lstStyle/>
          <a:p>
            <a:pPr eaLnBrk="1" hangingPunct="1"/>
            <a:r>
              <a:rPr lang="en-US" altLang="en-US" sz="2400" dirty="0"/>
              <a:t>You will get a lower interest rate when lenders compete for your business</a:t>
            </a:r>
          </a:p>
          <a:p>
            <a:pPr lvl="1" eaLnBrk="1" hangingPunct="1"/>
            <a:r>
              <a:rPr lang="en-US" altLang="en-US" dirty="0"/>
              <a:t>Work with multiple lenders</a:t>
            </a:r>
          </a:p>
          <a:p>
            <a:pPr lvl="1" eaLnBrk="1" hangingPunct="1"/>
            <a:r>
              <a:rPr lang="en-US" altLang="en-US" dirty="0"/>
              <a:t>Talk with friends and others who have gone through the process for their favorite brokers</a:t>
            </a:r>
          </a:p>
          <a:p>
            <a:pPr lvl="1" eaLnBrk="1" hangingPunct="1"/>
            <a:r>
              <a:rPr lang="en-US" altLang="en-US" dirty="0"/>
              <a:t>Hold brokers accountable for what they say</a:t>
            </a:r>
          </a:p>
          <a:p>
            <a:pPr eaLnBrk="1" hangingPunct="1"/>
            <a:r>
              <a:rPr lang="en-US" altLang="en-US" sz="2400" dirty="0"/>
              <a:t>Get Loan Estimates (LE) from each lender (not just a Summary)</a:t>
            </a:r>
          </a:p>
          <a:p>
            <a:pPr lvl="1" eaLnBrk="1" hangingPunct="1"/>
            <a:r>
              <a:rPr lang="en-US" altLang="en-US" dirty="0"/>
              <a:t>These are the costs you will likely pay</a:t>
            </a:r>
          </a:p>
          <a:p>
            <a:pPr lvl="1" eaLnBrk="1" hangingPunct="1"/>
            <a:r>
              <a:rPr lang="en-US" altLang="en-US" dirty="0"/>
              <a:t>Compare LEs from each lender</a:t>
            </a:r>
          </a:p>
          <a:p>
            <a:pPr lvl="2" eaLnBrk="1" hangingPunct="1"/>
            <a:r>
              <a:rPr lang="en-US" altLang="en-US" dirty="0"/>
              <a:t>You do not need to have a signed contract to get a Loan Estimate</a:t>
            </a:r>
          </a:p>
        </p:txBody>
      </p:sp>
      <p:sp>
        <p:nvSpPr>
          <p:cNvPr id="61444"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FDE804CC-FC9A-4180-81D1-4AD48E11356A}" type="slidenum">
              <a:rPr lang="en-US" altLang="en-US" sz="1800" smtClean="0">
                <a:solidFill>
                  <a:schemeClr val="bg1"/>
                </a:solidFill>
              </a:rPr>
              <a:pPr>
                <a:spcBef>
                  <a:spcPct val="0"/>
                </a:spcBef>
                <a:buFontTx/>
                <a:buNone/>
              </a:pPr>
              <a:t>44</a:t>
            </a:fld>
            <a:endParaRPr lang="en-US" altLang="en-US" sz="1800">
              <a:solidFill>
                <a:schemeClr val="bg1"/>
              </a:solidFill>
            </a:endParaRPr>
          </a:p>
        </p:txBody>
      </p:sp>
    </p:spTree>
    <p:extLst>
      <p:ext uri="{BB962C8B-B14F-4D97-AF65-F5344CB8AC3E}">
        <p14:creationId xmlns:p14="http://schemas.microsoft.com/office/powerpoint/2010/main" val="386505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529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529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2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Title 1"/>
          <p:cNvSpPr>
            <a:spLocks noGrp="1"/>
          </p:cNvSpPr>
          <p:nvPr>
            <p:ph type="title"/>
          </p:nvPr>
        </p:nvSpPr>
        <p:spPr>
          <a:xfrm>
            <a:off x="0" y="762000"/>
            <a:ext cx="9144000" cy="762000"/>
          </a:xfrm>
        </p:spPr>
        <p:txBody>
          <a:bodyPr/>
          <a:lstStyle/>
          <a:p>
            <a:pPr eaLnBrk="1" hangingPunct="1"/>
            <a:r>
              <a:rPr lang="en-US" altLang="en-US"/>
              <a:t>3c.  Calculate your Effective Interest Rate</a:t>
            </a:r>
          </a:p>
        </p:txBody>
      </p:sp>
      <p:sp>
        <p:nvSpPr>
          <p:cNvPr id="56323" name="Text Placeholder 2"/>
          <p:cNvSpPr>
            <a:spLocks noGrp="1"/>
          </p:cNvSpPr>
          <p:nvPr>
            <p:ph type="body" sz="half" idx="1"/>
          </p:nvPr>
        </p:nvSpPr>
        <p:spPr>
          <a:xfrm>
            <a:off x="914400" y="1600200"/>
            <a:ext cx="7315200" cy="4419600"/>
          </a:xfrm>
        </p:spPr>
        <p:txBody>
          <a:bodyPr/>
          <a:lstStyle/>
          <a:p>
            <a:pPr eaLnBrk="1" hangingPunct="1"/>
            <a:r>
              <a:rPr lang="en-US" altLang="en-US" sz="2400" dirty="0"/>
              <a:t>Estimate how long you will be in the home</a:t>
            </a:r>
          </a:p>
          <a:p>
            <a:pPr lvl="1" eaLnBrk="1" hangingPunct="1"/>
            <a:r>
              <a:rPr lang="en-US" altLang="en-US" dirty="0"/>
              <a:t>This is important as it helps determine over what period you can allocate points and other costs</a:t>
            </a:r>
          </a:p>
          <a:p>
            <a:pPr eaLnBrk="1" hangingPunct="1"/>
            <a:r>
              <a:rPr lang="en-US" altLang="en-US" sz="2400" dirty="0"/>
              <a:t>Calculate your effective interest rate for each loan</a:t>
            </a:r>
          </a:p>
          <a:p>
            <a:pPr lvl="1" eaLnBrk="1" hangingPunct="1"/>
            <a:r>
              <a:rPr lang="en-US" altLang="en-US" dirty="0"/>
              <a:t>Your effective interest rate is the interest rate you will pay after all your points, costs, and fees are taken into account</a:t>
            </a:r>
          </a:p>
          <a:p>
            <a:pPr eaLnBrk="1" hangingPunct="1"/>
            <a:r>
              <a:rPr lang="en-US" altLang="en-US" sz="2400" dirty="0"/>
              <a:t>Get your best rate</a:t>
            </a:r>
          </a:p>
          <a:p>
            <a:pPr lvl="1" eaLnBrk="1" hangingPunct="1"/>
            <a:r>
              <a:rPr lang="en-US" altLang="en-US" dirty="0"/>
              <a:t>Your lowest effective interest rate is the best indicator that you got a good rate on your loan</a:t>
            </a:r>
          </a:p>
        </p:txBody>
      </p:sp>
      <p:sp>
        <p:nvSpPr>
          <p:cNvPr id="62468"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1D04747A-2C99-41C0-A832-F4C2731368A1}" type="slidenum">
              <a:rPr lang="en-US" altLang="en-US" sz="1800" smtClean="0">
                <a:solidFill>
                  <a:schemeClr val="bg1"/>
                </a:solidFill>
              </a:rPr>
              <a:pPr>
                <a:spcBef>
                  <a:spcPct val="0"/>
                </a:spcBef>
                <a:buFontTx/>
                <a:buNone/>
              </a:pPr>
              <a:t>45</a:t>
            </a:fld>
            <a:endParaRPr lang="en-US" altLang="en-US" sz="1800">
              <a:solidFill>
                <a:schemeClr val="bg1"/>
              </a:solidFill>
            </a:endParaRPr>
          </a:p>
        </p:txBody>
      </p:sp>
    </p:spTree>
    <p:extLst>
      <p:ext uri="{BB962C8B-B14F-4D97-AF65-F5344CB8AC3E}">
        <p14:creationId xmlns:p14="http://schemas.microsoft.com/office/powerpoint/2010/main" val="185411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32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32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632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32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3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536575"/>
            <a:ext cx="8229600" cy="1139825"/>
          </a:xfrm>
        </p:spPr>
        <p:txBody>
          <a:bodyPr/>
          <a:lstStyle/>
          <a:p>
            <a:pPr eaLnBrk="1" hangingPunct="1"/>
            <a:r>
              <a:rPr lang="en-US" altLang="en-US"/>
              <a:t>3d.  Negotiate with Your Favorite Lender </a:t>
            </a:r>
          </a:p>
        </p:txBody>
      </p:sp>
      <p:sp>
        <p:nvSpPr>
          <p:cNvPr id="57347" name="Text Placeholder 2"/>
          <p:cNvSpPr>
            <a:spLocks noGrp="1"/>
          </p:cNvSpPr>
          <p:nvPr>
            <p:ph type="body" sz="half" idx="1"/>
          </p:nvPr>
        </p:nvSpPr>
        <p:spPr>
          <a:xfrm>
            <a:off x="914400" y="1600200"/>
            <a:ext cx="7315200" cy="4419600"/>
          </a:xfrm>
        </p:spPr>
        <p:txBody>
          <a:bodyPr/>
          <a:lstStyle/>
          <a:p>
            <a:pPr eaLnBrk="1" hangingPunct="1"/>
            <a:r>
              <a:rPr lang="en-US" altLang="en-US" sz="2400" dirty="0"/>
              <a:t>The key now is to find the lowest rate</a:t>
            </a:r>
          </a:p>
          <a:p>
            <a:pPr lvl="1" eaLnBrk="1" hangingPunct="1"/>
            <a:r>
              <a:rPr lang="en-US" altLang="en-US" dirty="0"/>
              <a:t>Once you have multiple offers from multiple lenders, then you have bargaining power</a:t>
            </a:r>
          </a:p>
          <a:p>
            <a:pPr eaLnBrk="1" hangingPunct="1"/>
            <a:r>
              <a:rPr lang="en-US" altLang="en-US" sz="2400" dirty="0"/>
              <a:t>Determine your lowest rate, which includes points, fees, and the loan APR after evaluating each of the offers from the various lenders</a:t>
            </a:r>
          </a:p>
          <a:p>
            <a:pPr lvl="1" eaLnBrk="1" hangingPunct="1"/>
            <a:r>
              <a:rPr lang="en-US" altLang="en-US" dirty="0"/>
              <a:t>You can take that offer if you want</a:t>
            </a:r>
          </a:p>
          <a:p>
            <a:pPr lvl="1" eaLnBrk="1" hangingPunct="1"/>
            <a:r>
              <a:rPr lang="en-US" altLang="en-US" dirty="0"/>
              <a:t>Or, you can that offer to your favorite lender</a:t>
            </a:r>
          </a:p>
          <a:p>
            <a:pPr lvl="2" eaLnBrk="1" hangingPunct="1"/>
            <a:r>
              <a:rPr lang="en-US" altLang="en-US" dirty="0"/>
              <a:t>Then ask them to beat it by 1/8 to 1/4 percent and you will go with them</a:t>
            </a:r>
          </a:p>
          <a:p>
            <a:pPr lvl="1" eaLnBrk="1" hangingPunct="1"/>
            <a:endParaRPr lang="en-US" altLang="en-US" dirty="0"/>
          </a:p>
          <a:p>
            <a:pPr lvl="1" eaLnBrk="1" hangingPunct="1"/>
            <a:endParaRPr lang="en-US" altLang="en-US" dirty="0"/>
          </a:p>
        </p:txBody>
      </p:sp>
      <p:sp>
        <p:nvSpPr>
          <p:cNvPr id="63492"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5299922C-1C3D-46D3-8025-039282AD2074}" type="slidenum">
              <a:rPr lang="en-US" altLang="en-US" sz="1800" smtClean="0">
                <a:solidFill>
                  <a:schemeClr val="bg1"/>
                </a:solidFill>
              </a:rPr>
              <a:pPr>
                <a:spcBef>
                  <a:spcPct val="0"/>
                </a:spcBef>
                <a:buFontTx/>
                <a:buNone/>
              </a:pPr>
              <a:t>46</a:t>
            </a:fld>
            <a:endParaRPr lang="en-US" altLang="en-US" sz="1800">
              <a:solidFill>
                <a:schemeClr val="bg1"/>
              </a:solidFill>
            </a:endParaRPr>
          </a:p>
        </p:txBody>
      </p:sp>
    </p:spTree>
    <p:extLst>
      <p:ext uri="{BB962C8B-B14F-4D97-AF65-F5344CB8AC3E}">
        <p14:creationId xmlns:p14="http://schemas.microsoft.com/office/powerpoint/2010/main" val="1945734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734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734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734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3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Title 1"/>
          <p:cNvSpPr>
            <a:spLocks noGrp="1"/>
          </p:cNvSpPr>
          <p:nvPr>
            <p:ph type="title"/>
          </p:nvPr>
        </p:nvSpPr>
        <p:spPr>
          <a:xfrm>
            <a:off x="457200" y="536575"/>
            <a:ext cx="8229600" cy="1139825"/>
          </a:xfrm>
        </p:spPr>
        <p:txBody>
          <a:bodyPr/>
          <a:lstStyle/>
          <a:p>
            <a:pPr eaLnBrk="1" hangingPunct="1"/>
            <a:r>
              <a:rPr lang="en-US" altLang="en-US"/>
              <a:t>3e.  Pay off the loan early and save </a:t>
            </a:r>
          </a:p>
        </p:txBody>
      </p:sp>
      <p:sp>
        <p:nvSpPr>
          <p:cNvPr id="57347" name="Text Placeholder 2"/>
          <p:cNvSpPr>
            <a:spLocks noGrp="1"/>
          </p:cNvSpPr>
          <p:nvPr>
            <p:ph type="body" sz="half" idx="1"/>
          </p:nvPr>
        </p:nvSpPr>
        <p:spPr>
          <a:xfrm>
            <a:off x="914400" y="1600200"/>
            <a:ext cx="7315200" cy="4419600"/>
          </a:xfrm>
        </p:spPr>
        <p:txBody>
          <a:bodyPr/>
          <a:lstStyle/>
          <a:p>
            <a:pPr eaLnBrk="1" hangingPunct="1"/>
            <a:r>
              <a:rPr lang="en-US" altLang="en-US" dirty="0"/>
              <a:t>The key now is to service the loan consistently</a:t>
            </a:r>
          </a:p>
          <a:p>
            <a:pPr lvl="1" eaLnBrk="1" hangingPunct="1"/>
            <a:r>
              <a:rPr lang="en-US" altLang="en-US" dirty="0"/>
              <a:t>Make sure payments are on time</a:t>
            </a:r>
          </a:p>
          <a:p>
            <a:pPr lvl="1" eaLnBrk="1" hangingPunct="1"/>
            <a:r>
              <a:rPr lang="en-US" altLang="en-US" dirty="0"/>
              <a:t>Set up procedures to ensure you do not miss payments</a:t>
            </a:r>
          </a:p>
          <a:p>
            <a:pPr lvl="1" eaLnBrk="1" hangingPunct="1"/>
            <a:r>
              <a:rPr lang="en-US" altLang="en-US" dirty="0"/>
              <a:t>Strive to pay off the loan early</a:t>
            </a:r>
          </a:p>
          <a:p>
            <a:pPr lvl="2" eaLnBrk="1" hangingPunct="1"/>
            <a:r>
              <a:rPr lang="en-US" altLang="en-US" dirty="0"/>
              <a:t>Set a goal to pay it off after a certain number of years</a:t>
            </a:r>
          </a:p>
          <a:p>
            <a:pPr lvl="3" eaLnBrk="1" hangingPunct="1"/>
            <a:r>
              <a:rPr lang="en-US" altLang="en-US" dirty="0"/>
              <a:t>This increases the money you can save for your personal and family goals</a:t>
            </a:r>
          </a:p>
          <a:p>
            <a:pPr lvl="3" eaLnBrk="1" hangingPunct="1"/>
            <a:r>
              <a:rPr lang="en-US" altLang="en-US" dirty="0"/>
              <a:t>This brings freedom from worry when you own the home</a:t>
            </a:r>
          </a:p>
          <a:p>
            <a:pPr lvl="1" eaLnBrk="1" hangingPunct="1"/>
            <a:endParaRPr lang="en-US" altLang="en-US" dirty="0"/>
          </a:p>
        </p:txBody>
      </p:sp>
      <p:sp>
        <p:nvSpPr>
          <p:cNvPr id="64516" name="Slide Number Placeholder 3"/>
          <p:cNvSpPr>
            <a:spLocks noGrp="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A3C787C5-80A0-4EB5-A64D-B341A6EA01AD}" type="slidenum">
              <a:rPr lang="en-US" altLang="en-US" sz="1800" smtClean="0">
                <a:solidFill>
                  <a:schemeClr val="bg1"/>
                </a:solidFill>
              </a:rPr>
              <a:pPr>
                <a:spcBef>
                  <a:spcPct val="0"/>
                </a:spcBef>
                <a:buFontTx/>
                <a:buNone/>
              </a:pPr>
              <a:t>47</a:t>
            </a:fld>
            <a:endParaRPr lang="en-US" altLang="en-US" sz="1800">
              <a:solidFill>
                <a:schemeClr val="bg1"/>
              </a:solidFill>
            </a:endParaRPr>
          </a:p>
        </p:txBody>
      </p:sp>
    </p:spTree>
    <p:extLst>
      <p:ext uri="{BB962C8B-B14F-4D97-AF65-F5344CB8AC3E}">
        <p14:creationId xmlns:p14="http://schemas.microsoft.com/office/powerpoint/2010/main" val="812553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734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734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734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34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3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a:t>Step 4.  Enjoy Home Ownership</a:t>
            </a:r>
          </a:p>
        </p:txBody>
      </p:sp>
      <p:sp>
        <p:nvSpPr>
          <p:cNvPr id="107523" name="Rectangle 3"/>
          <p:cNvSpPr>
            <a:spLocks noGrp="1" noChangeArrowheads="1"/>
          </p:cNvSpPr>
          <p:nvPr>
            <p:ph idx="1"/>
          </p:nvPr>
        </p:nvSpPr>
        <p:spPr>
          <a:xfrm>
            <a:off x="914400" y="1600200"/>
            <a:ext cx="7315200" cy="4953000"/>
          </a:xfrm>
        </p:spPr>
        <p:txBody>
          <a:bodyPr/>
          <a:lstStyle/>
          <a:p>
            <a:pPr eaLnBrk="1" hangingPunct="1"/>
            <a:r>
              <a:rPr lang="en-US" altLang="en-US"/>
              <a:t>Enjoy home ownership</a:t>
            </a:r>
            <a:endParaRPr lang="en-US" altLang="en-US" sz="2400"/>
          </a:p>
          <a:p>
            <a:pPr lvl="1" eaLnBrk="1" hangingPunct="1"/>
            <a:r>
              <a:rPr lang="en-US" altLang="en-US"/>
              <a:t>Maintain it well</a:t>
            </a:r>
          </a:p>
          <a:p>
            <a:pPr lvl="2" eaLnBrk="1" hangingPunct="1"/>
            <a:r>
              <a:rPr lang="en-US" altLang="en-US"/>
              <a:t>Take care of your purchase and it will take care of you </a:t>
            </a:r>
          </a:p>
          <a:p>
            <a:pPr lvl="3" eaLnBrk="1" hangingPunct="1"/>
            <a:r>
              <a:rPr lang="en-US" altLang="en-US"/>
              <a:t>Generally it will take roughly 1-2% of the home’s value annually for upkeep.  </a:t>
            </a:r>
          </a:p>
          <a:p>
            <a:pPr lvl="3" eaLnBrk="1" hangingPunct="1"/>
            <a:r>
              <a:rPr lang="en-US" altLang="en-US"/>
              <a:t>Put this amount into your annual budget </a:t>
            </a:r>
          </a:p>
          <a:p>
            <a:pPr lvl="3" eaLnBrk="1" hangingPunct="1"/>
            <a:r>
              <a:rPr lang="en-US" altLang="en-US"/>
              <a:t>A professional cleaning a few times a year can help retain a home’s value</a:t>
            </a:r>
          </a:p>
          <a:p>
            <a:pPr lvl="1" eaLnBrk="1" hangingPunct="1"/>
            <a:r>
              <a:rPr lang="en-US" altLang="en-US"/>
              <a:t>Now keep the value of your home up!</a:t>
            </a:r>
          </a:p>
        </p:txBody>
      </p:sp>
      <p:sp>
        <p:nvSpPr>
          <p:cNvPr id="65540"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08ADF358-0536-4588-9F17-F2C3745E183D}" type="slidenum">
              <a:rPr lang="en-US" altLang="en-US" sz="1800">
                <a:solidFill>
                  <a:schemeClr val="bg1"/>
                </a:solidFill>
              </a:rPr>
              <a:pPr>
                <a:spcBef>
                  <a:spcPct val="0"/>
                </a:spcBef>
                <a:buFontTx/>
                <a:buNone/>
              </a:pPr>
              <a:t>48</a:t>
            </a:fld>
            <a:endParaRPr lang="en-US" altLang="en-US" sz="1800">
              <a:solidFill>
                <a:schemeClr val="bg1"/>
              </a:solidFill>
            </a:endParaRPr>
          </a:p>
        </p:txBody>
      </p:sp>
    </p:spTree>
    <p:extLst>
      <p:ext uri="{BB962C8B-B14F-4D97-AF65-F5344CB8AC3E}">
        <p14:creationId xmlns:p14="http://schemas.microsoft.com/office/powerpoint/2010/main" val="33880357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Effect transition="in" filter="checkerboard(across)">
                                      <p:cBhvr>
                                        <p:cTn id="7" dur="500"/>
                                        <p:tgtEl>
                                          <p:spTgt spid="1075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7523">
                                            <p:txEl>
                                              <p:pRg st="1" end="1"/>
                                            </p:txEl>
                                          </p:spTgt>
                                        </p:tgtEl>
                                        <p:attrNameLst>
                                          <p:attrName>style.visibility</p:attrName>
                                        </p:attrNameLst>
                                      </p:cBhvr>
                                      <p:to>
                                        <p:strVal val="visible"/>
                                      </p:to>
                                    </p:set>
                                    <p:animEffect transition="in" filter="checkerboard(across)">
                                      <p:cBhvr>
                                        <p:cTn id="12" dur="500"/>
                                        <p:tgtEl>
                                          <p:spTgt spid="10752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07523">
                                            <p:txEl>
                                              <p:pRg st="2" end="2"/>
                                            </p:txEl>
                                          </p:spTgt>
                                        </p:tgtEl>
                                        <p:attrNameLst>
                                          <p:attrName>style.visibility</p:attrName>
                                        </p:attrNameLst>
                                      </p:cBhvr>
                                      <p:to>
                                        <p:strVal val="visible"/>
                                      </p:to>
                                    </p:set>
                                    <p:animEffect transition="in" filter="checkerboard(across)">
                                      <p:cBhvr>
                                        <p:cTn id="15" dur="500"/>
                                        <p:tgtEl>
                                          <p:spTgt spid="10752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07523">
                                            <p:txEl>
                                              <p:pRg st="3" end="3"/>
                                            </p:txEl>
                                          </p:spTgt>
                                        </p:tgtEl>
                                        <p:attrNameLst>
                                          <p:attrName>style.visibility</p:attrName>
                                        </p:attrNameLst>
                                      </p:cBhvr>
                                      <p:to>
                                        <p:strVal val="visible"/>
                                      </p:to>
                                    </p:set>
                                    <p:animEffect transition="in" filter="checkerboard(across)">
                                      <p:cBhvr>
                                        <p:cTn id="18" dur="500"/>
                                        <p:tgtEl>
                                          <p:spTgt spid="10752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107523">
                                            <p:txEl>
                                              <p:pRg st="4" end="4"/>
                                            </p:txEl>
                                          </p:spTgt>
                                        </p:tgtEl>
                                        <p:attrNameLst>
                                          <p:attrName>style.visibility</p:attrName>
                                        </p:attrNameLst>
                                      </p:cBhvr>
                                      <p:to>
                                        <p:strVal val="visible"/>
                                      </p:to>
                                    </p:set>
                                    <p:animEffect transition="in" filter="checkerboard(across)">
                                      <p:cBhvr>
                                        <p:cTn id="21" dur="500"/>
                                        <p:tgtEl>
                                          <p:spTgt spid="107523">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07523">
                                            <p:txEl>
                                              <p:pRg st="5" end="5"/>
                                            </p:txEl>
                                          </p:spTgt>
                                        </p:tgtEl>
                                        <p:attrNameLst>
                                          <p:attrName>style.visibility</p:attrName>
                                        </p:attrNameLst>
                                      </p:cBhvr>
                                      <p:to>
                                        <p:strVal val="visible"/>
                                      </p:to>
                                    </p:set>
                                    <p:animEffect transition="in" filter="checkerboard(across)">
                                      <p:cBhvr>
                                        <p:cTn id="24" dur="500"/>
                                        <p:tgtEl>
                                          <p:spTgt spid="107523">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107523">
                                            <p:txEl>
                                              <p:pRg st="6" end="6"/>
                                            </p:txEl>
                                          </p:spTgt>
                                        </p:tgtEl>
                                        <p:attrNameLst>
                                          <p:attrName>style.visibility</p:attrName>
                                        </p:attrNameLst>
                                      </p:cBhvr>
                                      <p:to>
                                        <p:strVal val="visible"/>
                                      </p:to>
                                    </p:set>
                                    <p:animEffect transition="in" filter="checkerboard(across)">
                                      <p:cBhvr>
                                        <p:cTn id="27" dur="500"/>
                                        <p:tgtEl>
                                          <p:spTgt spid="1075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uiExpand="1" build="p" bldLvl="2"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dirty="0"/>
              <a:t>Questions</a:t>
            </a:r>
          </a:p>
        </p:txBody>
      </p:sp>
      <p:sp>
        <p:nvSpPr>
          <p:cNvPr id="107523" name="Rectangle 3"/>
          <p:cNvSpPr>
            <a:spLocks noGrp="1" noChangeArrowheads="1"/>
          </p:cNvSpPr>
          <p:nvPr>
            <p:ph idx="1"/>
          </p:nvPr>
        </p:nvSpPr>
        <p:spPr>
          <a:xfrm>
            <a:off x="914400" y="1600200"/>
            <a:ext cx="7315200" cy="4953000"/>
          </a:xfrm>
        </p:spPr>
        <p:txBody>
          <a:bodyPr/>
          <a:lstStyle/>
          <a:p>
            <a:pPr eaLnBrk="1" hangingPunct="1"/>
            <a:r>
              <a:rPr lang="en-US" altLang="en-US" dirty="0"/>
              <a:t>Any questions on the home buying process?</a:t>
            </a:r>
          </a:p>
        </p:txBody>
      </p:sp>
      <p:sp>
        <p:nvSpPr>
          <p:cNvPr id="65540"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08ADF358-0536-4588-9F17-F2C3745E183D}" type="slidenum">
              <a:rPr lang="en-US" altLang="en-US" sz="1800">
                <a:solidFill>
                  <a:schemeClr val="bg1"/>
                </a:solidFill>
              </a:rPr>
              <a:pPr>
                <a:spcBef>
                  <a:spcPct val="0"/>
                </a:spcBef>
                <a:buFontTx/>
                <a:buNone/>
              </a:pPr>
              <a:t>49</a:t>
            </a:fld>
            <a:endParaRPr lang="en-US" altLang="en-US" sz="1800">
              <a:solidFill>
                <a:schemeClr val="bg1"/>
              </a:solidFill>
            </a:endParaRPr>
          </a:p>
        </p:txBody>
      </p:sp>
    </p:spTree>
    <p:extLst>
      <p:ext uri="{BB962C8B-B14F-4D97-AF65-F5344CB8AC3E}">
        <p14:creationId xmlns:p14="http://schemas.microsoft.com/office/powerpoint/2010/main" val="24284728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Effect transition="in" filter="checkerboard(across)">
                                      <p:cBhvr>
                                        <p:cTn id="7" dur="500"/>
                                        <p:tgtEl>
                                          <p:spTgt spid="1075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uiExpand="1"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0500" y="685800"/>
            <a:ext cx="8763000" cy="944628"/>
          </a:xfrm>
        </p:spPr>
        <p:txBody>
          <a:bodyPr/>
          <a:lstStyle/>
          <a:p>
            <a:pPr eaLnBrk="1" hangingPunct="1"/>
            <a:r>
              <a:rPr lang="en-US" altLang="en-US" sz="3200" dirty="0"/>
              <a:t>A. Understand our Leaders Guidance and the Principles of Home Ownership</a:t>
            </a:r>
          </a:p>
        </p:txBody>
      </p:sp>
      <p:sp>
        <p:nvSpPr>
          <p:cNvPr id="346115" name="Rectangle 3"/>
          <p:cNvSpPr>
            <a:spLocks noGrp="1" noChangeArrowheads="1"/>
          </p:cNvSpPr>
          <p:nvPr>
            <p:ph idx="1"/>
          </p:nvPr>
        </p:nvSpPr>
        <p:spPr>
          <a:xfrm>
            <a:off x="914400" y="1600200"/>
            <a:ext cx="7315200" cy="4530725"/>
          </a:xfrm>
        </p:spPr>
        <p:txBody>
          <a:bodyPr/>
          <a:lstStyle/>
          <a:p>
            <a:pPr eaLnBrk="1" hangingPunct="1"/>
            <a:r>
              <a:rPr lang="en-US" altLang="en-US" dirty="0"/>
              <a:t>What are the benefits of home ownership?</a:t>
            </a:r>
          </a:p>
          <a:p>
            <a:pPr lvl="1" eaLnBrk="1" hangingPunct="1"/>
            <a:r>
              <a:rPr lang="en-US" altLang="en-US" dirty="0"/>
              <a:t>It may be:</a:t>
            </a:r>
          </a:p>
          <a:p>
            <a:pPr lvl="2" eaLnBrk="1" hangingPunct="1"/>
            <a:r>
              <a:rPr lang="en-US" altLang="en-US" dirty="0"/>
              <a:t>A good location for raising children, teaching them to work, good neighbors, etc.</a:t>
            </a:r>
          </a:p>
          <a:p>
            <a:pPr lvl="2" eaLnBrk="1" hangingPunct="1"/>
            <a:r>
              <a:rPr lang="en-US" altLang="en-US" dirty="0"/>
              <a:t>A convenient place to minimize travel time</a:t>
            </a:r>
          </a:p>
          <a:p>
            <a:pPr lvl="2" eaLnBrk="1" hangingPunct="1"/>
            <a:r>
              <a:rPr lang="en-US" altLang="en-US" dirty="0"/>
              <a:t>A place to reflect your personal tastes</a:t>
            </a:r>
          </a:p>
          <a:p>
            <a:pPr lvl="2" eaLnBrk="1" hangingPunct="1"/>
            <a:r>
              <a:rPr lang="en-US" altLang="en-US" dirty="0"/>
              <a:t>An asset to allow you to grow equity</a:t>
            </a:r>
          </a:p>
          <a:p>
            <a:pPr lvl="2" eaLnBrk="1" hangingPunct="1"/>
            <a:r>
              <a:rPr lang="en-US" altLang="en-US" dirty="0"/>
              <a:t>A place to enjoy your family and friends</a:t>
            </a:r>
          </a:p>
          <a:p>
            <a:pPr lvl="2" eaLnBrk="1" hangingPunct="1"/>
            <a:r>
              <a:rPr lang="en-US" altLang="en-US" dirty="0"/>
              <a:t>A place to add value from your work and skills</a:t>
            </a:r>
          </a:p>
          <a:p>
            <a:pPr marL="457200" lvl="1" indent="0" eaLnBrk="1" hangingPunct="1">
              <a:buNone/>
            </a:pPr>
            <a:endParaRPr lang="en-US" altLang="en-US" dirty="0"/>
          </a:p>
        </p:txBody>
      </p:sp>
      <p:sp>
        <p:nvSpPr>
          <p:cNvPr id="1946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AF41F78-2E02-4CE4-B31E-19AE70849FE2}" type="slidenum">
              <a:rPr lang="en-US" altLang="en-US" sz="1800">
                <a:solidFill>
                  <a:schemeClr val="bg1"/>
                </a:solidFill>
              </a:rPr>
              <a:pPr>
                <a:spcBef>
                  <a:spcPct val="0"/>
                </a:spcBef>
                <a:buFontTx/>
                <a:buNone/>
              </a:pPr>
              <a:t>5</a:t>
            </a:fld>
            <a:endParaRPr lang="en-US" altLang="en-US" sz="1800">
              <a:solidFill>
                <a:schemeClr val="bg1"/>
              </a:solidFill>
            </a:endParaRPr>
          </a:p>
        </p:txBody>
      </p:sp>
    </p:spTree>
    <p:extLst>
      <p:ext uri="{BB962C8B-B14F-4D97-AF65-F5344CB8AC3E}">
        <p14:creationId xmlns:p14="http://schemas.microsoft.com/office/powerpoint/2010/main" val="12705857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6115">
                                            <p:txEl>
                                              <p:pRg st="0" end="0"/>
                                            </p:txEl>
                                          </p:spTgt>
                                        </p:tgtEl>
                                        <p:attrNameLst>
                                          <p:attrName>style.visibility</p:attrName>
                                        </p:attrNameLst>
                                      </p:cBhvr>
                                      <p:to>
                                        <p:strVal val="visible"/>
                                      </p:to>
                                    </p:set>
                                    <p:animEffect transition="in" filter="box(in)">
                                      <p:cBhvr>
                                        <p:cTn id="7" dur="500"/>
                                        <p:tgtEl>
                                          <p:spTgt spid="346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6115">
                                            <p:txEl>
                                              <p:pRg st="1" end="1"/>
                                            </p:txEl>
                                          </p:spTgt>
                                        </p:tgtEl>
                                        <p:attrNameLst>
                                          <p:attrName>style.visibility</p:attrName>
                                        </p:attrNameLst>
                                      </p:cBhvr>
                                      <p:to>
                                        <p:strVal val="visible"/>
                                      </p:to>
                                    </p:set>
                                    <p:animEffect transition="in" filter="box(in)">
                                      <p:cBhvr>
                                        <p:cTn id="12" dur="500"/>
                                        <p:tgtEl>
                                          <p:spTgt spid="34611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46115">
                                            <p:txEl>
                                              <p:pRg st="2" end="2"/>
                                            </p:txEl>
                                          </p:spTgt>
                                        </p:tgtEl>
                                        <p:attrNameLst>
                                          <p:attrName>style.visibility</p:attrName>
                                        </p:attrNameLst>
                                      </p:cBhvr>
                                      <p:to>
                                        <p:strVal val="visible"/>
                                      </p:to>
                                    </p:set>
                                    <p:animEffect transition="in" filter="box(in)">
                                      <p:cBhvr>
                                        <p:cTn id="15" dur="500"/>
                                        <p:tgtEl>
                                          <p:spTgt spid="34611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46115">
                                            <p:txEl>
                                              <p:pRg st="3" end="3"/>
                                            </p:txEl>
                                          </p:spTgt>
                                        </p:tgtEl>
                                        <p:attrNameLst>
                                          <p:attrName>style.visibility</p:attrName>
                                        </p:attrNameLst>
                                      </p:cBhvr>
                                      <p:to>
                                        <p:strVal val="visible"/>
                                      </p:to>
                                    </p:set>
                                    <p:animEffect transition="in" filter="box(in)">
                                      <p:cBhvr>
                                        <p:cTn id="18" dur="500"/>
                                        <p:tgtEl>
                                          <p:spTgt spid="34611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46115">
                                            <p:txEl>
                                              <p:pRg st="4" end="4"/>
                                            </p:txEl>
                                          </p:spTgt>
                                        </p:tgtEl>
                                        <p:attrNameLst>
                                          <p:attrName>style.visibility</p:attrName>
                                        </p:attrNameLst>
                                      </p:cBhvr>
                                      <p:to>
                                        <p:strVal val="visible"/>
                                      </p:to>
                                    </p:set>
                                    <p:animEffect transition="in" filter="box(in)">
                                      <p:cBhvr>
                                        <p:cTn id="21" dur="500"/>
                                        <p:tgtEl>
                                          <p:spTgt spid="34611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46115">
                                            <p:txEl>
                                              <p:pRg st="5" end="5"/>
                                            </p:txEl>
                                          </p:spTgt>
                                        </p:tgtEl>
                                        <p:attrNameLst>
                                          <p:attrName>style.visibility</p:attrName>
                                        </p:attrNameLst>
                                      </p:cBhvr>
                                      <p:to>
                                        <p:strVal val="visible"/>
                                      </p:to>
                                    </p:set>
                                    <p:animEffect transition="in" filter="box(in)">
                                      <p:cBhvr>
                                        <p:cTn id="24" dur="500"/>
                                        <p:tgtEl>
                                          <p:spTgt spid="346115">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346115">
                                            <p:txEl>
                                              <p:pRg st="6" end="6"/>
                                            </p:txEl>
                                          </p:spTgt>
                                        </p:tgtEl>
                                        <p:attrNameLst>
                                          <p:attrName>style.visibility</p:attrName>
                                        </p:attrNameLst>
                                      </p:cBhvr>
                                      <p:to>
                                        <p:strVal val="visible"/>
                                      </p:to>
                                    </p:set>
                                    <p:animEffect transition="in" filter="box(in)">
                                      <p:cBhvr>
                                        <p:cTn id="27" dur="500"/>
                                        <p:tgtEl>
                                          <p:spTgt spid="346115">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346115">
                                            <p:txEl>
                                              <p:pRg st="7" end="7"/>
                                            </p:txEl>
                                          </p:spTgt>
                                        </p:tgtEl>
                                        <p:attrNameLst>
                                          <p:attrName>style.visibility</p:attrName>
                                        </p:attrNameLst>
                                      </p:cBhvr>
                                      <p:to>
                                        <p:strVal val="visible"/>
                                      </p:to>
                                    </p:set>
                                    <p:animEffect transition="in" filter="box(in)">
                                      <p:cBhvr>
                                        <p:cTn id="30" dur="500"/>
                                        <p:tgtEl>
                                          <p:spTgt spid="3461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5" grpId="0" uiExpand="1" build="p" bldLvl="2"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dirty="0"/>
              <a:t>Review of Objectives</a:t>
            </a:r>
          </a:p>
        </p:txBody>
      </p:sp>
      <p:sp>
        <p:nvSpPr>
          <p:cNvPr id="208899" name="Rectangle 3"/>
          <p:cNvSpPr>
            <a:spLocks noGrp="1" noChangeArrowheads="1"/>
          </p:cNvSpPr>
          <p:nvPr>
            <p:ph idx="1"/>
          </p:nvPr>
        </p:nvSpPr>
        <p:spPr>
          <a:xfrm>
            <a:off x="928688" y="1608138"/>
            <a:ext cx="7286625" cy="4419600"/>
          </a:xfrm>
        </p:spPr>
        <p:txBody>
          <a:bodyPr/>
          <a:lstStyle/>
          <a:p>
            <a:pPr marL="0" indent="0" eaLnBrk="1" hangingPunct="1">
              <a:buNone/>
            </a:pPr>
            <a:r>
              <a:rPr lang="en-US" altLang="en-US" sz="2400" dirty="0"/>
              <a:t>Day 10 (Home Decision 1)</a:t>
            </a:r>
          </a:p>
          <a:p>
            <a:pPr eaLnBrk="1" hangingPunct="1"/>
            <a:r>
              <a:rPr lang="en-US" altLang="en-US" sz="2400" dirty="0"/>
              <a:t>A. So you understand our leader’s guidance and the principles of home buying and ownership?</a:t>
            </a:r>
          </a:p>
          <a:p>
            <a:pPr eaLnBrk="1" hangingPunct="1"/>
            <a:r>
              <a:rPr lang="en-US" altLang="en-US" sz="2400" dirty="0"/>
              <a:t>B. Do you understand the home buying process?</a:t>
            </a:r>
          </a:p>
        </p:txBody>
      </p:sp>
      <p:sp>
        <p:nvSpPr>
          <p:cNvPr id="819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6B726D26-DD34-48A3-9686-3346C971871D}" type="slidenum">
              <a:rPr lang="en-US" altLang="en-US" sz="1800">
                <a:solidFill>
                  <a:schemeClr val="bg1"/>
                </a:solidFill>
              </a:rPr>
              <a:pPr>
                <a:spcBef>
                  <a:spcPct val="0"/>
                </a:spcBef>
                <a:buFontTx/>
                <a:buNone/>
              </a:pPr>
              <a:t>50</a:t>
            </a:fld>
            <a:endParaRPr lang="en-US" altLang="en-US" sz="1800">
              <a:solidFill>
                <a:schemeClr val="bg1"/>
              </a:solidFill>
            </a:endParaRPr>
          </a:p>
        </p:txBody>
      </p:sp>
    </p:spTree>
    <p:extLst>
      <p:ext uri="{BB962C8B-B14F-4D97-AF65-F5344CB8AC3E}">
        <p14:creationId xmlns:p14="http://schemas.microsoft.com/office/powerpoint/2010/main" val="6776681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8899">
                                            <p:txEl>
                                              <p:pRg st="0" end="0"/>
                                            </p:txEl>
                                          </p:spTgt>
                                        </p:tgtEl>
                                        <p:attrNameLst>
                                          <p:attrName>style.visibility</p:attrName>
                                        </p:attrNameLst>
                                      </p:cBhvr>
                                      <p:to>
                                        <p:strVal val="visible"/>
                                      </p:to>
                                    </p:set>
                                    <p:animEffect transition="in" filter="box(in)">
                                      <p:cBhvr>
                                        <p:cTn id="7" dur="500"/>
                                        <p:tgtEl>
                                          <p:spTgt spid="2088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8899">
                                            <p:txEl>
                                              <p:pRg st="1" end="1"/>
                                            </p:txEl>
                                          </p:spTgt>
                                        </p:tgtEl>
                                        <p:attrNameLst>
                                          <p:attrName>style.visibility</p:attrName>
                                        </p:attrNameLst>
                                      </p:cBhvr>
                                      <p:to>
                                        <p:strVal val="visible"/>
                                      </p:to>
                                    </p:set>
                                    <p:animEffect transition="in" filter="box(in)">
                                      <p:cBhvr>
                                        <p:cTn id="12" dur="500"/>
                                        <p:tgtEl>
                                          <p:spTgt spid="208899">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08899">
                                            <p:txEl>
                                              <p:pRg st="2" end="2"/>
                                            </p:txEl>
                                          </p:spTgt>
                                        </p:tgtEl>
                                        <p:attrNameLst>
                                          <p:attrName>style.visibility</p:attrName>
                                        </p:attrNameLst>
                                      </p:cBhvr>
                                      <p:to>
                                        <p:strVal val="visible"/>
                                      </p:to>
                                    </p:set>
                                    <p:animEffect transition="in" filter="box(in)">
                                      <p:cBhvr>
                                        <p:cTn id="15" dur="500"/>
                                        <p:tgtEl>
                                          <p:spTgt spid="2088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9" grpId="0" build="p" bldLvl="3"/>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536575"/>
            <a:ext cx="8229600" cy="1139825"/>
          </a:xfrm>
        </p:spPr>
        <p:txBody>
          <a:bodyPr/>
          <a:lstStyle/>
          <a:p>
            <a:pPr eaLnBrk="1" hangingPunct="1"/>
            <a:r>
              <a:rPr lang="en-US" altLang="en-US"/>
              <a:t>Case Study #1</a:t>
            </a:r>
          </a:p>
        </p:txBody>
      </p:sp>
      <p:sp>
        <p:nvSpPr>
          <p:cNvPr id="309251" name="Rectangle 3"/>
          <p:cNvSpPr>
            <a:spLocks noGrp="1" noChangeArrowheads="1"/>
          </p:cNvSpPr>
          <p:nvPr>
            <p:ph idx="1"/>
          </p:nvPr>
        </p:nvSpPr>
        <p:spPr>
          <a:xfrm>
            <a:off x="914400" y="1600201"/>
            <a:ext cx="7439025" cy="4800600"/>
          </a:xfrm>
        </p:spPr>
        <p:txBody>
          <a:bodyPr/>
          <a:lstStyle/>
          <a:p>
            <a:pPr eaLnBrk="1" hangingPunct="1">
              <a:spcBef>
                <a:spcPts val="400"/>
              </a:spcBef>
            </a:pPr>
            <a:r>
              <a:rPr lang="en-US" altLang="en-US" sz="2400" dirty="0"/>
              <a:t>Data</a:t>
            </a:r>
          </a:p>
          <a:p>
            <a:pPr lvl="1" eaLnBrk="1" hangingPunct="1">
              <a:spcBef>
                <a:spcPts val="400"/>
              </a:spcBef>
            </a:pPr>
            <a:r>
              <a:rPr lang="en-US" altLang="en-US" dirty="0"/>
              <a:t>Bill and Brenda make $60,000 per year.  They found the house they want for $225,000. They are looking at a 30-year fixed rate loan at 6.5%, and estimate property taxes and insurance costs at $200, a car loan of $270 and student loans of $50 per month. They pay tithes/offerings of 11%, save 15% in their company 401k (tax deferred and with a 5% match), and they estimate their marginal tax rate at 17%.</a:t>
            </a:r>
          </a:p>
          <a:p>
            <a:pPr eaLnBrk="1" hangingPunct="1">
              <a:spcBef>
                <a:spcPts val="400"/>
              </a:spcBef>
            </a:pPr>
            <a:r>
              <a:rPr lang="en-US" altLang="en-US" sz="2400" dirty="0"/>
              <a:t>Calculations</a:t>
            </a:r>
          </a:p>
          <a:p>
            <a:pPr lvl="1" eaLnBrk="1" hangingPunct="1">
              <a:spcBef>
                <a:spcPts val="400"/>
              </a:spcBef>
            </a:pPr>
            <a:r>
              <a:rPr lang="en-US" altLang="en-US" dirty="0"/>
              <a:t> Calculate their front-end ratio and back-end debt to income (DTI) ratios for banks (28% and 36%, respectively). What is the amount most banks will lend?  Using LT11, calculate the Saver’s amounts.</a:t>
            </a:r>
          </a:p>
        </p:txBody>
      </p:sp>
    </p:spTree>
    <p:extLst>
      <p:ext uri="{BB962C8B-B14F-4D97-AF65-F5344CB8AC3E}">
        <p14:creationId xmlns:p14="http://schemas.microsoft.com/office/powerpoint/2010/main" val="3738717512"/>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9251">
                                            <p:txEl>
                                              <p:pRg st="0" end="0"/>
                                            </p:txEl>
                                          </p:spTgt>
                                        </p:tgtEl>
                                        <p:attrNameLst>
                                          <p:attrName>style.visibility</p:attrName>
                                        </p:attrNameLst>
                                      </p:cBhvr>
                                      <p:to>
                                        <p:strVal val="visible"/>
                                      </p:to>
                                    </p:set>
                                    <p:anim calcmode="lin" valueType="num">
                                      <p:cBhvr additive="base">
                                        <p:cTn id="7" dur="500" fill="hold"/>
                                        <p:tgtEl>
                                          <p:spTgt spid="3092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925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9251">
                                            <p:txEl>
                                              <p:pRg st="1" end="1"/>
                                            </p:txEl>
                                          </p:spTgt>
                                        </p:tgtEl>
                                        <p:attrNameLst>
                                          <p:attrName>style.visibility</p:attrName>
                                        </p:attrNameLst>
                                      </p:cBhvr>
                                      <p:to>
                                        <p:strVal val="visible"/>
                                      </p:to>
                                    </p:set>
                                    <p:anim calcmode="lin" valueType="num">
                                      <p:cBhvr additive="base">
                                        <p:cTn id="11" dur="500" fill="hold"/>
                                        <p:tgtEl>
                                          <p:spTgt spid="30925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0925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9251">
                                            <p:txEl>
                                              <p:pRg st="2" end="2"/>
                                            </p:txEl>
                                          </p:spTgt>
                                        </p:tgtEl>
                                        <p:attrNameLst>
                                          <p:attrName>style.visibility</p:attrName>
                                        </p:attrNameLst>
                                      </p:cBhvr>
                                      <p:to>
                                        <p:strVal val="visible"/>
                                      </p:to>
                                    </p:set>
                                    <p:anim calcmode="lin" valueType="num">
                                      <p:cBhvr additive="base">
                                        <p:cTn id="15" dur="500" fill="hold"/>
                                        <p:tgtEl>
                                          <p:spTgt spid="30925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0925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09251">
                                            <p:txEl>
                                              <p:pRg st="3" end="3"/>
                                            </p:txEl>
                                          </p:spTgt>
                                        </p:tgtEl>
                                        <p:attrNameLst>
                                          <p:attrName>style.visibility</p:attrName>
                                        </p:attrNameLst>
                                      </p:cBhvr>
                                      <p:to>
                                        <p:strVal val="visible"/>
                                      </p:to>
                                    </p:set>
                                    <p:anim calcmode="lin" valueType="num">
                                      <p:cBhvr additive="base">
                                        <p:cTn id="19" dur="500" fill="hold"/>
                                        <p:tgtEl>
                                          <p:spTgt spid="30925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925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1" grpId="0" uiExpand="1"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altLang="en-US"/>
              <a:t>Case Study #1 Answers</a:t>
            </a:r>
            <a:endParaRPr lang="en-US" altLang="en-US" sz="2400"/>
          </a:p>
        </p:txBody>
      </p:sp>
      <p:sp>
        <p:nvSpPr>
          <p:cNvPr id="79876" name="Rectangle 3"/>
          <p:cNvSpPr>
            <a:spLocks noGrp="1" noChangeArrowheads="1"/>
          </p:cNvSpPr>
          <p:nvPr>
            <p:ph idx="1"/>
          </p:nvPr>
        </p:nvSpPr>
        <p:spPr>
          <a:xfrm>
            <a:off x="914400" y="1600200"/>
            <a:ext cx="7286625" cy="5210175"/>
          </a:xfrm>
        </p:spPr>
        <p:txBody>
          <a:bodyPr/>
          <a:lstStyle/>
          <a:p>
            <a:pPr eaLnBrk="1" hangingPunct="1">
              <a:lnSpc>
                <a:spcPct val="90000"/>
              </a:lnSpc>
              <a:buFont typeface="Wingdings" panose="05000000000000000000" pitchFamily="2" charset="2"/>
              <a:buNone/>
            </a:pPr>
            <a:r>
              <a:rPr lang="en-US" altLang="en-US" sz="2400" dirty="0"/>
              <a:t>You do not need to do this by hand—the tool is sufficient</a:t>
            </a:r>
          </a:p>
          <a:p>
            <a:pPr eaLnBrk="1" hangingPunct="1">
              <a:lnSpc>
                <a:spcPct val="90000"/>
              </a:lnSpc>
              <a:buFont typeface="Wingdings" panose="05000000000000000000" pitchFamily="2" charset="2"/>
              <a:buNone/>
            </a:pPr>
            <a:r>
              <a:rPr lang="en-US" altLang="en-US" sz="2400" dirty="0"/>
              <a:t>1. Bank Front-end DTI Ratio Calculations at 4.5%</a:t>
            </a:r>
          </a:p>
          <a:p>
            <a:pPr lvl="1" eaLnBrk="1" hangingPunct="1">
              <a:lnSpc>
                <a:spcPct val="90000"/>
              </a:lnSpc>
            </a:pPr>
            <a:r>
              <a:rPr lang="en-US" altLang="en-US" dirty="0"/>
              <a:t>Calculate Monthly income</a:t>
            </a:r>
          </a:p>
          <a:p>
            <a:pPr lvl="2" eaLnBrk="1" hangingPunct="1">
              <a:lnSpc>
                <a:spcPct val="90000"/>
              </a:lnSpc>
            </a:pPr>
            <a:r>
              <a:rPr lang="en-US" altLang="en-US" dirty="0"/>
              <a:t>Gross Income / 12 = Monthly Income = ?</a:t>
            </a:r>
          </a:p>
          <a:p>
            <a:pPr lvl="2" eaLnBrk="1" hangingPunct="1">
              <a:lnSpc>
                <a:spcPct val="90000"/>
              </a:lnSpc>
            </a:pPr>
            <a:r>
              <a:rPr lang="en-US" altLang="en-US" dirty="0"/>
              <a:t>$5,000 	</a:t>
            </a:r>
          </a:p>
          <a:p>
            <a:pPr lvl="1" eaLnBrk="1" hangingPunct="1">
              <a:lnSpc>
                <a:spcPct val="90000"/>
              </a:lnSpc>
            </a:pPr>
            <a:r>
              <a:rPr lang="en-US" altLang="en-US" dirty="0"/>
              <a:t>	Multiply times 28%	      			</a:t>
            </a:r>
          </a:p>
          <a:p>
            <a:pPr lvl="2" eaLnBrk="1" hangingPunct="1">
              <a:lnSpc>
                <a:spcPct val="90000"/>
              </a:lnSpc>
            </a:pPr>
            <a:r>
              <a:rPr lang="en-US" altLang="en-US" dirty="0"/>
              <a:t>$1,400 	</a:t>
            </a:r>
          </a:p>
          <a:p>
            <a:pPr lvl="1" eaLnBrk="1" hangingPunct="1">
              <a:lnSpc>
                <a:spcPct val="90000"/>
              </a:lnSpc>
            </a:pPr>
            <a:r>
              <a:rPr lang="en-US" altLang="en-US" dirty="0"/>
              <a:t>	Subtract taxes (T) and insurance (I) for payment </a:t>
            </a:r>
          </a:p>
          <a:p>
            <a:pPr lvl="2" eaLnBrk="1" hangingPunct="1">
              <a:lnSpc>
                <a:spcPct val="90000"/>
              </a:lnSpc>
            </a:pPr>
            <a:r>
              <a:rPr lang="en-US" altLang="en-US" dirty="0"/>
              <a:t>- $200 gives Max Mortgage Payment of $1,200</a:t>
            </a:r>
          </a:p>
          <a:p>
            <a:pPr lvl="1" eaLnBrk="1" hangingPunct="1">
              <a:lnSpc>
                <a:spcPct val="90000"/>
              </a:lnSpc>
            </a:pPr>
            <a:r>
              <a:rPr lang="en-US" altLang="en-US" dirty="0"/>
              <a:t>Calculate maximum amount bank will lend</a:t>
            </a:r>
          </a:p>
          <a:p>
            <a:pPr lvl="2" eaLnBrk="1" hangingPunct="1">
              <a:lnSpc>
                <a:spcPct val="90000"/>
              </a:lnSpc>
            </a:pPr>
            <a:r>
              <a:rPr lang="en-US" altLang="en-US" dirty="0"/>
              <a:t>Set 4.5% = I, PMT = 1,200, N=30, PV = ?</a:t>
            </a:r>
          </a:p>
          <a:p>
            <a:pPr lvl="3" eaLnBrk="1" hangingPunct="1">
              <a:lnSpc>
                <a:spcPct val="90000"/>
              </a:lnSpc>
            </a:pPr>
            <a:r>
              <a:rPr lang="en-US" altLang="en-US" dirty="0"/>
              <a:t>$236,833	</a:t>
            </a:r>
          </a:p>
        </p:txBody>
      </p:sp>
      <p:sp>
        <p:nvSpPr>
          <p:cNvPr id="9318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01DF503B-D7B0-4DC0-8A31-685605AA8553}" type="slidenum">
              <a:rPr lang="en-US" altLang="en-US" sz="1800">
                <a:solidFill>
                  <a:schemeClr val="bg1"/>
                </a:solidFill>
              </a:rPr>
              <a:pPr>
                <a:spcBef>
                  <a:spcPct val="0"/>
                </a:spcBef>
                <a:buFontTx/>
                <a:buNone/>
              </a:pPr>
              <a:t>52</a:t>
            </a:fld>
            <a:endParaRPr lang="en-US" altLang="en-US" sz="1800">
              <a:solidFill>
                <a:schemeClr val="bg1"/>
              </a:solidFill>
            </a:endParaRPr>
          </a:p>
        </p:txBody>
      </p:sp>
    </p:spTree>
    <p:extLst>
      <p:ext uri="{BB962C8B-B14F-4D97-AF65-F5344CB8AC3E}">
        <p14:creationId xmlns:p14="http://schemas.microsoft.com/office/powerpoint/2010/main" val="2130000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987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987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987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987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987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987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9876">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9876">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9876">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9876">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987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6" grpId="0" uiExpand="1" build="allAtOnce"/>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altLang="en-US" sz="3200"/>
              <a:t>	 </a:t>
            </a:r>
            <a:r>
              <a:rPr lang="en-US" altLang="en-US"/>
              <a:t>Case Study #1 Answers </a:t>
            </a:r>
            <a:r>
              <a:rPr lang="en-US" altLang="en-US" sz="2000"/>
              <a:t>(continued)</a:t>
            </a:r>
            <a:r>
              <a:rPr lang="en-US" altLang="en-US" sz="3200"/>
              <a:t>	</a:t>
            </a:r>
          </a:p>
        </p:txBody>
      </p:sp>
      <p:sp>
        <p:nvSpPr>
          <p:cNvPr id="80900" name="Rectangle 3"/>
          <p:cNvSpPr>
            <a:spLocks noGrp="1" noChangeArrowheads="1"/>
          </p:cNvSpPr>
          <p:nvPr>
            <p:ph idx="1"/>
          </p:nvPr>
        </p:nvSpPr>
        <p:spPr>
          <a:xfrm>
            <a:off x="914400" y="1600200"/>
            <a:ext cx="7286625" cy="4981575"/>
          </a:xfrm>
        </p:spPr>
        <p:txBody>
          <a:bodyPr/>
          <a:lstStyle/>
          <a:p>
            <a:pPr eaLnBrk="1" hangingPunct="1">
              <a:buFont typeface="Wingdings" panose="05000000000000000000" pitchFamily="2" charset="2"/>
              <a:buNone/>
            </a:pPr>
            <a:r>
              <a:rPr lang="en-US" altLang="en-US" sz="2400" dirty="0"/>
              <a:t>Using the tool to calculate this is all that is needed.</a:t>
            </a:r>
          </a:p>
          <a:p>
            <a:pPr eaLnBrk="1" hangingPunct="1">
              <a:buFont typeface="Wingdings" panose="05000000000000000000" pitchFamily="2" charset="2"/>
              <a:buNone/>
            </a:pPr>
            <a:r>
              <a:rPr lang="en-US" altLang="en-US" sz="2400" dirty="0"/>
              <a:t>2.  Bank Back-end DTI Ratio Calculations at 4.5% </a:t>
            </a:r>
            <a:r>
              <a:rPr lang="en-US" altLang="en-US" sz="1800" dirty="0"/>
              <a:t>(</a:t>
            </a:r>
            <a:r>
              <a:rPr lang="en-US" altLang="en-US" sz="1800" dirty="0" err="1"/>
              <a:t>PITI+Debt</a:t>
            </a:r>
            <a:r>
              <a:rPr lang="en-US" altLang="en-US" sz="1800" dirty="0"/>
              <a:t>)/GI</a:t>
            </a:r>
          </a:p>
          <a:p>
            <a:pPr lvl="1" eaLnBrk="1" hangingPunct="1"/>
            <a:r>
              <a:rPr lang="en-US" altLang="en-US" dirty="0"/>
              <a:t>Calculate Monthly Income (Gross Income/12)	</a:t>
            </a:r>
          </a:p>
          <a:p>
            <a:pPr lvl="2" eaLnBrk="1" hangingPunct="1"/>
            <a:r>
              <a:rPr lang="en-US" altLang="en-US" dirty="0"/>
              <a:t>$5,000 Multiply times 36% = $1,800</a:t>
            </a:r>
          </a:p>
          <a:p>
            <a:pPr lvl="1" eaLnBrk="1" hangingPunct="1"/>
            <a:r>
              <a:rPr lang="en-US" altLang="en-US" dirty="0"/>
              <a:t>Subtract taxes (T) and insurance (I) </a:t>
            </a:r>
          </a:p>
          <a:p>
            <a:pPr lvl="2" eaLnBrk="1" hangingPunct="1"/>
            <a:r>
              <a:rPr lang="en-US" altLang="en-US" dirty="0"/>
              <a:t>$1,800 – 200 = $1,600</a:t>
            </a:r>
          </a:p>
          <a:p>
            <a:pPr lvl="1" eaLnBrk="1" hangingPunct="1"/>
            <a:r>
              <a:rPr lang="en-US" altLang="en-US" dirty="0"/>
              <a:t>Subtract Monthly debt payments</a:t>
            </a:r>
          </a:p>
          <a:p>
            <a:pPr lvl="2" eaLnBrk="1" hangingPunct="1"/>
            <a:r>
              <a:rPr lang="en-US" altLang="en-US" dirty="0"/>
              <a:t>$1,600 - Car 270 - Student Loan -  50 = $1,280</a:t>
            </a:r>
          </a:p>
          <a:p>
            <a:pPr lvl="1" eaLnBrk="1" hangingPunct="1"/>
            <a:r>
              <a:rPr lang="en-US" altLang="en-US" dirty="0"/>
              <a:t>Calculate amount based on adjustments</a:t>
            </a:r>
          </a:p>
          <a:p>
            <a:pPr lvl="2" eaLnBrk="1" hangingPunct="1"/>
            <a:r>
              <a:rPr lang="en-US" altLang="en-US" dirty="0"/>
              <a:t>Set 4.5% = I, </a:t>
            </a:r>
            <a:r>
              <a:rPr lang="en-US" altLang="en-US" dirty="0" err="1"/>
              <a:t>Pmt</a:t>
            </a:r>
            <a:r>
              <a:rPr lang="en-US" altLang="en-US" dirty="0"/>
              <a:t> = 1280, N=30, PV = ?</a:t>
            </a:r>
          </a:p>
          <a:p>
            <a:pPr lvl="3" eaLnBrk="1" hangingPunct="1"/>
            <a:r>
              <a:rPr lang="en-US" altLang="en-US" dirty="0"/>
              <a:t>$252,622</a:t>
            </a:r>
          </a:p>
        </p:txBody>
      </p:sp>
      <p:sp>
        <p:nvSpPr>
          <p:cNvPr id="94212"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D7CCED01-A4E8-4406-B348-DDE764282ED1}" type="slidenum">
              <a:rPr lang="en-US" altLang="en-US" sz="1800">
                <a:solidFill>
                  <a:schemeClr val="bg1"/>
                </a:solidFill>
              </a:rPr>
              <a:pPr>
                <a:spcBef>
                  <a:spcPct val="0"/>
                </a:spcBef>
                <a:buFontTx/>
                <a:buNone/>
              </a:pPr>
              <a:t>53</a:t>
            </a:fld>
            <a:endParaRPr lang="en-US" altLang="en-US" sz="1800">
              <a:solidFill>
                <a:schemeClr val="bg1"/>
              </a:solidFill>
            </a:endParaRPr>
          </a:p>
        </p:txBody>
      </p:sp>
    </p:spTree>
    <p:extLst>
      <p:ext uri="{BB962C8B-B14F-4D97-AF65-F5344CB8AC3E}">
        <p14:creationId xmlns:p14="http://schemas.microsoft.com/office/powerpoint/2010/main" val="278943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090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090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90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090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0900">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0900">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0900">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0900">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0900">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0900">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090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0" grpId="0" uiExpand="1" build="allAtOnce"/>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altLang="en-US"/>
              <a:t>Case Study #1 Answers</a:t>
            </a:r>
            <a:endParaRPr lang="en-US" altLang="en-US" sz="2400"/>
          </a:p>
        </p:txBody>
      </p:sp>
      <p:sp>
        <p:nvSpPr>
          <p:cNvPr id="79876" name="Rectangle 3"/>
          <p:cNvSpPr>
            <a:spLocks noGrp="1" noChangeArrowheads="1"/>
          </p:cNvSpPr>
          <p:nvPr>
            <p:ph idx="1"/>
          </p:nvPr>
        </p:nvSpPr>
        <p:spPr>
          <a:xfrm>
            <a:off x="914400" y="1600200"/>
            <a:ext cx="7286625" cy="5210175"/>
          </a:xfrm>
        </p:spPr>
        <p:txBody>
          <a:bodyPr/>
          <a:lstStyle/>
          <a:p>
            <a:pPr eaLnBrk="1" hangingPunct="1">
              <a:lnSpc>
                <a:spcPct val="90000"/>
              </a:lnSpc>
              <a:buFont typeface="Wingdings" panose="05000000000000000000" pitchFamily="2" charset="2"/>
              <a:buNone/>
            </a:pPr>
            <a:r>
              <a:rPr lang="en-US" altLang="en-US" sz="2400" dirty="0"/>
              <a:t>1. Saver Front-end DTI Ratio Calculations at 4.5%</a:t>
            </a:r>
          </a:p>
          <a:p>
            <a:pPr lvl="1" eaLnBrk="1" hangingPunct="1">
              <a:lnSpc>
                <a:spcPct val="90000"/>
              </a:lnSpc>
            </a:pPr>
            <a:r>
              <a:rPr lang="en-US" altLang="en-US" dirty="0"/>
              <a:t>Calculate Monthly income</a:t>
            </a:r>
          </a:p>
          <a:p>
            <a:pPr lvl="2" eaLnBrk="1" hangingPunct="1">
              <a:lnSpc>
                <a:spcPct val="90000"/>
              </a:lnSpc>
            </a:pPr>
            <a:r>
              <a:rPr lang="en-US" altLang="en-US" dirty="0"/>
              <a:t>Monthly Income = $5,000  times 28% = $1,400</a:t>
            </a:r>
          </a:p>
          <a:p>
            <a:pPr lvl="2" eaLnBrk="1" hangingPunct="1">
              <a:lnSpc>
                <a:spcPct val="90000"/>
              </a:lnSpc>
            </a:pPr>
            <a:r>
              <a:rPr lang="en-US" altLang="en-US" dirty="0"/>
              <a:t>- $200 gives Max Mortgage Payment of $1,200</a:t>
            </a:r>
          </a:p>
          <a:p>
            <a:pPr lvl="2" eaLnBrk="1" hangingPunct="1">
              <a:lnSpc>
                <a:spcPct val="90000"/>
              </a:lnSpc>
            </a:pPr>
            <a:r>
              <a:rPr lang="en-US" altLang="en-US" dirty="0"/>
              <a:t>Adjustments</a:t>
            </a:r>
          </a:p>
          <a:p>
            <a:pPr lvl="3" eaLnBrk="1" hangingPunct="1">
              <a:lnSpc>
                <a:spcPct val="90000"/>
              </a:lnSpc>
            </a:pPr>
            <a:r>
              <a:rPr lang="en-US" altLang="en-US" dirty="0"/>
              <a:t>11.0% *(1-.17% tax shield) = 9.1%</a:t>
            </a:r>
          </a:p>
          <a:p>
            <a:pPr lvl="3" eaLnBrk="1" hangingPunct="1">
              <a:lnSpc>
                <a:spcPct val="90000"/>
              </a:lnSpc>
            </a:pPr>
            <a:r>
              <a:rPr lang="en-US" altLang="en-US" dirty="0"/>
              <a:t>15.0%*100%*(1-.17% tax shield) = 12.5%</a:t>
            </a:r>
          </a:p>
          <a:p>
            <a:pPr lvl="3" eaLnBrk="1" hangingPunct="1">
              <a:lnSpc>
                <a:spcPct val="90000"/>
              </a:lnSpc>
            </a:pPr>
            <a:r>
              <a:rPr lang="en-US" altLang="en-US" dirty="0"/>
              <a:t>Total adjustments = 21.6%</a:t>
            </a:r>
          </a:p>
          <a:p>
            <a:pPr lvl="2" eaLnBrk="1" hangingPunct="1">
              <a:lnSpc>
                <a:spcPct val="90000"/>
              </a:lnSpc>
            </a:pPr>
            <a:r>
              <a:rPr lang="en-US" altLang="en-US" dirty="0"/>
              <a:t>5,000 * (1-.216) = $3,920 *.28 – 200 = $898</a:t>
            </a:r>
          </a:p>
          <a:p>
            <a:pPr lvl="1" eaLnBrk="1" hangingPunct="1">
              <a:lnSpc>
                <a:spcPct val="90000"/>
              </a:lnSpc>
            </a:pPr>
            <a:r>
              <a:rPr lang="en-US" altLang="en-US" dirty="0"/>
              <a:t>Calculate maximum amount bank will lend</a:t>
            </a:r>
          </a:p>
          <a:p>
            <a:pPr lvl="2" eaLnBrk="1" hangingPunct="1">
              <a:lnSpc>
                <a:spcPct val="90000"/>
              </a:lnSpc>
            </a:pPr>
            <a:r>
              <a:rPr lang="en-US" altLang="en-US" dirty="0"/>
              <a:t>Set 4.5% = I, </a:t>
            </a:r>
            <a:r>
              <a:rPr lang="en-US" altLang="en-US" dirty="0" err="1"/>
              <a:t>Pmt</a:t>
            </a:r>
            <a:r>
              <a:rPr lang="en-US" altLang="en-US" dirty="0"/>
              <a:t> = $898, N=30, PV = ?</a:t>
            </a:r>
          </a:p>
          <a:p>
            <a:pPr lvl="3" eaLnBrk="1" hangingPunct="1">
              <a:lnSpc>
                <a:spcPct val="90000"/>
              </a:lnSpc>
            </a:pPr>
            <a:r>
              <a:rPr lang="en-US" altLang="en-US" dirty="0"/>
              <a:t>$177,207 	</a:t>
            </a:r>
          </a:p>
        </p:txBody>
      </p:sp>
      <p:sp>
        <p:nvSpPr>
          <p:cNvPr id="9318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01DF503B-D7B0-4DC0-8A31-685605AA8553}" type="slidenum">
              <a:rPr lang="en-US" altLang="en-US" sz="1800">
                <a:solidFill>
                  <a:schemeClr val="bg1"/>
                </a:solidFill>
              </a:rPr>
              <a:pPr>
                <a:spcBef>
                  <a:spcPct val="0"/>
                </a:spcBef>
                <a:buFontTx/>
                <a:buNone/>
              </a:pPr>
              <a:t>54</a:t>
            </a:fld>
            <a:endParaRPr lang="en-US" altLang="en-US" sz="1800">
              <a:solidFill>
                <a:schemeClr val="bg1"/>
              </a:solidFill>
            </a:endParaRPr>
          </a:p>
        </p:txBody>
      </p:sp>
    </p:spTree>
    <p:extLst>
      <p:ext uri="{BB962C8B-B14F-4D97-AF65-F5344CB8AC3E}">
        <p14:creationId xmlns:p14="http://schemas.microsoft.com/office/powerpoint/2010/main" val="20710101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87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987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987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9876">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9876">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9876">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987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9876">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9876">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9876">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987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6" grpId="0" uiExpand="1" build="allAtOnce"/>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altLang="en-US" sz="3200"/>
              <a:t>	 </a:t>
            </a:r>
            <a:r>
              <a:rPr lang="en-US" altLang="en-US"/>
              <a:t>Case Study #1 Answers </a:t>
            </a:r>
            <a:r>
              <a:rPr lang="en-US" altLang="en-US" sz="2000"/>
              <a:t>(continued)</a:t>
            </a:r>
            <a:r>
              <a:rPr lang="en-US" altLang="en-US" sz="3200"/>
              <a:t>	</a:t>
            </a:r>
          </a:p>
        </p:txBody>
      </p:sp>
      <p:sp>
        <p:nvSpPr>
          <p:cNvPr id="80900" name="Rectangle 3"/>
          <p:cNvSpPr>
            <a:spLocks noGrp="1" noChangeArrowheads="1"/>
          </p:cNvSpPr>
          <p:nvPr>
            <p:ph idx="1"/>
          </p:nvPr>
        </p:nvSpPr>
        <p:spPr>
          <a:xfrm>
            <a:off x="914400" y="1600200"/>
            <a:ext cx="7286625" cy="4981575"/>
          </a:xfrm>
        </p:spPr>
        <p:txBody>
          <a:bodyPr/>
          <a:lstStyle/>
          <a:p>
            <a:pPr eaLnBrk="1" hangingPunct="1">
              <a:buFont typeface="Wingdings" panose="05000000000000000000" pitchFamily="2" charset="2"/>
              <a:buNone/>
            </a:pPr>
            <a:r>
              <a:rPr lang="en-US" altLang="en-US" sz="2400" dirty="0"/>
              <a:t>2.  Saver Back-end DTI Ratio Calculations at 4.5% </a:t>
            </a:r>
            <a:endParaRPr lang="en-US" altLang="en-US" sz="1800" dirty="0"/>
          </a:p>
          <a:p>
            <a:pPr lvl="1" eaLnBrk="1" hangingPunct="1"/>
            <a:r>
              <a:rPr lang="en-US" altLang="en-US" dirty="0"/>
              <a:t>Monthly Income = $5,000</a:t>
            </a:r>
          </a:p>
          <a:p>
            <a:pPr lvl="2" eaLnBrk="1" hangingPunct="1">
              <a:lnSpc>
                <a:spcPct val="90000"/>
              </a:lnSpc>
            </a:pPr>
            <a:r>
              <a:rPr lang="en-US" altLang="en-US" dirty="0"/>
              <a:t>Adjustments</a:t>
            </a:r>
          </a:p>
          <a:p>
            <a:pPr lvl="3" eaLnBrk="1" hangingPunct="1">
              <a:lnSpc>
                <a:spcPct val="90000"/>
              </a:lnSpc>
            </a:pPr>
            <a:r>
              <a:rPr lang="en-US" altLang="en-US" dirty="0"/>
              <a:t>11.0% *(1-.17% tax shield) = 9.1%</a:t>
            </a:r>
          </a:p>
          <a:p>
            <a:pPr lvl="3" eaLnBrk="1" hangingPunct="1">
              <a:lnSpc>
                <a:spcPct val="90000"/>
              </a:lnSpc>
            </a:pPr>
            <a:r>
              <a:rPr lang="en-US" altLang="en-US" dirty="0"/>
              <a:t>15.0%*100%*(1-.17% tax shield) = 12.5%</a:t>
            </a:r>
          </a:p>
          <a:p>
            <a:pPr lvl="3" eaLnBrk="1" hangingPunct="1">
              <a:lnSpc>
                <a:spcPct val="90000"/>
              </a:lnSpc>
            </a:pPr>
            <a:r>
              <a:rPr lang="en-US" altLang="en-US" dirty="0"/>
              <a:t>Total adjustments = 21.6%</a:t>
            </a:r>
          </a:p>
          <a:p>
            <a:pPr lvl="1" eaLnBrk="1" hangingPunct="1"/>
            <a:r>
              <a:rPr lang="en-US" altLang="en-US" dirty="0"/>
              <a:t>Subtract taxes &amp; insurance, and loans</a:t>
            </a:r>
          </a:p>
          <a:p>
            <a:pPr lvl="2" eaLnBrk="1" hangingPunct="1">
              <a:lnSpc>
                <a:spcPct val="90000"/>
              </a:lnSpc>
            </a:pPr>
            <a:r>
              <a:rPr lang="en-US" altLang="en-US" dirty="0"/>
              <a:t>5,000*(1-.216) = $3,920*.36 – 200 - 320 = $892</a:t>
            </a:r>
          </a:p>
          <a:p>
            <a:pPr lvl="1" eaLnBrk="1" hangingPunct="1"/>
            <a:r>
              <a:rPr lang="en-US" altLang="en-US" dirty="0"/>
              <a:t>Calculate amount based on adjustments</a:t>
            </a:r>
          </a:p>
          <a:p>
            <a:pPr lvl="2" eaLnBrk="1" hangingPunct="1"/>
            <a:r>
              <a:rPr lang="en-US" altLang="en-US" dirty="0"/>
              <a:t>Set 4.5% = I, </a:t>
            </a:r>
            <a:r>
              <a:rPr lang="en-US" altLang="en-US" dirty="0" err="1"/>
              <a:t>Pmt</a:t>
            </a:r>
            <a:r>
              <a:rPr lang="en-US" altLang="en-US" dirty="0"/>
              <a:t> = 892, N=30, PV = ?</a:t>
            </a:r>
          </a:p>
          <a:p>
            <a:pPr lvl="3" eaLnBrk="1" hangingPunct="1"/>
            <a:r>
              <a:rPr lang="en-US" altLang="en-US" dirty="0"/>
              <a:t>$175,959</a:t>
            </a:r>
          </a:p>
        </p:txBody>
      </p:sp>
      <p:sp>
        <p:nvSpPr>
          <p:cNvPr id="94212"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D7CCED01-A4E8-4406-B348-DDE764282ED1}" type="slidenum">
              <a:rPr lang="en-US" altLang="en-US" sz="1800">
                <a:solidFill>
                  <a:schemeClr val="bg1"/>
                </a:solidFill>
              </a:rPr>
              <a:pPr>
                <a:spcBef>
                  <a:spcPct val="0"/>
                </a:spcBef>
                <a:buFontTx/>
                <a:buNone/>
              </a:pPr>
              <a:t>55</a:t>
            </a:fld>
            <a:endParaRPr lang="en-US" altLang="en-US" sz="1800">
              <a:solidFill>
                <a:schemeClr val="bg1"/>
              </a:solidFill>
            </a:endParaRPr>
          </a:p>
        </p:txBody>
      </p:sp>
    </p:spTree>
    <p:extLst>
      <p:ext uri="{BB962C8B-B14F-4D97-AF65-F5344CB8AC3E}">
        <p14:creationId xmlns:p14="http://schemas.microsoft.com/office/powerpoint/2010/main" val="3106193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090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090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90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090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090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090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0900">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0900">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0900">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0900">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090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0" grpId="0" uiExpand="1" build="allAtOnce"/>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altLang="en-US"/>
              <a:t>Case Study #1 Answers</a:t>
            </a:r>
            <a:endParaRPr lang="en-US" altLang="en-US" sz="2400"/>
          </a:p>
        </p:txBody>
      </p:sp>
      <p:sp>
        <p:nvSpPr>
          <p:cNvPr id="79876" name="Rectangle 3"/>
          <p:cNvSpPr>
            <a:spLocks noGrp="1" noChangeArrowheads="1"/>
          </p:cNvSpPr>
          <p:nvPr>
            <p:ph idx="1"/>
          </p:nvPr>
        </p:nvSpPr>
        <p:spPr>
          <a:xfrm>
            <a:off x="914400" y="1600200"/>
            <a:ext cx="7286625" cy="5210175"/>
          </a:xfrm>
        </p:spPr>
        <p:txBody>
          <a:bodyPr/>
          <a:lstStyle/>
          <a:p>
            <a:pPr eaLnBrk="1" hangingPunct="1">
              <a:lnSpc>
                <a:spcPct val="90000"/>
              </a:lnSpc>
              <a:buFont typeface="Wingdings" panose="05000000000000000000" pitchFamily="2" charset="2"/>
              <a:buNone/>
            </a:pPr>
            <a:r>
              <a:rPr lang="en-US" altLang="en-US" dirty="0"/>
              <a:t>	</a:t>
            </a:r>
          </a:p>
        </p:txBody>
      </p:sp>
      <p:sp>
        <p:nvSpPr>
          <p:cNvPr id="9318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01DF503B-D7B0-4DC0-8A31-685605AA8553}" type="slidenum">
              <a:rPr lang="en-US" altLang="en-US" sz="1800">
                <a:solidFill>
                  <a:schemeClr val="bg1"/>
                </a:solidFill>
              </a:rPr>
              <a:pPr>
                <a:spcBef>
                  <a:spcPct val="0"/>
                </a:spcBef>
                <a:buFontTx/>
                <a:buNone/>
              </a:pPr>
              <a:t>56</a:t>
            </a:fld>
            <a:endParaRPr lang="en-US" altLang="en-US" sz="1800">
              <a:solidFill>
                <a:schemeClr val="bg1"/>
              </a:solidFill>
            </a:endParaRPr>
          </a:p>
        </p:txBody>
      </p:sp>
      <p:pic>
        <p:nvPicPr>
          <p:cNvPr id="3" name="Picture 2">
            <a:extLst>
              <a:ext uri="{FF2B5EF4-FFF2-40B4-BE49-F238E27FC236}">
                <a16:creationId xmlns:a16="http://schemas.microsoft.com/office/drawing/2014/main" id="{4A02B8AA-84B3-4592-8394-3E423B8DC016}"/>
              </a:ext>
            </a:extLst>
          </p:cNvPr>
          <p:cNvPicPr>
            <a:picLocks noChangeAspect="1"/>
          </p:cNvPicPr>
          <p:nvPr/>
        </p:nvPicPr>
        <p:blipFill>
          <a:blip r:embed="rId2"/>
          <a:stretch>
            <a:fillRect/>
          </a:stretch>
        </p:blipFill>
        <p:spPr>
          <a:xfrm>
            <a:off x="96366" y="1600199"/>
            <a:ext cx="4475634" cy="5031259"/>
          </a:xfrm>
          <a:prstGeom prst="rect">
            <a:avLst/>
          </a:prstGeom>
        </p:spPr>
      </p:pic>
      <p:pic>
        <p:nvPicPr>
          <p:cNvPr id="4" name="Picture 3">
            <a:extLst>
              <a:ext uri="{FF2B5EF4-FFF2-40B4-BE49-F238E27FC236}">
                <a16:creationId xmlns:a16="http://schemas.microsoft.com/office/drawing/2014/main" id="{39207011-25B7-4B55-95CF-EBF6F47A9E76}"/>
              </a:ext>
            </a:extLst>
          </p:cNvPr>
          <p:cNvPicPr>
            <a:picLocks noChangeAspect="1"/>
          </p:cNvPicPr>
          <p:nvPr/>
        </p:nvPicPr>
        <p:blipFill>
          <a:blip r:embed="rId3"/>
          <a:stretch>
            <a:fillRect/>
          </a:stretch>
        </p:blipFill>
        <p:spPr>
          <a:xfrm>
            <a:off x="4677285" y="1600198"/>
            <a:ext cx="4341773" cy="5029201"/>
          </a:xfrm>
          <a:prstGeom prst="rect">
            <a:avLst/>
          </a:prstGeom>
        </p:spPr>
      </p:pic>
    </p:spTree>
    <p:extLst>
      <p:ext uri="{BB962C8B-B14F-4D97-AF65-F5344CB8AC3E}">
        <p14:creationId xmlns:p14="http://schemas.microsoft.com/office/powerpoint/2010/main" val="394505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6" grpId="0" uiExpand="1" build="allAtOnce"/>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altLang="en-US"/>
              <a:t>Case Study #1 Answers </a:t>
            </a:r>
            <a:r>
              <a:rPr lang="en-US" altLang="en-US" sz="2400"/>
              <a:t>(continued)</a:t>
            </a:r>
          </a:p>
        </p:txBody>
      </p:sp>
      <p:sp>
        <p:nvSpPr>
          <p:cNvPr id="81924" name="Rectangle 3"/>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sz="2400" dirty="0"/>
              <a:t>Applications:</a:t>
            </a:r>
          </a:p>
          <a:p>
            <a:pPr eaLnBrk="1" hangingPunct="1"/>
            <a:r>
              <a:rPr lang="en-US" altLang="en-US" sz="2400" dirty="0"/>
              <a:t>Since the bank will generally lend the lesser of the two ratios, they would likely be allowed to borrow $236,833.</a:t>
            </a:r>
          </a:p>
          <a:p>
            <a:pPr eaLnBrk="1" hangingPunct="1"/>
            <a:r>
              <a:rPr lang="en-US" altLang="en-US" sz="2400" dirty="0"/>
              <a:t>The Saver would likely adjust that amount downward toward roughly $180,000.</a:t>
            </a:r>
          </a:p>
          <a:p>
            <a:pPr eaLnBrk="1" hangingPunct="1"/>
            <a:r>
              <a:rPr lang="en-US" altLang="en-US" sz="2400" dirty="0"/>
              <a:t>We would recommend something between these two estimates	</a:t>
            </a:r>
          </a:p>
          <a:p>
            <a:pPr eaLnBrk="1" hangingPunct="1">
              <a:lnSpc>
                <a:spcPct val="80000"/>
              </a:lnSpc>
            </a:pPr>
            <a:endParaRPr lang="en-US" altLang="en-US" sz="1600" dirty="0"/>
          </a:p>
        </p:txBody>
      </p:sp>
      <p:sp>
        <p:nvSpPr>
          <p:cNvPr id="9523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AB3B3476-C181-42AE-A874-FA588C225722}" type="slidenum">
              <a:rPr lang="en-US" altLang="en-US" sz="1800">
                <a:solidFill>
                  <a:schemeClr val="bg1"/>
                </a:solidFill>
              </a:rPr>
              <a:pPr>
                <a:spcBef>
                  <a:spcPct val="0"/>
                </a:spcBef>
                <a:buFontTx/>
                <a:buNone/>
              </a:pPr>
              <a:t>57</a:t>
            </a:fld>
            <a:endParaRPr lang="en-US" altLang="en-US" sz="1800">
              <a:solidFill>
                <a:schemeClr val="bg1"/>
              </a:solidFill>
            </a:endParaRPr>
          </a:p>
        </p:txBody>
      </p:sp>
      <p:pic>
        <p:nvPicPr>
          <p:cNvPr id="2" name="Picture 1"/>
          <p:cNvPicPr>
            <a:picLocks noChangeAspect="1"/>
          </p:cNvPicPr>
          <p:nvPr/>
        </p:nvPicPr>
        <p:blipFill>
          <a:blip r:embed="rId2"/>
          <a:stretch>
            <a:fillRect/>
          </a:stretch>
        </p:blipFill>
        <p:spPr>
          <a:xfrm>
            <a:off x="2209800" y="4834354"/>
            <a:ext cx="5486400" cy="2023646"/>
          </a:xfrm>
          <a:prstGeom prst="rect">
            <a:avLst/>
          </a:prstGeom>
        </p:spPr>
      </p:pic>
    </p:spTree>
    <p:extLst>
      <p:ext uri="{BB962C8B-B14F-4D97-AF65-F5344CB8AC3E}">
        <p14:creationId xmlns:p14="http://schemas.microsoft.com/office/powerpoint/2010/main" val="41523318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2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uiExpand="1" build="allAtOnce"/>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altLang="en-US" dirty="0"/>
              <a:t>Case Study #2</a:t>
            </a:r>
            <a:endParaRPr lang="en-US" altLang="en-US" sz="2400" dirty="0"/>
          </a:p>
        </p:txBody>
      </p:sp>
      <p:sp>
        <p:nvSpPr>
          <p:cNvPr id="92164" name="Rectangle 3"/>
          <p:cNvSpPr>
            <a:spLocks noGrp="1" noChangeArrowheads="1"/>
          </p:cNvSpPr>
          <p:nvPr>
            <p:ph idx="1"/>
          </p:nvPr>
        </p:nvSpPr>
        <p:spPr>
          <a:xfrm>
            <a:off x="914400" y="1600200"/>
            <a:ext cx="7286625" cy="5210175"/>
          </a:xfrm>
        </p:spPr>
        <p:txBody>
          <a:bodyPr/>
          <a:lstStyle/>
          <a:p>
            <a:pPr eaLnBrk="1" hangingPunct="1"/>
            <a:r>
              <a:rPr lang="en-US" altLang="en-US" sz="2400" dirty="0"/>
              <a:t>Data</a:t>
            </a:r>
          </a:p>
          <a:p>
            <a:pPr lvl="1" eaLnBrk="1" hangingPunct="1"/>
            <a:r>
              <a:rPr lang="en-US" altLang="en-US" dirty="0"/>
              <a:t>From Case #2, Trent and Jen will need to get exactly $200,000 out of the loan.  They have looked at Loan a for 6.0% and no points and fees, and Loan B is for 5.75% and $1,500 in fees.  They are assuming to include the cost of points and fees in the loan.</a:t>
            </a:r>
          </a:p>
          <a:p>
            <a:pPr eaLnBrk="1" hangingPunct="1"/>
            <a:r>
              <a:rPr lang="en-US" altLang="en-US" sz="2400" dirty="0"/>
              <a:t>Calculations</a:t>
            </a:r>
          </a:p>
          <a:p>
            <a:pPr lvl="1" eaLnBrk="1" hangingPunct="1"/>
            <a:r>
              <a:rPr lang="en-US" altLang="en-US" dirty="0"/>
              <a:t>Assuming they go with Loan B, how much will they need to borrow above the $200,000 so when they take out the 1 point and $1,500 fees, they will have exactly the $200,000 needed for the home?</a:t>
            </a:r>
          </a:p>
        </p:txBody>
      </p:sp>
      <p:sp>
        <p:nvSpPr>
          <p:cNvPr id="10854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DDCF218D-7C57-4568-B7E7-ACD8967D2E43}" type="slidenum">
              <a:rPr lang="en-US" altLang="en-US" sz="1800">
                <a:solidFill>
                  <a:schemeClr val="bg1"/>
                </a:solidFill>
              </a:rPr>
              <a:pPr>
                <a:spcBef>
                  <a:spcPct val="0"/>
                </a:spcBef>
                <a:buFontTx/>
                <a:buNone/>
              </a:pPr>
              <a:t>58</a:t>
            </a:fld>
            <a:endParaRPr lang="en-US" altLang="en-US" sz="1800">
              <a:solidFill>
                <a:schemeClr val="bg1"/>
              </a:solidFill>
            </a:endParaRPr>
          </a:p>
        </p:txBody>
      </p:sp>
    </p:spTree>
    <p:extLst>
      <p:ext uri="{BB962C8B-B14F-4D97-AF65-F5344CB8AC3E}">
        <p14:creationId xmlns:p14="http://schemas.microsoft.com/office/powerpoint/2010/main" val="16244814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16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6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216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6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236537" y="685800"/>
            <a:ext cx="8670925" cy="903432"/>
          </a:xfrm>
        </p:spPr>
        <p:txBody>
          <a:bodyPr/>
          <a:lstStyle/>
          <a:p>
            <a:pPr eaLnBrk="1" hangingPunct="1"/>
            <a:r>
              <a:rPr lang="en-US" altLang="en-US" sz="3200" dirty="0"/>
              <a:t>Case Study #2 Answers</a:t>
            </a:r>
            <a:br>
              <a:rPr lang="en-US" altLang="en-US" sz="3200" dirty="0"/>
            </a:br>
            <a:r>
              <a:rPr lang="en-US" altLang="en-US" sz="1600" dirty="0"/>
              <a:t>How much will Trent and Jen need to borrow above the $200,000 so when they take out the 1 point and $1,500 fees, they will have exactly the $200,000 needed for the home?</a:t>
            </a:r>
            <a:endParaRPr lang="en-US" altLang="en-US" sz="3200" dirty="0"/>
          </a:p>
        </p:txBody>
      </p:sp>
      <p:sp>
        <p:nvSpPr>
          <p:cNvPr id="359427" name="Rectangle 3"/>
          <p:cNvSpPr>
            <a:spLocks noGrp="1" noChangeArrowheads="1"/>
          </p:cNvSpPr>
          <p:nvPr>
            <p:ph idx="1"/>
          </p:nvPr>
        </p:nvSpPr>
        <p:spPr>
          <a:xfrm>
            <a:off x="914400" y="1600200"/>
            <a:ext cx="7315200" cy="5105400"/>
          </a:xfrm>
        </p:spPr>
        <p:txBody>
          <a:bodyPr/>
          <a:lstStyle/>
          <a:p>
            <a:pPr eaLnBrk="1" hangingPunct="1">
              <a:lnSpc>
                <a:spcPct val="90000"/>
              </a:lnSpc>
              <a:buFont typeface="Wingdings" panose="05000000000000000000" pitchFamily="2" charset="2"/>
              <a:buNone/>
            </a:pPr>
            <a:r>
              <a:rPr lang="en-US" altLang="en-US" sz="2400" dirty="0"/>
              <a:t>The formula for calculating the amount needed before fees and points is:</a:t>
            </a:r>
          </a:p>
          <a:p>
            <a:pPr eaLnBrk="1" hangingPunct="1">
              <a:lnSpc>
                <a:spcPct val="90000"/>
              </a:lnSpc>
              <a:buFont typeface="Wingdings" panose="05000000000000000000" pitchFamily="2" charset="2"/>
              <a:buNone/>
            </a:pPr>
            <a:r>
              <a:rPr lang="en-US" altLang="en-US" sz="2400" dirty="0"/>
              <a:t>	[Amount Needed + Fees] / ((100 - # points)/100)</a:t>
            </a:r>
          </a:p>
          <a:p>
            <a:pPr eaLnBrk="1" hangingPunct="1">
              <a:lnSpc>
                <a:spcPct val="90000"/>
              </a:lnSpc>
            </a:pPr>
            <a:r>
              <a:rPr lang="en-US" altLang="en-US" sz="2400" dirty="0"/>
              <a:t>Trent and Jen need $200,000, they are paying 1 point and $1,500 in fees so the formula is:</a:t>
            </a:r>
          </a:p>
          <a:p>
            <a:pPr lvl="1" eaLnBrk="1" hangingPunct="1">
              <a:lnSpc>
                <a:spcPct val="90000"/>
              </a:lnSpc>
              <a:buFont typeface="Wingdings" panose="05000000000000000000" pitchFamily="2" charset="2"/>
              <a:buNone/>
            </a:pPr>
            <a:r>
              <a:rPr lang="en-US" altLang="en-US" dirty="0"/>
              <a:t>     [ </a:t>
            </a:r>
            <a:r>
              <a:rPr lang="en-US" altLang="en-US" u="sng" dirty="0"/>
              <a:t>$200,000 + $1,500 </a:t>
            </a:r>
            <a:r>
              <a:rPr lang="en-US" altLang="en-US" dirty="0"/>
              <a:t> ] in fees  = ?</a:t>
            </a:r>
          </a:p>
          <a:p>
            <a:pPr lvl="1" eaLnBrk="1" hangingPunct="1">
              <a:lnSpc>
                <a:spcPct val="90000"/>
              </a:lnSpc>
              <a:buFont typeface="Wingdings" panose="05000000000000000000" pitchFamily="2" charset="2"/>
              <a:buNone/>
            </a:pPr>
            <a:r>
              <a:rPr lang="en-US" altLang="en-US" dirty="0"/>
              <a:t>        ((100 – 1 point)/100)</a:t>
            </a:r>
          </a:p>
          <a:p>
            <a:pPr lvl="1" eaLnBrk="1" hangingPunct="1">
              <a:lnSpc>
                <a:spcPct val="90000"/>
              </a:lnSpc>
              <a:buFont typeface="Wingdings" panose="05000000000000000000" pitchFamily="2" charset="2"/>
              <a:buNone/>
            </a:pPr>
            <a:r>
              <a:rPr lang="en-US" altLang="en-US" dirty="0"/>
              <a:t>They will need:		         $203,535.35</a:t>
            </a:r>
          </a:p>
          <a:p>
            <a:pPr lvl="1" eaLnBrk="1" hangingPunct="1">
              <a:lnSpc>
                <a:spcPct val="90000"/>
              </a:lnSpc>
              <a:buFont typeface="Wingdings" panose="05000000000000000000" pitchFamily="2" charset="2"/>
              <a:buNone/>
            </a:pPr>
            <a:r>
              <a:rPr lang="en-US" altLang="en-US" dirty="0"/>
              <a:t>As a check: </a:t>
            </a:r>
          </a:p>
          <a:p>
            <a:pPr lvl="1" eaLnBrk="1" hangingPunct="1">
              <a:lnSpc>
                <a:spcPct val="90000"/>
              </a:lnSpc>
              <a:buFont typeface="Wingdings" panose="05000000000000000000" pitchFamily="2" charset="2"/>
              <a:buNone/>
            </a:pPr>
            <a:r>
              <a:rPr lang="en-US" altLang="en-US" dirty="0"/>
              <a:t>	1% (1 point) of $203,535.35 = 	$2,035.35</a:t>
            </a:r>
          </a:p>
          <a:p>
            <a:pPr lvl="1" eaLnBrk="1" hangingPunct="1">
              <a:lnSpc>
                <a:spcPct val="90000"/>
              </a:lnSpc>
              <a:buFont typeface="Wingdings" panose="05000000000000000000" pitchFamily="2" charset="2"/>
              <a:buNone/>
            </a:pPr>
            <a:r>
              <a:rPr lang="en-US" altLang="en-US" dirty="0"/>
              <a:t>	Fees:                       		  </a:t>
            </a:r>
            <a:r>
              <a:rPr lang="en-US" altLang="en-US" u="sng" dirty="0"/>
              <a:t>1,500.00</a:t>
            </a:r>
          </a:p>
          <a:p>
            <a:pPr lvl="1" eaLnBrk="1" hangingPunct="1">
              <a:lnSpc>
                <a:spcPct val="90000"/>
              </a:lnSpc>
              <a:buFont typeface="Wingdings" panose="05000000000000000000" pitchFamily="2" charset="2"/>
              <a:buNone/>
            </a:pPr>
            <a:r>
              <a:rPr lang="en-US" altLang="en-US" dirty="0"/>
              <a:t>		Total Points and fees		$3,535.35</a:t>
            </a:r>
          </a:p>
          <a:p>
            <a:pPr lvl="1" eaLnBrk="1" hangingPunct="1">
              <a:lnSpc>
                <a:spcPct val="90000"/>
              </a:lnSpc>
              <a:buFont typeface="Wingdings" panose="05000000000000000000" pitchFamily="2" charset="2"/>
              <a:buNone/>
            </a:pPr>
            <a:r>
              <a:rPr lang="en-US" altLang="en-US" sz="1800" dirty="0"/>
              <a:t>Note that they will need this amount regardless of their interest rate</a:t>
            </a:r>
            <a:r>
              <a:rPr lang="en-US" altLang="en-US" dirty="0"/>
              <a:t>		</a:t>
            </a:r>
          </a:p>
          <a:p>
            <a:pPr lvl="1" eaLnBrk="1" hangingPunct="1">
              <a:lnSpc>
                <a:spcPct val="90000"/>
              </a:lnSpc>
              <a:buFont typeface="Wingdings" panose="05000000000000000000" pitchFamily="2" charset="2"/>
              <a:buNone/>
            </a:pPr>
            <a:endParaRPr lang="en-US" altLang="en-US" sz="2000" dirty="0"/>
          </a:p>
          <a:p>
            <a:pPr lvl="1" eaLnBrk="1" hangingPunct="1">
              <a:lnSpc>
                <a:spcPct val="90000"/>
              </a:lnSpc>
              <a:buFont typeface="Wingdings" panose="05000000000000000000" pitchFamily="2" charset="2"/>
              <a:buNone/>
            </a:pPr>
            <a:endParaRPr lang="en-US" altLang="en-US" sz="2000" dirty="0"/>
          </a:p>
        </p:txBody>
      </p:sp>
      <p:sp>
        <p:nvSpPr>
          <p:cNvPr id="11059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881FBAE-244D-4543-AB02-238932817888}" type="slidenum">
              <a:rPr lang="en-US" altLang="en-US" sz="1800">
                <a:solidFill>
                  <a:schemeClr val="bg1"/>
                </a:solidFill>
              </a:rPr>
              <a:pPr>
                <a:spcBef>
                  <a:spcPct val="0"/>
                </a:spcBef>
                <a:buFontTx/>
                <a:buNone/>
              </a:pPr>
              <a:t>59</a:t>
            </a:fld>
            <a:endParaRPr lang="en-US" altLang="en-US" sz="1800">
              <a:solidFill>
                <a:schemeClr val="bg1"/>
              </a:solidFill>
            </a:endParaRPr>
          </a:p>
        </p:txBody>
      </p:sp>
    </p:spTree>
    <p:extLst>
      <p:ext uri="{BB962C8B-B14F-4D97-AF65-F5344CB8AC3E}">
        <p14:creationId xmlns:p14="http://schemas.microsoft.com/office/powerpoint/2010/main" val="3108900535"/>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59427">
                                            <p:txEl>
                                              <p:pRg st="0" end="0"/>
                                            </p:txEl>
                                          </p:spTgt>
                                        </p:tgtEl>
                                        <p:attrNameLst>
                                          <p:attrName>style.visibility</p:attrName>
                                        </p:attrNameLst>
                                      </p:cBhvr>
                                      <p:to>
                                        <p:strVal val="visible"/>
                                      </p:to>
                                    </p:set>
                                    <p:animEffect transition="in" filter="randombar(horizontal)">
                                      <p:cBhvr>
                                        <p:cTn id="7" dur="500"/>
                                        <p:tgtEl>
                                          <p:spTgt spid="359427">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59427">
                                            <p:txEl>
                                              <p:pRg st="1" end="1"/>
                                            </p:txEl>
                                          </p:spTgt>
                                        </p:tgtEl>
                                        <p:attrNameLst>
                                          <p:attrName>style.visibility</p:attrName>
                                        </p:attrNameLst>
                                      </p:cBhvr>
                                      <p:to>
                                        <p:strVal val="visible"/>
                                      </p:to>
                                    </p:set>
                                    <p:animEffect transition="in" filter="randombar(horizontal)">
                                      <p:cBhvr>
                                        <p:cTn id="10" dur="500"/>
                                        <p:tgtEl>
                                          <p:spTgt spid="359427">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59427">
                                            <p:txEl>
                                              <p:pRg st="2" end="2"/>
                                            </p:txEl>
                                          </p:spTgt>
                                        </p:tgtEl>
                                        <p:attrNameLst>
                                          <p:attrName>style.visibility</p:attrName>
                                        </p:attrNameLst>
                                      </p:cBhvr>
                                      <p:to>
                                        <p:strVal val="visible"/>
                                      </p:to>
                                    </p:set>
                                    <p:animEffect transition="in" filter="randombar(horizontal)">
                                      <p:cBhvr>
                                        <p:cTn id="15" dur="500"/>
                                        <p:tgtEl>
                                          <p:spTgt spid="359427">
                                            <p:txEl>
                                              <p:pRg st="2" end="2"/>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59427">
                                            <p:txEl>
                                              <p:pRg st="3" end="3"/>
                                            </p:txEl>
                                          </p:spTgt>
                                        </p:tgtEl>
                                        <p:attrNameLst>
                                          <p:attrName>style.visibility</p:attrName>
                                        </p:attrNameLst>
                                      </p:cBhvr>
                                      <p:to>
                                        <p:strVal val="visible"/>
                                      </p:to>
                                    </p:set>
                                    <p:animEffect transition="in" filter="randombar(horizontal)">
                                      <p:cBhvr>
                                        <p:cTn id="18" dur="500"/>
                                        <p:tgtEl>
                                          <p:spTgt spid="359427">
                                            <p:txEl>
                                              <p:pRg st="3" end="3"/>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59427">
                                            <p:txEl>
                                              <p:pRg st="4" end="4"/>
                                            </p:txEl>
                                          </p:spTgt>
                                        </p:tgtEl>
                                        <p:attrNameLst>
                                          <p:attrName>style.visibility</p:attrName>
                                        </p:attrNameLst>
                                      </p:cBhvr>
                                      <p:to>
                                        <p:strVal val="visible"/>
                                      </p:to>
                                    </p:set>
                                    <p:animEffect transition="in" filter="randombar(horizontal)">
                                      <p:cBhvr>
                                        <p:cTn id="21" dur="500"/>
                                        <p:tgtEl>
                                          <p:spTgt spid="359427">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359427">
                                            <p:txEl>
                                              <p:pRg st="5" end="5"/>
                                            </p:txEl>
                                          </p:spTgt>
                                        </p:tgtEl>
                                        <p:attrNameLst>
                                          <p:attrName>style.visibility</p:attrName>
                                        </p:attrNameLst>
                                      </p:cBhvr>
                                      <p:to>
                                        <p:strVal val="visible"/>
                                      </p:to>
                                    </p:set>
                                    <p:animEffect transition="in" filter="randombar(horizontal)">
                                      <p:cBhvr>
                                        <p:cTn id="26" dur="500"/>
                                        <p:tgtEl>
                                          <p:spTgt spid="359427">
                                            <p:txEl>
                                              <p:pRg st="5" end="5"/>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359427">
                                            <p:txEl>
                                              <p:pRg st="6" end="6"/>
                                            </p:txEl>
                                          </p:spTgt>
                                        </p:tgtEl>
                                        <p:attrNameLst>
                                          <p:attrName>style.visibility</p:attrName>
                                        </p:attrNameLst>
                                      </p:cBhvr>
                                      <p:to>
                                        <p:strVal val="visible"/>
                                      </p:to>
                                    </p:set>
                                    <p:animEffect transition="in" filter="randombar(horizontal)">
                                      <p:cBhvr>
                                        <p:cTn id="31" dur="500"/>
                                        <p:tgtEl>
                                          <p:spTgt spid="359427">
                                            <p:txEl>
                                              <p:pRg st="6" end="6"/>
                                            </p:txEl>
                                          </p:spTgt>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59427">
                                            <p:txEl>
                                              <p:pRg st="7" end="7"/>
                                            </p:txEl>
                                          </p:spTgt>
                                        </p:tgtEl>
                                        <p:attrNameLst>
                                          <p:attrName>style.visibility</p:attrName>
                                        </p:attrNameLst>
                                      </p:cBhvr>
                                      <p:to>
                                        <p:strVal val="visible"/>
                                      </p:to>
                                    </p:set>
                                    <p:animEffect transition="in" filter="randombar(horizontal)">
                                      <p:cBhvr>
                                        <p:cTn id="34" dur="500"/>
                                        <p:tgtEl>
                                          <p:spTgt spid="359427">
                                            <p:txEl>
                                              <p:pRg st="7" end="7"/>
                                            </p:txEl>
                                          </p:spTgt>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59427">
                                            <p:txEl>
                                              <p:pRg st="8" end="8"/>
                                            </p:txEl>
                                          </p:spTgt>
                                        </p:tgtEl>
                                        <p:attrNameLst>
                                          <p:attrName>style.visibility</p:attrName>
                                        </p:attrNameLst>
                                      </p:cBhvr>
                                      <p:to>
                                        <p:strVal val="visible"/>
                                      </p:to>
                                    </p:set>
                                    <p:animEffect transition="in" filter="randombar(horizontal)">
                                      <p:cBhvr>
                                        <p:cTn id="37" dur="500"/>
                                        <p:tgtEl>
                                          <p:spTgt spid="359427">
                                            <p:txEl>
                                              <p:pRg st="8" end="8"/>
                                            </p:txEl>
                                          </p:spTgt>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59427">
                                            <p:txEl>
                                              <p:pRg st="9" end="9"/>
                                            </p:txEl>
                                          </p:spTgt>
                                        </p:tgtEl>
                                        <p:attrNameLst>
                                          <p:attrName>style.visibility</p:attrName>
                                        </p:attrNameLst>
                                      </p:cBhvr>
                                      <p:to>
                                        <p:strVal val="visible"/>
                                      </p:to>
                                    </p:set>
                                    <p:animEffect transition="in" filter="randombar(horizontal)">
                                      <p:cBhvr>
                                        <p:cTn id="40" dur="500"/>
                                        <p:tgtEl>
                                          <p:spTgt spid="359427">
                                            <p:txEl>
                                              <p:pRg st="9" end="9"/>
                                            </p:txEl>
                                          </p:spTgt>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59427">
                                            <p:txEl>
                                              <p:pRg st="10" end="10"/>
                                            </p:txEl>
                                          </p:spTgt>
                                        </p:tgtEl>
                                        <p:attrNameLst>
                                          <p:attrName>style.visibility</p:attrName>
                                        </p:attrNameLst>
                                      </p:cBhvr>
                                      <p:to>
                                        <p:strVal val="visible"/>
                                      </p:to>
                                    </p:set>
                                    <p:animEffect transition="in" filter="randombar(horizontal)">
                                      <p:cBhvr>
                                        <p:cTn id="43" dur="500"/>
                                        <p:tgtEl>
                                          <p:spTgt spid="35942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7" grpId="0" uiExpand="1" build="p" bldLvl="2"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1026"/>
          <p:cNvSpPr>
            <a:spLocks noGrp="1" noChangeArrowheads="1"/>
          </p:cNvSpPr>
          <p:nvPr>
            <p:ph type="title"/>
          </p:nvPr>
        </p:nvSpPr>
        <p:spPr/>
        <p:txBody>
          <a:bodyPr/>
          <a:lstStyle/>
          <a:p>
            <a:pPr eaLnBrk="1" hangingPunct="1"/>
            <a:r>
              <a:rPr lang="en-US" altLang="en-US" dirty="0"/>
              <a:t>Housing Decision </a:t>
            </a:r>
            <a:r>
              <a:rPr lang="en-US" altLang="en-US" sz="2400" dirty="0"/>
              <a:t>(continued)</a:t>
            </a:r>
            <a:endParaRPr lang="en-US" altLang="en-US" dirty="0"/>
          </a:p>
        </p:txBody>
      </p:sp>
      <p:sp>
        <p:nvSpPr>
          <p:cNvPr id="151555" name="Rectangle 1027"/>
          <p:cNvSpPr>
            <a:spLocks noGrp="1" noChangeArrowheads="1"/>
          </p:cNvSpPr>
          <p:nvPr>
            <p:ph idx="1"/>
          </p:nvPr>
        </p:nvSpPr>
        <p:spPr>
          <a:xfrm>
            <a:off x="928688" y="1608138"/>
            <a:ext cx="7286625" cy="4419600"/>
          </a:xfrm>
        </p:spPr>
        <p:txBody>
          <a:bodyPr/>
          <a:lstStyle/>
          <a:p>
            <a:pPr eaLnBrk="1" hangingPunct="1"/>
            <a:r>
              <a:rPr lang="en-US" altLang="en-US" dirty="0"/>
              <a:t>What are the risks in home ownership?</a:t>
            </a:r>
          </a:p>
          <a:p>
            <a:pPr lvl="1" eaLnBrk="1" hangingPunct="1"/>
            <a:r>
              <a:rPr lang="en-US" altLang="en-US" dirty="0"/>
              <a:t>You buy a house you can’t afford</a:t>
            </a:r>
          </a:p>
          <a:p>
            <a:pPr lvl="2" eaLnBrk="1" hangingPunct="1"/>
            <a:r>
              <a:rPr lang="en-US" altLang="en-US" dirty="0"/>
              <a:t>Your other financial goals are not attained</a:t>
            </a:r>
          </a:p>
          <a:p>
            <a:pPr lvl="1" eaLnBrk="1" hangingPunct="1"/>
            <a:r>
              <a:rPr lang="en-US" altLang="en-US" dirty="0"/>
              <a:t>You buy a fixer-upper without the necessary skills</a:t>
            </a:r>
          </a:p>
          <a:p>
            <a:pPr lvl="2" eaLnBrk="1" hangingPunct="1"/>
            <a:r>
              <a:rPr lang="en-US" altLang="en-US" dirty="0"/>
              <a:t>It stays a fixer upper</a:t>
            </a:r>
          </a:p>
          <a:p>
            <a:pPr lvl="1" eaLnBrk="1" hangingPunct="1"/>
            <a:r>
              <a:rPr lang="en-US" altLang="en-US" dirty="0"/>
              <a:t>You buy the wrong type of house for your lifestyle</a:t>
            </a:r>
          </a:p>
          <a:p>
            <a:pPr lvl="2" eaLnBrk="1" hangingPunct="1"/>
            <a:r>
              <a:rPr lang="en-US" altLang="en-US" dirty="0"/>
              <a:t>You must pay others to keep it up</a:t>
            </a:r>
          </a:p>
          <a:p>
            <a:pPr lvl="1" eaLnBrk="1" hangingPunct="1"/>
            <a:r>
              <a:rPr lang="en-US" altLang="en-US" dirty="0"/>
              <a:t>You buy a house without the necessary inspections</a:t>
            </a:r>
          </a:p>
          <a:p>
            <a:pPr lvl="2" eaLnBrk="1" hangingPunct="1"/>
            <a:r>
              <a:rPr lang="en-US" altLang="en-US" dirty="0"/>
              <a:t>You pay dearly for your mistakes</a:t>
            </a:r>
          </a:p>
          <a:p>
            <a:pPr lvl="1" eaLnBrk="1" hangingPunct="1"/>
            <a:r>
              <a:rPr lang="en-US" altLang="en-US" dirty="0"/>
              <a:t>You are too far in debt and you lose your job</a:t>
            </a:r>
          </a:p>
          <a:p>
            <a:pPr lvl="2" eaLnBrk="1" hangingPunct="1"/>
            <a:r>
              <a:rPr lang="en-US" altLang="en-US" dirty="0"/>
              <a:t>You lose the house and your self-respect</a:t>
            </a:r>
          </a:p>
          <a:p>
            <a:pPr lvl="1" eaLnBrk="1" hangingPunct="1"/>
            <a:endParaRPr lang="en-US" altLang="en-US" dirty="0"/>
          </a:p>
        </p:txBody>
      </p:sp>
      <p:sp>
        <p:nvSpPr>
          <p:cNvPr id="11268"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D5709C40-046B-4727-A66E-B7DBE69E6F83}" type="slidenum">
              <a:rPr lang="en-US" altLang="en-US" sz="1800">
                <a:solidFill>
                  <a:schemeClr val="bg1"/>
                </a:solidFill>
              </a:rPr>
              <a:pPr>
                <a:spcBef>
                  <a:spcPct val="0"/>
                </a:spcBef>
                <a:buFontTx/>
                <a:buNone/>
              </a:pPr>
              <a:t>6</a:t>
            </a:fld>
            <a:endParaRPr lang="en-US" altLang="en-US" sz="1800">
              <a:solidFill>
                <a:schemeClr val="bg1"/>
              </a:solidFill>
            </a:endParaRPr>
          </a:p>
        </p:txBody>
      </p:sp>
      <p:pic>
        <p:nvPicPr>
          <p:cNvPr id="2" name="Picture 1"/>
          <p:cNvPicPr>
            <a:picLocks noChangeAspect="1"/>
          </p:cNvPicPr>
          <p:nvPr/>
        </p:nvPicPr>
        <p:blipFill>
          <a:blip r:embed="rId3"/>
          <a:stretch>
            <a:fillRect/>
          </a:stretch>
        </p:blipFill>
        <p:spPr>
          <a:xfrm>
            <a:off x="6714490" y="0"/>
            <a:ext cx="2419350" cy="1714500"/>
          </a:xfrm>
          <a:prstGeom prst="rect">
            <a:avLst/>
          </a:prstGeom>
        </p:spPr>
      </p:pic>
    </p:spTree>
    <p:extLst>
      <p:ext uri="{BB962C8B-B14F-4D97-AF65-F5344CB8AC3E}">
        <p14:creationId xmlns:p14="http://schemas.microsoft.com/office/powerpoint/2010/main" val="22215285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51555">
                                            <p:txEl>
                                              <p:pRg st="2" end="2"/>
                                            </p:txEl>
                                          </p:spTgt>
                                        </p:tgtEl>
                                        <p:attrNameLst>
                                          <p:attrName>style.visibility</p:attrName>
                                        </p:attrNameLst>
                                      </p:cBhvr>
                                      <p:to>
                                        <p:strVal val="visible"/>
                                      </p:to>
                                    </p:set>
                                    <p:anim calcmode="lin" valueType="num">
                                      <p:cBhvr additive="base">
                                        <p:cTn id="17" dur="500" fill="hold"/>
                                        <p:tgtEl>
                                          <p:spTgt spid="15155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15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1555">
                                            <p:txEl>
                                              <p:pRg st="3" end="3"/>
                                            </p:txEl>
                                          </p:spTgt>
                                        </p:tgtEl>
                                        <p:attrNameLst>
                                          <p:attrName>style.visibility</p:attrName>
                                        </p:attrNameLst>
                                      </p:cBhvr>
                                      <p:to>
                                        <p:strVal val="visible"/>
                                      </p:to>
                                    </p:set>
                                    <p:anim calcmode="lin" valueType="num">
                                      <p:cBhvr additive="base">
                                        <p:cTn id="21" dur="500" fill="hold"/>
                                        <p:tgtEl>
                                          <p:spTgt spid="15155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15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51555">
                                            <p:txEl>
                                              <p:pRg st="4" end="4"/>
                                            </p:txEl>
                                          </p:spTgt>
                                        </p:tgtEl>
                                        <p:attrNameLst>
                                          <p:attrName>style.visibility</p:attrName>
                                        </p:attrNameLst>
                                      </p:cBhvr>
                                      <p:to>
                                        <p:strVal val="visible"/>
                                      </p:to>
                                    </p:set>
                                    <p:anim calcmode="lin" valueType="num">
                                      <p:cBhvr additive="base">
                                        <p:cTn id="25" dur="500" fill="hold"/>
                                        <p:tgtEl>
                                          <p:spTgt spid="15155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15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1555">
                                            <p:txEl>
                                              <p:pRg st="5" end="5"/>
                                            </p:txEl>
                                          </p:spTgt>
                                        </p:tgtEl>
                                        <p:attrNameLst>
                                          <p:attrName>style.visibility</p:attrName>
                                        </p:attrNameLst>
                                      </p:cBhvr>
                                      <p:to>
                                        <p:strVal val="visible"/>
                                      </p:to>
                                    </p:set>
                                    <p:anim calcmode="lin" valueType="num">
                                      <p:cBhvr additive="base">
                                        <p:cTn id="29" dur="500" fill="hold"/>
                                        <p:tgtEl>
                                          <p:spTgt spid="15155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15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51555">
                                            <p:txEl>
                                              <p:pRg st="6" end="6"/>
                                            </p:txEl>
                                          </p:spTgt>
                                        </p:tgtEl>
                                        <p:attrNameLst>
                                          <p:attrName>style.visibility</p:attrName>
                                        </p:attrNameLst>
                                      </p:cBhvr>
                                      <p:to>
                                        <p:strVal val="visible"/>
                                      </p:to>
                                    </p:set>
                                    <p:anim calcmode="lin" valueType="num">
                                      <p:cBhvr additive="base">
                                        <p:cTn id="33" dur="500" fill="hold"/>
                                        <p:tgtEl>
                                          <p:spTgt spid="15155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155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51555">
                                            <p:txEl>
                                              <p:pRg st="7" end="7"/>
                                            </p:txEl>
                                          </p:spTgt>
                                        </p:tgtEl>
                                        <p:attrNameLst>
                                          <p:attrName>style.visibility</p:attrName>
                                        </p:attrNameLst>
                                      </p:cBhvr>
                                      <p:to>
                                        <p:strVal val="visible"/>
                                      </p:to>
                                    </p:set>
                                    <p:anim calcmode="lin" valueType="num">
                                      <p:cBhvr additive="base">
                                        <p:cTn id="37" dur="500" fill="hold"/>
                                        <p:tgtEl>
                                          <p:spTgt spid="15155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155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1555">
                                            <p:txEl>
                                              <p:pRg st="8" end="8"/>
                                            </p:txEl>
                                          </p:spTgt>
                                        </p:tgtEl>
                                        <p:attrNameLst>
                                          <p:attrName>style.visibility</p:attrName>
                                        </p:attrNameLst>
                                      </p:cBhvr>
                                      <p:to>
                                        <p:strVal val="visible"/>
                                      </p:to>
                                    </p:set>
                                    <p:anim calcmode="lin" valueType="num">
                                      <p:cBhvr additive="base">
                                        <p:cTn id="41" dur="500" fill="hold"/>
                                        <p:tgtEl>
                                          <p:spTgt spid="151555">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51555">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51555">
                                            <p:txEl>
                                              <p:pRg st="9" end="9"/>
                                            </p:txEl>
                                          </p:spTgt>
                                        </p:tgtEl>
                                        <p:attrNameLst>
                                          <p:attrName>style.visibility</p:attrName>
                                        </p:attrNameLst>
                                      </p:cBhvr>
                                      <p:to>
                                        <p:strVal val="visible"/>
                                      </p:to>
                                    </p:set>
                                    <p:anim calcmode="lin" valueType="num">
                                      <p:cBhvr additive="base">
                                        <p:cTn id="45" dur="500" fill="hold"/>
                                        <p:tgtEl>
                                          <p:spTgt spid="151555">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51555">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51555">
                                            <p:txEl>
                                              <p:pRg st="10" end="10"/>
                                            </p:txEl>
                                          </p:spTgt>
                                        </p:tgtEl>
                                        <p:attrNameLst>
                                          <p:attrName>style.visibility</p:attrName>
                                        </p:attrNameLst>
                                      </p:cBhvr>
                                      <p:to>
                                        <p:strVal val="visible"/>
                                      </p:to>
                                    </p:set>
                                    <p:anim calcmode="lin" valueType="num">
                                      <p:cBhvr additive="base">
                                        <p:cTn id="49" dur="500" fill="hold"/>
                                        <p:tgtEl>
                                          <p:spTgt spid="151555">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51555">
                                            <p:txEl>
                                              <p:pRg st="10" end="10"/>
                                            </p:txEl>
                                          </p:spTgt>
                                        </p:tgtEl>
                                        <p:attrNameLst>
                                          <p:attrName>ppt_y</p:attrName>
                                        </p:attrNameLst>
                                      </p:cBhvr>
                                      <p:tavLst>
                                        <p:tav tm="0">
                                          <p:val>
                                            <p:strVal val="#ppt_y"/>
                                          </p:val>
                                        </p:tav>
                                        <p:tav tm="100000">
                                          <p:val>
                                            <p:strVal val="#ppt_y"/>
                                          </p:val>
                                        </p:tav>
                                      </p:tavLst>
                                    </p:anim>
                                  </p:childTnLst>
                                </p:cTn>
                              </p:par>
                              <p:par>
                                <p:cTn id="51" presetID="1" presetClass="entr" presetSubtype="0" fill="hold" nodeType="withEffect">
                                  <p:stCondLst>
                                    <p:cond delay="0"/>
                                  </p:stCondLst>
                                  <p:childTnLst>
                                    <p:set>
                                      <p:cBhvr>
                                        <p:cTn id="5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uiExpand="1"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236537" y="685800"/>
            <a:ext cx="8670925" cy="903432"/>
          </a:xfrm>
        </p:spPr>
        <p:txBody>
          <a:bodyPr/>
          <a:lstStyle/>
          <a:p>
            <a:pPr eaLnBrk="1" hangingPunct="1"/>
            <a:r>
              <a:rPr lang="en-US" altLang="en-US" sz="3200" dirty="0"/>
              <a:t>Case Study #2 Answers</a:t>
            </a:r>
            <a:br>
              <a:rPr lang="en-US" altLang="en-US" sz="3200" dirty="0"/>
            </a:br>
            <a:r>
              <a:rPr lang="en-US" altLang="en-US" sz="1600" dirty="0"/>
              <a:t>How much will Trent and Jen need to borrow above the $200,000 so when they take out the 1 point and $1,500 fees, they will have exactly the $200,000 needed for the home?</a:t>
            </a:r>
            <a:endParaRPr lang="en-US" altLang="en-US" sz="3200" dirty="0"/>
          </a:p>
        </p:txBody>
      </p:sp>
      <p:sp>
        <p:nvSpPr>
          <p:cNvPr id="359427" name="Rectangle 3"/>
          <p:cNvSpPr>
            <a:spLocks noGrp="1" noChangeArrowheads="1"/>
          </p:cNvSpPr>
          <p:nvPr>
            <p:ph idx="1"/>
          </p:nvPr>
        </p:nvSpPr>
        <p:spPr>
          <a:xfrm>
            <a:off x="914400" y="1600200"/>
            <a:ext cx="7315200" cy="5105400"/>
          </a:xfrm>
        </p:spPr>
        <p:txBody>
          <a:bodyPr/>
          <a:lstStyle/>
          <a:p>
            <a:pPr lvl="1" eaLnBrk="1" hangingPunct="1">
              <a:lnSpc>
                <a:spcPct val="90000"/>
              </a:lnSpc>
              <a:buFont typeface="Wingdings" panose="05000000000000000000" pitchFamily="2" charset="2"/>
              <a:buNone/>
            </a:pPr>
            <a:endParaRPr lang="en-US" altLang="en-US" sz="2000" dirty="0"/>
          </a:p>
          <a:p>
            <a:pPr lvl="1" eaLnBrk="1" hangingPunct="1">
              <a:lnSpc>
                <a:spcPct val="90000"/>
              </a:lnSpc>
              <a:buFont typeface="Wingdings" panose="05000000000000000000" pitchFamily="2" charset="2"/>
              <a:buNone/>
            </a:pPr>
            <a:endParaRPr lang="en-US" altLang="en-US" sz="2000" dirty="0"/>
          </a:p>
        </p:txBody>
      </p:sp>
      <p:sp>
        <p:nvSpPr>
          <p:cNvPr id="11059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E881FBAE-244D-4543-AB02-238932817888}" type="slidenum">
              <a:rPr lang="en-US" altLang="en-US" sz="1800">
                <a:solidFill>
                  <a:schemeClr val="bg1"/>
                </a:solidFill>
              </a:rPr>
              <a:pPr>
                <a:spcBef>
                  <a:spcPct val="0"/>
                </a:spcBef>
                <a:buFontTx/>
                <a:buNone/>
              </a:pPr>
              <a:t>60</a:t>
            </a:fld>
            <a:endParaRPr lang="en-US" altLang="en-US" sz="1800">
              <a:solidFill>
                <a:schemeClr val="bg1"/>
              </a:solidFill>
            </a:endParaRPr>
          </a:p>
        </p:txBody>
      </p:sp>
      <p:pic>
        <p:nvPicPr>
          <p:cNvPr id="2" name="Picture 1"/>
          <p:cNvPicPr>
            <a:picLocks noChangeAspect="1"/>
          </p:cNvPicPr>
          <p:nvPr/>
        </p:nvPicPr>
        <p:blipFill>
          <a:blip r:embed="rId2"/>
          <a:stretch>
            <a:fillRect/>
          </a:stretch>
        </p:blipFill>
        <p:spPr>
          <a:xfrm>
            <a:off x="921327" y="1600200"/>
            <a:ext cx="7356585" cy="3962400"/>
          </a:xfrm>
          <a:prstGeom prst="rect">
            <a:avLst/>
          </a:prstGeom>
        </p:spPr>
      </p:pic>
    </p:spTree>
    <p:extLst>
      <p:ext uri="{BB962C8B-B14F-4D97-AF65-F5344CB8AC3E}">
        <p14:creationId xmlns:p14="http://schemas.microsoft.com/office/powerpoint/2010/main" val="3668073914"/>
      </p:ext>
    </p:extLst>
  </p:cSld>
  <p:clrMapOvr>
    <a:masterClrMapping/>
  </p:clrMapOvr>
  <p:transition>
    <p:pull/>
  </p:transition>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altLang="en-US" dirty="0"/>
              <a:t>Case Study #3</a:t>
            </a:r>
            <a:endParaRPr lang="en-US" altLang="en-US" sz="2400" dirty="0"/>
          </a:p>
        </p:txBody>
      </p:sp>
      <p:sp>
        <p:nvSpPr>
          <p:cNvPr id="92164" name="Rectangle 3"/>
          <p:cNvSpPr>
            <a:spLocks noGrp="1" noChangeArrowheads="1"/>
          </p:cNvSpPr>
          <p:nvPr>
            <p:ph idx="1"/>
          </p:nvPr>
        </p:nvSpPr>
        <p:spPr>
          <a:xfrm>
            <a:off x="914400" y="1600200"/>
            <a:ext cx="7286625" cy="5210175"/>
          </a:xfrm>
        </p:spPr>
        <p:txBody>
          <a:bodyPr/>
          <a:lstStyle/>
          <a:p>
            <a:pPr eaLnBrk="1" hangingPunct="1"/>
            <a:r>
              <a:rPr lang="en-US" altLang="en-US"/>
              <a:t>Data</a:t>
            </a:r>
          </a:p>
          <a:p>
            <a:pPr lvl="1" eaLnBrk="1" hangingPunct="1"/>
            <a:r>
              <a:rPr lang="en-US" altLang="en-US"/>
              <a:t>Bill has taken a job that he expects to be at for 3-5 years until he goes back to graduate school.  He and his wife are debating whether to rent or buy.  She really wants to buy, and he is unsure.  She has found a house in a nice neighborhood near your school that she thinks is perfect.  </a:t>
            </a:r>
          </a:p>
          <a:p>
            <a:pPr eaLnBrk="1" hangingPunct="1"/>
            <a:r>
              <a:rPr lang="en-US" altLang="en-US"/>
              <a:t>Application</a:t>
            </a:r>
          </a:p>
          <a:p>
            <a:pPr lvl="1" eaLnBrk="1" hangingPunct="1"/>
            <a:r>
              <a:rPr lang="en-US" altLang="en-US"/>
              <a:t>Are there any other tools or sources of information that may be helpful to them to help in this decision?</a:t>
            </a:r>
          </a:p>
        </p:txBody>
      </p:sp>
      <p:sp>
        <p:nvSpPr>
          <p:cNvPr id="105476"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B3EEC4A4-FA67-472C-8FA3-27E73C874AAD}" type="slidenum">
              <a:rPr lang="en-US" altLang="en-US" sz="1800">
                <a:solidFill>
                  <a:schemeClr val="bg1"/>
                </a:solidFill>
              </a:rPr>
              <a:pPr>
                <a:spcBef>
                  <a:spcPct val="0"/>
                </a:spcBef>
                <a:buFontTx/>
                <a:buNone/>
              </a:pPr>
              <a:t>61</a:t>
            </a:fld>
            <a:endParaRPr lang="en-US" altLang="en-US" sz="1800">
              <a:solidFill>
                <a:schemeClr val="bg1"/>
              </a:solidFill>
            </a:endParaRPr>
          </a:p>
        </p:txBody>
      </p:sp>
    </p:spTree>
    <p:extLst>
      <p:ext uri="{BB962C8B-B14F-4D97-AF65-F5344CB8AC3E}">
        <p14:creationId xmlns:p14="http://schemas.microsoft.com/office/powerpoint/2010/main" val="23327151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6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64">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21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6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4" grpId="0" build="allAtOnce"/>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228600" y="606425"/>
            <a:ext cx="8670925" cy="993775"/>
          </a:xfrm>
        </p:spPr>
        <p:txBody>
          <a:bodyPr/>
          <a:lstStyle/>
          <a:p>
            <a:pPr eaLnBrk="1" hangingPunct="1"/>
            <a:r>
              <a:rPr lang="en-US" altLang="en-US" sz="3200" dirty="0"/>
              <a:t>Case Study #3 Answers</a:t>
            </a:r>
            <a:br>
              <a:rPr lang="en-US" altLang="en-US" sz="3200" dirty="0"/>
            </a:br>
            <a:r>
              <a:rPr lang="en-US" altLang="en-US" sz="1800" dirty="0"/>
              <a:t>Will live there 3-5 years until graduate school.  Have found a nice house in a nice neighborhood.  Any other tools to help in the decision making process?</a:t>
            </a:r>
            <a:endParaRPr lang="en-US" altLang="en-US" sz="3200" dirty="0"/>
          </a:p>
        </p:txBody>
      </p:sp>
      <p:sp>
        <p:nvSpPr>
          <p:cNvPr id="359427" name="Rectangle 3"/>
          <p:cNvSpPr>
            <a:spLocks noGrp="1" noChangeArrowheads="1"/>
          </p:cNvSpPr>
          <p:nvPr>
            <p:ph idx="1"/>
          </p:nvPr>
        </p:nvSpPr>
        <p:spPr>
          <a:xfrm>
            <a:off x="914400" y="1600200"/>
            <a:ext cx="7315200" cy="5105400"/>
          </a:xfrm>
        </p:spPr>
        <p:txBody>
          <a:bodyPr/>
          <a:lstStyle/>
          <a:p>
            <a:pPr eaLnBrk="1" hangingPunct="1">
              <a:buFont typeface="Wingdings" panose="05000000000000000000" pitchFamily="2" charset="2"/>
              <a:buNone/>
            </a:pPr>
            <a:r>
              <a:rPr lang="en-US" altLang="en-US" sz="2200" dirty="0"/>
              <a:t>There are two additional pieces of information that may be useful as they “study it out in their mind” before they make a final decision may be:</a:t>
            </a:r>
          </a:p>
          <a:p>
            <a:pPr eaLnBrk="1" hangingPunct="1"/>
            <a:r>
              <a:rPr lang="en-US" altLang="en-US" sz="2200" dirty="0"/>
              <a:t>1. Talk with a realtor about the neighborhood.  Find the average “days on the market” (or DOM) for the area.  If houses are selling quickly &lt;30-45 DOM, the market is currently strong.  If the DOM&gt;90-120, it is difficult to sell homes now and may be difficult in the future.</a:t>
            </a:r>
          </a:p>
          <a:p>
            <a:pPr eaLnBrk="1" hangingPunct="1"/>
            <a:r>
              <a:rPr lang="en-US" altLang="en-US" sz="2200" dirty="0"/>
              <a:t>2.  Talk with a realtor and get the data on the average annual appreciation of the houses in that neighborhood.  If they have continued to appreciate over the last few years, there may be support for continued appreciation in the future.  If not, they may be more difficult to sell in the future. </a:t>
            </a:r>
          </a:p>
        </p:txBody>
      </p:sp>
      <p:sp>
        <p:nvSpPr>
          <p:cNvPr id="107524"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92158F5E-E193-491D-92DF-B90F8EE3CA4C}" type="slidenum">
              <a:rPr lang="en-US" altLang="en-US" sz="1800">
                <a:solidFill>
                  <a:schemeClr val="bg1"/>
                </a:solidFill>
              </a:rPr>
              <a:pPr>
                <a:spcBef>
                  <a:spcPct val="0"/>
                </a:spcBef>
                <a:buFontTx/>
                <a:buNone/>
              </a:pPr>
              <a:t>62</a:t>
            </a:fld>
            <a:endParaRPr lang="en-US" altLang="en-US" sz="1800">
              <a:solidFill>
                <a:schemeClr val="bg1"/>
              </a:solidFill>
            </a:endParaRPr>
          </a:p>
        </p:txBody>
      </p:sp>
    </p:spTree>
    <p:extLst>
      <p:ext uri="{BB962C8B-B14F-4D97-AF65-F5344CB8AC3E}">
        <p14:creationId xmlns:p14="http://schemas.microsoft.com/office/powerpoint/2010/main" val="4118010238"/>
      </p:ext>
    </p:extLst>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59427">
                                            <p:txEl>
                                              <p:pRg st="0" end="0"/>
                                            </p:txEl>
                                          </p:spTgt>
                                        </p:tgtEl>
                                        <p:attrNameLst>
                                          <p:attrName>style.visibility</p:attrName>
                                        </p:attrNameLst>
                                      </p:cBhvr>
                                      <p:to>
                                        <p:strVal val="visible"/>
                                      </p:to>
                                    </p:set>
                                    <p:animEffect transition="in" filter="randombar(horizontal)">
                                      <p:cBhvr>
                                        <p:cTn id="7" dur="500"/>
                                        <p:tgtEl>
                                          <p:spTgt spid="3594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59427">
                                            <p:txEl>
                                              <p:pRg st="1" end="1"/>
                                            </p:txEl>
                                          </p:spTgt>
                                        </p:tgtEl>
                                        <p:attrNameLst>
                                          <p:attrName>style.visibility</p:attrName>
                                        </p:attrNameLst>
                                      </p:cBhvr>
                                      <p:to>
                                        <p:strVal val="visible"/>
                                      </p:to>
                                    </p:set>
                                    <p:animEffect transition="in" filter="randombar(horizontal)">
                                      <p:cBhvr>
                                        <p:cTn id="12" dur="500"/>
                                        <p:tgtEl>
                                          <p:spTgt spid="3594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59427">
                                            <p:txEl>
                                              <p:pRg st="2" end="2"/>
                                            </p:txEl>
                                          </p:spTgt>
                                        </p:tgtEl>
                                        <p:attrNameLst>
                                          <p:attrName>style.visibility</p:attrName>
                                        </p:attrNameLst>
                                      </p:cBhvr>
                                      <p:to>
                                        <p:strVal val="visible"/>
                                      </p:to>
                                    </p:set>
                                    <p:animEffect transition="in" filter="randombar(horizontal)">
                                      <p:cBhvr>
                                        <p:cTn id="17" dur="500"/>
                                        <p:tgtEl>
                                          <p:spTgt spid="3594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7" grpId="0" build="p" bldLvl="2"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lnSpc>
                <a:spcPct val="95000"/>
              </a:lnSpc>
            </a:pPr>
            <a:r>
              <a:rPr lang="en-US" altLang="en-US"/>
              <a:t>Teaching Tools</a:t>
            </a:r>
          </a:p>
        </p:txBody>
      </p:sp>
      <p:sp>
        <p:nvSpPr>
          <p:cNvPr id="95236" name="Rectangle 3"/>
          <p:cNvSpPr>
            <a:spLocks noGrp="1" noChangeArrowheads="1"/>
          </p:cNvSpPr>
          <p:nvPr>
            <p:ph idx="1"/>
          </p:nvPr>
        </p:nvSpPr>
        <p:spPr>
          <a:xfrm>
            <a:off x="914400" y="1600200"/>
            <a:ext cx="7286625" cy="4905375"/>
          </a:xfrm>
        </p:spPr>
        <p:txBody>
          <a:bodyPr/>
          <a:lstStyle/>
          <a:p>
            <a:pPr eaLnBrk="1" hangingPunct="1">
              <a:lnSpc>
                <a:spcPct val="95000"/>
              </a:lnSpc>
            </a:pPr>
            <a:r>
              <a:rPr lang="en-US" altLang="en-US" sz="2400" dirty="0"/>
              <a:t>Please note that I have prepared three teaching tools which may be helpful as you work on buying a home.  They are:</a:t>
            </a:r>
          </a:p>
          <a:p>
            <a:pPr lvl="1"/>
            <a:r>
              <a:rPr lang="en-US" u="sng" dirty="0">
                <a:hlinkClick r:id="rId3"/>
              </a:rPr>
              <a:t>Home Loan Comparison with Prepayment and Financing</a:t>
            </a:r>
            <a:r>
              <a:rPr lang="en-US" dirty="0"/>
              <a:t> (LT19)</a:t>
            </a:r>
          </a:p>
          <a:p>
            <a:pPr lvl="1"/>
            <a:r>
              <a:rPr lang="en-US" u="sng" dirty="0">
                <a:hlinkClick r:id="rId4"/>
              </a:rPr>
              <a:t>Maximum Monthly Payment for Christians’</a:t>
            </a:r>
            <a:r>
              <a:rPr lang="en-US" dirty="0"/>
              <a:t> (LT11)</a:t>
            </a:r>
          </a:p>
          <a:p>
            <a:pPr lvl="1"/>
            <a:r>
              <a:rPr lang="en-US" u="sng" dirty="0">
                <a:hlinkClick r:id="rId5"/>
              </a:rPr>
              <a:t>Debt Elimination Schedule with Accelerator</a:t>
            </a:r>
            <a:r>
              <a:rPr lang="en-US" dirty="0"/>
              <a:t> (LT20)</a:t>
            </a:r>
          </a:p>
          <a:p>
            <a:pPr marL="0" indent="0" eaLnBrk="1" hangingPunct="1">
              <a:lnSpc>
                <a:spcPct val="95000"/>
              </a:lnSpc>
              <a:buNone/>
            </a:pPr>
            <a:r>
              <a:rPr lang="en-US" altLang="en-US" sz="2400" dirty="0"/>
              <a:t>For another good source of information, see </a:t>
            </a:r>
          </a:p>
          <a:p>
            <a:pPr lvl="1" eaLnBrk="1" hangingPunct="1">
              <a:lnSpc>
                <a:spcPct val="95000"/>
              </a:lnSpc>
            </a:pPr>
            <a:r>
              <a:rPr lang="en-US" altLang="en-US" sz="2000" dirty="0">
                <a:hlinkClick r:id="rId6"/>
              </a:rPr>
              <a:t>www.mtgprofessor.com</a:t>
            </a:r>
            <a:endParaRPr lang="en-US" altLang="en-US" sz="2000" dirty="0"/>
          </a:p>
          <a:p>
            <a:pPr eaLnBrk="1" hangingPunct="1">
              <a:lnSpc>
                <a:spcPct val="90000"/>
              </a:lnSpc>
            </a:pPr>
            <a:endParaRPr lang="en-US" altLang="en-US" dirty="0"/>
          </a:p>
        </p:txBody>
      </p:sp>
      <p:sp>
        <p:nvSpPr>
          <p:cNvPr id="111620"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B9D253FA-1C45-4D26-A0B6-ABF01B505EE6}" type="slidenum">
              <a:rPr lang="en-US" altLang="en-US" sz="1800">
                <a:solidFill>
                  <a:schemeClr val="bg1"/>
                </a:solidFill>
              </a:rPr>
              <a:pPr>
                <a:spcBef>
                  <a:spcPct val="0"/>
                </a:spcBef>
                <a:buFontTx/>
                <a:buNone/>
              </a:pPr>
              <a:t>63</a:t>
            </a:fld>
            <a:endParaRPr lang="en-US" altLang="en-US" sz="1800">
              <a:solidFill>
                <a:schemeClr val="bg1"/>
              </a:solidFill>
            </a:endParaRPr>
          </a:p>
        </p:txBody>
      </p:sp>
    </p:spTree>
    <p:extLst>
      <p:ext uri="{BB962C8B-B14F-4D97-AF65-F5344CB8AC3E}">
        <p14:creationId xmlns:p14="http://schemas.microsoft.com/office/powerpoint/2010/main" val="9785093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23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523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523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523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523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523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6" grpId="0" build="allAtOnce"/>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dirty="0"/>
              <a:t>Questions</a:t>
            </a:r>
          </a:p>
        </p:txBody>
      </p:sp>
      <p:sp>
        <p:nvSpPr>
          <p:cNvPr id="107523" name="Rectangle 3"/>
          <p:cNvSpPr>
            <a:spLocks noGrp="1" noChangeArrowheads="1"/>
          </p:cNvSpPr>
          <p:nvPr>
            <p:ph idx="1"/>
          </p:nvPr>
        </p:nvSpPr>
        <p:spPr>
          <a:xfrm>
            <a:off x="914400" y="1600200"/>
            <a:ext cx="7315200" cy="4953000"/>
          </a:xfrm>
        </p:spPr>
        <p:txBody>
          <a:bodyPr/>
          <a:lstStyle/>
          <a:p>
            <a:pPr eaLnBrk="1" hangingPunct="1"/>
            <a:r>
              <a:rPr lang="en-US" altLang="en-US" dirty="0"/>
              <a:t>Do you have any questions on the home buying process?</a:t>
            </a:r>
          </a:p>
        </p:txBody>
      </p:sp>
      <p:sp>
        <p:nvSpPr>
          <p:cNvPr id="65540" name="Slide Number Placeholder 3"/>
          <p:cNvSpPr>
            <a:spLocks noGrp="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08ADF358-0536-4588-9F17-F2C3745E183D}" type="slidenum">
              <a:rPr lang="en-US" altLang="en-US" sz="1800">
                <a:solidFill>
                  <a:schemeClr val="bg1"/>
                </a:solidFill>
              </a:rPr>
              <a:pPr>
                <a:spcBef>
                  <a:spcPct val="0"/>
                </a:spcBef>
                <a:buFontTx/>
                <a:buNone/>
              </a:pPr>
              <a:t>64</a:t>
            </a:fld>
            <a:endParaRPr lang="en-US" altLang="en-US" sz="1800">
              <a:solidFill>
                <a:schemeClr val="bg1"/>
              </a:solidFill>
            </a:endParaRPr>
          </a:p>
        </p:txBody>
      </p:sp>
    </p:spTree>
    <p:extLst>
      <p:ext uri="{BB962C8B-B14F-4D97-AF65-F5344CB8AC3E}">
        <p14:creationId xmlns:p14="http://schemas.microsoft.com/office/powerpoint/2010/main" val="9530604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Effect transition="in" filter="checkerboard(across)">
                                      <p:cBhvr>
                                        <p:cTn id="7" dur="500"/>
                                        <p:tgtEl>
                                          <p:spTgt spid="1075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uiExpand="1"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idx="1"/>
          </p:nvPr>
        </p:nvSpPr>
        <p:spPr>
          <a:xfrm>
            <a:off x="914400" y="1600200"/>
            <a:ext cx="7315200" cy="5029200"/>
          </a:xfrm>
        </p:spPr>
        <p:txBody>
          <a:bodyPr/>
          <a:lstStyle/>
          <a:p>
            <a:pPr eaLnBrk="1" hangingPunct="1"/>
            <a:r>
              <a:rPr lang="en-US" altLang="en-US" sz="2400" dirty="0"/>
              <a:t>President Gordon B. Hinckley commented:</a:t>
            </a:r>
          </a:p>
          <a:p>
            <a:pPr lvl="1" eaLnBrk="1" hangingPunct="1"/>
            <a:r>
              <a:rPr lang="en-US" altLang="en-US" dirty="0"/>
              <a:t>We have been counseled again and again concerning self-reliance, concerning debt, concerning thrift. When I was a young man, my father counseled me to build a modest home, sufficient for the needs of my family, and make it beautiful and attractive and pleasant and secure. He counseled me to pay off the mortgage as quickly as I could so that, come what may, there would be a roof over the heads of my wife and children. I was reared on that kind of doctrine.  (Gordon B. Hinckley, “The Times in Which We Live,” </a:t>
            </a:r>
            <a:r>
              <a:rPr lang="en-US" altLang="en-US" i="1" dirty="0"/>
              <a:t>Ensign</a:t>
            </a:r>
            <a:r>
              <a:rPr lang="en-US" altLang="en-US" dirty="0"/>
              <a:t>, Nov. 2001, 72.)</a:t>
            </a:r>
            <a:br>
              <a:rPr lang="en-US" altLang="en-US" dirty="0">
                <a:solidFill>
                  <a:srgbClr val="000000"/>
                </a:solidFill>
              </a:rPr>
            </a:br>
            <a:endParaRPr lang="en-US" altLang="en-US" dirty="0">
              <a:solidFill>
                <a:srgbClr val="000000"/>
              </a:solidFill>
            </a:endParaRPr>
          </a:p>
        </p:txBody>
      </p:sp>
      <p:sp>
        <p:nvSpPr>
          <p:cNvPr id="15363"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5AE036E-985B-4C8E-80D4-89202AB5E061}" type="slidenum">
              <a:rPr lang="en-US" altLang="en-US" sz="1800">
                <a:solidFill>
                  <a:schemeClr val="bg1"/>
                </a:solidFill>
              </a:rPr>
              <a:pPr>
                <a:spcBef>
                  <a:spcPct val="0"/>
                </a:spcBef>
                <a:buFontTx/>
                <a:buNone/>
              </a:pPr>
              <a:t>7</a:t>
            </a:fld>
            <a:endParaRPr lang="en-US" altLang="en-US" sz="1800">
              <a:solidFill>
                <a:schemeClr val="bg1"/>
              </a:solidFill>
            </a:endParaRPr>
          </a:p>
        </p:txBody>
      </p:sp>
      <p:sp>
        <p:nvSpPr>
          <p:cNvPr id="15364" name="Rectangle 1026"/>
          <p:cNvSpPr>
            <a:spLocks noGrp="1" noChangeArrowheads="1"/>
          </p:cNvSpPr>
          <p:nvPr>
            <p:ph type="title"/>
          </p:nvPr>
        </p:nvSpPr>
        <p:spPr/>
        <p:txBody>
          <a:bodyPr/>
          <a:lstStyle/>
          <a:p>
            <a:pPr eaLnBrk="1" hangingPunct="1"/>
            <a:r>
              <a:rPr lang="en-US" altLang="en-US" dirty="0"/>
              <a:t>Housing Decision </a:t>
            </a:r>
            <a:r>
              <a:rPr lang="en-US" altLang="en-US" sz="2400" dirty="0"/>
              <a:t>(continued)</a:t>
            </a:r>
            <a:endParaRPr lang="en-US" altLang="en-US" dirty="0"/>
          </a:p>
        </p:txBody>
      </p:sp>
      <p:pic>
        <p:nvPicPr>
          <p:cNvPr id="5" name="Picture 4">
            <a:extLst>
              <a:ext uri="{FF2B5EF4-FFF2-40B4-BE49-F238E27FC236}">
                <a16:creationId xmlns:a16="http://schemas.microsoft.com/office/drawing/2014/main" id="{DA668D92-9051-4B0A-BB17-2A2633913F70}"/>
              </a:ext>
            </a:extLst>
          </p:cNvPr>
          <p:cNvPicPr>
            <a:picLocks noChangeAspect="1"/>
          </p:cNvPicPr>
          <p:nvPr/>
        </p:nvPicPr>
        <p:blipFill>
          <a:blip r:embed="rId2"/>
          <a:stretch>
            <a:fillRect/>
          </a:stretch>
        </p:blipFill>
        <p:spPr>
          <a:xfrm>
            <a:off x="7820025" y="0"/>
            <a:ext cx="1276350" cy="2503610"/>
          </a:xfrm>
          <a:prstGeom prst="rect">
            <a:avLst/>
          </a:prstGeom>
        </p:spPr>
      </p:pic>
    </p:spTree>
    <p:extLst>
      <p:ext uri="{BB962C8B-B14F-4D97-AF65-F5344CB8AC3E}">
        <p14:creationId xmlns:p14="http://schemas.microsoft.com/office/powerpoint/2010/main" val="36695195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allAtOnce"/>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8" name="Rectangle 3"/>
          <p:cNvSpPr>
            <a:spLocks noGrp="1" noChangeArrowheads="1"/>
          </p:cNvSpPr>
          <p:nvPr>
            <p:ph type="body" sz="half" idx="1"/>
          </p:nvPr>
        </p:nvSpPr>
        <p:spPr>
          <a:xfrm>
            <a:off x="914400" y="1600200"/>
            <a:ext cx="7315200" cy="5257800"/>
          </a:xfrm>
        </p:spPr>
        <p:txBody>
          <a:bodyPr/>
          <a:lstStyle/>
          <a:p>
            <a:pPr eaLnBrk="1" hangingPunct="1"/>
            <a:r>
              <a:rPr lang="en-US" altLang="en-US" sz="2400"/>
              <a:t>He further counseled: </a:t>
            </a:r>
          </a:p>
          <a:p>
            <a:pPr lvl="1" eaLnBrk="1" hangingPunct="1"/>
            <a:r>
              <a:rPr lang="en-US" altLang="en-US"/>
              <a:t>I recognize that it may be necessary to borrow to get a home, of course. But let us buy a home that we can afford and thus ease the payments which will constantly hang over our heads without mercy or respite for as long as 30 years. … I urge you to be modest in your expenditures; discipline yourselves in your purchases to avoid debt to the extent possible. Pay off debt as quickly as you can. … That’s all I have to say about it, but I wish to say it with all the emphasis of which I am capable” (Gordon B. Hinckley, “To the Boys and to the Men,” </a:t>
            </a:r>
            <a:r>
              <a:rPr lang="en-US" altLang="en-US" i="1"/>
              <a:t>Ensign, </a:t>
            </a:r>
            <a:r>
              <a:rPr lang="en-US" altLang="en-US"/>
              <a:t>Nov. 1998, 51).</a:t>
            </a:r>
          </a:p>
        </p:txBody>
      </p:sp>
      <p:sp>
        <p:nvSpPr>
          <p:cNvPr id="16387" name="Rectangle 6"/>
          <p:cNvSpPr>
            <a:spLocks noGrp="1" noChangeArrowheads="1"/>
          </p:cNvSpPr>
          <p:nvPr>
            <p:ph type="sldNum" sz="quarter" idx="4294967295"/>
          </p:nvPr>
        </p:nvSpPr>
        <p:spPr bwMode="auto">
          <a:xfrm>
            <a:off x="8139113" y="6161088"/>
            <a:ext cx="766762"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BD882FAC-EF22-4E5C-891C-A101DCB50253}" type="slidenum">
              <a:rPr lang="en-US" altLang="en-US" sz="1800" smtClean="0">
                <a:solidFill>
                  <a:schemeClr val="bg1"/>
                </a:solidFill>
              </a:rPr>
              <a:pPr>
                <a:spcBef>
                  <a:spcPct val="0"/>
                </a:spcBef>
                <a:buFontTx/>
                <a:buNone/>
              </a:pPr>
              <a:t>8</a:t>
            </a:fld>
            <a:endParaRPr lang="en-US" altLang="en-US" sz="1800">
              <a:solidFill>
                <a:schemeClr val="bg1"/>
              </a:solidFill>
            </a:endParaRPr>
          </a:p>
        </p:txBody>
      </p:sp>
      <p:sp>
        <p:nvSpPr>
          <p:cNvPr id="16388" name="Rectangle 1026"/>
          <p:cNvSpPr>
            <a:spLocks noGrp="1" noChangeArrowheads="1"/>
          </p:cNvSpPr>
          <p:nvPr>
            <p:ph type="title"/>
          </p:nvPr>
        </p:nvSpPr>
        <p:spPr>
          <a:xfrm>
            <a:off x="685800" y="632586"/>
            <a:ext cx="7772400" cy="944628"/>
          </a:xfrm>
        </p:spPr>
        <p:txBody>
          <a:bodyPr/>
          <a:lstStyle/>
          <a:p>
            <a:pPr eaLnBrk="1" hangingPunct="1"/>
            <a:r>
              <a:rPr lang="en-US" altLang="en-US" dirty="0"/>
              <a:t>Housing Decision </a:t>
            </a:r>
            <a:r>
              <a:rPr lang="en-US" altLang="en-US" sz="2400" dirty="0"/>
              <a:t>(continued)</a:t>
            </a:r>
            <a:endParaRPr lang="en-US" altLang="en-US" dirty="0"/>
          </a:p>
        </p:txBody>
      </p:sp>
    </p:spTree>
    <p:extLst>
      <p:ext uri="{BB962C8B-B14F-4D97-AF65-F5344CB8AC3E}">
        <p14:creationId xmlns:p14="http://schemas.microsoft.com/office/powerpoint/2010/main" val="24130339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uiExpand="1" build="allAtOnce"/>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2" name="Rectangle 3"/>
          <p:cNvSpPr>
            <a:spLocks noGrp="1" noChangeArrowheads="1"/>
          </p:cNvSpPr>
          <p:nvPr>
            <p:ph idx="1"/>
          </p:nvPr>
        </p:nvSpPr>
        <p:spPr>
          <a:xfrm>
            <a:off x="914400" y="1600200"/>
            <a:ext cx="7315200" cy="4724400"/>
          </a:xfrm>
        </p:spPr>
        <p:txBody>
          <a:bodyPr/>
          <a:lstStyle/>
          <a:p>
            <a:pPr eaLnBrk="1" hangingPunct="1"/>
            <a:r>
              <a:rPr lang="en-US" altLang="en-US" dirty="0"/>
              <a:t>How much should we spend on housing?</a:t>
            </a:r>
          </a:p>
          <a:p>
            <a:pPr lvl="1" eaLnBrk="1" hangingPunct="1"/>
            <a:r>
              <a:rPr lang="en-US" altLang="en-US" dirty="0"/>
              <a:t>From the Handbook for Families, it recommends:  </a:t>
            </a:r>
          </a:p>
          <a:p>
            <a:pPr lvl="2" eaLnBrk="1" hangingPunct="1"/>
            <a:r>
              <a:rPr lang="en-US" altLang="en-US" dirty="0"/>
              <a:t>Avoid spending more than 25 to 40 percent of your take-home pay for the total house payment, including insurance, taxes, and maintenance costs </a:t>
            </a:r>
            <a:r>
              <a:rPr lang="en-US" altLang="en-US" sz="2000" dirty="0"/>
              <a:t>(“Preparing for Emergencies,” </a:t>
            </a:r>
            <a:r>
              <a:rPr lang="en-US" altLang="en-US" sz="2000" i="1" dirty="0"/>
              <a:t>Ensign</a:t>
            </a:r>
            <a:r>
              <a:rPr lang="en-US" altLang="en-US" sz="2000" dirty="0"/>
              <a:t>, Dec. 1990, 59).</a:t>
            </a:r>
          </a:p>
          <a:p>
            <a:pPr lvl="2" eaLnBrk="1" hangingPunct="1"/>
            <a:endParaRPr lang="en-US" altLang="en-US" dirty="0"/>
          </a:p>
          <a:p>
            <a:pPr eaLnBrk="1" hangingPunct="1">
              <a:buFont typeface="Wingdings" panose="05000000000000000000" pitchFamily="2" charset="2"/>
              <a:buNone/>
            </a:pPr>
            <a:endParaRPr lang="en-US" altLang="en-US" sz="2400" dirty="0"/>
          </a:p>
        </p:txBody>
      </p:sp>
      <p:sp>
        <p:nvSpPr>
          <p:cNvPr id="17411" name="Rectangle 6"/>
          <p:cNvSpPr>
            <a:spLocks noGrp="1" noChangeArrowheads="1"/>
          </p:cNvSpPr>
          <p:nvPr>
            <p:ph type="sldNum" sz="quarter" idx="4294967295"/>
          </p:nvPr>
        </p:nvSpPr>
        <p:spPr bwMode="auto">
          <a:xfrm>
            <a:off x="85344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200CC111-8854-4822-8AB7-14A7FC473247}" type="slidenum">
              <a:rPr lang="en-US" altLang="en-US" sz="1800">
                <a:solidFill>
                  <a:schemeClr val="bg1"/>
                </a:solidFill>
              </a:rPr>
              <a:pPr>
                <a:spcBef>
                  <a:spcPct val="0"/>
                </a:spcBef>
                <a:buFontTx/>
                <a:buNone/>
              </a:pPr>
              <a:t>9</a:t>
            </a:fld>
            <a:endParaRPr lang="en-US" altLang="en-US" sz="1800">
              <a:solidFill>
                <a:schemeClr val="bg1"/>
              </a:solidFill>
            </a:endParaRPr>
          </a:p>
        </p:txBody>
      </p:sp>
      <p:sp>
        <p:nvSpPr>
          <p:cNvPr id="17412" name="Rectangle 1026"/>
          <p:cNvSpPr>
            <a:spLocks noGrp="1" noChangeArrowheads="1"/>
          </p:cNvSpPr>
          <p:nvPr>
            <p:ph type="title"/>
          </p:nvPr>
        </p:nvSpPr>
        <p:spPr/>
        <p:txBody>
          <a:bodyPr/>
          <a:lstStyle/>
          <a:p>
            <a:pPr eaLnBrk="1" hangingPunct="1"/>
            <a:r>
              <a:rPr lang="en-US" altLang="en-US" dirty="0"/>
              <a:t>Housing Decision </a:t>
            </a:r>
            <a:r>
              <a:rPr lang="en-US" altLang="en-US" sz="2400" dirty="0"/>
              <a:t>(continued)</a:t>
            </a:r>
            <a:endParaRPr lang="en-US" altLang="en-US" dirty="0"/>
          </a:p>
        </p:txBody>
      </p:sp>
    </p:spTree>
    <p:extLst>
      <p:ext uri="{BB962C8B-B14F-4D97-AF65-F5344CB8AC3E}">
        <p14:creationId xmlns:p14="http://schemas.microsoft.com/office/powerpoint/2010/main" val="140811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29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uiExpand="1" build="allAtOnce"/>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13256</TotalTime>
  <Words>4968</Words>
  <Application>Microsoft Office PowerPoint</Application>
  <PresentationFormat>On-screen Show (4:3)</PresentationFormat>
  <Paragraphs>524</Paragraphs>
  <Slides>64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64</vt:i4>
      </vt:variant>
    </vt:vector>
  </HeadingPairs>
  <TitlesOfParts>
    <vt:vector size="68" baseType="lpstr">
      <vt:lpstr>Times New Roman</vt:lpstr>
      <vt:lpstr>Verdana</vt:lpstr>
      <vt:lpstr>Wingdings</vt:lpstr>
      <vt:lpstr>BM418-Theme1</vt:lpstr>
      <vt:lpstr> The Home Decision 1 -  The Process   Updated 2020-05-27 </vt:lpstr>
      <vt:lpstr>Objectives</vt:lpstr>
      <vt:lpstr>Your Personal Financial Plan (optional)</vt:lpstr>
      <vt:lpstr>Case Study</vt:lpstr>
      <vt:lpstr>A. Understand our Leaders Guidance and the Principles of Home Ownership</vt:lpstr>
      <vt:lpstr>Housing Decision (continued)</vt:lpstr>
      <vt:lpstr>Housing Decision (continued)</vt:lpstr>
      <vt:lpstr>Housing Decision (continued)</vt:lpstr>
      <vt:lpstr>Housing Decision (continued)</vt:lpstr>
      <vt:lpstr>Principles (continued)</vt:lpstr>
      <vt:lpstr>Principles (continued)</vt:lpstr>
      <vt:lpstr>Principles (continued)</vt:lpstr>
      <vt:lpstr>Questions</vt:lpstr>
      <vt:lpstr>A. Understand the Home Buying Process</vt:lpstr>
      <vt:lpstr>Step 1. Understand your Limits</vt:lpstr>
      <vt:lpstr>1.a. Know Your Budget (What Can You Afford?)</vt:lpstr>
      <vt:lpstr>Budgeting:  The Old Way</vt:lpstr>
      <vt:lpstr>Budgeting:  The Better Way</vt:lpstr>
      <vt:lpstr>1b. Know Your Credit Score</vt:lpstr>
      <vt:lpstr>Your Credit Score (continued)</vt:lpstr>
      <vt:lpstr>1c. Know your Affordability Ratios: Front-end and Back-end</vt:lpstr>
      <vt:lpstr>Affordability Ratios (continued)</vt:lpstr>
      <vt:lpstr>1d.  Calculate Your Ratios for Christians’</vt:lpstr>
      <vt:lpstr>1e.  Choose your Preferred Loan Type and Term</vt:lpstr>
      <vt:lpstr>Preferred Loan Type</vt:lpstr>
      <vt:lpstr>Recommended Loan Term (continued) </vt:lpstr>
      <vt:lpstr>1f.  Determine Down Payment and Upfront Costs</vt:lpstr>
      <vt:lpstr>Up-front Costs (continued)</vt:lpstr>
      <vt:lpstr>Up-front Costs (continued)</vt:lpstr>
      <vt:lpstr>Up-front Costs (continued)</vt:lpstr>
      <vt:lpstr>1g.  Have Copies of Two Years of  Tax Returns</vt:lpstr>
      <vt:lpstr>1h.  Get Pre-approved—Not Pre-qualified</vt:lpstr>
      <vt:lpstr>Step 2. Find Your Home </vt:lpstr>
      <vt:lpstr>2a.  Determine What is Important To You</vt:lpstr>
      <vt:lpstr>2b.  Develop a Plan and Build Your Team</vt:lpstr>
      <vt:lpstr>Develop a Plan (continued)</vt:lpstr>
      <vt:lpstr>2c. Have a Home Inspection</vt:lpstr>
      <vt:lpstr>2d. Determine any CCRs, Fees and Other Costs</vt:lpstr>
      <vt:lpstr>Fees and Other Costs (continued)</vt:lpstr>
      <vt:lpstr>2e.  Negotiate the Price of the Home</vt:lpstr>
      <vt:lpstr>Step 3.  Find, Fund and Service the Loan</vt:lpstr>
      <vt:lpstr>3a.  Understand the Lending Process</vt:lpstr>
      <vt:lpstr>The Lending Process (continued)</vt:lpstr>
      <vt:lpstr>3b.  Choose Multiple Lenders and get LEs</vt:lpstr>
      <vt:lpstr>3c.  Calculate your Effective Interest Rate</vt:lpstr>
      <vt:lpstr>3d.  Negotiate with Your Favorite Lender </vt:lpstr>
      <vt:lpstr>3e.  Pay off the loan early and save </vt:lpstr>
      <vt:lpstr>Step 4.  Enjoy Home Ownership</vt:lpstr>
      <vt:lpstr>Questions</vt:lpstr>
      <vt:lpstr>Review of Objectives</vt:lpstr>
      <vt:lpstr>Case Study #1</vt:lpstr>
      <vt:lpstr>Case Study #1 Answers</vt:lpstr>
      <vt:lpstr>  Case Study #1 Answers (continued) </vt:lpstr>
      <vt:lpstr>Case Study #1 Answers</vt:lpstr>
      <vt:lpstr>  Case Study #1 Answers (continued) </vt:lpstr>
      <vt:lpstr>Case Study #1 Answers</vt:lpstr>
      <vt:lpstr>Case Study #1 Answers (continued)</vt:lpstr>
      <vt:lpstr>Case Study #2</vt:lpstr>
      <vt:lpstr>Case Study #2 Answers How much will Trent and Jen need to borrow above the $200,000 so when they take out the 1 point and $1,500 fees, they will have exactly the $200,000 needed for the home?</vt:lpstr>
      <vt:lpstr>Case Study #2 Answers How much will Trent and Jen need to borrow above the $200,000 so when they take out the 1 point and $1,500 fees, they will have exactly the $200,000 needed for the home?</vt:lpstr>
      <vt:lpstr>Case Study #3</vt:lpstr>
      <vt:lpstr>Case Study #3 Answers Will live there 3-5 years until graduate school.  Have found a nice house in a nice neighborhood.  Any other tools to help in the decision making process?</vt:lpstr>
      <vt:lpstr>Teaching Tools</vt:lpstr>
      <vt:lpstr>Questions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Buying a Home</dc:title>
  <dc:subject>Buying, renting, building, or renovating a Home</dc:subject>
  <dc:creator>Sudweeks /  Slade</dc:creator>
  <cp:lastModifiedBy>Bryan Sudweeks</cp:lastModifiedBy>
  <cp:revision>458</cp:revision>
  <cp:lastPrinted>2020-02-07T19:48:33Z</cp:lastPrinted>
  <dcterms:created xsi:type="dcterms:W3CDTF">2000-02-23T03:57:20Z</dcterms:created>
  <dcterms:modified xsi:type="dcterms:W3CDTF">2020-05-27T20:55:10Z</dcterms:modified>
</cp:coreProperties>
</file>