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5" r:id="rId1"/>
  </p:sldMasterIdLst>
  <p:notesMasterIdLst>
    <p:notesMasterId r:id="rId67"/>
  </p:notesMasterIdLst>
  <p:handoutMasterIdLst>
    <p:handoutMasterId r:id="rId68"/>
  </p:handoutMasterIdLst>
  <p:sldIdLst>
    <p:sldId id="305" r:id="rId2"/>
    <p:sldId id="256" r:id="rId3"/>
    <p:sldId id="307" r:id="rId4"/>
    <p:sldId id="472" r:id="rId5"/>
    <p:sldId id="483" r:id="rId6"/>
    <p:sldId id="484" r:id="rId7"/>
    <p:sldId id="485" r:id="rId8"/>
    <p:sldId id="486" r:id="rId9"/>
    <p:sldId id="487" r:id="rId10"/>
    <p:sldId id="262" r:id="rId11"/>
    <p:sldId id="322" r:id="rId12"/>
    <p:sldId id="473" r:id="rId13"/>
    <p:sldId id="323" r:id="rId14"/>
    <p:sldId id="474" r:id="rId15"/>
    <p:sldId id="477" r:id="rId16"/>
    <p:sldId id="338" r:id="rId17"/>
    <p:sldId id="317" r:id="rId18"/>
    <p:sldId id="319" r:id="rId19"/>
    <p:sldId id="277" r:id="rId20"/>
    <p:sldId id="392" r:id="rId21"/>
    <p:sldId id="340" r:id="rId22"/>
    <p:sldId id="420" r:id="rId23"/>
    <p:sldId id="421" r:id="rId24"/>
    <p:sldId id="422" r:id="rId25"/>
    <p:sldId id="396" r:id="rId26"/>
    <p:sldId id="377" r:id="rId27"/>
    <p:sldId id="359" r:id="rId28"/>
    <p:sldId id="360" r:id="rId29"/>
    <p:sldId id="382" r:id="rId30"/>
    <p:sldId id="385" r:id="rId31"/>
    <p:sldId id="386" r:id="rId32"/>
    <p:sldId id="387" r:id="rId33"/>
    <p:sldId id="424" r:id="rId34"/>
    <p:sldId id="426" r:id="rId35"/>
    <p:sldId id="391" r:id="rId36"/>
    <p:sldId id="482" r:id="rId37"/>
    <p:sldId id="287" r:id="rId38"/>
    <p:sldId id="388" r:id="rId39"/>
    <p:sldId id="389" r:id="rId40"/>
    <p:sldId id="289" r:id="rId41"/>
    <p:sldId id="316" r:id="rId42"/>
    <p:sldId id="313" r:id="rId43"/>
    <p:sldId id="315" r:id="rId44"/>
    <p:sldId id="288" r:id="rId45"/>
    <p:sldId id="488" r:id="rId46"/>
    <p:sldId id="466" r:id="rId47"/>
    <p:sldId id="469" r:id="rId48"/>
    <p:sldId id="467" r:id="rId49"/>
    <p:sldId id="468" r:id="rId50"/>
    <p:sldId id="293" r:id="rId51"/>
    <p:sldId id="470" r:id="rId52"/>
    <p:sldId id="471" r:id="rId53"/>
    <p:sldId id="361" r:id="rId54"/>
    <p:sldId id="363" r:id="rId55"/>
    <p:sldId id="370" r:id="rId56"/>
    <p:sldId id="374" r:id="rId57"/>
    <p:sldId id="364" r:id="rId58"/>
    <p:sldId id="365" r:id="rId59"/>
    <p:sldId id="366" r:id="rId60"/>
    <p:sldId id="367" r:id="rId61"/>
    <p:sldId id="398" r:id="rId62"/>
    <p:sldId id="399" r:id="rId63"/>
    <p:sldId id="452" r:id="rId64"/>
    <p:sldId id="454" r:id="rId65"/>
    <p:sldId id="406" r:id="rId66"/>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3399FF"/>
    <a:srgbClr val="000000"/>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92" autoAdjust="0"/>
    <p:restoredTop sz="86385" autoAdjust="0"/>
  </p:normalViewPr>
  <p:slideViewPr>
    <p:cSldViewPr>
      <p:cViewPr varScale="1">
        <p:scale>
          <a:sx n="69" d="100"/>
          <a:sy n="69" d="100"/>
        </p:scale>
        <p:origin x="78" y="624"/>
      </p:cViewPr>
      <p:guideLst>
        <p:guide orient="horz" pos="2160"/>
        <p:guide pos="2880"/>
      </p:guideLst>
    </p:cSldViewPr>
  </p:slideViewPr>
  <p:outlineViewPr>
    <p:cViewPr>
      <p:scale>
        <a:sx n="33" d="100"/>
        <a:sy n="33" d="100"/>
      </p:scale>
      <p:origin x="0" y="11334"/>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3420" y="-108"/>
      </p:cViewPr>
      <p:guideLst>
        <p:guide orient="horz" pos="2929"/>
        <p:guide pos="2208"/>
      </p:guideLst>
    </p:cSldViewPr>
  </p:notesViewPr>
  <p:gridSpacing cx="75895" cy="7589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955" name="Rectangle 3"/>
          <p:cNvSpPr>
            <a:spLocks noGrp="1" noChangeArrowheads="1"/>
          </p:cNvSpPr>
          <p:nvPr>
            <p:ph type="dt" sz="quarter" idx="1"/>
          </p:nvPr>
        </p:nvSpPr>
        <p:spPr bwMode="auto">
          <a:xfrm>
            <a:off x="2032001" y="309565"/>
            <a:ext cx="3030538" cy="465137"/>
          </a:xfrm>
          <a:prstGeom prst="rect">
            <a:avLst/>
          </a:prstGeom>
          <a:noFill/>
          <a:ln w="9525">
            <a:noFill/>
            <a:miter lim="800000"/>
            <a:headEnd/>
            <a:tailEnd/>
          </a:ln>
          <a:effectLst/>
        </p:spPr>
        <p:txBody>
          <a:bodyPr vert="horz" wrap="square" lIns="93323" tIns="46661" rIns="93323" bIns="46661" numCol="1" anchor="t" anchorCtr="0" compatLnSpc="1">
            <a:prstTxWarp prst="textNoShape">
              <a:avLst/>
            </a:prstTxWarp>
          </a:bodyPr>
          <a:lstStyle>
            <a:lvl1pPr algn="ctr" eaLnBrk="1" hangingPunct="1">
              <a:defRPr sz="1200"/>
            </a:lvl1pPr>
          </a:lstStyle>
          <a:p>
            <a:pPr>
              <a:defRPr/>
            </a:pPr>
            <a:r>
              <a:rPr lang="en-US"/>
              <a:t>Consumer and Mortgage Loans</a:t>
            </a:r>
          </a:p>
          <a:p>
            <a:pPr>
              <a:defRPr/>
            </a:pPr>
            <a:r>
              <a:rPr lang="en-US"/>
              <a:t>Personal Finance: Another Perspective</a:t>
            </a:r>
          </a:p>
        </p:txBody>
      </p:sp>
      <p:sp>
        <p:nvSpPr>
          <p:cNvPr id="125957" name="Rectangle 5"/>
          <p:cNvSpPr>
            <a:spLocks noGrp="1" noChangeArrowheads="1"/>
          </p:cNvSpPr>
          <p:nvPr>
            <p:ph type="sldNum" sz="quarter" idx="3"/>
          </p:nvPr>
        </p:nvSpPr>
        <p:spPr bwMode="auto">
          <a:xfrm>
            <a:off x="1985964" y="8521700"/>
            <a:ext cx="3038475" cy="465138"/>
          </a:xfrm>
          <a:prstGeom prst="rect">
            <a:avLst/>
          </a:prstGeom>
          <a:noFill/>
          <a:ln w="9525">
            <a:noFill/>
            <a:miter lim="800000"/>
            <a:headEnd/>
            <a:tailEnd/>
          </a:ln>
          <a:effectLst/>
        </p:spPr>
        <p:txBody>
          <a:bodyPr vert="horz" wrap="square" lIns="93323" tIns="46661" rIns="93323" bIns="46661" numCol="1" anchor="b" anchorCtr="0" compatLnSpc="1">
            <a:prstTxWarp prst="textNoShape">
              <a:avLst/>
            </a:prstTxWarp>
          </a:bodyPr>
          <a:lstStyle>
            <a:lvl1pPr algn="ctr" eaLnBrk="1" hangingPunct="1">
              <a:defRPr sz="1400"/>
            </a:lvl1pPr>
          </a:lstStyle>
          <a:p>
            <a:pPr>
              <a:defRPr/>
            </a:pPr>
            <a:fld id="{330BD988-4A9F-4C04-A381-AAAD8CE24B8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3038475" cy="465138"/>
          </a:xfrm>
          <a:prstGeom prst="rect">
            <a:avLst/>
          </a:prstGeom>
          <a:noFill/>
          <a:ln w="9525">
            <a:noFill/>
            <a:miter lim="800000"/>
            <a:headEnd/>
            <a:tailEnd/>
          </a:ln>
          <a:effectLst/>
        </p:spPr>
        <p:txBody>
          <a:bodyPr vert="horz" wrap="square" lIns="93323" tIns="46661" rIns="93323" bIns="46661" numCol="1" anchor="t" anchorCtr="0" compatLnSpc="1">
            <a:prstTxWarp prst="textNoShape">
              <a:avLst/>
            </a:prstTxWarp>
          </a:bodyPr>
          <a:lstStyle>
            <a:lvl1pPr algn="l" eaLnBrk="1" hangingPunct="1">
              <a:defRPr sz="1200"/>
            </a:lvl1pPr>
          </a:lstStyle>
          <a:p>
            <a:pPr>
              <a:defRPr/>
            </a:pPr>
            <a:endParaRPr lang="en-US"/>
          </a:p>
        </p:txBody>
      </p:sp>
      <p:sp>
        <p:nvSpPr>
          <p:cNvPr id="4099" name="Rectangle 3"/>
          <p:cNvSpPr>
            <a:spLocks noGrp="1" noChangeArrowheads="1"/>
          </p:cNvSpPr>
          <p:nvPr>
            <p:ph type="dt" idx="1"/>
          </p:nvPr>
        </p:nvSpPr>
        <p:spPr bwMode="auto">
          <a:xfrm>
            <a:off x="3971926" y="0"/>
            <a:ext cx="3038475" cy="465138"/>
          </a:xfrm>
          <a:prstGeom prst="rect">
            <a:avLst/>
          </a:prstGeom>
          <a:noFill/>
          <a:ln w="9525">
            <a:noFill/>
            <a:miter lim="800000"/>
            <a:headEnd/>
            <a:tailEnd/>
          </a:ln>
          <a:effectLst/>
        </p:spPr>
        <p:txBody>
          <a:bodyPr vert="horz" wrap="square" lIns="93323" tIns="46661" rIns="93323" bIns="46661" numCol="1" anchor="t" anchorCtr="0" compatLnSpc="1">
            <a:prstTxWarp prst="textNoShape">
              <a:avLst/>
            </a:prstTxWarp>
          </a:bodyPr>
          <a:lstStyle>
            <a:lvl1pPr algn="r" eaLnBrk="1" hangingPunct="1">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35039" y="4416427"/>
            <a:ext cx="5140325" cy="4183063"/>
          </a:xfrm>
          <a:prstGeom prst="rect">
            <a:avLst/>
          </a:prstGeom>
          <a:noFill/>
          <a:ln w="9525">
            <a:noFill/>
            <a:miter lim="800000"/>
            <a:headEnd/>
            <a:tailEnd/>
          </a:ln>
          <a:effectLst/>
        </p:spPr>
        <p:txBody>
          <a:bodyPr vert="horz" wrap="square" lIns="93323" tIns="46661" rIns="93323" bIns="4666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1" y="8831265"/>
            <a:ext cx="3038475" cy="465137"/>
          </a:xfrm>
          <a:prstGeom prst="rect">
            <a:avLst/>
          </a:prstGeom>
          <a:noFill/>
          <a:ln w="9525">
            <a:noFill/>
            <a:miter lim="800000"/>
            <a:headEnd/>
            <a:tailEnd/>
          </a:ln>
          <a:effectLst/>
        </p:spPr>
        <p:txBody>
          <a:bodyPr vert="horz" wrap="square" lIns="93323" tIns="46661" rIns="93323" bIns="46661" numCol="1" anchor="b" anchorCtr="0" compatLnSpc="1">
            <a:prstTxWarp prst="textNoShape">
              <a:avLst/>
            </a:prstTxWarp>
          </a:bodyPr>
          <a:lstStyle>
            <a:lvl1pPr algn="l" eaLnBrk="1" hangingPunct="1">
              <a:defRPr sz="1200"/>
            </a:lvl1pPr>
          </a:lstStyle>
          <a:p>
            <a:pPr>
              <a:defRPr/>
            </a:pPr>
            <a:endParaRPr lang="en-US"/>
          </a:p>
        </p:txBody>
      </p:sp>
      <p:sp>
        <p:nvSpPr>
          <p:cNvPr id="4103" name="Rectangle 7"/>
          <p:cNvSpPr>
            <a:spLocks noGrp="1" noChangeArrowheads="1"/>
          </p:cNvSpPr>
          <p:nvPr>
            <p:ph type="sldNum" sz="quarter" idx="5"/>
          </p:nvPr>
        </p:nvSpPr>
        <p:spPr bwMode="auto">
          <a:xfrm>
            <a:off x="3971926" y="8831265"/>
            <a:ext cx="3038475" cy="465137"/>
          </a:xfrm>
          <a:prstGeom prst="rect">
            <a:avLst/>
          </a:prstGeom>
          <a:noFill/>
          <a:ln w="9525">
            <a:noFill/>
            <a:miter lim="800000"/>
            <a:headEnd/>
            <a:tailEnd/>
          </a:ln>
          <a:effectLst/>
        </p:spPr>
        <p:txBody>
          <a:bodyPr vert="horz" wrap="square" lIns="93323" tIns="46661" rIns="93323" bIns="46661" numCol="1" anchor="b" anchorCtr="0" compatLnSpc="1">
            <a:prstTxWarp prst="textNoShape">
              <a:avLst/>
            </a:prstTxWarp>
          </a:bodyPr>
          <a:lstStyle>
            <a:lvl1pPr algn="r" eaLnBrk="1" hangingPunct="1">
              <a:defRPr sz="1200"/>
            </a:lvl1pPr>
          </a:lstStyle>
          <a:p>
            <a:pPr>
              <a:defRPr/>
            </a:pPr>
            <a:fld id="{8F5BEB32-889E-4CEE-862D-16E8E238025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F5BEB32-889E-4CEE-862D-16E8E2380252}" type="slidenum">
              <a:rPr lang="en-US" altLang="en-US" smtClean="0"/>
              <a:pPr>
                <a:defRPr/>
              </a:pPr>
              <a:t>1</a:t>
            </a:fld>
            <a:endParaRPr lang="en-US" altLang="en-US"/>
          </a:p>
        </p:txBody>
      </p:sp>
    </p:spTree>
    <p:extLst>
      <p:ext uri="{BB962C8B-B14F-4D97-AF65-F5344CB8AC3E}">
        <p14:creationId xmlns:p14="http://schemas.microsoft.com/office/powerpoint/2010/main" val="1634823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hangingPunct="1"/>
            <a:r>
              <a:rPr lang="en-US" altLang="en-US" i="1" dirty="0"/>
              <a:t>1. Do you really need to make this purchase?  </a:t>
            </a:r>
          </a:p>
          <a:p>
            <a:pPr lvl="2" eaLnBrk="1" hangingPunct="1"/>
            <a:r>
              <a:rPr lang="en-US" altLang="en-US" dirty="0"/>
              <a:t>Is it a need or a want?  </a:t>
            </a:r>
          </a:p>
          <a:p>
            <a:pPr lvl="1" eaLnBrk="1" hangingPunct="1"/>
            <a:r>
              <a:rPr lang="en-US" altLang="en-US" i="1" dirty="0"/>
              <a:t>2. Is it in your budget and your financial plan?</a:t>
            </a:r>
          </a:p>
          <a:p>
            <a:pPr lvl="2" eaLnBrk="1" hangingPunct="1"/>
            <a:r>
              <a:rPr lang="en-US" altLang="en-US" dirty="0"/>
              <a:t>Should you save for it instead of borrow for it?</a:t>
            </a:r>
          </a:p>
          <a:p>
            <a:pPr lvl="1" eaLnBrk="1" hangingPunct="1"/>
            <a:r>
              <a:rPr lang="en-US" altLang="en-US" i="1" dirty="0"/>
              <a:t>3. Can you pay for it without borrowing?</a:t>
            </a:r>
          </a:p>
          <a:p>
            <a:pPr lvl="2" eaLnBrk="1" hangingPunct="1"/>
            <a:r>
              <a:rPr lang="en-US" altLang="en-US" dirty="0"/>
              <a:t>What is the after-tax cost of borrowing versus the after-tax lost return from using savings? </a:t>
            </a:r>
          </a:p>
          <a:p>
            <a:endParaRPr lang="en-US" dirty="0"/>
          </a:p>
        </p:txBody>
      </p:sp>
      <p:sp>
        <p:nvSpPr>
          <p:cNvPr id="4" name="Slide Number Placeholder 3"/>
          <p:cNvSpPr>
            <a:spLocks noGrp="1"/>
          </p:cNvSpPr>
          <p:nvPr>
            <p:ph type="sldNum" sz="quarter" idx="10"/>
          </p:nvPr>
        </p:nvSpPr>
        <p:spPr/>
        <p:txBody>
          <a:bodyPr/>
          <a:lstStyle/>
          <a:p>
            <a:pPr>
              <a:defRPr/>
            </a:pPr>
            <a:fld id="{8F5BEB32-889E-4CEE-862D-16E8E2380252}" type="slidenum">
              <a:rPr lang="en-US" altLang="en-US" smtClean="0"/>
              <a:pPr>
                <a:defRPr/>
              </a:pPr>
              <a:t>6</a:t>
            </a:fld>
            <a:endParaRPr lang="en-US" altLang="en-US"/>
          </a:p>
        </p:txBody>
      </p:sp>
    </p:spTree>
    <p:extLst>
      <p:ext uri="{BB962C8B-B14F-4D97-AF65-F5344CB8AC3E}">
        <p14:creationId xmlns:p14="http://schemas.microsoft.com/office/powerpoint/2010/main" val="2701392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55650" indent="-288925">
              <a:spcBef>
                <a:spcPct val="30000"/>
              </a:spcBef>
              <a:defRPr sz="1200">
                <a:solidFill>
                  <a:schemeClr val="tx1"/>
                </a:solidFill>
                <a:latin typeface="Times New Roman" panose="02020603050405020304" pitchFamily="18" charset="0"/>
              </a:defRPr>
            </a:lvl2pPr>
            <a:lvl3pPr marL="1163638" indent="-230188">
              <a:spcBef>
                <a:spcPct val="30000"/>
              </a:spcBef>
              <a:defRPr sz="1200">
                <a:solidFill>
                  <a:schemeClr val="tx1"/>
                </a:solidFill>
                <a:latin typeface="Times New Roman" panose="02020603050405020304" pitchFamily="18" charset="0"/>
              </a:defRPr>
            </a:lvl3pPr>
            <a:lvl4pPr marL="1630363" indent="-230188">
              <a:spcBef>
                <a:spcPct val="30000"/>
              </a:spcBef>
              <a:defRPr sz="1200">
                <a:solidFill>
                  <a:schemeClr val="tx1"/>
                </a:solidFill>
                <a:latin typeface="Times New Roman" panose="02020603050405020304" pitchFamily="18" charset="0"/>
              </a:defRPr>
            </a:lvl4pPr>
            <a:lvl5pPr marL="2097088" indent="-230188">
              <a:spcBef>
                <a:spcPct val="30000"/>
              </a:spcBef>
              <a:defRPr sz="1200">
                <a:solidFill>
                  <a:schemeClr val="tx1"/>
                </a:solidFill>
                <a:latin typeface="Times New Roman" panose="02020603050405020304" pitchFamily="18" charset="0"/>
              </a:defRPr>
            </a:lvl5pPr>
            <a:lvl6pPr marL="2554288" indent="-230188" eaLnBrk="0" fontAlgn="base" hangingPunct="0">
              <a:spcBef>
                <a:spcPct val="30000"/>
              </a:spcBef>
              <a:spcAft>
                <a:spcPct val="0"/>
              </a:spcAft>
              <a:defRPr sz="1200">
                <a:solidFill>
                  <a:schemeClr val="tx1"/>
                </a:solidFill>
                <a:latin typeface="Times New Roman" panose="02020603050405020304" pitchFamily="18" charset="0"/>
              </a:defRPr>
            </a:lvl6pPr>
            <a:lvl7pPr marL="3011488" indent="-230188" eaLnBrk="0" fontAlgn="base" hangingPunct="0">
              <a:spcBef>
                <a:spcPct val="30000"/>
              </a:spcBef>
              <a:spcAft>
                <a:spcPct val="0"/>
              </a:spcAft>
              <a:defRPr sz="1200">
                <a:solidFill>
                  <a:schemeClr val="tx1"/>
                </a:solidFill>
                <a:latin typeface="Times New Roman" panose="02020603050405020304" pitchFamily="18" charset="0"/>
              </a:defRPr>
            </a:lvl7pPr>
            <a:lvl8pPr marL="3468688" indent="-230188" eaLnBrk="0" fontAlgn="base" hangingPunct="0">
              <a:spcBef>
                <a:spcPct val="30000"/>
              </a:spcBef>
              <a:spcAft>
                <a:spcPct val="0"/>
              </a:spcAft>
              <a:defRPr sz="1200">
                <a:solidFill>
                  <a:schemeClr val="tx1"/>
                </a:solidFill>
                <a:latin typeface="Times New Roman" panose="02020603050405020304" pitchFamily="18" charset="0"/>
              </a:defRPr>
            </a:lvl8pPr>
            <a:lvl9pPr marL="3925888" indent="-2301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95EA22C-8238-4757-8CEE-212F468DDD95}" type="slidenum">
              <a:rPr lang="en-US" altLang="en-US" smtClean="0"/>
              <a:pPr>
                <a:spcBef>
                  <a:spcPct val="0"/>
                </a:spcBef>
              </a:pPr>
              <a:t>10</a:t>
            </a:fld>
            <a:endParaRPr lang="en-US" altLang="en-US"/>
          </a:p>
        </p:txBody>
      </p:sp>
      <p:sp>
        <p:nvSpPr>
          <p:cNvPr id="17411" name="Rectangle 2"/>
          <p:cNvSpPr>
            <a:spLocks noGrp="1" noRot="1" noChangeAspect="1" noChangeArrowheads="1" noTextEdit="1"/>
          </p:cNvSpPr>
          <p:nvPr>
            <p:ph type="sldImg"/>
          </p:nvPr>
        </p:nvSpPr>
        <p:spPr>
          <a:xfrm>
            <a:off x="1190625" y="704850"/>
            <a:ext cx="4629150" cy="3471863"/>
          </a:xfrm>
          <a:ln w="12700" cap="flat">
            <a:solidFill>
              <a:schemeClr val="tx1"/>
            </a:solidFill>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1" tIns="45365" rIns="92351" bIns="45365"/>
          <a:lstStyle/>
          <a:p>
            <a:pPr eaLnBrk="1" hangingPunct="1"/>
            <a:endParaRPr lang="en-US" altLang="en-US"/>
          </a:p>
        </p:txBody>
      </p:sp>
    </p:spTree>
    <p:extLst>
      <p:ext uri="{BB962C8B-B14F-4D97-AF65-F5344CB8AC3E}">
        <p14:creationId xmlns:p14="http://schemas.microsoft.com/office/powerpoint/2010/main" val="2406787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55650" indent="-288925">
              <a:spcBef>
                <a:spcPct val="30000"/>
              </a:spcBef>
              <a:defRPr sz="1200">
                <a:solidFill>
                  <a:schemeClr val="tx1"/>
                </a:solidFill>
                <a:latin typeface="Times New Roman" panose="02020603050405020304" pitchFamily="18" charset="0"/>
              </a:defRPr>
            </a:lvl2pPr>
            <a:lvl3pPr marL="1163638" indent="-230188">
              <a:spcBef>
                <a:spcPct val="30000"/>
              </a:spcBef>
              <a:defRPr sz="1200">
                <a:solidFill>
                  <a:schemeClr val="tx1"/>
                </a:solidFill>
                <a:latin typeface="Times New Roman" panose="02020603050405020304" pitchFamily="18" charset="0"/>
              </a:defRPr>
            </a:lvl3pPr>
            <a:lvl4pPr marL="1630363" indent="-230188">
              <a:spcBef>
                <a:spcPct val="30000"/>
              </a:spcBef>
              <a:defRPr sz="1200">
                <a:solidFill>
                  <a:schemeClr val="tx1"/>
                </a:solidFill>
                <a:latin typeface="Times New Roman" panose="02020603050405020304" pitchFamily="18" charset="0"/>
              </a:defRPr>
            </a:lvl4pPr>
            <a:lvl5pPr marL="2097088" indent="-230188">
              <a:spcBef>
                <a:spcPct val="30000"/>
              </a:spcBef>
              <a:defRPr sz="1200">
                <a:solidFill>
                  <a:schemeClr val="tx1"/>
                </a:solidFill>
                <a:latin typeface="Times New Roman" panose="02020603050405020304" pitchFamily="18" charset="0"/>
              </a:defRPr>
            </a:lvl5pPr>
            <a:lvl6pPr marL="2554288" indent="-230188" eaLnBrk="0" fontAlgn="base" hangingPunct="0">
              <a:spcBef>
                <a:spcPct val="30000"/>
              </a:spcBef>
              <a:spcAft>
                <a:spcPct val="0"/>
              </a:spcAft>
              <a:defRPr sz="1200">
                <a:solidFill>
                  <a:schemeClr val="tx1"/>
                </a:solidFill>
                <a:latin typeface="Times New Roman" panose="02020603050405020304" pitchFamily="18" charset="0"/>
              </a:defRPr>
            </a:lvl6pPr>
            <a:lvl7pPr marL="3011488" indent="-230188" eaLnBrk="0" fontAlgn="base" hangingPunct="0">
              <a:spcBef>
                <a:spcPct val="30000"/>
              </a:spcBef>
              <a:spcAft>
                <a:spcPct val="0"/>
              </a:spcAft>
              <a:defRPr sz="1200">
                <a:solidFill>
                  <a:schemeClr val="tx1"/>
                </a:solidFill>
                <a:latin typeface="Times New Roman" panose="02020603050405020304" pitchFamily="18" charset="0"/>
              </a:defRPr>
            </a:lvl7pPr>
            <a:lvl8pPr marL="3468688" indent="-230188" eaLnBrk="0" fontAlgn="base" hangingPunct="0">
              <a:spcBef>
                <a:spcPct val="30000"/>
              </a:spcBef>
              <a:spcAft>
                <a:spcPct val="0"/>
              </a:spcAft>
              <a:defRPr sz="1200">
                <a:solidFill>
                  <a:schemeClr val="tx1"/>
                </a:solidFill>
                <a:latin typeface="Times New Roman" panose="02020603050405020304" pitchFamily="18" charset="0"/>
              </a:defRPr>
            </a:lvl8pPr>
            <a:lvl9pPr marL="3925888" indent="-2301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CB3B4D0-5440-4C77-A797-AA887BCCF23D}" type="slidenum">
              <a:rPr lang="en-US" altLang="en-US" smtClean="0"/>
              <a:pPr>
                <a:spcBef>
                  <a:spcPct val="0"/>
                </a:spcBef>
              </a:pPr>
              <a:t>14</a:t>
            </a:fld>
            <a:endParaRPr lang="en-US" altLang="en-US"/>
          </a:p>
        </p:txBody>
      </p:sp>
      <p:sp>
        <p:nvSpPr>
          <p:cNvPr id="30723" name="Rectangle 2"/>
          <p:cNvSpPr>
            <a:spLocks noGrp="1" noRot="1" noChangeAspect="1" noChangeArrowheads="1" noTextEdit="1"/>
          </p:cNvSpPr>
          <p:nvPr>
            <p:ph type="sldImg"/>
          </p:nvPr>
        </p:nvSpPr>
        <p:spPr>
          <a:xfrm>
            <a:off x="1190625" y="704850"/>
            <a:ext cx="4629150" cy="3471863"/>
          </a:xfrm>
          <a:ln w="12700" cap="flat">
            <a:solidFill>
              <a:schemeClr val="tx1"/>
            </a:solidFill>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1" tIns="45365" rIns="92351" bIns="45365"/>
          <a:lstStyle/>
          <a:p>
            <a:pPr eaLnBrk="1" hangingPunct="1"/>
            <a:endParaRPr lang="en-US" altLang="en-US"/>
          </a:p>
        </p:txBody>
      </p:sp>
    </p:spTree>
    <p:extLst>
      <p:ext uri="{BB962C8B-B14F-4D97-AF65-F5344CB8AC3E}">
        <p14:creationId xmlns:p14="http://schemas.microsoft.com/office/powerpoint/2010/main" val="1359992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55650" indent="-288925">
              <a:spcBef>
                <a:spcPct val="30000"/>
              </a:spcBef>
              <a:defRPr sz="1200">
                <a:solidFill>
                  <a:schemeClr val="tx1"/>
                </a:solidFill>
                <a:latin typeface="Times New Roman" panose="02020603050405020304" pitchFamily="18" charset="0"/>
              </a:defRPr>
            </a:lvl2pPr>
            <a:lvl3pPr marL="1163638" indent="-230188">
              <a:spcBef>
                <a:spcPct val="30000"/>
              </a:spcBef>
              <a:defRPr sz="1200">
                <a:solidFill>
                  <a:schemeClr val="tx1"/>
                </a:solidFill>
                <a:latin typeface="Times New Roman" panose="02020603050405020304" pitchFamily="18" charset="0"/>
              </a:defRPr>
            </a:lvl3pPr>
            <a:lvl4pPr marL="1630363" indent="-230188">
              <a:spcBef>
                <a:spcPct val="30000"/>
              </a:spcBef>
              <a:defRPr sz="1200">
                <a:solidFill>
                  <a:schemeClr val="tx1"/>
                </a:solidFill>
                <a:latin typeface="Times New Roman" panose="02020603050405020304" pitchFamily="18" charset="0"/>
              </a:defRPr>
            </a:lvl4pPr>
            <a:lvl5pPr marL="2097088" indent="-230188">
              <a:spcBef>
                <a:spcPct val="30000"/>
              </a:spcBef>
              <a:defRPr sz="1200">
                <a:solidFill>
                  <a:schemeClr val="tx1"/>
                </a:solidFill>
                <a:latin typeface="Times New Roman" panose="02020603050405020304" pitchFamily="18" charset="0"/>
              </a:defRPr>
            </a:lvl5pPr>
            <a:lvl6pPr marL="2554288" indent="-230188" eaLnBrk="0" fontAlgn="base" hangingPunct="0">
              <a:spcBef>
                <a:spcPct val="30000"/>
              </a:spcBef>
              <a:spcAft>
                <a:spcPct val="0"/>
              </a:spcAft>
              <a:defRPr sz="1200">
                <a:solidFill>
                  <a:schemeClr val="tx1"/>
                </a:solidFill>
                <a:latin typeface="Times New Roman" panose="02020603050405020304" pitchFamily="18" charset="0"/>
              </a:defRPr>
            </a:lvl6pPr>
            <a:lvl7pPr marL="3011488" indent="-230188" eaLnBrk="0" fontAlgn="base" hangingPunct="0">
              <a:spcBef>
                <a:spcPct val="30000"/>
              </a:spcBef>
              <a:spcAft>
                <a:spcPct val="0"/>
              </a:spcAft>
              <a:defRPr sz="1200">
                <a:solidFill>
                  <a:schemeClr val="tx1"/>
                </a:solidFill>
                <a:latin typeface="Times New Roman" panose="02020603050405020304" pitchFamily="18" charset="0"/>
              </a:defRPr>
            </a:lvl7pPr>
            <a:lvl8pPr marL="3468688" indent="-230188" eaLnBrk="0" fontAlgn="base" hangingPunct="0">
              <a:spcBef>
                <a:spcPct val="30000"/>
              </a:spcBef>
              <a:spcAft>
                <a:spcPct val="0"/>
              </a:spcAft>
              <a:defRPr sz="1200">
                <a:solidFill>
                  <a:schemeClr val="tx1"/>
                </a:solidFill>
                <a:latin typeface="Times New Roman" panose="02020603050405020304" pitchFamily="18" charset="0"/>
              </a:defRPr>
            </a:lvl8pPr>
            <a:lvl9pPr marL="3925888" indent="-2301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0C95516-2FCC-4EED-9E6C-C1F64E0A4C26}" type="slidenum">
              <a:rPr lang="en-US" altLang="en-US" smtClean="0"/>
              <a:pPr>
                <a:spcBef>
                  <a:spcPct val="0"/>
                </a:spcBef>
              </a:pPr>
              <a:t>37</a:t>
            </a:fld>
            <a:endParaRPr lang="en-US" altLang="en-US"/>
          </a:p>
        </p:txBody>
      </p:sp>
      <p:sp>
        <p:nvSpPr>
          <p:cNvPr id="73731" name="Rectangle 2"/>
          <p:cNvSpPr>
            <a:spLocks noGrp="1" noRot="1" noChangeAspect="1" noChangeArrowheads="1" noTextEdit="1"/>
          </p:cNvSpPr>
          <p:nvPr>
            <p:ph type="sldImg"/>
          </p:nvPr>
        </p:nvSpPr>
        <p:spPr>
          <a:xfrm>
            <a:off x="1190625" y="704850"/>
            <a:ext cx="4629150" cy="3471863"/>
          </a:xfrm>
          <a:ln w="12700" cap="flat">
            <a:solidFill>
              <a:schemeClr val="tx1"/>
            </a:solidFill>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1" tIns="45365" rIns="92351" bIns="45365"/>
          <a:lstStyle/>
          <a:p>
            <a:pPr eaLnBrk="1" hangingPunct="1"/>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55650" indent="-288925">
              <a:spcBef>
                <a:spcPct val="30000"/>
              </a:spcBef>
              <a:defRPr sz="1200">
                <a:solidFill>
                  <a:schemeClr val="tx1"/>
                </a:solidFill>
                <a:latin typeface="Times New Roman" panose="02020603050405020304" pitchFamily="18" charset="0"/>
              </a:defRPr>
            </a:lvl2pPr>
            <a:lvl3pPr marL="1163638" indent="-230188">
              <a:spcBef>
                <a:spcPct val="30000"/>
              </a:spcBef>
              <a:defRPr sz="1200">
                <a:solidFill>
                  <a:schemeClr val="tx1"/>
                </a:solidFill>
                <a:latin typeface="Times New Roman" panose="02020603050405020304" pitchFamily="18" charset="0"/>
              </a:defRPr>
            </a:lvl3pPr>
            <a:lvl4pPr marL="1630363" indent="-230188">
              <a:spcBef>
                <a:spcPct val="30000"/>
              </a:spcBef>
              <a:defRPr sz="1200">
                <a:solidFill>
                  <a:schemeClr val="tx1"/>
                </a:solidFill>
                <a:latin typeface="Times New Roman" panose="02020603050405020304" pitchFamily="18" charset="0"/>
              </a:defRPr>
            </a:lvl4pPr>
            <a:lvl5pPr marL="2097088" indent="-230188">
              <a:spcBef>
                <a:spcPct val="30000"/>
              </a:spcBef>
              <a:defRPr sz="1200">
                <a:solidFill>
                  <a:schemeClr val="tx1"/>
                </a:solidFill>
                <a:latin typeface="Times New Roman" panose="02020603050405020304" pitchFamily="18" charset="0"/>
              </a:defRPr>
            </a:lvl5pPr>
            <a:lvl6pPr marL="2554288" indent="-230188" eaLnBrk="0" fontAlgn="base" hangingPunct="0">
              <a:spcBef>
                <a:spcPct val="30000"/>
              </a:spcBef>
              <a:spcAft>
                <a:spcPct val="0"/>
              </a:spcAft>
              <a:defRPr sz="1200">
                <a:solidFill>
                  <a:schemeClr val="tx1"/>
                </a:solidFill>
                <a:latin typeface="Times New Roman" panose="02020603050405020304" pitchFamily="18" charset="0"/>
              </a:defRPr>
            </a:lvl6pPr>
            <a:lvl7pPr marL="3011488" indent="-230188" eaLnBrk="0" fontAlgn="base" hangingPunct="0">
              <a:spcBef>
                <a:spcPct val="30000"/>
              </a:spcBef>
              <a:spcAft>
                <a:spcPct val="0"/>
              </a:spcAft>
              <a:defRPr sz="1200">
                <a:solidFill>
                  <a:schemeClr val="tx1"/>
                </a:solidFill>
                <a:latin typeface="Times New Roman" panose="02020603050405020304" pitchFamily="18" charset="0"/>
              </a:defRPr>
            </a:lvl7pPr>
            <a:lvl8pPr marL="3468688" indent="-230188" eaLnBrk="0" fontAlgn="base" hangingPunct="0">
              <a:spcBef>
                <a:spcPct val="30000"/>
              </a:spcBef>
              <a:spcAft>
                <a:spcPct val="0"/>
              </a:spcAft>
              <a:defRPr sz="1200">
                <a:solidFill>
                  <a:schemeClr val="tx1"/>
                </a:solidFill>
                <a:latin typeface="Times New Roman" panose="02020603050405020304" pitchFamily="18" charset="0"/>
              </a:defRPr>
            </a:lvl8pPr>
            <a:lvl9pPr marL="3925888" indent="-2301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704FFFE-4B65-41F4-AFCB-93FB9B290027}" type="slidenum">
              <a:rPr lang="en-US" altLang="en-US" smtClean="0"/>
              <a:pPr>
                <a:spcBef>
                  <a:spcPct val="0"/>
                </a:spcBef>
              </a:pPr>
              <a:t>38</a:t>
            </a:fld>
            <a:endParaRPr lang="en-US" altLang="en-US"/>
          </a:p>
        </p:txBody>
      </p:sp>
      <p:sp>
        <p:nvSpPr>
          <p:cNvPr id="75779" name="Rectangle 2"/>
          <p:cNvSpPr>
            <a:spLocks noGrp="1" noRot="1" noChangeAspect="1" noChangeArrowheads="1" noTextEdit="1"/>
          </p:cNvSpPr>
          <p:nvPr>
            <p:ph type="sldImg"/>
          </p:nvPr>
        </p:nvSpPr>
        <p:spPr>
          <a:xfrm>
            <a:off x="1190625" y="704850"/>
            <a:ext cx="4629150" cy="3471863"/>
          </a:xfrm>
          <a:ln w="12700" cap="flat">
            <a:solidFill>
              <a:schemeClr val="tx1"/>
            </a:solidFill>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1" tIns="45365" rIns="92351" bIns="45365"/>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55650" indent="-288925">
              <a:spcBef>
                <a:spcPct val="30000"/>
              </a:spcBef>
              <a:defRPr sz="1200">
                <a:solidFill>
                  <a:schemeClr val="tx1"/>
                </a:solidFill>
                <a:latin typeface="Times New Roman" panose="02020603050405020304" pitchFamily="18" charset="0"/>
              </a:defRPr>
            </a:lvl2pPr>
            <a:lvl3pPr marL="1163638" indent="-230188">
              <a:spcBef>
                <a:spcPct val="30000"/>
              </a:spcBef>
              <a:defRPr sz="1200">
                <a:solidFill>
                  <a:schemeClr val="tx1"/>
                </a:solidFill>
                <a:latin typeface="Times New Roman" panose="02020603050405020304" pitchFamily="18" charset="0"/>
              </a:defRPr>
            </a:lvl3pPr>
            <a:lvl4pPr marL="1630363" indent="-230188">
              <a:spcBef>
                <a:spcPct val="30000"/>
              </a:spcBef>
              <a:defRPr sz="1200">
                <a:solidFill>
                  <a:schemeClr val="tx1"/>
                </a:solidFill>
                <a:latin typeface="Times New Roman" panose="02020603050405020304" pitchFamily="18" charset="0"/>
              </a:defRPr>
            </a:lvl4pPr>
            <a:lvl5pPr marL="2097088" indent="-230188">
              <a:spcBef>
                <a:spcPct val="30000"/>
              </a:spcBef>
              <a:defRPr sz="1200">
                <a:solidFill>
                  <a:schemeClr val="tx1"/>
                </a:solidFill>
                <a:latin typeface="Times New Roman" panose="02020603050405020304" pitchFamily="18" charset="0"/>
              </a:defRPr>
            </a:lvl5pPr>
            <a:lvl6pPr marL="2554288" indent="-230188" eaLnBrk="0" fontAlgn="base" hangingPunct="0">
              <a:spcBef>
                <a:spcPct val="30000"/>
              </a:spcBef>
              <a:spcAft>
                <a:spcPct val="0"/>
              </a:spcAft>
              <a:defRPr sz="1200">
                <a:solidFill>
                  <a:schemeClr val="tx1"/>
                </a:solidFill>
                <a:latin typeface="Times New Roman" panose="02020603050405020304" pitchFamily="18" charset="0"/>
              </a:defRPr>
            </a:lvl6pPr>
            <a:lvl7pPr marL="3011488" indent="-230188" eaLnBrk="0" fontAlgn="base" hangingPunct="0">
              <a:spcBef>
                <a:spcPct val="30000"/>
              </a:spcBef>
              <a:spcAft>
                <a:spcPct val="0"/>
              </a:spcAft>
              <a:defRPr sz="1200">
                <a:solidFill>
                  <a:schemeClr val="tx1"/>
                </a:solidFill>
                <a:latin typeface="Times New Roman" panose="02020603050405020304" pitchFamily="18" charset="0"/>
              </a:defRPr>
            </a:lvl7pPr>
            <a:lvl8pPr marL="3468688" indent="-230188" eaLnBrk="0" fontAlgn="base" hangingPunct="0">
              <a:spcBef>
                <a:spcPct val="30000"/>
              </a:spcBef>
              <a:spcAft>
                <a:spcPct val="0"/>
              </a:spcAft>
              <a:defRPr sz="1200">
                <a:solidFill>
                  <a:schemeClr val="tx1"/>
                </a:solidFill>
                <a:latin typeface="Times New Roman" panose="02020603050405020304" pitchFamily="18" charset="0"/>
              </a:defRPr>
            </a:lvl8pPr>
            <a:lvl9pPr marL="3925888" indent="-2301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E044320-C598-40A0-9FAF-514A9AF0F730}" type="slidenum">
              <a:rPr lang="en-US" altLang="en-US" smtClean="0"/>
              <a:pPr>
                <a:spcBef>
                  <a:spcPct val="0"/>
                </a:spcBef>
              </a:pPr>
              <a:t>40</a:t>
            </a:fld>
            <a:endParaRPr lang="en-US" altLang="en-US"/>
          </a:p>
        </p:txBody>
      </p:sp>
      <p:sp>
        <p:nvSpPr>
          <p:cNvPr id="81923" name="Rectangle 2"/>
          <p:cNvSpPr>
            <a:spLocks noGrp="1" noRot="1" noChangeAspect="1" noChangeArrowheads="1" noTextEdit="1"/>
          </p:cNvSpPr>
          <p:nvPr>
            <p:ph type="sldImg"/>
          </p:nvPr>
        </p:nvSpPr>
        <p:spPr>
          <a:xfrm>
            <a:off x="1190625" y="704850"/>
            <a:ext cx="4629150" cy="3471863"/>
          </a:xfrm>
          <a:ln w="12700" cap="flat">
            <a:solidFill>
              <a:schemeClr val="tx1"/>
            </a:solidFill>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1" tIns="45365" rIns="92351" bIns="45365"/>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55650" indent="-288925">
              <a:spcBef>
                <a:spcPct val="30000"/>
              </a:spcBef>
              <a:defRPr sz="1200">
                <a:solidFill>
                  <a:schemeClr val="tx1"/>
                </a:solidFill>
                <a:latin typeface="Times New Roman" panose="02020603050405020304" pitchFamily="18" charset="0"/>
              </a:defRPr>
            </a:lvl2pPr>
            <a:lvl3pPr marL="1163638" indent="-230188">
              <a:spcBef>
                <a:spcPct val="30000"/>
              </a:spcBef>
              <a:defRPr sz="1200">
                <a:solidFill>
                  <a:schemeClr val="tx1"/>
                </a:solidFill>
                <a:latin typeface="Times New Roman" panose="02020603050405020304" pitchFamily="18" charset="0"/>
              </a:defRPr>
            </a:lvl3pPr>
            <a:lvl4pPr marL="1630363" indent="-230188">
              <a:spcBef>
                <a:spcPct val="30000"/>
              </a:spcBef>
              <a:defRPr sz="1200">
                <a:solidFill>
                  <a:schemeClr val="tx1"/>
                </a:solidFill>
                <a:latin typeface="Times New Roman" panose="02020603050405020304" pitchFamily="18" charset="0"/>
              </a:defRPr>
            </a:lvl4pPr>
            <a:lvl5pPr marL="2097088" indent="-230188">
              <a:spcBef>
                <a:spcPct val="30000"/>
              </a:spcBef>
              <a:defRPr sz="1200">
                <a:solidFill>
                  <a:schemeClr val="tx1"/>
                </a:solidFill>
                <a:latin typeface="Times New Roman" panose="02020603050405020304" pitchFamily="18" charset="0"/>
              </a:defRPr>
            </a:lvl5pPr>
            <a:lvl6pPr marL="2554288" indent="-230188" eaLnBrk="0" fontAlgn="base" hangingPunct="0">
              <a:spcBef>
                <a:spcPct val="30000"/>
              </a:spcBef>
              <a:spcAft>
                <a:spcPct val="0"/>
              </a:spcAft>
              <a:defRPr sz="1200">
                <a:solidFill>
                  <a:schemeClr val="tx1"/>
                </a:solidFill>
                <a:latin typeface="Times New Roman" panose="02020603050405020304" pitchFamily="18" charset="0"/>
              </a:defRPr>
            </a:lvl6pPr>
            <a:lvl7pPr marL="3011488" indent="-230188" eaLnBrk="0" fontAlgn="base" hangingPunct="0">
              <a:spcBef>
                <a:spcPct val="30000"/>
              </a:spcBef>
              <a:spcAft>
                <a:spcPct val="0"/>
              </a:spcAft>
              <a:defRPr sz="1200">
                <a:solidFill>
                  <a:schemeClr val="tx1"/>
                </a:solidFill>
                <a:latin typeface="Times New Roman" panose="02020603050405020304" pitchFamily="18" charset="0"/>
              </a:defRPr>
            </a:lvl7pPr>
            <a:lvl8pPr marL="3468688" indent="-230188" eaLnBrk="0" fontAlgn="base" hangingPunct="0">
              <a:spcBef>
                <a:spcPct val="30000"/>
              </a:spcBef>
              <a:spcAft>
                <a:spcPct val="0"/>
              </a:spcAft>
              <a:defRPr sz="1200">
                <a:solidFill>
                  <a:schemeClr val="tx1"/>
                </a:solidFill>
                <a:latin typeface="Times New Roman" panose="02020603050405020304" pitchFamily="18" charset="0"/>
              </a:defRPr>
            </a:lvl8pPr>
            <a:lvl9pPr marL="3925888" indent="-2301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357188A-71D6-4DE7-82CD-A879FE360A7A}" type="slidenum">
              <a:rPr lang="en-US" altLang="en-US" smtClean="0"/>
              <a:pPr>
                <a:spcBef>
                  <a:spcPct val="0"/>
                </a:spcBef>
              </a:pPr>
              <a:t>44</a:t>
            </a:fld>
            <a:endParaRPr lang="en-US" altLang="en-US"/>
          </a:p>
        </p:txBody>
      </p:sp>
      <p:sp>
        <p:nvSpPr>
          <p:cNvPr id="79875" name="Rectangle 2"/>
          <p:cNvSpPr>
            <a:spLocks noGrp="1" noRot="1" noChangeAspect="1" noChangeArrowheads="1" noTextEdit="1"/>
          </p:cNvSpPr>
          <p:nvPr>
            <p:ph type="sldImg"/>
          </p:nvPr>
        </p:nvSpPr>
        <p:spPr>
          <a:xfrm>
            <a:off x="1190625" y="704850"/>
            <a:ext cx="4629150" cy="3471863"/>
          </a:xfrm>
          <a:ln w="12700" cap="flat">
            <a:solidFill>
              <a:schemeClr val="tx1"/>
            </a:solidFill>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1" tIns="45365" rIns="92351" bIns="45365"/>
          <a:lstStyle/>
          <a:p>
            <a:pPr eaLnBrk="1" hangingPunct="1"/>
            <a:endParaRPr lang="en-US" altLang="en-US"/>
          </a:p>
        </p:txBody>
      </p:sp>
    </p:spTree>
    <p:extLst>
      <p:ext uri="{BB962C8B-B14F-4D97-AF65-F5344CB8AC3E}">
        <p14:creationId xmlns:p14="http://schemas.microsoft.com/office/powerpoint/2010/main" val="3145796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55650" indent="-288925">
              <a:spcBef>
                <a:spcPct val="30000"/>
              </a:spcBef>
              <a:defRPr sz="1200">
                <a:solidFill>
                  <a:schemeClr val="tx1"/>
                </a:solidFill>
                <a:latin typeface="Times New Roman" panose="02020603050405020304" pitchFamily="18" charset="0"/>
              </a:defRPr>
            </a:lvl2pPr>
            <a:lvl3pPr marL="1163638" indent="-230188">
              <a:spcBef>
                <a:spcPct val="30000"/>
              </a:spcBef>
              <a:defRPr sz="1200">
                <a:solidFill>
                  <a:schemeClr val="tx1"/>
                </a:solidFill>
                <a:latin typeface="Times New Roman" panose="02020603050405020304" pitchFamily="18" charset="0"/>
              </a:defRPr>
            </a:lvl3pPr>
            <a:lvl4pPr marL="1630363" indent="-230188">
              <a:spcBef>
                <a:spcPct val="30000"/>
              </a:spcBef>
              <a:defRPr sz="1200">
                <a:solidFill>
                  <a:schemeClr val="tx1"/>
                </a:solidFill>
                <a:latin typeface="Times New Roman" panose="02020603050405020304" pitchFamily="18" charset="0"/>
              </a:defRPr>
            </a:lvl4pPr>
            <a:lvl5pPr marL="2097088" indent="-230188">
              <a:spcBef>
                <a:spcPct val="30000"/>
              </a:spcBef>
              <a:defRPr sz="1200">
                <a:solidFill>
                  <a:schemeClr val="tx1"/>
                </a:solidFill>
                <a:latin typeface="Times New Roman" panose="02020603050405020304" pitchFamily="18" charset="0"/>
              </a:defRPr>
            </a:lvl5pPr>
            <a:lvl6pPr marL="2554288" indent="-230188" eaLnBrk="0" fontAlgn="base" hangingPunct="0">
              <a:spcBef>
                <a:spcPct val="30000"/>
              </a:spcBef>
              <a:spcAft>
                <a:spcPct val="0"/>
              </a:spcAft>
              <a:defRPr sz="1200">
                <a:solidFill>
                  <a:schemeClr val="tx1"/>
                </a:solidFill>
                <a:latin typeface="Times New Roman" panose="02020603050405020304" pitchFamily="18" charset="0"/>
              </a:defRPr>
            </a:lvl6pPr>
            <a:lvl7pPr marL="3011488" indent="-230188" eaLnBrk="0" fontAlgn="base" hangingPunct="0">
              <a:spcBef>
                <a:spcPct val="30000"/>
              </a:spcBef>
              <a:spcAft>
                <a:spcPct val="0"/>
              </a:spcAft>
              <a:defRPr sz="1200">
                <a:solidFill>
                  <a:schemeClr val="tx1"/>
                </a:solidFill>
                <a:latin typeface="Times New Roman" panose="02020603050405020304" pitchFamily="18" charset="0"/>
              </a:defRPr>
            </a:lvl7pPr>
            <a:lvl8pPr marL="3468688" indent="-230188" eaLnBrk="0" fontAlgn="base" hangingPunct="0">
              <a:spcBef>
                <a:spcPct val="30000"/>
              </a:spcBef>
              <a:spcAft>
                <a:spcPct val="0"/>
              </a:spcAft>
              <a:defRPr sz="1200">
                <a:solidFill>
                  <a:schemeClr val="tx1"/>
                </a:solidFill>
                <a:latin typeface="Times New Roman" panose="02020603050405020304" pitchFamily="18" charset="0"/>
              </a:defRPr>
            </a:lvl8pPr>
            <a:lvl9pPr marL="3925888" indent="-2301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357188A-71D6-4DE7-82CD-A879FE360A7A}" type="slidenum">
              <a:rPr lang="en-US" altLang="en-US" smtClean="0"/>
              <a:pPr>
                <a:spcBef>
                  <a:spcPct val="0"/>
                </a:spcBef>
              </a:pPr>
              <a:t>45</a:t>
            </a:fld>
            <a:endParaRPr lang="en-US" altLang="en-US"/>
          </a:p>
        </p:txBody>
      </p:sp>
      <p:sp>
        <p:nvSpPr>
          <p:cNvPr id="79875" name="Rectangle 2"/>
          <p:cNvSpPr>
            <a:spLocks noGrp="1" noRot="1" noChangeAspect="1" noChangeArrowheads="1" noTextEdit="1"/>
          </p:cNvSpPr>
          <p:nvPr>
            <p:ph type="sldImg"/>
          </p:nvPr>
        </p:nvSpPr>
        <p:spPr>
          <a:xfrm>
            <a:off x="1190625" y="704850"/>
            <a:ext cx="4629150" cy="3471863"/>
          </a:xfrm>
          <a:ln w="12700" cap="flat">
            <a:solidFill>
              <a:schemeClr val="tx1"/>
            </a:solidFill>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51" tIns="45365" rIns="92351" bIns="45365"/>
          <a:lstStyle/>
          <a:p>
            <a:pPr eaLnBrk="1" hangingPunct="1"/>
            <a:endParaRPr lang="en-US" altLang="en-US"/>
          </a:p>
        </p:txBody>
      </p:sp>
    </p:spTree>
    <p:extLst>
      <p:ext uri="{BB962C8B-B14F-4D97-AF65-F5344CB8AC3E}">
        <p14:creationId xmlns:p14="http://schemas.microsoft.com/office/powerpoint/2010/main" val="29514648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userDrawn="1"/>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C3650459-3C4C-4D7A-BDE2-7B1EFAEF0F15}" type="slidenum">
              <a:rPr lang="en-US" altLang="en-US" sz="1400" smtClean="0"/>
              <a:pPr algn="ctr" eaLnBrk="1" hangingPunct="1">
                <a:defRPr/>
              </a:pPr>
              <a:t>‹#›</a:t>
            </a:fld>
            <a:endParaRPr lang="en-US" altLang="en-US" sz="1400"/>
          </a:p>
        </p:txBody>
      </p:sp>
      <p:sp>
        <p:nvSpPr>
          <p:cNvPr id="7" name="Rectangle 8"/>
          <p:cNvSpPr>
            <a:spLocks noChangeArrowheads="1"/>
          </p:cNvSpPr>
          <p:nvPr userDrawn="1"/>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1" name="Rectangle 8"/>
          <p:cNvSpPr>
            <a:spLocks noChangeArrowheads="1"/>
          </p:cNvSpPr>
          <p:nvPr userDrawn="1"/>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05022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userDrawn="1"/>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55DBF5CD-6CBE-4447-B9BF-707E0B584A57}" type="slidenum">
              <a:rPr lang="en-US" altLang="en-US" sz="1400" smtClean="0"/>
              <a:pPr algn="ctr" eaLnBrk="1" hangingPunct="1">
                <a:defRPr/>
              </a:pPr>
              <a:t>‹#›</a:t>
            </a:fld>
            <a:endParaRPr lang="en-US" altLang="en-US" sz="1400"/>
          </a:p>
        </p:txBody>
      </p:sp>
      <p:sp>
        <p:nvSpPr>
          <p:cNvPr id="7" name="Rectangle 8"/>
          <p:cNvSpPr>
            <a:spLocks noChangeArrowheads="1"/>
          </p:cNvSpPr>
          <p:nvPr userDrawn="1"/>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Tree>
    <p:extLst>
      <p:ext uri="{BB962C8B-B14F-4D97-AF65-F5344CB8AC3E}">
        <p14:creationId xmlns:p14="http://schemas.microsoft.com/office/powerpoint/2010/main" val="780944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540415"/>
            <a:ext cx="7772400" cy="1143000"/>
          </a:xfrm>
        </p:spPr>
        <p:txBody>
          <a:bodyPr/>
          <a:lstStyle/>
          <a:p>
            <a:r>
              <a:rPr lang="en-US" dirty="0"/>
              <a:t>Click to edit Master title style</a:t>
            </a:r>
          </a:p>
        </p:txBody>
      </p:sp>
      <p:sp>
        <p:nvSpPr>
          <p:cNvPr id="3" name="Text Placeholder 2"/>
          <p:cNvSpPr>
            <a:spLocks noGrp="1"/>
          </p:cNvSpPr>
          <p:nvPr>
            <p:ph type="body" sz="half" idx="1"/>
          </p:nvPr>
        </p:nvSpPr>
        <p:spPr>
          <a:xfrm>
            <a:off x="928688" y="1608138"/>
            <a:ext cx="35671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8138"/>
            <a:ext cx="3567113" cy="4114800"/>
          </a:xfrm>
        </p:spPr>
        <p:txBody>
          <a:bodyPr/>
          <a:lstStyle/>
          <a:p>
            <a:pPr lvl="0"/>
            <a:endParaRPr lang="en-US" noProof="0" dirty="0"/>
          </a:p>
        </p:txBody>
      </p:sp>
    </p:spTree>
    <p:extLst>
      <p:ext uri="{BB962C8B-B14F-4D97-AF65-F5344CB8AC3E}">
        <p14:creationId xmlns:p14="http://schemas.microsoft.com/office/powerpoint/2010/main" val="4040566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65100"/>
            <a:ext cx="7772400" cy="1143000"/>
          </a:xfrm>
        </p:spPr>
        <p:txBody>
          <a:bodyPr/>
          <a:lstStyle/>
          <a:p>
            <a:r>
              <a:rPr lang="en-US"/>
              <a:t>Click to edit Master title style</a:t>
            </a:r>
          </a:p>
        </p:txBody>
      </p:sp>
      <p:sp>
        <p:nvSpPr>
          <p:cNvPr id="3" name="ClipArt Placeholder 2"/>
          <p:cNvSpPr>
            <a:spLocks noGrp="1"/>
          </p:cNvSpPr>
          <p:nvPr>
            <p:ph type="clipArt" sz="half" idx="1"/>
          </p:nvPr>
        </p:nvSpPr>
        <p:spPr>
          <a:xfrm>
            <a:off x="928688" y="1608138"/>
            <a:ext cx="3567112" cy="4114800"/>
          </a:xfrm>
        </p:spPr>
        <p:txBody>
          <a:bodyPr/>
          <a:lstStyle/>
          <a:p>
            <a:pPr lvl="0"/>
            <a:endParaRPr lang="en-US" noProof="0" dirty="0"/>
          </a:p>
        </p:txBody>
      </p:sp>
      <p:sp>
        <p:nvSpPr>
          <p:cNvPr id="4" name="Text Placeholder 3"/>
          <p:cNvSpPr>
            <a:spLocks noGrp="1"/>
          </p:cNvSpPr>
          <p:nvPr>
            <p:ph type="body" sz="half" idx="2"/>
          </p:nvPr>
        </p:nvSpPr>
        <p:spPr>
          <a:xfrm>
            <a:off x="4648200" y="1608138"/>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87357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userDrawn="1"/>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59124D5A-5475-4EB9-BD56-4B80538DAF18}" type="slidenum">
              <a:rPr lang="en-US" altLang="en-US" sz="1400" smtClean="0"/>
              <a:pPr algn="ctr" eaLnBrk="1" hangingPunct="1">
                <a:defRPr/>
              </a:pPr>
              <a:t>‹#›</a:t>
            </a:fld>
            <a:endParaRPr lang="en-US" altLang="en-US" sz="1400"/>
          </a:p>
        </p:txBody>
      </p:sp>
      <p:sp>
        <p:nvSpPr>
          <p:cNvPr id="1031" name="Rectangle 8"/>
          <p:cNvSpPr>
            <a:spLocks noChangeArrowheads="1"/>
          </p:cNvSpPr>
          <p:nvPr userDrawn="1"/>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4297" r:id="rId1"/>
    <p:sldLayoutId id="2147484298" r:id="rId2"/>
    <p:sldLayoutId id="2147484300" r:id="rId3"/>
    <p:sldLayoutId id="2147484302"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14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14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ankrate.com/funnel/graph/default.asp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s://www.dropbox.com/s/8jtrhdd203iy3zo/TT42%20-%20Calculating%20Consumer%20Loan%20Costs.xlsx?dl=0"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ia4fa6opon9hz2t/TT01-08%20-%20PFP%20Loans%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hyperlink" Target="https://www.dropbox.com/s/p69g0bjs3hgee9q/TT12%20-%20Excel%20Financial%20Calculator.xlsm?dl=0" TargetMode="External"/><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53.xml.rels><?xml version="1.0" encoding="UTF-8" standalone="yes"?>
<Relationships xmlns="http://schemas.openxmlformats.org/package/2006/relationships"><Relationship Id="rId2" Type="http://schemas.openxmlformats.org/officeDocument/2006/relationships/hyperlink" Target="https://www.dropbox.com/s/8jtrhdd203iy3zo/TT42%20-%20Calculating%20Consumer%20Loan%20Costs.xlsx?dl=0" TargetMode="Externa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hyperlink" Target="http://www.bankrate.com/" TargetMode="External"/><Relationship Id="rId2" Type="http://schemas.openxmlformats.org/officeDocument/2006/relationships/hyperlink" Target="http://www.mtgprofessor.com/"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ctrTitle"/>
          </p:nvPr>
        </p:nvSpPr>
        <p:spPr>
          <a:xfrm>
            <a:off x="685800" y="538163"/>
            <a:ext cx="7772400" cy="1828800"/>
          </a:xfrm>
        </p:spPr>
        <p:txBody>
          <a:bodyPr/>
          <a:lstStyle/>
          <a:p>
            <a:pPr eaLnBrk="1" hangingPunct="1"/>
            <a:r>
              <a:rPr lang="en-US" altLang="en-US" sz="3200" dirty="0"/>
              <a:t>Personal Finance: Another Perspective`</a:t>
            </a:r>
          </a:p>
        </p:txBody>
      </p:sp>
      <p:sp>
        <p:nvSpPr>
          <p:cNvPr id="9219" name="Rectangle 1027"/>
          <p:cNvSpPr>
            <a:spLocks noGrp="1" noChangeArrowheads="1"/>
          </p:cNvSpPr>
          <p:nvPr>
            <p:ph type="subTitle" idx="1"/>
          </p:nvPr>
        </p:nvSpPr>
        <p:spPr>
          <a:xfrm>
            <a:off x="1371600" y="2814638"/>
            <a:ext cx="6400800" cy="2814637"/>
          </a:xfrm>
        </p:spPr>
        <p:txBody>
          <a:bodyPr/>
          <a:lstStyle/>
          <a:p>
            <a:pPr eaLnBrk="1" hangingPunct="1"/>
            <a:r>
              <a:rPr lang="en-US" altLang="en-US" sz="4400" dirty="0"/>
              <a:t>Loans: Avoiding Consumer and Minimizing Mortgage </a:t>
            </a:r>
          </a:p>
          <a:p>
            <a:pPr eaLnBrk="1" hangingPunct="1"/>
            <a:r>
              <a:rPr lang="en-US" altLang="en-US" sz="2400" dirty="0"/>
              <a:t>Updated 2020-05-28</a:t>
            </a:r>
          </a:p>
          <a:p>
            <a:pPr eaLnBrk="1" hangingPunct="1"/>
            <a:endParaRPr lang="en-US" altLang="en-US" sz="2400" dirty="0"/>
          </a:p>
          <a:p>
            <a:pPr eaLnBrk="1" hangingPunct="1"/>
            <a:r>
              <a:rPr lang="en-US" altLang="en-US" sz="2000" dirty="0"/>
              <a:t>Note:  Graphs on this presentation are from </a:t>
            </a:r>
            <a:r>
              <a:rPr lang="en-US" altLang="en-US" sz="2000" dirty="0">
                <a:hlinkClick r:id="rId3"/>
              </a:rPr>
              <a:t>http://www.bankrate.com/funnel/graph/default.aspx?</a:t>
            </a:r>
            <a:r>
              <a:rPr lang="en-US" altLang="en-US" sz="2000" dirty="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655638"/>
            <a:ext cx="9144000" cy="915987"/>
          </a:xfrm>
          <a:noFill/>
        </p:spPr>
        <p:txBody>
          <a:bodyPr lIns="90488" tIns="44450" rIns="90488" bIns="44450"/>
          <a:lstStyle/>
          <a:p>
            <a:pPr marL="838200" indent="-838200" eaLnBrk="1" hangingPunct="1"/>
            <a:r>
              <a:rPr lang="en-US" altLang="en-US" sz="3200" dirty="0"/>
              <a:t>Characteristics </a:t>
            </a:r>
          </a:p>
        </p:txBody>
      </p:sp>
      <p:sp>
        <p:nvSpPr>
          <p:cNvPr id="76803" name="Rectangle 3"/>
          <p:cNvSpPr>
            <a:spLocks noGrp="1" noChangeArrowheads="1"/>
          </p:cNvSpPr>
          <p:nvPr>
            <p:ph type="body" sz="half" idx="2"/>
          </p:nvPr>
        </p:nvSpPr>
        <p:spPr>
          <a:xfrm>
            <a:off x="929040" y="1571625"/>
            <a:ext cx="4477805" cy="5361707"/>
          </a:xfrm>
          <a:noFill/>
        </p:spPr>
        <p:txBody>
          <a:bodyPr lIns="90488" tIns="44450" rIns="90488" bIns="44450"/>
          <a:lstStyle/>
          <a:p>
            <a:pPr eaLnBrk="1" hangingPunct="1"/>
            <a:r>
              <a:rPr lang="en-US" altLang="en-US" dirty="0"/>
              <a:t>What are the different types of Consumer loans</a:t>
            </a:r>
          </a:p>
          <a:p>
            <a:pPr lvl="1" eaLnBrk="1" hangingPunct="1"/>
            <a:r>
              <a:rPr lang="en-US" altLang="en-US" dirty="0"/>
              <a:t>Types</a:t>
            </a:r>
          </a:p>
          <a:p>
            <a:pPr lvl="2" eaLnBrk="1" hangingPunct="1"/>
            <a:r>
              <a:rPr lang="en-US" altLang="en-US" dirty="0"/>
              <a:t>Single payment loans</a:t>
            </a:r>
          </a:p>
          <a:p>
            <a:pPr lvl="2" eaLnBrk="1" hangingPunct="1"/>
            <a:r>
              <a:rPr lang="en-US" altLang="en-US" dirty="0"/>
              <a:t>Installment loans</a:t>
            </a:r>
          </a:p>
          <a:p>
            <a:pPr lvl="1" eaLnBrk="1" hangingPunct="1"/>
            <a:r>
              <a:rPr lang="en-US" altLang="en-US" dirty="0"/>
              <a:t>Rates</a:t>
            </a:r>
          </a:p>
          <a:p>
            <a:pPr lvl="2" eaLnBrk="1" hangingPunct="1"/>
            <a:r>
              <a:rPr lang="en-US" altLang="en-US" dirty="0"/>
              <a:t>Fixed</a:t>
            </a:r>
          </a:p>
          <a:p>
            <a:pPr lvl="2" eaLnBrk="1" hangingPunct="1"/>
            <a:r>
              <a:rPr lang="en-US" altLang="en-US" dirty="0"/>
              <a:t>Variable</a:t>
            </a:r>
          </a:p>
          <a:p>
            <a:pPr lvl="2" eaLnBrk="1" hangingPunct="1"/>
            <a:r>
              <a:rPr lang="en-US" altLang="en-US" dirty="0"/>
              <a:t>Convertible</a:t>
            </a:r>
          </a:p>
          <a:p>
            <a:pPr lvl="2" eaLnBrk="1" hangingPunct="1"/>
            <a:r>
              <a:rPr lang="en-US" altLang="en-US" dirty="0"/>
              <a:t>Balloon</a:t>
            </a:r>
          </a:p>
          <a:p>
            <a:pPr lvl="2" eaLnBrk="1" hangingPunct="1">
              <a:buFontTx/>
              <a:buNone/>
            </a:pPr>
            <a:endParaRPr lang="en-US" altLang="en-US" dirty="0"/>
          </a:p>
        </p:txBody>
      </p:sp>
      <p:sp>
        <p:nvSpPr>
          <p:cNvPr id="4" name="Rectangle 3"/>
          <p:cNvSpPr txBox="1">
            <a:spLocks noChangeArrowheads="1"/>
          </p:cNvSpPr>
          <p:nvPr/>
        </p:nvSpPr>
        <p:spPr bwMode="auto">
          <a:xfrm>
            <a:off x="4951474" y="1645010"/>
            <a:ext cx="326348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a:lstStyle>
          <a:p>
            <a:pPr lvl="1" eaLnBrk="1" hangingPunct="1"/>
            <a:r>
              <a:rPr lang="en-US" altLang="en-US" dirty="0"/>
              <a:t>Security</a:t>
            </a:r>
          </a:p>
          <a:p>
            <a:pPr lvl="2" eaLnBrk="1" hangingPunct="1"/>
            <a:r>
              <a:rPr lang="en-US" altLang="en-US" dirty="0"/>
              <a:t>Secured</a:t>
            </a:r>
          </a:p>
          <a:p>
            <a:pPr lvl="2" eaLnBrk="1" hangingPunct="1"/>
            <a:r>
              <a:rPr lang="en-US" altLang="en-US" dirty="0"/>
              <a:t>Unsecured</a:t>
            </a:r>
          </a:p>
          <a:p>
            <a:pPr lvl="1" eaLnBrk="1" hangingPunct="1"/>
            <a:r>
              <a:rPr lang="en-US" altLang="en-US" kern="0" dirty="0"/>
              <a:t>Home Related</a:t>
            </a:r>
          </a:p>
          <a:p>
            <a:pPr lvl="2" eaLnBrk="1" hangingPunct="1"/>
            <a:r>
              <a:rPr lang="en-US" altLang="en-US" kern="0" dirty="0"/>
              <a:t>Home Equity</a:t>
            </a:r>
          </a:p>
          <a:p>
            <a:pPr lvl="2" eaLnBrk="1" hangingPunct="1"/>
            <a:r>
              <a:rPr lang="en-US" altLang="en-US" kern="0" dirty="0"/>
              <a:t>HELOC</a:t>
            </a:r>
          </a:p>
          <a:p>
            <a:pPr lvl="1" eaLnBrk="1" hangingPunct="1"/>
            <a:r>
              <a:rPr lang="en-US" altLang="en-US" kern="0" dirty="0"/>
              <a:t>Specialty</a:t>
            </a:r>
          </a:p>
          <a:p>
            <a:pPr lvl="2" eaLnBrk="1" hangingPunct="1"/>
            <a:r>
              <a:rPr lang="en-US" altLang="en-US" kern="0" dirty="0"/>
              <a:t>Auto loans</a:t>
            </a:r>
          </a:p>
          <a:p>
            <a:pPr lvl="2" eaLnBrk="1" hangingPunct="1"/>
            <a:r>
              <a:rPr lang="en-US" altLang="en-US" kern="0" dirty="0"/>
              <a:t>Student loans</a:t>
            </a:r>
          </a:p>
          <a:p>
            <a:pPr lvl="2" eaLnBrk="1" hangingPunct="1"/>
            <a:r>
              <a:rPr lang="en-US" altLang="en-US" kern="0" dirty="0"/>
              <a:t>Payday loans</a:t>
            </a:r>
          </a:p>
          <a:p>
            <a:pPr lvl="2" eaLnBrk="1" hangingPunct="1">
              <a:buFontTx/>
              <a:buNone/>
            </a:pPr>
            <a:endParaRPr lang="en-US" altLang="en-US" kern="0" dirty="0"/>
          </a:p>
        </p:txBody>
      </p:sp>
    </p:spTree>
    <p:extLst>
      <p:ext uri="{BB962C8B-B14F-4D97-AF65-F5344CB8AC3E}">
        <p14:creationId xmlns:p14="http://schemas.microsoft.com/office/powerpoint/2010/main" val="395447303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6803">
                                            <p:txEl>
                                              <p:pRg st="2" end="2"/>
                                            </p:txEl>
                                          </p:spTgt>
                                        </p:tgtEl>
                                        <p:attrNameLst>
                                          <p:attrName>style.visibility</p:attrName>
                                        </p:attrNameLst>
                                      </p:cBhvr>
                                      <p:to>
                                        <p:strVal val="visible"/>
                                      </p:to>
                                    </p:set>
                                    <p:anim calcmode="lin" valueType="num">
                                      <p:cBhvr additive="base">
                                        <p:cTn id="17" dur="500" fill="hold"/>
                                        <p:tgtEl>
                                          <p:spTgt spid="768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68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76803">
                                            <p:txEl>
                                              <p:pRg st="3" end="3"/>
                                            </p:txEl>
                                          </p:spTgt>
                                        </p:tgtEl>
                                        <p:attrNameLst>
                                          <p:attrName>style.visibility</p:attrName>
                                        </p:attrNameLst>
                                      </p:cBhvr>
                                      <p:to>
                                        <p:strVal val="visible"/>
                                      </p:to>
                                    </p:set>
                                    <p:anim calcmode="lin" valueType="num">
                                      <p:cBhvr additive="base">
                                        <p:cTn id="21" dur="500" fill="hold"/>
                                        <p:tgtEl>
                                          <p:spTgt spid="768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768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76803">
                                            <p:txEl>
                                              <p:pRg st="4" end="4"/>
                                            </p:txEl>
                                          </p:spTgt>
                                        </p:tgtEl>
                                        <p:attrNameLst>
                                          <p:attrName>style.visibility</p:attrName>
                                        </p:attrNameLst>
                                      </p:cBhvr>
                                      <p:to>
                                        <p:strVal val="visible"/>
                                      </p:to>
                                    </p:set>
                                    <p:anim calcmode="lin" valueType="num">
                                      <p:cBhvr additive="base">
                                        <p:cTn id="25" dur="500" fill="hold"/>
                                        <p:tgtEl>
                                          <p:spTgt spid="768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68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76803">
                                            <p:txEl>
                                              <p:pRg st="5" end="5"/>
                                            </p:txEl>
                                          </p:spTgt>
                                        </p:tgtEl>
                                        <p:attrNameLst>
                                          <p:attrName>style.visibility</p:attrName>
                                        </p:attrNameLst>
                                      </p:cBhvr>
                                      <p:to>
                                        <p:strVal val="visible"/>
                                      </p:to>
                                    </p:set>
                                    <p:anim calcmode="lin" valueType="num">
                                      <p:cBhvr additive="base">
                                        <p:cTn id="29" dur="500" fill="hold"/>
                                        <p:tgtEl>
                                          <p:spTgt spid="768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68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76803">
                                            <p:txEl>
                                              <p:pRg st="6" end="6"/>
                                            </p:txEl>
                                          </p:spTgt>
                                        </p:tgtEl>
                                        <p:attrNameLst>
                                          <p:attrName>style.visibility</p:attrName>
                                        </p:attrNameLst>
                                      </p:cBhvr>
                                      <p:to>
                                        <p:strVal val="visible"/>
                                      </p:to>
                                    </p:set>
                                    <p:anim calcmode="lin" valueType="num">
                                      <p:cBhvr additive="base">
                                        <p:cTn id="33" dur="500" fill="hold"/>
                                        <p:tgtEl>
                                          <p:spTgt spid="768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7680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76803">
                                            <p:txEl>
                                              <p:pRg st="7" end="7"/>
                                            </p:txEl>
                                          </p:spTgt>
                                        </p:tgtEl>
                                        <p:attrNameLst>
                                          <p:attrName>style.visibility</p:attrName>
                                        </p:attrNameLst>
                                      </p:cBhvr>
                                      <p:to>
                                        <p:strVal val="visible"/>
                                      </p:to>
                                    </p:set>
                                    <p:anim calcmode="lin" valueType="num">
                                      <p:cBhvr additive="base">
                                        <p:cTn id="37" dur="500" fill="hold"/>
                                        <p:tgtEl>
                                          <p:spTgt spid="7680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680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76803">
                                            <p:txEl>
                                              <p:pRg st="8" end="8"/>
                                            </p:txEl>
                                          </p:spTgt>
                                        </p:tgtEl>
                                        <p:attrNameLst>
                                          <p:attrName>style.visibility</p:attrName>
                                        </p:attrNameLst>
                                      </p:cBhvr>
                                      <p:to>
                                        <p:strVal val="visible"/>
                                      </p:to>
                                    </p:set>
                                    <p:anim calcmode="lin" valueType="num">
                                      <p:cBhvr additive="base">
                                        <p:cTn id="41" dur="500" fill="hold"/>
                                        <p:tgtEl>
                                          <p:spTgt spid="7680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7680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
                                            <p:txEl>
                                              <p:pRg st="0" end="0"/>
                                            </p:txEl>
                                          </p:spTgt>
                                        </p:tgtEl>
                                        <p:attrNameLst>
                                          <p:attrName>style.visibility</p:attrName>
                                        </p:attrNameLst>
                                      </p:cBhvr>
                                      <p:to>
                                        <p:strVal val="visible"/>
                                      </p:to>
                                    </p:set>
                                    <p:anim calcmode="lin" valueType="num">
                                      <p:cBhvr additive="base">
                                        <p:cTn id="45"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anim calcmode="lin" valueType="num">
                                      <p:cBhvr additive="base">
                                        <p:cTn id="49"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1" end="1"/>
                                            </p:tx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4">
                                            <p:txEl>
                                              <p:pRg st="2" end="2"/>
                                            </p:txEl>
                                          </p:spTgt>
                                        </p:tgtEl>
                                        <p:attrNameLst>
                                          <p:attrName>style.visibility</p:attrName>
                                        </p:attrNameLst>
                                      </p:cBhvr>
                                      <p:to>
                                        <p:strVal val="visible"/>
                                      </p:to>
                                    </p:set>
                                    <p:anim calcmode="lin" valueType="num">
                                      <p:cBhvr additive="base">
                                        <p:cTn id="53"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
                                            <p:txEl>
                                              <p:pRg st="2" end="2"/>
                                            </p:txEl>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4">
                                            <p:txEl>
                                              <p:pRg st="3" end="3"/>
                                            </p:txEl>
                                          </p:spTgt>
                                        </p:tgtEl>
                                        <p:attrNameLst>
                                          <p:attrName>style.visibility</p:attrName>
                                        </p:attrNameLst>
                                      </p:cBhvr>
                                      <p:to>
                                        <p:strVal val="visible"/>
                                      </p:to>
                                    </p:set>
                                    <p:anim calcmode="lin" valueType="num">
                                      <p:cBhvr additive="base">
                                        <p:cTn id="57"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4">
                                            <p:txEl>
                                              <p:pRg st="3" end="3"/>
                                            </p:txEl>
                                          </p:spTgt>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4">
                                            <p:txEl>
                                              <p:pRg st="4" end="4"/>
                                            </p:txEl>
                                          </p:spTgt>
                                        </p:tgtEl>
                                        <p:attrNameLst>
                                          <p:attrName>style.visibility</p:attrName>
                                        </p:attrNameLst>
                                      </p:cBhvr>
                                      <p:to>
                                        <p:strVal val="visible"/>
                                      </p:to>
                                    </p:set>
                                    <p:anim calcmode="lin" valueType="num">
                                      <p:cBhvr additive="base">
                                        <p:cTn id="61"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
                                            <p:txEl>
                                              <p:pRg st="4" end="4"/>
                                            </p:txEl>
                                          </p:spTgt>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4">
                                            <p:txEl>
                                              <p:pRg st="5" end="5"/>
                                            </p:txEl>
                                          </p:spTgt>
                                        </p:tgtEl>
                                        <p:attrNameLst>
                                          <p:attrName>style.visibility</p:attrName>
                                        </p:attrNameLst>
                                      </p:cBhvr>
                                      <p:to>
                                        <p:strVal val="visible"/>
                                      </p:to>
                                    </p:set>
                                    <p:anim calcmode="lin" valueType="num">
                                      <p:cBhvr additive="base">
                                        <p:cTn id="65"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
                                            <p:txEl>
                                              <p:pRg st="5" end="5"/>
                                            </p:txEl>
                                          </p:spTgt>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4">
                                            <p:txEl>
                                              <p:pRg st="6" end="6"/>
                                            </p:txEl>
                                          </p:spTgt>
                                        </p:tgtEl>
                                        <p:attrNameLst>
                                          <p:attrName>style.visibility</p:attrName>
                                        </p:attrNameLst>
                                      </p:cBhvr>
                                      <p:to>
                                        <p:strVal val="visible"/>
                                      </p:to>
                                    </p:set>
                                    <p:anim calcmode="lin" valueType="num">
                                      <p:cBhvr additive="base">
                                        <p:cTn id="69"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4">
                                            <p:txEl>
                                              <p:pRg st="6" end="6"/>
                                            </p:txEl>
                                          </p:spTgt>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4">
                                            <p:txEl>
                                              <p:pRg st="7" end="7"/>
                                            </p:txEl>
                                          </p:spTgt>
                                        </p:tgtEl>
                                        <p:attrNameLst>
                                          <p:attrName>style.visibility</p:attrName>
                                        </p:attrNameLst>
                                      </p:cBhvr>
                                      <p:to>
                                        <p:strVal val="visible"/>
                                      </p:to>
                                    </p:set>
                                    <p:anim calcmode="lin" valueType="num">
                                      <p:cBhvr additive="base">
                                        <p:cTn id="73"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
                                            <p:txEl>
                                              <p:pRg st="7" end="7"/>
                                            </p:txEl>
                                          </p:spTgt>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4">
                                            <p:txEl>
                                              <p:pRg st="8" end="8"/>
                                            </p:txEl>
                                          </p:spTgt>
                                        </p:tgtEl>
                                        <p:attrNameLst>
                                          <p:attrName>style.visibility</p:attrName>
                                        </p:attrNameLst>
                                      </p:cBhvr>
                                      <p:to>
                                        <p:strVal val="visible"/>
                                      </p:to>
                                    </p:set>
                                    <p:anim calcmode="lin" valueType="num">
                                      <p:cBhvr additive="base">
                                        <p:cTn id="77" dur="500" fill="hold"/>
                                        <p:tgtEl>
                                          <p:spTgt spid="4">
                                            <p:txEl>
                                              <p:pRg st="8" end="8"/>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4">
                                            <p:txEl>
                                              <p:pRg st="8" end="8"/>
                                            </p:txEl>
                                          </p:spTgt>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4">
                                            <p:txEl>
                                              <p:pRg st="9" end="9"/>
                                            </p:txEl>
                                          </p:spTgt>
                                        </p:tgtEl>
                                        <p:attrNameLst>
                                          <p:attrName>style.visibility</p:attrName>
                                        </p:attrNameLst>
                                      </p:cBhvr>
                                      <p:to>
                                        <p:strVal val="visible"/>
                                      </p:to>
                                    </p:set>
                                    <p:anim calcmode="lin" valueType="num">
                                      <p:cBhvr additive="base">
                                        <p:cTn id="81" dur="500" fill="hold"/>
                                        <p:tgtEl>
                                          <p:spTgt spid="4">
                                            <p:txEl>
                                              <p:pRg st="9" end="9"/>
                                            </p:txEl>
                                          </p:spTgt>
                                        </p:tgtEl>
                                        <p:attrNameLst>
                                          <p:attrName>ppt_x</p:attrName>
                                        </p:attrNameLst>
                                      </p:cBhvr>
                                      <p:tavLst>
                                        <p:tav tm="0">
                                          <p:val>
                                            <p:strVal val="0-#ppt_w/2"/>
                                          </p:val>
                                        </p:tav>
                                        <p:tav tm="100000">
                                          <p:val>
                                            <p:strVal val="#ppt_x"/>
                                          </p:val>
                                        </p:tav>
                                      </p:tavLst>
                                    </p:anim>
                                    <p:anim calcmode="lin" valueType="num">
                                      <p:cBhvr additive="base">
                                        <p:cTn id="82" dur="500" fill="hold"/>
                                        <p:tgtEl>
                                          <p:spTgt spid="4">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uiExpand="1" build="p" bldLvl="2" autoUpdateAnimBg="0"/>
      <p:bldP spid="4" grpId="0" uiExpand="1" build="p" bldLvl="2"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dirty="0"/>
              <a:t>Characteristics </a:t>
            </a:r>
            <a:r>
              <a:rPr lang="en-US" altLang="en-US" sz="2400" dirty="0"/>
              <a:t>(continued)</a:t>
            </a:r>
          </a:p>
        </p:txBody>
      </p:sp>
      <p:sp>
        <p:nvSpPr>
          <p:cNvPr id="175107" name="Rectangle 3"/>
          <p:cNvSpPr>
            <a:spLocks noGrp="1" noChangeArrowheads="1"/>
          </p:cNvSpPr>
          <p:nvPr>
            <p:ph idx="1"/>
          </p:nvPr>
        </p:nvSpPr>
        <p:spPr>
          <a:xfrm>
            <a:off x="928688" y="1608138"/>
            <a:ext cx="7286625" cy="4419600"/>
          </a:xfrm>
        </p:spPr>
        <p:txBody>
          <a:bodyPr/>
          <a:lstStyle/>
          <a:p>
            <a:pPr eaLnBrk="1" hangingPunct="1"/>
            <a:r>
              <a:rPr lang="en-US" altLang="en-US" dirty="0"/>
              <a:t>Types</a:t>
            </a:r>
          </a:p>
          <a:p>
            <a:pPr lvl="1" eaLnBrk="1" hangingPunct="1"/>
            <a:r>
              <a:rPr lang="en-US" altLang="en-US" dirty="0"/>
              <a:t>Single Payment </a:t>
            </a:r>
          </a:p>
          <a:p>
            <a:pPr lvl="2" eaLnBrk="1" hangingPunct="1"/>
            <a:r>
              <a:rPr lang="en-US" altLang="en-US" dirty="0"/>
              <a:t>Loan is repaid in one payment of principle and interest</a:t>
            </a:r>
          </a:p>
          <a:p>
            <a:pPr lvl="1" eaLnBrk="1" hangingPunct="1"/>
            <a:r>
              <a:rPr lang="en-US" altLang="en-US" dirty="0"/>
              <a:t>Installment</a:t>
            </a:r>
          </a:p>
          <a:p>
            <a:pPr lvl="2" eaLnBrk="1" hangingPunct="1"/>
            <a:r>
              <a:rPr lang="en-US" altLang="en-US" dirty="0"/>
              <a:t>Loan is repaid in regular intervals with payments that include both principal and interest</a:t>
            </a:r>
          </a:p>
        </p:txBody>
      </p:sp>
    </p:spTree>
    <p:extLst>
      <p:ext uri="{BB962C8B-B14F-4D97-AF65-F5344CB8AC3E}">
        <p14:creationId xmlns:p14="http://schemas.microsoft.com/office/powerpoint/2010/main" val="4940529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 calcmode="lin" valueType="num">
                                      <p:cBhvr additive="base">
                                        <p:cTn id="7" dur="500" fill="hold"/>
                                        <p:tgtEl>
                                          <p:spTgt spid="175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5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5107">
                                            <p:txEl>
                                              <p:pRg st="1" end="1"/>
                                            </p:txEl>
                                          </p:spTgt>
                                        </p:tgtEl>
                                        <p:attrNameLst>
                                          <p:attrName>style.visibility</p:attrName>
                                        </p:attrNameLst>
                                      </p:cBhvr>
                                      <p:to>
                                        <p:strVal val="visible"/>
                                      </p:to>
                                    </p:set>
                                    <p:anim calcmode="lin" valueType="num">
                                      <p:cBhvr additive="base">
                                        <p:cTn id="13" dur="500" fill="hold"/>
                                        <p:tgtEl>
                                          <p:spTgt spid="175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51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5107">
                                            <p:txEl>
                                              <p:pRg st="2" end="2"/>
                                            </p:txEl>
                                          </p:spTgt>
                                        </p:tgtEl>
                                        <p:attrNameLst>
                                          <p:attrName>style.visibility</p:attrName>
                                        </p:attrNameLst>
                                      </p:cBhvr>
                                      <p:to>
                                        <p:strVal val="visible"/>
                                      </p:to>
                                    </p:set>
                                    <p:anim calcmode="lin" valueType="num">
                                      <p:cBhvr additive="base">
                                        <p:cTn id="17" dur="500" fill="hold"/>
                                        <p:tgtEl>
                                          <p:spTgt spid="1751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51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5107">
                                            <p:txEl>
                                              <p:pRg st="3" end="3"/>
                                            </p:txEl>
                                          </p:spTgt>
                                        </p:tgtEl>
                                        <p:attrNameLst>
                                          <p:attrName>style.visibility</p:attrName>
                                        </p:attrNameLst>
                                      </p:cBhvr>
                                      <p:to>
                                        <p:strVal val="visible"/>
                                      </p:to>
                                    </p:set>
                                    <p:anim calcmode="lin" valueType="num">
                                      <p:cBhvr additive="base">
                                        <p:cTn id="21" dur="500" fill="hold"/>
                                        <p:tgtEl>
                                          <p:spTgt spid="1751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51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5107">
                                            <p:txEl>
                                              <p:pRg st="4" end="4"/>
                                            </p:txEl>
                                          </p:spTgt>
                                        </p:tgtEl>
                                        <p:attrNameLst>
                                          <p:attrName>style.visibility</p:attrName>
                                        </p:attrNameLst>
                                      </p:cBhvr>
                                      <p:to>
                                        <p:strVal val="visible"/>
                                      </p:to>
                                    </p:set>
                                    <p:anim calcmode="lin" valueType="num">
                                      <p:cBhvr additive="base">
                                        <p:cTn id="25" dur="500" fill="hold"/>
                                        <p:tgtEl>
                                          <p:spTgt spid="1751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510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uiExpand="1" build="p" bldLvl="2"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dirty="0"/>
              <a:t>Characteristics </a:t>
            </a:r>
            <a:r>
              <a:rPr lang="en-US" altLang="en-US" sz="2000" dirty="0"/>
              <a:t>(continued) </a:t>
            </a:r>
            <a:endParaRPr lang="en-US" altLang="en-US" sz="2400" dirty="0"/>
          </a:p>
        </p:txBody>
      </p:sp>
      <p:sp>
        <p:nvSpPr>
          <p:cNvPr id="175107" name="Rectangle 3"/>
          <p:cNvSpPr>
            <a:spLocks noGrp="1" noChangeArrowheads="1"/>
          </p:cNvSpPr>
          <p:nvPr>
            <p:ph idx="1"/>
          </p:nvPr>
        </p:nvSpPr>
        <p:spPr>
          <a:xfrm>
            <a:off x="928688" y="1608138"/>
            <a:ext cx="7286625" cy="4419600"/>
          </a:xfrm>
        </p:spPr>
        <p:txBody>
          <a:bodyPr/>
          <a:lstStyle/>
          <a:p>
            <a:pPr eaLnBrk="1" hangingPunct="1"/>
            <a:r>
              <a:rPr lang="en-US" altLang="en-US" dirty="0"/>
              <a:t>Security</a:t>
            </a:r>
          </a:p>
          <a:p>
            <a:pPr lvl="1" eaLnBrk="1" hangingPunct="1"/>
            <a:r>
              <a:rPr lang="en-US" altLang="en-US" dirty="0"/>
              <a:t>Secured - Loans are guaranteed by a specific asset, i.e. a home or a car, and typically have lower rates</a:t>
            </a:r>
          </a:p>
          <a:p>
            <a:pPr lvl="1" eaLnBrk="1" hangingPunct="1"/>
            <a:r>
              <a:rPr lang="en-US" altLang="en-US" dirty="0"/>
              <a:t>Unsecured - Loans that require no collateral, are generally offered to only borrowers with excellent credit histories, and have higher rates of interest – 12% to 28% (and higher) annually</a:t>
            </a:r>
          </a:p>
        </p:txBody>
      </p:sp>
      <p:pic>
        <p:nvPicPr>
          <p:cNvPr id="3" name="Picture 2"/>
          <p:cNvPicPr>
            <a:picLocks noChangeAspect="1"/>
          </p:cNvPicPr>
          <p:nvPr/>
        </p:nvPicPr>
        <p:blipFill>
          <a:blip r:embed="rId2"/>
          <a:stretch>
            <a:fillRect/>
          </a:stretch>
        </p:blipFill>
        <p:spPr>
          <a:xfrm>
            <a:off x="1839781" y="4491530"/>
            <a:ext cx="6375532" cy="2359977"/>
          </a:xfrm>
          <a:prstGeom prst="rect">
            <a:avLst/>
          </a:prstGeom>
          <a:ln w="38100">
            <a:solidFill>
              <a:schemeClr val="accent1"/>
            </a:solidFill>
          </a:ln>
        </p:spPr>
      </p:pic>
    </p:spTree>
    <p:extLst>
      <p:ext uri="{BB962C8B-B14F-4D97-AF65-F5344CB8AC3E}">
        <p14:creationId xmlns:p14="http://schemas.microsoft.com/office/powerpoint/2010/main" val="27104699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 calcmode="lin" valueType="num">
                                      <p:cBhvr additive="base">
                                        <p:cTn id="7" dur="500" fill="hold"/>
                                        <p:tgtEl>
                                          <p:spTgt spid="175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5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5107">
                                            <p:txEl>
                                              <p:pRg st="1" end="1"/>
                                            </p:txEl>
                                          </p:spTgt>
                                        </p:tgtEl>
                                        <p:attrNameLst>
                                          <p:attrName>style.visibility</p:attrName>
                                        </p:attrNameLst>
                                      </p:cBhvr>
                                      <p:to>
                                        <p:strVal val="visible"/>
                                      </p:to>
                                    </p:set>
                                    <p:anim calcmode="lin" valueType="num">
                                      <p:cBhvr additive="base">
                                        <p:cTn id="13" dur="500" fill="hold"/>
                                        <p:tgtEl>
                                          <p:spTgt spid="175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51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5107">
                                            <p:txEl>
                                              <p:pRg st="2" end="2"/>
                                            </p:txEl>
                                          </p:spTgt>
                                        </p:tgtEl>
                                        <p:attrNameLst>
                                          <p:attrName>style.visibility</p:attrName>
                                        </p:attrNameLst>
                                      </p:cBhvr>
                                      <p:to>
                                        <p:strVal val="visible"/>
                                      </p:to>
                                    </p:set>
                                    <p:anim calcmode="lin" valueType="num">
                                      <p:cBhvr additive="base">
                                        <p:cTn id="17" dur="500" fill="hold"/>
                                        <p:tgtEl>
                                          <p:spTgt spid="1751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5107">
                                            <p:txEl>
                                              <p:pRg st="2" end="2"/>
                                            </p:txEl>
                                          </p:spTgt>
                                        </p:tgtEl>
                                        <p:attrNameLst>
                                          <p:attrName>ppt_y</p:attrName>
                                        </p:attrNameLst>
                                      </p:cBhvr>
                                      <p:tavLst>
                                        <p:tav tm="0">
                                          <p:val>
                                            <p:strVal val="#ppt_y"/>
                                          </p:val>
                                        </p:tav>
                                        <p:tav tm="100000">
                                          <p:val>
                                            <p:strVal val="#ppt_y"/>
                                          </p:val>
                                        </p:tav>
                                      </p:tavLst>
                                    </p:anim>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uiExpand="1"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dirty="0"/>
              <a:t>Characteristics</a:t>
            </a:r>
            <a:r>
              <a:rPr lang="en-US" altLang="en-US" sz="3200" dirty="0"/>
              <a:t> </a:t>
            </a:r>
            <a:r>
              <a:rPr lang="en-US" altLang="en-US" sz="2400" dirty="0"/>
              <a:t>(continued)</a:t>
            </a:r>
          </a:p>
        </p:txBody>
      </p:sp>
      <p:sp>
        <p:nvSpPr>
          <p:cNvPr id="177155" name="Rectangle 3"/>
          <p:cNvSpPr>
            <a:spLocks noGrp="1" noChangeArrowheads="1"/>
          </p:cNvSpPr>
          <p:nvPr>
            <p:ph idx="1"/>
          </p:nvPr>
        </p:nvSpPr>
        <p:spPr>
          <a:xfrm>
            <a:off x="321880" y="1524000"/>
            <a:ext cx="4857280" cy="4648200"/>
          </a:xfrm>
        </p:spPr>
        <p:txBody>
          <a:bodyPr/>
          <a:lstStyle/>
          <a:p>
            <a:pPr eaLnBrk="1" hangingPunct="1"/>
            <a:r>
              <a:rPr lang="en-US" altLang="en-US" dirty="0"/>
              <a:t>Rate Type</a:t>
            </a:r>
          </a:p>
          <a:p>
            <a:pPr lvl="1" eaLnBrk="1" hangingPunct="1"/>
            <a:r>
              <a:rPr lang="en-US" altLang="en-US" sz="2200" dirty="0"/>
              <a:t>Fixed-rate loans</a:t>
            </a:r>
          </a:p>
          <a:p>
            <a:pPr lvl="2" eaLnBrk="1" hangingPunct="1"/>
            <a:r>
              <a:rPr lang="en-US" altLang="en-US" sz="2200" dirty="0"/>
              <a:t>Same interest for the duration of the loan with generally a higher interest rate </a:t>
            </a:r>
          </a:p>
          <a:p>
            <a:pPr lvl="1" eaLnBrk="1" hangingPunct="1"/>
            <a:r>
              <a:rPr lang="en-US" altLang="en-US" sz="2200" dirty="0"/>
              <a:t>Variable-rate loans</a:t>
            </a:r>
          </a:p>
          <a:p>
            <a:pPr lvl="2" eaLnBrk="1" hangingPunct="1"/>
            <a:r>
              <a:rPr lang="en-US" altLang="en-US" sz="2200" dirty="0"/>
              <a:t>Interest rate is tied to an index plus some margin, adjusted on different intervals</a:t>
            </a:r>
          </a:p>
          <a:p>
            <a:pPr lvl="1" eaLnBrk="1" hangingPunct="1"/>
            <a:r>
              <a:rPr lang="en-US" altLang="en-US" sz="2200" dirty="0"/>
              <a:t>Convertible loans</a:t>
            </a:r>
          </a:p>
          <a:p>
            <a:pPr lvl="2" eaLnBrk="1" hangingPunct="1"/>
            <a:r>
              <a:rPr lang="en-US" altLang="en-US" sz="2200" dirty="0"/>
              <a:t>Begin as a variable-rate loan and can be locked into a fixed-rate loan at some predetermined future time</a:t>
            </a:r>
          </a:p>
          <a:p>
            <a:pPr lvl="4" eaLnBrk="1" hangingPunct="1"/>
            <a:endParaRPr lang="en-US" altLang="en-US" sz="2200" dirty="0"/>
          </a:p>
        </p:txBody>
      </p:sp>
      <p:pic>
        <p:nvPicPr>
          <p:cNvPr id="2" name="Picture 1"/>
          <p:cNvPicPr>
            <a:picLocks noChangeAspect="1"/>
          </p:cNvPicPr>
          <p:nvPr/>
        </p:nvPicPr>
        <p:blipFill>
          <a:blip r:embed="rId2"/>
          <a:stretch>
            <a:fillRect/>
          </a:stretch>
        </p:blipFill>
        <p:spPr>
          <a:xfrm>
            <a:off x="4944083" y="1600200"/>
            <a:ext cx="3985303" cy="4333335"/>
          </a:xfrm>
          <a:prstGeom prst="rect">
            <a:avLst/>
          </a:prstGeom>
          <a:ln w="38100">
            <a:solidFill>
              <a:schemeClr val="accent1"/>
            </a:solidFill>
          </a:ln>
        </p:spPr>
      </p:pic>
    </p:spTree>
    <p:extLst>
      <p:ext uri="{BB962C8B-B14F-4D97-AF65-F5344CB8AC3E}">
        <p14:creationId xmlns:p14="http://schemas.microsoft.com/office/powerpoint/2010/main" val="3991221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7155">
                                            <p:txEl>
                                              <p:pRg st="0" end="0"/>
                                            </p:txEl>
                                          </p:spTgt>
                                        </p:tgtEl>
                                        <p:attrNameLst>
                                          <p:attrName>style.visibility</p:attrName>
                                        </p:attrNameLst>
                                      </p:cBhvr>
                                      <p:to>
                                        <p:strVal val="visible"/>
                                      </p:to>
                                    </p:set>
                                    <p:anim calcmode="lin" valueType="num">
                                      <p:cBhvr additive="base">
                                        <p:cTn id="7" dur="500" fill="hold"/>
                                        <p:tgtEl>
                                          <p:spTgt spid="1771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71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7155">
                                            <p:txEl>
                                              <p:pRg st="1" end="1"/>
                                            </p:txEl>
                                          </p:spTgt>
                                        </p:tgtEl>
                                        <p:attrNameLst>
                                          <p:attrName>style.visibility</p:attrName>
                                        </p:attrNameLst>
                                      </p:cBhvr>
                                      <p:to>
                                        <p:strVal val="visible"/>
                                      </p:to>
                                    </p:set>
                                    <p:anim calcmode="lin" valueType="num">
                                      <p:cBhvr additive="base">
                                        <p:cTn id="13" dur="500" fill="hold"/>
                                        <p:tgtEl>
                                          <p:spTgt spid="1771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71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7155">
                                            <p:txEl>
                                              <p:pRg st="2" end="2"/>
                                            </p:txEl>
                                          </p:spTgt>
                                        </p:tgtEl>
                                        <p:attrNameLst>
                                          <p:attrName>style.visibility</p:attrName>
                                        </p:attrNameLst>
                                      </p:cBhvr>
                                      <p:to>
                                        <p:strVal val="visible"/>
                                      </p:to>
                                    </p:set>
                                    <p:anim calcmode="lin" valueType="num">
                                      <p:cBhvr additive="base">
                                        <p:cTn id="17" dur="500" fill="hold"/>
                                        <p:tgtEl>
                                          <p:spTgt spid="1771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71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7155">
                                            <p:txEl>
                                              <p:pRg st="3" end="3"/>
                                            </p:txEl>
                                          </p:spTgt>
                                        </p:tgtEl>
                                        <p:attrNameLst>
                                          <p:attrName>style.visibility</p:attrName>
                                        </p:attrNameLst>
                                      </p:cBhvr>
                                      <p:to>
                                        <p:strVal val="visible"/>
                                      </p:to>
                                    </p:set>
                                    <p:anim calcmode="lin" valueType="num">
                                      <p:cBhvr additive="base">
                                        <p:cTn id="21" dur="500" fill="hold"/>
                                        <p:tgtEl>
                                          <p:spTgt spid="1771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71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7155">
                                            <p:txEl>
                                              <p:pRg st="4" end="4"/>
                                            </p:txEl>
                                          </p:spTgt>
                                        </p:tgtEl>
                                        <p:attrNameLst>
                                          <p:attrName>style.visibility</p:attrName>
                                        </p:attrNameLst>
                                      </p:cBhvr>
                                      <p:to>
                                        <p:strVal val="visible"/>
                                      </p:to>
                                    </p:set>
                                    <p:anim calcmode="lin" valueType="num">
                                      <p:cBhvr additive="base">
                                        <p:cTn id="25" dur="500" fill="hold"/>
                                        <p:tgtEl>
                                          <p:spTgt spid="1771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71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7155">
                                            <p:txEl>
                                              <p:pRg st="5" end="5"/>
                                            </p:txEl>
                                          </p:spTgt>
                                        </p:tgtEl>
                                        <p:attrNameLst>
                                          <p:attrName>style.visibility</p:attrName>
                                        </p:attrNameLst>
                                      </p:cBhvr>
                                      <p:to>
                                        <p:strVal val="visible"/>
                                      </p:to>
                                    </p:set>
                                    <p:anim calcmode="lin" valueType="num">
                                      <p:cBhvr additive="base">
                                        <p:cTn id="29" dur="500" fill="hold"/>
                                        <p:tgtEl>
                                          <p:spTgt spid="1771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71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7155">
                                            <p:txEl>
                                              <p:pRg st="6" end="6"/>
                                            </p:txEl>
                                          </p:spTgt>
                                        </p:tgtEl>
                                        <p:attrNameLst>
                                          <p:attrName>style.visibility</p:attrName>
                                        </p:attrNameLst>
                                      </p:cBhvr>
                                      <p:to>
                                        <p:strVal val="visible"/>
                                      </p:to>
                                    </p:set>
                                    <p:anim calcmode="lin" valueType="num">
                                      <p:cBhvr additive="base">
                                        <p:cTn id="33" dur="500" fill="hold"/>
                                        <p:tgtEl>
                                          <p:spTgt spid="1771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715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uiExpand="1"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701675" y="696780"/>
            <a:ext cx="7772400" cy="916004"/>
          </a:xfrm>
          <a:noFill/>
        </p:spPr>
        <p:txBody>
          <a:bodyPr lIns="90488" tIns="44450" rIns="90488" bIns="44450" anchor="ctr"/>
          <a:lstStyle/>
          <a:p>
            <a:pPr eaLnBrk="1" hangingPunct="1"/>
            <a:r>
              <a:rPr lang="en-US" altLang="en-US" dirty="0"/>
              <a:t>Characteristics</a:t>
            </a:r>
            <a:r>
              <a:rPr lang="en-US" altLang="en-US" sz="3200" dirty="0"/>
              <a:t> </a:t>
            </a:r>
            <a:r>
              <a:rPr lang="en-US" altLang="en-US" sz="2400" dirty="0"/>
              <a:t>(continued)</a:t>
            </a:r>
            <a:endParaRPr lang="en-US" altLang="en-US" dirty="0"/>
          </a:p>
        </p:txBody>
      </p:sp>
      <p:sp>
        <p:nvSpPr>
          <p:cNvPr id="90115" name="Rectangle 3"/>
          <p:cNvSpPr>
            <a:spLocks noGrp="1" noChangeArrowheads="1"/>
          </p:cNvSpPr>
          <p:nvPr>
            <p:ph type="body" sz="half" idx="2"/>
          </p:nvPr>
        </p:nvSpPr>
        <p:spPr>
          <a:xfrm>
            <a:off x="473669" y="1612784"/>
            <a:ext cx="5160861" cy="4932362"/>
          </a:xfrm>
          <a:noFill/>
        </p:spPr>
        <p:txBody>
          <a:bodyPr lIns="90488" tIns="44450" rIns="90488" bIns="44450"/>
          <a:lstStyle/>
          <a:p>
            <a:pPr eaLnBrk="1" hangingPunct="1"/>
            <a:r>
              <a:rPr lang="en-US" altLang="en-US" dirty="0"/>
              <a:t>Home Related</a:t>
            </a:r>
          </a:p>
          <a:p>
            <a:pPr lvl="1" eaLnBrk="1" hangingPunct="1"/>
            <a:r>
              <a:rPr lang="en-US" altLang="en-US" dirty="0"/>
              <a:t>Home equity loans</a:t>
            </a:r>
          </a:p>
          <a:p>
            <a:pPr lvl="2" eaLnBrk="1" hangingPunct="1"/>
            <a:r>
              <a:rPr lang="en-US" altLang="en-US" sz="2200" dirty="0"/>
              <a:t>Second mortgages which use the equity in your home to secure your loan.  Normally can borrow up to 80% of your equity and rates are </a:t>
            </a:r>
          </a:p>
          <a:p>
            <a:pPr lvl="1" eaLnBrk="1" hangingPunct="1">
              <a:buSzPct val="75000"/>
            </a:pPr>
            <a:r>
              <a:rPr lang="en-US" altLang="en-US" dirty="0"/>
              <a:t>Home Equity Lines of Credit (HELOC)</a:t>
            </a:r>
          </a:p>
          <a:p>
            <a:pPr lvl="2" eaLnBrk="1" hangingPunct="1">
              <a:buSzPct val="75000"/>
            </a:pPr>
            <a:r>
              <a:rPr lang="en-US" altLang="en-US" sz="2200" dirty="0"/>
              <a:t>A line of credit against your home equity which allows you to draw money from your home’s value and pay it off with interest, with rates normally adjustable</a:t>
            </a:r>
            <a:br>
              <a:rPr lang="en-US" altLang="en-US" sz="2200" dirty="0"/>
            </a:br>
            <a:endParaRPr lang="en-US" altLang="en-US" sz="2200" dirty="0"/>
          </a:p>
          <a:p>
            <a:pPr lvl="2" eaLnBrk="1" hangingPunct="1"/>
            <a:endParaRPr lang="en-US" altLang="en-US" dirty="0"/>
          </a:p>
          <a:p>
            <a:pPr lvl="1" eaLnBrk="1" hangingPunct="1">
              <a:buSzPct val="75000"/>
            </a:pPr>
            <a:endParaRPr lang="en-US" altLang="en-US" dirty="0"/>
          </a:p>
        </p:txBody>
      </p:sp>
      <p:pic>
        <p:nvPicPr>
          <p:cNvPr id="3" name="Picture 2"/>
          <p:cNvPicPr>
            <a:picLocks noChangeAspect="1"/>
          </p:cNvPicPr>
          <p:nvPr/>
        </p:nvPicPr>
        <p:blipFill>
          <a:blip r:embed="rId3"/>
          <a:stretch>
            <a:fillRect/>
          </a:stretch>
        </p:blipFill>
        <p:spPr>
          <a:xfrm>
            <a:off x="5406845" y="1612784"/>
            <a:ext cx="3619220" cy="4098330"/>
          </a:xfrm>
          <a:prstGeom prst="rect">
            <a:avLst/>
          </a:prstGeom>
        </p:spPr>
      </p:pic>
    </p:spTree>
    <p:extLst>
      <p:ext uri="{BB962C8B-B14F-4D97-AF65-F5344CB8AC3E}">
        <p14:creationId xmlns:p14="http://schemas.microsoft.com/office/powerpoint/2010/main" val="1536388361"/>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dissolve">
                                      <p:cBhvr>
                                        <p:cTn id="7" dur="500"/>
                                        <p:tgtEl>
                                          <p:spTgt spid="901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0115">
                                            <p:txEl>
                                              <p:pRg st="1" end="1"/>
                                            </p:txEl>
                                          </p:spTgt>
                                        </p:tgtEl>
                                        <p:attrNameLst>
                                          <p:attrName>style.visibility</p:attrName>
                                        </p:attrNameLst>
                                      </p:cBhvr>
                                      <p:to>
                                        <p:strVal val="visible"/>
                                      </p:to>
                                    </p:set>
                                    <p:animEffect transition="in" filter="dissolve">
                                      <p:cBhvr>
                                        <p:cTn id="12" dur="500"/>
                                        <p:tgtEl>
                                          <p:spTgt spid="90115">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90115">
                                            <p:txEl>
                                              <p:pRg st="2" end="2"/>
                                            </p:txEl>
                                          </p:spTgt>
                                        </p:tgtEl>
                                        <p:attrNameLst>
                                          <p:attrName>style.visibility</p:attrName>
                                        </p:attrNameLst>
                                      </p:cBhvr>
                                      <p:to>
                                        <p:strVal val="visible"/>
                                      </p:to>
                                    </p:set>
                                    <p:animEffect transition="in" filter="dissolve">
                                      <p:cBhvr>
                                        <p:cTn id="15" dur="500"/>
                                        <p:tgtEl>
                                          <p:spTgt spid="90115">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0115">
                                            <p:txEl>
                                              <p:pRg st="3" end="3"/>
                                            </p:txEl>
                                          </p:spTgt>
                                        </p:tgtEl>
                                        <p:attrNameLst>
                                          <p:attrName>style.visibility</p:attrName>
                                        </p:attrNameLst>
                                      </p:cBhvr>
                                      <p:to>
                                        <p:strVal val="visible"/>
                                      </p:to>
                                    </p:set>
                                    <p:animEffect transition="in" filter="dissolve">
                                      <p:cBhvr>
                                        <p:cTn id="18" dur="500"/>
                                        <p:tgtEl>
                                          <p:spTgt spid="90115">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90115">
                                            <p:txEl>
                                              <p:pRg st="4" end="4"/>
                                            </p:txEl>
                                          </p:spTgt>
                                        </p:tgtEl>
                                        <p:attrNameLst>
                                          <p:attrName>style.visibility</p:attrName>
                                        </p:attrNameLst>
                                      </p:cBhvr>
                                      <p:to>
                                        <p:strVal val="visible"/>
                                      </p:to>
                                    </p:set>
                                    <p:animEffect transition="in" filter="dissolve">
                                      <p:cBhvr>
                                        <p:cTn id="21" dur="500"/>
                                        <p:tgtEl>
                                          <p:spTgt spid="90115">
                                            <p:txEl>
                                              <p:pRg st="4" end="4"/>
                                            </p:txEl>
                                          </p:spTgt>
                                        </p:tgtEl>
                                      </p:cBhvr>
                                    </p:animEffect>
                                  </p:childTnLst>
                                </p:cTn>
                              </p:par>
                              <p:par>
                                <p:cTn id="22" presetID="1"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uiExpand="1"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altLang="en-US" dirty="0"/>
              <a:t>Characteristics</a:t>
            </a:r>
            <a:r>
              <a:rPr lang="en-US" altLang="en-US" sz="3200" dirty="0"/>
              <a:t> </a:t>
            </a:r>
            <a:r>
              <a:rPr lang="en-US" altLang="en-US" sz="2400" dirty="0"/>
              <a:t>(continued)</a:t>
            </a:r>
            <a:endParaRPr lang="en-US" altLang="en-US" dirty="0"/>
          </a:p>
        </p:txBody>
      </p:sp>
      <p:sp>
        <p:nvSpPr>
          <p:cNvPr id="20483" name="Content Placeholder 2"/>
          <p:cNvSpPr>
            <a:spLocks noGrp="1"/>
          </p:cNvSpPr>
          <p:nvPr>
            <p:ph idx="1"/>
          </p:nvPr>
        </p:nvSpPr>
        <p:spPr>
          <a:xfrm>
            <a:off x="397423" y="1600200"/>
            <a:ext cx="4781737" cy="4419600"/>
          </a:xfrm>
        </p:spPr>
        <p:txBody>
          <a:bodyPr/>
          <a:lstStyle/>
          <a:p>
            <a:pPr eaLnBrk="1" hangingPunct="1"/>
            <a:r>
              <a:rPr lang="en-US" altLang="en-US" dirty="0"/>
              <a:t>Specialty</a:t>
            </a:r>
          </a:p>
          <a:p>
            <a:pPr lvl="1" eaLnBrk="1" hangingPunct="1"/>
            <a:r>
              <a:rPr lang="en-US" altLang="en-US" dirty="0"/>
              <a:t>Student loans</a:t>
            </a:r>
          </a:p>
          <a:p>
            <a:pPr lvl="2" eaLnBrk="1" hangingPunct="1"/>
            <a:r>
              <a:rPr lang="en-US" altLang="en-US" dirty="0"/>
              <a:t>Loans to help offset the cost of an education</a:t>
            </a:r>
          </a:p>
          <a:p>
            <a:pPr lvl="1" eaLnBrk="1" hangingPunct="1"/>
            <a:r>
              <a:rPr lang="en-US" altLang="en-US" dirty="0"/>
              <a:t>Auto loans</a:t>
            </a:r>
          </a:p>
          <a:p>
            <a:pPr lvl="2" eaLnBrk="1" hangingPunct="1"/>
            <a:r>
              <a:rPr lang="en-US" altLang="en-US" dirty="0"/>
              <a:t>Loans secured by the vehicle the consumer is purchasing</a:t>
            </a:r>
          </a:p>
          <a:p>
            <a:pPr lvl="1" eaLnBrk="1" hangingPunct="1"/>
            <a:r>
              <a:rPr lang="en-US" altLang="en-US" dirty="0"/>
              <a:t>Payday</a:t>
            </a:r>
          </a:p>
          <a:p>
            <a:pPr lvl="2" eaLnBrk="1" hangingPunct="1"/>
            <a:r>
              <a:rPr lang="en-US" altLang="en-US" dirty="0"/>
              <a:t>Short-term loans of 1-2 week secured by a post-dated check—HUGE interest rates and fees</a:t>
            </a:r>
          </a:p>
        </p:txBody>
      </p:sp>
      <p:pic>
        <p:nvPicPr>
          <p:cNvPr id="2" name="Picture 1"/>
          <p:cNvPicPr>
            <a:picLocks noChangeAspect="1"/>
          </p:cNvPicPr>
          <p:nvPr/>
        </p:nvPicPr>
        <p:blipFill>
          <a:blip r:embed="rId2"/>
          <a:stretch>
            <a:fillRect/>
          </a:stretch>
        </p:blipFill>
        <p:spPr>
          <a:xfrm>
            <a:off x="5255054" y="1683414"/>
            <a:ext cx="3676955" cy="4174225"/>
          </a:xfrm>
          <a:prstGeom prst="rect">
            <a:avLst/>
          </a:prstGeom>
          <a:ln w="38100">
            <a:solidFill>
              <a:schemeClr val="accent1"/>
            </a:solidFill>
          </a:ln>
        </p:spPr>
      </p:pic>
    </p:spTree>
    <p:extLst>
      <p:ext uri="{BB962C8B-B14F-4D97-AF65-F5344CB8AC3E}">
        <p14:creationId xmlns:p14="http://schemas.microsoft.com/office/powerpoint/2010/main" val="26099764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48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48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4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a:t>Costs of Consumer Loans</a:t>
            </a:r>
            <a:endParaRPr lang="en-US" altLang="en-US" sz="2400"/>
          </a:p>
        </p:txBody>
      </p:sp>
      <p:sp>
        <p:nvSpPr>
          <p:cNvPr id="199683" name="Rectangle 3"/>
          <p:cNvSpPr>
            <a:spLocks noGrp="1" noChangeArrowheads="1"/>
          </p:cNvSpPr>
          <p:nvPr>
            <p:ph idx="1"/>
          </p:nvPr>
        </p:nvSpPr>
        <p:spPr>
          <a:xfrm>
            <a:off x="928688" y="1608138"/>
            <a:ext cx="7286625" cy="5105400"/>
          </a:xfrm>
        </p:spPr>
        <p:txBody>
          <a:bodyPr/>
          <a:lstStyle/>
          <a:p>
            <a:pPr eaLnBrk="1" hangingPunct="1"/>
            <a:r>
              <a:rPr lang="en-US" altLang="en-US" dirty="0"/>
              <a:t>What are the costs of consumer loans?</a:t>
            </a:r>
            <a:r>
              <a:rPr lang="en-US" altLang="en-US" sz="2400" dirty="0"/>
              <a:t> </a:t>
            </a:r>
          </a:p>
          <a:p>
            <a:pPr lvl="1" eaLnBrk="1" hangingPunct="1"/>
            <a:r>
              <a:rPr lang="en-US" altLang="en-US" dirty="0"/>
              <a:t>Consumer loans are required by Regulation Z of the Truth in Lending Act to state the loan APR in bold on the loan documents</a:t>
            </a:r>
          </a:p>
          <a:p>
            <a:pPr lvl="2" eaLnBrk="1" hangingPunct="1"/>
            <a:r>
              <a:rPr lang="en-US" altLang="en-US" dirty="0"/>
              <a:t>The APR is the simple interest rate paid over the life of the loan.  It takes into account all costs, including interest rate, cost of credit reports, and costs of all possible fees </a:t>
            </a:r>
          </a:p>
          <a:p>
            <a:pPr lvl="2" eaLnBrk="1" hangingPunct="1"/>
            <a:r>
              <a:rPr lang="en-US" altLang="en-US" dirty="0"/>
              <a:t>Loans are either single payment, installment or payday</a:t>
            </a:r>
          </a:p>
          <a:p>
            <a:pPr lvl="2" eaLnBrk="1" hangingPunct="1"/>
            <a:endParaRPr lang="en-US" altLang="en-US" dirty="0"/>
          </a:p>
          <a:p>
            <a:pPr lvl="3" eaLnBrk="1" hangingPunct="1">
              <a:buFontTx/>
              <a:buNone/>
            </a:pPr>
            <a:endParaRPr lang="en-US" altLang="en-US" dirty="0"/>
          </a:p>
          <a:p>
            <a:pPr lvl="1" eaLnBrk="1" hangingPunct="1"/>
            <a:endParaRPr lang="en-US" altLang="en-US" dirty="0"/>
          </a:p>
        </p:txBody>
      </p:sp>
    </p:spTree>
    <p:extLst>
      <p:ext uri="{BB962C8B-B14F-4D97-AF65-F5344CB8AC3E}">
        <p14:creationId xmlns:p14="http://schemas.microsoft.com/office/powerpoint/2010/main" val="34471404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9683">
                                            <p:txEl>
                                              <p:pRg st="0" end="0"/>
                                            </p:txEl>
                                          </p:spTgt>
                                        </p:tgtEl>
                                        <p:attrNameLst>
                                          <p:attrName>style.visibility</p:attrName>
                                        </p:attrNameLst>
                                      </p:cBhvr>
                                      <p:to>
                                        <p:strVal val="visible"/>
                                      </p:to>
                                    </p:set>
                                    <p:anim calcmode="lin" valueType="num">
                                      <p:cBhvr additive="base">
                                        <p:cTn id="7" dur="500" fill="hold"/>
                                        <p:tgtEl>
                                          <p:spTgt spid="1996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96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9683">
                                            <p:txEl>
                                              <p:pRg st="1" end="1"/>
                                            </p:txEl>
                                          </p:spTgt>
                                        </p:tgtEl>
                                        <p:attrNameLst>
                                          <p:attrName>style.visibility</p:attrName>
                                        </p:attrNameLst>
                                      </p:cBhvr>
                                      <p:to>
                                        <p:strVal val="visible"/>
                                      </p:to>
                                    </p:set>
                                    <p:anim calcmode="lin" valueType="num">
                                      <p:cBhvr additive="base">
                                        <p:cTn id="13" dur="500" fill="hold"/>
                                        <p:tgtEl>
                                          <p:spTgt spid="1996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968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9683">
                                            <p:txEl>
                                              <p:pRg st="2" end="2"/>
                                            </p:txEl>
                                          </p:spTgt>
                                        </p:tgtEl>
                                        <p:attrNameLst>
                                          <p:attrName>style.visibility</p:attrName>
                                        </p:attrNameLst>
                                      </p:cBhvr>
                                      <p:to>
                                        <p:strVal val="visible"/>
                                      </p:to>
                                    </p:set>
                                    <p:anim calcmode="lin" valueType="num">
                                      <p:cBhvr additive="base">
                                        <p:cTn id="17" dur="500" fill="hold"/>
                                        <p:tgtEl>
                                          <p:spTgt spid="19968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968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9683">
                                            <p:txEl>
                                              <p:pRg st="3" end="3"/>
                                            </p:txEl>
                                          </p:spTgt>
                                        </p:tgtEl>
                                        <p:attrNameLst>
                                          <p:attrName>style.visibility</p:attrName>
                                        </p:attrNameLst>
                                      </p:cBhvr>
                                      <p:to>
                                        <p:strVal val="visible"/>
                                      </p:to>
                                    </p:set>
                                    <p:anim calcmode="lin" valueType="num">
                                      <p:cBhvr additive="base">
                                        <p:cTn id="21" dur="500" fill="hold"/>
                                        <p:tgtEl>
                                          <p:spTgt spid="19968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968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uiExpand="1"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a:t>Single Payment Loans</a:t>
            </a:r>
            <a:endParaRPr lang="en-US" altLang="en-US" sz="2400"/>
          </a:p>
        </p:txBody>
      </p:sp>
      <p:sp>
        <p:nvSpPr>
          <p:cNvPr id="164867" name="Rectangle 3"/>
          <p:cNvSpPr>
            <a:spLocks noGrp="1" noChangeArrowheads="1"/>
          </p:cNvSpPr>
          <p:nvPr>
            <p:ph idx="1"/>
          </p:nvPr>
        </p:nvSpPr>
        <p:spPr>
          <a:xfrm>
            <a:off x="928688" y="1608138"/>
            <a:ext cx="7286625" cy="4419600"/>
          </a:xfrm>
        </p:spPr>
        <p:txBody>
          <a:bodyPr/>
          <a:lstStyle/>
          <a:p>
            <a:pPr eaLnBrk="1" hangingPunct="1"/>
            <a:r>
              <a:rPr lang="en-US" altLang="en-US" dirty="0"/>
              <a:t>Single payment (or balloon) loans</a:t>
            </a:r>
          </a:p>
          <a:p>
            <a:pPr lvl="1" eaLnBrk="1" hangingPunct="1"/>
            <a:r>
              <a:rPr lang="en-US" altLang="en-US" dirty="0"/>
              <a:t>A loan that is repaid in only one payment, including interest</a:t>
            </a:r>
          </a:p>
          <a:p>
            <a:pPr lvl="2" eaLnBrk="1" hangingPunct="1"/>
            <a:r>
              <a:rPr lang="en-US" altLang="en-US" dirty="0"/>
              <a:t>Generally is short-term lending of one year or less, sometimes called bridge or interim loans</a:t>
            </a:r>
          </a:p>
          <a:p>
            <a:pPr lvl="2" eaLnBrk="1" hangingPunct="1"/>
            <a:r>
              <a:rPr lang="en-US" altLang="en-US" dirty="0"/>
              <a:t>Cost is simple interest</a:t>
            </a:r>
          </a:p>
          <a:p>
            <a:pPr lvl="3" eaLnBrk="1" hangingPunct="1">
              <a:buSzPct val="75000"/>
            </a:pPr>
            <a:r>
              <a:rPr lang="en-US" altLang="en-US" dirty="0"/>
              <a:t>Both principal and interest are due at maturity, with interest is calculated as principal x interest rate x time</a:t>
            </a:r>
          </a:p>
          <a:p>
            <a:pPr lvl="3" eaLnBrk="1" hangingPunct="1">
              <a:buSzPct val="75000"/>
            </a:pPr>
            <a:r>
              <a:rPr lang="en-US" altLang="en-US" sz="2000" dirty="0"/>
              <a:t>APR = [(</a:t>
            </a:r>
            <a:r>
              <a:rPr lang="en-US" altLang="en-US" sz="2000" dirty="0" err="1"/>
              <a:t>interest+Fees</a:t>
            </a:r>
            <a:r>
              <a:rPr lang="en-US" altLang="en-US" sz="2000" dirty="0"/>
              <a:t>)/Years]/Avg. borrowed</a:t>
            </a:r>
          </a:p>
          <a:p>
            <a:pPr lvl="2" eaLnBrk="1" hangingPunct="1">
              <a:buSzPct val="75000"/>
            </a:pPr>
            <a:r>
              <a:rPr lang="en-US" sz="2000" dirty="0">
                <a:hlinkClick r:id="rId2"/>
              </a:rPr>
              <a:t>Calculating Consumer Loan Costs</a:t>
            </a:r>
            <a:r>
              <a:rPr lang="en-US" sz="2000" dirty="0"/>
              <a:t> (LT42)  may be helpful</a:t>
            </a:r>
            <a:endParaRPr lang="en-US" altLang="en-US" sz="2000" dirty="0"/>
          </a:p>
          <a:p>
            <a:pPr lvl="3" eaLnBrk="1" hangingPunct="1">
              <a:buSzPct val="75000"/>
            </a:pPr>
            <a:endParaRPr lang="en-US" altLang="en-US" dirty="0"/>
          </a:p>
          <a:p>
            <a:pPr lvl="1" eaLnBrk="1" hangingPunct="1">
              <a:buSzPct val="75000"/>
            </a:pPr>
            <a:endParaRPr lang="en-US" altLang="en-US" dirty="0"/>
          </a:p>
        </p:txBody>
      </p:sp>
    </p:spTree>
    <p:extLst>
      <p:ext uri="{BB962C8B-B14F-4D97-AF65-F5344CB8AC3E}">
        <p14:creationId xmlns:p14="http://schemas.microsoft.com/office/powerpoint/2010/main" val="16365741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 calcmode="lin" valueType="num">
                                      <p:cBhvr additive="base">
                                        <p:cTn id="7" dur="500" fill="hold"/>
                                        <p:tgtEl>
                                          <p:spTgt spid="164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4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4867">
                                            <p:txEl>
                                              <p:pRg st="1" end="1"/>
                                            </p:txEl>
                                          </p:spTgt>
                                        </p:tgtEl>
                                        <p:attrNameLst>
                                          <p:attrName>style.visibility</p:attrName>
                                        </p:attrNameLst>
                                      </p:cBhvr>
                                      <p:to>
                                        <p:strVal val="visible"/>
                                      </p:to>
                                    </p:set>
                                    <p:anim calcmode="lin" valueType="num">
                                      <p:cBhvr additive="base">
                                        <p:cTn id="13" dur="500" fill="hold"/>
                                        <p:tgtEl>
                                          <p:spTgt spid="164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48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4867">
                                            <p:txEl>
                                              <p:pRg st="2" end="2"/>
                                            </p:txEl>
                                          </p:spTgt>
                                        </p:tgtEl>
                                        <p:attrNameLst>
                                          <p:attrName>style.visibility</p:attrName>
                                        </p:attrNameLst>
                                      </p:cBhvr>
                                      <p:to>
                                        <p:strVal val="visible"/>
                                      </p:to>
                                    </p:set>
                                    <p:anim calcmode="lin" valueType="num">
                                      <p:cBhvr additive="base">
                                        <p:cTn id="17" dur="500" fill="hold"/>
                                        <p:tgtEl>
                                          <p:spTgt spid="1648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48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4867">
                                            <p:txEl>
                                              <p:pRg st="3" end="3"/>
                                            </p:txEl>
                                          </p:spTgt>
                                        </p:tgtEl>
                                        <p:attrNameLst>
                                          <p:attrName>style.visibility</p:attrName>
                                        </p:attrNameLst>
                                      </p:cBhvr>
                                      <p:to>
                                        <p:strVal val="visible"/>
                                      </p:to>
                                    </p:set>
                                    <p:anim calcmode="lin" valueType="num">
                                      <p:cBhvr additive="base">
                                        <p:cTn id="21" dur="500" fill="hold"/>
                                        <p:tgtEl>
                                          <p:spTgt spid="1648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48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4867">
                                            <p:txEl>
                                              <p:pRg st="4" end="4"/>
                                            </p:txEl>
                                          </p:spTgt>
                                        </p:tgtEl>
                                        <p:attrNameLst>
                                          <p:attrName>style.visibility</p:attrName>
                                        </p:attrNameLst>
                                      </p:cBhvr>
                                      <p:to>
                                        <p:strVal val="visible"/>
                                      </p:to>
                                    </p:set>
                                    <p:anim calcmode="lin" valueType="num">
                                      <p:cBhvr additive="base">
                                        <p:cTn id="25" dur="500" fill="hold"/>
                                        <p:tgtEl>
                                          <p:spTgt spid="1648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48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4867">
                                            <p:txEl>
                                              <p:pRg st="5" end="5"/>
                                            </p:txEl>
                                          </p:spTgt>
                                        </p:tgtEl>
                                        <p:attrNameLst>
                                          <p:attrName>style.visibility</p:attrName>
                                        </p:attrNameLst>
                                      </p:cBhvr>
                                      <p:to>
                                        <p:strVal val="visible"/>
                                      </p:to>
                                    </p:set>
                                    <p:anim calcmode="lin" valueType="num">
                                      <p:cBhvr additive="base">
                                        <p:cTn id="29" dur="500" fill="hold"/>
                                        <p:tgtEl>
                                          <p:spTgt spid="1648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48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4867">
                                            <p:txEl>
                                              <p:pRg st="6" end="6"/>
                                            </p:txEl>
                                          </p:spTgt>
                                        </p:tgtEl>
                                        <p:attrNameLst>
                                          <p:attrName>style.visibility</p:attrName>
                                        </p:attrNameLst>
                                      </p:cBhvr>
                                      <p:to>
                                        <p:strVal val="visible"/>
                                      </p:to>
                                    </p:set>
                                    <p:anim calcmode="lin" valueType="num">
                                      <p:cBhvr additive="base">
                                        <p:cTn id="33" dur="500" fill="hold"/>
                                        <p:tgtEl>
                                          <p:spTgt spid="1648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486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uiExpand="1"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n-US"/>
              <a:t>Installment Loans</a:t>
            </a:r>
            <a:endParaRPr lang="en-US" altLang="en-US" sz="2400"/>
          </a:p>
        </p:txBody>
      </p:sp>
      <p:sp>
        <p:nvSpPr>
          <p:cNvPr id="169987" name="Rectangle 3"/>
          <p:cNvSpPr>
            <a:spLocks noGrp="1" noChangeArrowheads="1"/>
          </p:cNvSpPr>
          <p:nvPr>
            <p:ph idx="1"/>
          </p:nvPr>
        </p:nvSpPr>
        <p:spPr>
          <a:xfrm>
            <a:off x="973138" y="1600200"/>
            <a:ext cx="7242175" cy="5257800"/>
          </a:xfrm>
        </p:spPr>
        <p:txBody>
          <a:bodyPr/>
          <a:lstStyle/>
          <a:p>
            <a:pPr eaLnBrk="1" hangingPunct="1"/>
            <a:r>
              <a:rPr lang="en-US" altLang="en-US" dirty="0"/>
              <a:t>Installment loans</a:t>
            </a:r>
          </a:p>
          <a:p>
            <a:pPr lvl="1" eaLnBrk="1" hangingPunct="1">
              <a:buSzPct val="75000"/>
            </a:pPr>
            <a:r>
              <a:rPr lang="en-US" altLang="en-US" dirty="0"/>
              <a:t>Installment loans are loans which are repaid at regular intervals and where payment includes both principal and interest  </a:t>
            </a:r>
          </a:p>
          <a:p>
            <a:pPr lvl="1" eaLnBrk="1" hangingPunct="1"/>
            <a:r>
              <a:rPr lang="en-US" altLang="en-US" dirty="0"/>
              <a:t>Cost is also Simple Interest</a:t>
            </a:r>
          </a:p>
          <a:p>
            <a:pPr lvl="2" eaLnBrk="1" hangingPunct="1"/>
            <a:r>
              <a:rPr lang="en-US" altLang="en-US" dirty="0"/>
              <a:t>Most installment loans today are based on a simple-interest calculation (your calculator)</a:t>
            </a:r>
          </a:p>
          <a:p>
            <a:pPr lvl="3" eaLnBrk="1" hangingPunct="1">
              <a:buSzPct val="75000"/>
            </a:pPr>
            <a:r>
              <a:rPr lang="en-US" altLang="en-US" dirty="0"/>
              <a:t>Repayment is on your outstanding balance, as each month the interest portion of the payment decreases and the principal portion increases</a:t>
            </a:r>
            <a:endParaRPr lang="en-US" altLang="en-US" sz="2000" dirty="0"/>
          </a:p>
          <a:p>
            <a:pPr eaLnBrk="1" hangingPunct="1"/>
            <a:endParaRPr lang="en-US" altLang="en-US" dirty="0"/>
          </a:p>
        </p:txBody>
      </p:sp>
    </p:spTree>
    <p:extLst>
      <p:ext uri="{BB962C8B-B14F-4D97-AF65-F5344CB8AC3E}">
        <p14:creationId xmlns:p14="http://schemas.microsoft.com/office/powerpoint/2010/main" val="51373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9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99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998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998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99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22263" y="539750"/>
            <a:ext cx="8534400" cy="1219200"/>
          </a:xfrm>
        </p:spPr>
        <p:txBody>
          <a:bodyPr/>
          <a:lstStyle/>
          <a:p>
            <a:pPr marL="838200" indent="-838200" eaLnBrk="1" hangingPunct="1"/>
            <a:r>
              <a:rPr lang="en-US" altLang="en-US" dirty="0"/>
              <a:t>Payday Loans</a:t>
            </a:r>
            <a:endParaRPr lang="en-US" altLang="en-US" sz="2000" dirty="0"/>
          </a:p>
        </p:txBody>
      </p:sp>
      <p:sp>
        <p:nvSpPr>
          <p:cNvPr id="99331" name="Rectangle 3"/>
          <p:cNvSpPr>
            <a:spLocks noGrp="1" noChangeArrowheads="1"/>
          </p:cNvSpPr>
          <p:nvPr>
            <p:ph idx="1"/>
          </p:nvPr>
        </p:nvSpPr>
        <p:spPr>
          <a:xfrm>
            <a:off x="874713" y="1600200"/>
            <a:ext cx="7394575" cy="5257800"/>
          </a:xfrm>
        </p:spPr>
        <p:txBody>
          <a:bodyPr/>
          <a:lstStyle/>
          <a:p>
            <a:pPr eaLnBrk="1" hangingPunct="1"/>
            <a:r>
              <a:rPr lang="en-US" altLang="en-US" dirty="0"/>
              <a:t>Payday Loans</a:t>
            </a:r>
          </a:p>
          <a:p>
            <a:pPr lvl="1" eaLnBrk="1" hangingPunct="1"/>
            <a:r>
              <a:rPr lang="en-US" altLang="en-US" dirty="0"/>
              <a:t>Short-term loans of 1-2 weeks secured with a post-dated check which is “held” by the lender and then cashed later with huge rates APR &gt; 520%</a:t>
            </a:r>
          </a:p>
          <a:p>
            <a:pPr lvl="1" eaLnBrk="1" hangingPunct="1"/>
            <a:r>
              <a:rPr lang="en-US" altLang="en-US" dirty="0"/>
              <a:t>Cost is the APR</a:t>
            </a:r>
          </a:p>
          <a:p>
            <a:pPr lvl="2" eaLnBrk="1" hangingPunct="1"/>
            <a:r>
              <a:rPr lang="en-US" altLang="en-US" dirty="0"/>
              <a:t>Interest plus fees divided by years and by average amount borrowed</a:t>
            </a:r>
          </a:p>
          <a:p>
            <a:pPr lvl="3" eaLnBrk="1" hangingPunct="1"/>
            <a:r>
              <a:rPr lang="en-US" altLang="en-US" dirty="0"/>
              <a:t>To get the effective rate, take the APR of the loan in decimal form, divide it by the number of compounding periods, add 1, and take it to the power of the number of periods, and subtract 1</a:t>
            </a:r>
          </a:p>
        </p:txBody>
      </p:sp>
    </p:spTree>
    <p:extLst>
      <p:ext uri="{BB962C8B-B14F-4D97-AF65-F5344CB8AC3E}">
        <p14:creationId xmlns:p14="http://schemas.microsoft.com/office/powerpoint/2010/main" val="39304092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animEffect transition="in" filter="dissolve">
                                      <p:cBhvr>
                                        <p:cTn id="7" dur="500"/>
                                        <p:tgtEl>
                                          <p:spTgt spid="993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9331">
                                            <p:txEl>
                                              <p:pRg st="1" end="1"/>
                                            </p:txEl>
                                          </p:spTgt>
                                        </p:tgtEl>
                                        <p:attrNameLst>
                                          <p:attrName>style.visibility</p:attrName>
                                        </p:attrNameLst>
                                      </p:cBhvr>
                                      <p:to>
                                        <p:strVal val="visible"/>
                                      </p:to>
                                    </p:set>
                                    <p:animEffect transition="in" filter="dissolve">
                                      <p:cBhvr>
                                        <p:cTn id="12" dur="500"/>
                                        <p:tgtEl>
                                          <p:spTgt spid="99331">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animEffect transition="in" filter="dissolve">
                                      <p:cBhvr>
                                        <p:cTn id="15" dur="500"/>
                                        <p:tgtEl>
                                          <p:spTgt spid="99331">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9331">
                                            <p:txEl>
                                              <p:pRg st="3" end="3"/>
                                            </p:txEl>
                                          </p:spTgt>
                                        </p:tgtEl>
                                        <p:attrNameLst>
                                          <p:attrName>style.visibility</p:attrName>
                                        </p:attrNameLst>
                                      </p:cBhvr>
                                      <p:to>
                                        <p:strVal val="visible"/>
                                      </p:to>
                                    </p:set>
                                    <p:animEffect transition="in" filter="dissolve">
                                      <p:cBhvr>
                                        <p:cTn id="18" dur="500"/>
                                        <p:tgtEl>
                                          <p:spTgt spid="99331">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99331">
                                            <p:txEl>
                                              <p:pRg st="4" end="4"/>
                                            </p:txEl>
                                          </p:spTgt>
                                        </p:tgtEl>
                                        <p:attrNameLst>
                                          <p:attrName>style.visibility</p:attrName>
                                        </p:attrNameLst>
                                      </p:cBhvr>
                                      <p:to>
                                        <p:strVal val="visible"/>
                                      </p:to>
                                    </p:set>
                                    <p:animEffect transition="in" filter="dissolve">
                                      <p:cBhvr>
                                        <p:cTn id="21" dur="500"/>
                                        <p:tgtEl>
                                          <p:spTgt spid="993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uiExpand="1"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685800" y="465138"/>
            <a:ext cx="7772400" cy="1143000"/>
          </a:xfrm>
        </p:spPr>
        <p:txBody>
          <a:bodyPr/>
          <a:lstStyle/>
          <a:p>
            <a:pPr eaLnBrk="1" hangingPunct="1"/>
            <a:r>
              <a:rPr lang="en-US" altLang="en-US"/>
              <a:t>Objectives</a:t>
            </a:r>
          </a:p>
        </p:txBody>
      </p:sp>
      <p:sp>
        <p:nvSpPr>
          <p:cNvPr id="69635" name="Rectangle 3"/>
          <p:cNvSpPr>
            <a:spLocks noGrp="1" noChangeArrowheads="1"/>
          </p:cNvSpPr>
          <p:nvPr>
            <p:ph type="subTitle" idx="1"/>
          </p:nvPr>
        </p:nvSpPr>
        <p:spPr>
          <a:xfrm>
            <a:off x="952500" y="1608138"/>
            <a:ext cx="7239000" cy="4419600"/>
          </a:xfrm>
        </p:spPr>
        <p:txBody>
          <a:bodyPr/>
          <a:lstStyle/>
          <a:p>
            <a:pPr marL="685800" indent="-685800" algn="l" eaLnBrk="1" hangingPunct="1">
              <a:buFont typeface="Wingdings" pitchFamily="2" charset="2"/>
              <a:buAutoNum type="alphaUcPeriod"/>
            </a:pPr>
            <a:r>
              <a:rPr lang="en-US" altLang="en-US" sz="2400" dirty="0"/>
              <a:t>Understand consumer loans, principles, types, characteristics, and costs</a:t>
            </a:r>
          </a:p>
          <a:p>
            <a:pPr marL="685800" indent="-685800" algn="l" eaLnBrk="1" hangingPunct="1">
              <a:buFont typeface="Wingdings" pitchFamily="2" charset="2"/>
              <a:buAutoNum type="alphaUcPeriod"/>
            </a:pPr>
            <a:r>
              <a:rPr lang="en-US" altLang="en-US" sz="2400" dirty="0"/>
              <a:t>Understand mortgage loan types, characteristics, and costs</a:t>
            </a:r>
          </a:p>
          <a:p>
            <a:pPr marL="685800" indent="-685800" algn="l" eaLnBrk="1" hangingPunct="1">
              <a:buFont typeface="Wingdings" pitchFamily="2" charset="2"/>
              <a:buAutoNum type="alphaUcPeriod" startAt="3"/>
            </a:pPr>
            <a:r>
              <a:rPr lang="en-US" altLang="en-US" sz="2400" dirty="0"/>
              <a:t>Understand the key relationships to reduce borrowing costs</a:t>
            </a:r>
          </a:p>
          <a:p>
            <a:pPr marL="685800" indent="-685800" algn="l" eaLnBrk="1" hangingPunct="1">
              <a:buFont typeface="Wingdings" pitchFamily="2" charset="2"/>
              <a:buAutoNum type="alphaUcPeriod" startAt="3"/>
            </a:pPr>
            <a:r>
              <a:rPr lang="en-US" altLang="en-US" sz="2400" dirty="0"/>
              <a:t>Understand and create your Consumer Loan and Debt Plan</a:t>
            </a:r>
          </a:p>
          <a:p>
            <a:pPr marL="685800" indent="-685800" algn="l" eaLnBrk="1" hangingPunct="1">
              <a:lnSpc>
                <a:spcPct val="90000"/>
              </a:lnSpc>
              <a:buFont typeface="Wingdings" pitchFamily="2" charset="2"/>
              <a:buChar char="n"/>
            </a:pPr>
            <a:endParaRPr lang="en-US" altLang="en-US" sz="2800" dirty="0"/>
          </a:p>
        </p:txBody>
      </p:sp>
      <p:sp>
        <p:nvSpPr>
          <p:cNvPr id="10244" name="Rectangle 4"/>
          <p:cNvSpPr>
            <a:spLocks noChangeArrowheads="1"/>
          </p:cNvSpPr>
          <p:nvPr/>
        </p:nvSpPr>
        <p:spPr bwMode="auto">
          <a:xfrm>
            <a:off x="228600" y="228600"/>
            <a:ext cx="86868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cmpd="dbl">
                <a:solidFill>
                  <a:srgbClr val="000000"/>
                </a:solidFill>
                <a:miter lim="800000"/>
                <a:headEnd type="none" w="sm" len="sm"/>
                <a:tailEnd type="none" w="sm" len="sm"/>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9635">
                                            <p:txEl>
                                              <p:pRg st="0" end="0"/>
                                            </p:txEl>
                                          </p:spTgt>
                                        </p:tgtEl>
                                        <p:attrNameLst>
                                          <p:attrName>style.visibility</p:attrName>
                                        </p:attrNameLst>
                                      </p:cBhvr>
                                      <p:to>
                                        <p:strVal val="visible"/>
                                      </p:to>
                                    </p:set>
                                    <p:anim calcmode="lin" valueType="num">
                                      <p:cBhvr additive="base">
                                        <p:cTn id="7" dur="500" fill="hold"/>
                                        <p:tgtEl>
                                          <p:spTgt spid="696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963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9635">
                                            <p:txEl>
                                              <p:pRg st="1" end="1"/>
                                            </p:txEl>
                                          </p:spTgt>
                                        </p:tgtEl>
                                        <p:attrNameLst>
                                          <p:attrName>style.visibility</p:attrName>
                                        </p:attrNameLst>
                                      </p:cBhvr>
                                      <p:to>
                                        <p:strVal val="visible"/>
                                      </p:to>
                                    </p:set>
                                    <p:anim calcmode="lin" valueType="num">
                                      <p:cBhvr additive="base">
                                        <p:cTn id="11" dur="500" fill="hold"/>
                                        <p:tgtEl>
                                          <p:spTgt spid="6963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963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9635">
                                            <p:txEl>
                                              <p:pRg st="2" end="2"/>
                                            </p:txEl>
                                          </p:spTgt>
                                        </p:tgtEl>
                                        <p:attrNameLst>
                                          <p:attrName>style.visibility</p:attrName>
                                        </p:attrNameLst>
                                      </p:cBhvr>
                                      <p:to>
                                        <p:strVal val="visible"/>
                                      </p:to>
                                    </p:set>
                                    <p:anim calcmode="lin" valueType="num">
                                      <p:cBhvr additive="base">
                                        <p:cTn id="15" dur="500" fill="hold"/>
                                        <p:tgtEl>
                                          <p:spTgt spid="6963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963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9635">
                                            <p:txEl>
                                              <p:pRg st="3" end="3"/>
                                            </p:txEl>
                                          </p:spTgt>
                                        </p:tgtEl>
                                        <p:attrNameLst>
                                          <p:attrName>style.visibility</p:attrName>
                                        </p:attrNameLst>
                                      </p:cBhvr>
                                      <p:to>
                                        <p:strVal val="visible"/>
                                      </p:to>
                                    </p:set>
                                    <p:anim calcmode="lin" valueType="num">
                                      <p:cBhvr additive="base">
                                        <p:cTn id="19" dur="500" fill="hold"/>
                                        <p:tgtEl>
                                          <p:spTgt spid="6963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963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uiExpand="1" build="allAtOnce"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0090" y="165515"/>
            <a:ext cx="8803820" cy="6451074"/>
          </a:xfrm>
          <a:prstGeom prst="rect">
            <a:avLst/>
          </a:prstGeom>
        </p:spPr>
      </p:pic>
    </p:spTree>
    <p:extLst>
      <p:ext uri="{BB962C8B-B14F-4D97-AF65-F5344CB8AC3E}">
        <p14:creationId xmlns:p14="http://schemas.microsoft.com/office/powerpoint/2010/main" val="2797541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219075" y="685800"/>
            <a:ext cx="8550275" cy="914400"/>
          </a:xfrm>
        </p:spPr>
        <p:txBody>
          <a:bodyPr/>
          <a:lstStyle/>
          <a:p>
            <a:pPr marL="685800" indent="-685800" eaLnBrk="1" hangingPunct="1">
              <a:buFontTx/>
              <a:buAutoNum type="alphaUcPeriod" startAt="3"/>
            </a:pPr>
            <a:r>
              <a:rPr lang="en-US" altLang="en-US" dirty="0"/>
              <a:t>Understand Mortgage Loan Types, Characteristics and Costs</a:t>
            </a:r>
          </a:p>
        </p:txBody>
      </p:sp>
      <p:sp>
        <p:nvSpPr>
          <p:cNvPr id="35843" name="Rectangle 3"/>
          <p:cNvSpPr>
            <a:spLocks noGrp="1" noChangeArrowheads="1"/>
          </p:cNvSpPr>
          <p:nvPr>
            <p:ph idx="1"/>
          </p:nvPr>
        </p:nvSpPr>
        <p:spPr>
          <a:xfrm>
            <a:off x="928688" y="1608138"/>
            <a:ext cx="7286625" cy="5249862"/>
          </a:xfrm>
        </p:spPr>
        <p:txBody>
          <a:bodyPr/>
          <a:lstStyle/>
          <a:p>
            <a:pPr eaLnBrk="1" hangingPunct="1">
              <a:lnSpc>
                <a:spcPct val="90000"/>
              </a:lnSpc>
            </a:pPr>
            <a:r>
              <a:rPr lang="en-US" altLang="en-US" dirty="0"/>
              <a:t>There are a number of different loan options when considering how to finance your house.  Your choice of loans should be based </a:t>
            </a:r>
            <a:r>
              <a:rPr lang="en-US" altLang="en-US"/>
              <a:t>on four </a:t>
            </a:r>
            <a:r>
              <a:rPr lang="en-US" altLang="en-US" dirty="0"/>
              <a:t>areas:</a:t>
            </a:r>
          </a:p>
          <a:p>
            <a:pPr lvl="1" eaLnBrk="1" hangingPunct="1">
              <a:lnSpc>
                <a:spcPct val="90000"/>
              </a:lnSpc>
            </a:pPr>
            <a:r>
              <a:rPr lang="en-US" altLang="en-US" dirty="0"/>
              <a:t>1.  </a:t>
            </a:r>
            <a:r>
              <a:rPr lang="en-US" altLang="en-US" i="1" dirty="0"/>
              <a:t>Your time horizon</a:t>
            </a:r>
            <a:r>
              <a:rPr lang="en-US" altLang="en-US" dirty="0"/>
              <a:t>:  How long do you expect to have the mortgage, and how certain are you of that time horizon?</a:t>
            </a:r>
          </a:p>
          <a:p>
            <a:pPr lvl="1" eaLnBrk="1" hangingPunct="1">
              <a:lnSpc>
                <a:spcPct val="90000"/>
              </a:lnSpc>
            </a:pPr>
            <a:r>
              <a:rPr lang="en-US" altLang="en-US" dirty="0"/>
              <a:t>2.  </a:t>
            </a:r>
            <a:r>
              <a:rPr lang="en-US" altLang="en-US" i="1" dirty="0"/>
              <a:t>Your preference (if any) for low required payments</a:t>
            </a:r>
            <a:r>
              <a:rPr lang="en-US" altLang="en-US" dirty="0"/>
              <a:t>:  How important are lower payments in the initial years of the loan?</a:t>
            </a:r>
          </a:p>
          <a:p>
            <a:pPr lvl="1" eaLnBrk="1" hangingPunct="1">
              <a:lnSpc>
                <a:spcPct val="90000"/>
              </a:lnSpc>
            </a:pPr>
            <a:r>
              <a:rPr lang="en-US" altLang="en-US" dirty="0"/>
              <a:t>3</a:t>
            </a:r>
            <a:r>
              <a:rPr lang="en-US" altLang="en-US" i="1" dirty="0"/>
              <a:t>.  Your tolerance for interest rate risk</a:t>
            </a:r>
            <a:r>
              <a:rPr lang="en-US" altLang="en-US" dirty="0"/>
              <a:t>:  Are you willing to assume interest rate risk?</a:t>
            </a:r>
          </a:p>
          <a:p>
            <a:pPr lvl="1" eaLnBrk="1" hangingPunct="1">
              <a:lnSpc>
                <a:spcPct val="90000"/>
              </a:lnSpc>
            </a:pPr>
            <a:r>
              <a:rPr lang="en-US" altLang="en-US" dirty="0"/>
              <a:t>4.  </a:t>
            </a:r>
            <a:r>
              <a:rPr lang="en-US" altLang="en-US" i="1" dirty="0"/>
              <a:t>Your work status/history</a:t>
            </a:r>
            <a:r>
              <a:rPr lang="en-US" altLang="en-US" dirty="0"/>
              <a:t>:  Are you or have you been a member of the armed forces?</a:t>
            </a:r>
          </a:p>
          <a:p>
            <a:pPr lvl="1" eaLnBrk="1" hangingPunct="1">
              <a:lnSpc>
                <a:spcPct val="90000"/>
              </a:lnSpc>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3">
                                            <p:txEl>
                                              <p:pRg st="1" end="1"/>
                                            </p:txEl>
                                          </p:spTgt>
                                        </p:tgtEl>
                                        <p:attrNameLst>
                                          <p:attrName>style.visibility</p:attrName>
                                        </p:attrNameLst>
                                      </p:cBhvr>
                                      <p:to>
                                        <p:strVal val="visible"/>
                                      </p:to>
                                    </p:set>
                                    <p:anim calcmode="lin" valueType="num">
                                      <p:cBhvr additive="base">
                                        <p:cTn id="13" dur="500" fill="hold"/>
                                        <p:tgtEl>
                                          <p:spTgt spid="358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8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5843">
                                            <p:txEl>
                                              <p:pRg st="2" end="2"/>
                                            </p:txEl>
                                          </p:spTgt>
                                        </p:tgtEl>
                                        <p:attrNameLst>
                                          <p:attrName>style.visibility</p:attrName>
                                        </p:attrNameLst>
                                      </p:cBhvr>
                                      <p:to>
                                        <p:strVal val="visible"/>
                                      </p:to>
                                    </p:set>
                                    <p:anim calcmode="lin" valueType="num">
                                      <p:cBhvr additive="base">
                                        <p:cTn id="17"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58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5843">
                                            <p:txEl>
                                              <p:pRg st="3" end="3"/>
                                            </p:txEl>
                                          </p:spTgt>
                                        </p:tgtEl>
                                        <p:attrNameLst>
                                          <p:attrName>style.visibility</p:attrName>
                                        </p:attrNameLst>
                                      </p:cBhvr>
                                      <p:to>
                                        <p:strVal val="visible"/>
                                      </p:to>
                                    </p:set>
                                    <p:anim calcmode="lin" valueType="num">
                                      <p:cBhvr additive="base">
                                        <p:cTn id="21" dur="500" fill="hold"/>
                                        <p:tgtEl>
                                          <p:spTgt spid="358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58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5843">
                                            <p:txEl>
                                              <p:pRg st="4" end="4"/>
                                            </p:txEl>
                                          </p:spTgt>
                                        </p:tgtEl>
                                        <p:attrNameLst>
                                          <p:attrName>style.visibility</p:attrName>
                                        </p:attrNameLst>
                                      </p:cBhvr>
                                      <p:to>
                                        <p:strVal val="visible"/>
                                      </p:to>
                                    </p:set>
                                    <p:anim calcmode="lin" valueType="num">
                                      <p:cBhvr additive="base">
                                        <p:cTn id="25" dur="600" fill="hold"/>
                                        <p:tgtEl>
                                          <p:spTgt spid="35843">
                                            <p:txEl>
                                              <p:pRg st="4" end="4"/>
                                            </p:txEl>
                                          </p:spTgt>
                                        </p:tgtEl>
                                        <p:attrNameLst>
                                          <p:attrName>ppt_x</p:attrName>
                                        </p:attrNameLst>
                                      </p:cBhvr>
                                      <p:tavLst>
                                        <p:tav tm="0">
                                          <p:val>
                                            <p:strVal val="0-#ppt_w/2"/>
                                          </p:val>
                                        </p:tav>
                                        <p:tav tm="100000">
                                          <p:val>
                                            <p:strVal val="#ppt_x"/>
                                          </p:val>
                                        </p:tav>
                                      </p:tavLst>
                                    </p:anim>
                                    <p:anim calcmode="lin" valueType="num">
                                      <p:cBhvr additive="base">
                                        <p:cTn id="26" dur="600" fill="hold"/>
                                        <p:tgtEl>
                                          <p:spTgt spid="3584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uiExpand="1"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a:t>Mortgage Loans </a:t>
            </a:r>
            <a:r>
              <a:rPr lang="en-US" altLang="en-US" sz="2400"/>
              <a:t>(continued)</a:t>
            </a:r>
          </a:p>
        </p:txBody>
      </p:sp>
      <p:sp>
        <p:nvSpPr>
          <p:cNvPr id="316419" name="Rectangle 3"/>
          <p:cNvSpPr>
            <a:spLocks noGrp="1" noChangeArrowheads="1"/>
          </p:cNvSpPr>
          <p:nvPr>
            <p:ph idx="1"/>
          </p:nvPr>
        </p:nvSpPr>
        <p:spPr>
          <a:xfrm>
            <a:off x="914400" y="1600200"/>
            <a:ext cx="7315200" cy="5029200"/>
          </a:xfrm>
        </p:spPr>
        <p:txBody>
          <a:bodyPr/>
          <a:lstStyle/>
          <a:p>
            <a:pPr eaLnBrk="1" hangingPunct="1"/>
            <a:r>
              <a:rPr lang="en-US" altLang="en-US" dirty="0"/>
              <a:t>Types of Loans</a:t>
            </a:r>
          </a:p>
          <a:p>
            <a:pPr lvl="1" eaLnBrk="1" hangingPunct="1"/>
            <a:r>
              <a:rPr lang="en-US" altLang="en-US" dirty="0"/>
              <a:t>Conventional loans: neither insured or guaranteed</a:t>
            </a:r>
          </a:p>
          <a:p>
            <a:pPr lvl="2" eaLnBrk="1" hangingPunct="1"/>
            <a:r>
              <a:rPr lang="en-US" altLang="en-US" dirty="0"/>
              <a:t>They are below the maximum amount set by Fannie Mae and Freddy Mac of $510,400 in 2020 (single family)</a:t>
            </a:r>
          </a:p>
          <a:p>
            <a:pPr lvl="2" eaLnBrk="1" hangingPunct="1"/>
            <a:r>
              <a:rPr lang="en-US" altLang="en-US" dirty="0"/>
              <a:t>They require Private Mortgage Insurance (PMI) if the down payment is less than 20% </a:t>
            </a:r>
          </a:p>
          <a:p>
            <a:pPr lvl="3" eaLnBrk="1" hangingPunct="1"/>
            <a:r>
              <a:rPr lang="en-US" altLang="en-US" dirty="0"/>
              <a:t>PMI is insurance to make the lender whole should the borrower fail to make payments</a:t>
            </a:r>
          </a:p>
          <a:p>
            <a:pPr lvl="3" eaLnBrk="1" hangingPunct="1"/>
            <a:r>
              <a:rPr lang="en-US" altLang="en-US" dirty="0"/>
              <a:t>Borrowers can eliminate PMI by having equity greater than 20%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6419">
                                            <p:txEl>
                                              <p:pRg st="0" end="0"/>
                                            </p:txEl>
                                          </p:spTgt>
                                        </p:tgtEl>
                                        <p:attrNameLst>
                                          <p:attrName>style.visibility</p:attrName>
                                        </p:attrNameLst>
                                      </p:cBhvr>
                                      <p:to>
                                        <p:strVal val="visible"/>
                                      </p:to>
                                    </p:set>
                                    <p:animEffect transition="in" filter="box(in)">
                                      <p:cBhvr>
                                        <p:cTn id="7" dur="500"/>
                                        <p:tgtEl>
                                          <p:spTgt spid="3164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16419">
                                            <p:txEl>
                                              <p:pRg st="1" end="1"/>
                                            </p:txEl>
                                          </p:spTgt>
                                        </p:tgtEl>
                                        <p:attrNameLst>
                                          <p:attrName>style.visibility</p:attrName>
                                        </p:attrNameLst>
                                      </p:cBhvr>
                                      <p:to>
                                        <p:strVal val="visible"/>
                                      </p:to>
                                    </p:set>
                                    <p:animEffect transition="in" filter="box(in)">
                                      <p:cBhvr>
                                        <p:cTn id="12" dur="500"/>
                                        <p:tgtEl>
                                          <p:spTgt spid="31641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16419">
                                            <p:txEl>
                                              <p:pRg st="2" end="2"/>
                                            </p:txEl>
                                          </p:spTgt>
                                        </p:tgtEl>
                                        <p:attrNameLst>
                                          <p:attrName>style.visibility</p:attrName>
                                        </p:attrNameLst>
                                      </p:cBhvr>
                                      <p:to>
                                        <p:strVal val="visible"/>
                                      </p:to>
                                    </p:set>
                                    <p:animEffect transition="in" filter="box(in)">
                                      <p:cBhvr>
                                        <p:cTn id="15" dur="500"/>
                                        <p:tgtEl>
                                          <p:spTgt spid="31641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16419">
                                            <p:txEl>
                                              <p:pRg st="3" end="3"/>
                                            </p:txEl>
                                          </p:spTgt>
                                        </p:tgtEl>
                                        <p:attrNameLst>
                                          <p:attrName>style.visibility</p:attrName>
                                        </p:attrNameLst>
                                      </p:cBhvr>
                                      <p:to>
                                        <p:strVal val="visible"/>
                                      </p:to>
                                    </p:set>
                                    <p:animEffect transition="in" filter="box(in)">
                                      <p:cBhvr>
                                        <p:cTn id="18" dur="500"/>
                                        <p:tgtEl>
                                          <p:spTgt spid="316419">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16419">
                                            <p:txEl>
                                              <p:pRg st="4" end="4"/>
                                            </p:txEl>
                                          </p:spTgt>
                                        </p:tgtEl>
                                        <p:attrNameLst>
                                          <p:attrName>style.visibility</p:attrName>
                                        </p:attrNameLst>
                                      </p:cBhvr>
                                      <p:to>
                                        <p:strVal val="visible"/>
                                      </p:to>
                                    </p:set>
                                    <p:animEffect transition="in" filter="box(in)">
                                      <p:cBhvr>
                                        <p:cTn id="21" dur="500"/>
                                        <p:tgtEl>
                                          <p:spTgt spid="316419">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16419">
                                            <p:txEl>
                                              <p:pRg st="5" end="5"/>
                                            </p:txEl>
                                          </p:spTgt>
                                        </p:tgtEl>
                                        <p:attrNameLst>
                                          <p:attrName>style.visibility</p:attrName>
                                        </p:attrNameLst>
                                      </p:cBhvr>
                                      <p:to>
                                        <p:strVal val="visible"/>
                                      </p:to>
                                    </p:set>
                                    <p:animEffect transition="in" filter="box(in)">
                                      <p:cBhvr>
                                        <p:cTn id="24" dur="500"/>
                                        <p:tgtEl>
                                          <p:spTgt spid="3164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19" grpId="0" uiExpand="1" build="p" bldLvl="2"/>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en-US"/>
              <a:t>Mortgage Loans </a:t>
            </a:r>
            <a:r>
              <a:rPr lang="en-US" altLang="en-US" sz="2400"/>
              <a:t>(continued)</a:t>
            </a:r>
          </a:p>
        </p:txBody>
      </p:sp>
      <p:sp>
        <p:nvSpPr>
          <p:cNvPr id="38915" name="Rectangle 3"/>
          <p:cNvSpPr>
            <a:spLocks noGrp="1" noChangeArrowheads="1"/>
          </p:cNvSpPr>
          <p:nvPr>
            <p:ph idx="1"/>
          </p:nvPr>
        </p:nvSpPr>
        <p:spPr>
          <a:xfrm>
            <a:off x="928688" y="1608138"/>
            <a:ext cx="7286625" cy="4419600"/>
          </a:xfrm>
        </p:spPr>
        <p:txBody>
          <a:bodyPr/>
          <a:lstStyle/>
          <a:p>
            <a:pPr lvl="1" eaLnBrk="1" hangingPunct="1"/>
            <a:r>
              <a:rPr lang="en-US" altLang="en-US" sz="2800" dirty="0"/>
              <a:t>Jumbo loans</a:t>
            </a:r>
          </a:p>
          <a:p>
            <a:pPr lvl="2" eaLnBrk="1" hangingPunct="1"/>
            <a:r>
              <a:rPr lang="en-US" altLang="en-US" dirty="0"/>
              <a:t>Loans in excess of the  conventional loan limits and the maximum eligible for purchase by the two Federal Agencies, Fannie Mae and Freddy Mac of $510,400 in 2020 (some areas have higher amounts)</a:t>
            </a:r>
          </a:p>
          <a:p>
            <a:pPr lvl="2" eaLnBrk="1" hangingPunct="1"/>
            <a:r>
              <a:rPr lang="en-US" altLang="en-US" dirty="0"/>
              <a:t>Some lenders also use the term to refer to programs for even larger loans, e.g., loans in excess of $500,000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500" fill="hold"/>
                                        <p:tgtEl>
                                          <p:spTgt spid="38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 calcmode="lin" valueType="num">
                                      <p:cBhvr additive="base">
                                        <p:cTn id="13"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 calcmode="lin" valueType="num">
                                      <p:cBhvr additive="base">
                                        <p:cTn id="17" dur="500" fill="hold"/>
                                        <p:tgtEl>
                                          <p:spTgt spid="389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uiExpand="1" build="p" bldLvl="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ltLang="en-US"/>
              <a:t>Mortgage Loans </a:t>
            </a:r>
            <a:r>
              <a:rPr lang="en-US" altLang="en-US" sz="2400"/>
              <a:t>(continued)</a:t>
            </a:r>
          </a:p>
        </p:txBody>
      </p:sp>
      <p:sp>
        <p:nvSpPr>
          <p:cNvPr id="39939" name="Rectangle 3"/>
          <p:cNvSpPr>
            <a:spLocks noGrp="1" noChangeArrowheads="1"/>
          </p:cNvSpPr>
          <p:nvPr>
            <p:ph idx="1"/>
          </p:nvPr>
        </p:nvSpPr>
        <p:spPr>
          <a:xfrm>
            <a:off x="928688" y="1608138"/>
            <a:ext cx="7286625" cy="4419600"/>
          </a:xfrm>
        </p:spPr>
        <p:txBody>
          <a:bodyPr/>
          <a:lstStyle/>
          <a:p>
            <a:pPr lvl="1" eaLnBrk="1" hangingPunct="1"/>
            <a:r>
              <a:rPr lang="en-US" altLang="en-US" sz="2800" dirty="0"/>
              <a:t>Piggyback loans</a:t>
            </a:r>
          </a:p>
          <a:p>
            <a:pPr lvl="2" eaLnBrk="1" hangingPunct="1"/>
            <a:r>
              <a:rPr lang="en-US" altLang="en-US" dirty="0"/>
              <a:t>Two separate loans, one for 80% of the value of the home and one for 20%</a:t>
            </a:r>
          </a:p>
          <a:p>
            <a:pPr lvl="3" eaLnBrk="1" hangingPunct="1"/>
            <a:r>
              <a:rPr lang="en-US" altLang="en-US" dirty="0"/>
              <a:t>The second loan has a higher interest rate due to its higher risk  </a:t>
            </a:r>
          </a:p>
          <a:p>
            <a:pPr lvl="2" eaLnBrk="1" hangingPunct="1"/>
            <a:r>
              <a:rPr lang="en-US" altLang="en-US" dirty="0"/>
              <a:t>The second loan is used to eliminate the need for PM Insurance	</a:t>
            </a:r>
          </a:p>
          <a:p>
            <a:pPr lvl="3" eaLnBrk="1" hangingPunct="1"/>
            <a:r>
              <a:rPr lang="en-US" altLang="en-US" dirty="0"/>
              <a:t>With a piggyback loan, PMI is not needed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additive="base">
                                        <p:cTn id="7"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39">
                                            <p:txEl>
                                              <p:pRg st="1" end="1"/>
                                            </p:txEl>
                                          </p:spTgt>
                                        </p:tgtEl>
                                        <p:attrNameLst>
                                          <p:attrName>style.visibility</p:attrName>
                                        </p:attrNameLst>
                                      </p:cBhvr>
                                      <p:to>
                                        <p:strVal val="visible"/>
                                      </p:to>
                                    </p:set>
                                    <p:anim calcmode="lin" valueType="num">
                                      <p:cBhvr additive="base">
                                        <p:cTn id="13" dur="300" fill="hold"/>
                                        <p:tgtEl>
                                          <p:spTgt spid="39939">
                                            <p:txEl>
                                              <p:pRg st="1" end="1"/>
                                            </p:txEl>
                                          </p:spTgt>
                                        </p:tgtEl>
                                        <p:attrNameLst>
                                          <p:attrName>ppt_x</p:attrName>
                                        </p:attrNameLst>
                                      </p:cBhvr>
                                      <p:tavLst>
                                        <p:tav tm="0">
                                          <p:val>
                                            <p:strVal val="0-#ppt_w/2"/>
                                          </p:val>
                                        </p:tav>
                                        <p:tav tm="100000">
                                          <p:val>
                                            <p:strVal val="#ppt_x"/>
                                          </p:val>
                                        </p:tav>
                                      </p:tavLst>
                                    </p:anim>
                                    <p:anim calcmode="lin" valueType="num">
                                      <p:cBhvr additive="base">
                                        <p:cTn id="14" dur="300" fill="hold"/>
                                        <p:tgtEl>
                                          <p:spTgt spid="399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9939">
                                            <p:txEl>
                                              <p:pRg st="2" end="2"/>
                                            </p:txEl>
                                          </p:spTgt>
                                        </p:tgtEl>
                                        <p:attrNameLst>
                                          <p:attrName>style.visibility</p:attrName>
                                        </p:attrNameLst>
                                      </p:cBhvr>
                                      <p:to>
                                        <p:strVal val="visible"/>
                                      </p:to>
                                    </p:set>
                                    <p:anim calcmode="lin" valueType="num">
                                      <p:cBhvr additive="base">
                                        <p:cTn id="17" dur="500" fill="hold"/>
                                        <p:tgtEl>
                                          <p:spTgt spid="399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99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9939">
                                            <p:txEl>
                                              <p:pRg st="3" end="3"/>
                                            </p:txEl>
                                          </p:spTgt>
                                        </p:tgtEl>
                                        <p:attrNameLst>
                                          <p:attrName>style.visibility</p:attrName>
                                        </p:attrNameLst>
                                      </p:cBhvr>
                                      <p:to>
                                        <p:strVal val="visible"/>
                                      </p:to>
                                    </p:set>
                                    <p:anim calcmode="lin" valueType="num">
                                      <p:cBhvr additive="base">
                                        <p:cTn id="21" dur="500" fill="hold"/>
                                        <p:tgtEl>
                                          <p:spTgt spid="399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99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9939">
                                            <p:txEl>
                                              <p:pRg st="4" end="4"/>
                                            </p:txEl>
                                          </p:spTgt>
                                        </p:tgtEl>
                                        <p:attrNameLst>
                                          <p:attrName>style.visibility</p:attrName>
                                        </p:attrNameLst>
                                      </p:cBhvr>
                                      <p:to>
                                        <p:strVal val="visible"/>
                                      </p:to>
                                    </p:set>
                                    <p:anim calcmode="lin" valueType="num">
                                      <p:cBhvr additive="base">
                                        <p:cTn id="25" dur="500" fill="hold"/>
                                        <p:tgtEl>
                                          <p:spTgt spid="399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93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uiExpand="1" build="p" bldLvl="2"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altLang="en-US"/>
              <a:t>Mortgage Loans </a:t>
            </a:r>
            <a:r>
              <a:rPr lang="en-US" altLang="en-US" sz="2400"/>
              <a:t>(continued)</a:t>
            </a:r>
          </a:p>
        </p:txBody>
      </p:sp>
      <p:sp>
        <p:nvSpPr>
          <p:cNvPr id="277507" name="Rectangle 3"/>
          <p:cNvSpPr>
            <a:spLocks noGrp="1" noChangeArrowheads="1"/>
          </p:cNvSpPr>
          <p:nvPr>
            <p:ph idx="1"/>
          </p:nvPr>
        </p:nvSpPr>
        <p:spPr>
          <a:xfrm>
            <a:off x="928687" y="1605516"/>
            <a:ext cx="7286625" cy="4419600"/>
          </a:xfrm>
        </p:spPr>
        <p:txBody>
          <a:bodyPr/>
          <a:lstStyle/>
          <a:p>
            <a:pPr eaLnBrk="1" hangingPunct="1"/>
            <a:r>
              <a:rPr lang="en-US" altLang="en-US" sz="2400" dirty="0"/>
              <a:t>There are a number of different types of mortgage loans available.  These include:</a:t>
            </a:r>
          </a:p>
          <a:p>
            <a:pPr lvl="1" eaLnBrk="1" hangingPunct="1"/>
            <a:r>
              <a:rPr lang="en-US" altLang="en-US" dirty="0"/>
              <a:t>Fixed rate mortgages (FRMs)</a:t>
            </a:r>
          </a:p>
          <a:p>
            <a:pPr lvl="1" eaLnBrk="1" hangingPunct="1"/>
            <a:r>
              <a:rPr lang="en-US" altLang="en-US" dirty="0"/>
              <a:t>Variable or adjustable rate mortgages (ARMs)</a:t>
            </a:r>
          </a:p>
          <a:p>
            <a:pPr lvl="1" eaLnBrk="1" hangingPunct="1"/>
            <a:r>
              <a:rPr lang="en-US" altLang="en-US" dirty="0"/>
              <a:t>Variable or Fixed Interest Only Option (IO)</a:t>
            </a:r>
          </a:p>
          <a:p>
            <a:pPr lvl="1" eaLnBrk="1" hangingPunct="1"/>
            <a:r>
              <a:rPr lang="en-US" altLang="en-US" dirty="0"/>
              <a:t>Option Adjustable Rate Mortgages (Option ARMs)</a:t>
            </a:r>
          </a:p>
          <a:p>
            <a:pPr lvl="1" eaLnBrk="1" hangingPunct="1"/>
            <a:r>
              <a:rPr lang="en-US" altLang="en-US" dirty="0"/>
              <a:t>Negative Amortization (</a:t>
            </a:r>
            <a:r>
              <a:rPr lang="en-US" altLang="en-US" dirty="0" err="1"/>
              <a:t>NegAm</a:t>
            </a:r>
            <a:r>
              <a:rPr lang="en-US" altLang="en-US" dirty="0"/>
              <a:t>)</a:t>
            </a:r>
          </a:p>
          <a:p>
            <a:pPr lvl="1" eaLnBrk="1" hangingPunct="1"/>
            <a:r>
              <a:rPr lang="en-US" altLang="en-US" dirty="0"/>
              <a:t>Balloon Mortgages</a:t>
            </a:r>
          </a:p>
          <a:p>
            <a:pPr lvl="1" eaLnBrk="1" hangingPunct="1"/>
            <a:r>
              <a:rPr lang="en-US" altLang="en-US" dirty="0"/>
              <a:t>Reverse Mortgage</a:t>
            </a:r>
          </a:p>
          <a:p>
            <a:pPr lvl="1" eaLnBrk="1" hangingPunct="1"/>
            <a:r>
              <a:rPr lang="en-US" altLang="en-US" dirty="0"/>
              <a:t>Special Loans:  VA or FHA</a:t>
            </a:r>
          </a:p>
          <a:p>
            <a:pPr lvl="1" eaLnBrk="1" hangingPunct="1">
              <a:lnSpc>
                <a:spcPct val="90000"/>
              </a:lnSpc>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7507">
                                            <p:txEl>
                                              <p:pRg st="0" end="0"/>
                                            </p:txEl>
                                          </p:spTgt>
                                        </p:tgtEl>
                                        <p:attrNameLst>
                                          <p:attrName>style.visibility</p:attrName>
                                        </p:attrNameLst>
                                      </p:cBhvr>
                                      <p:to>
                                        <p:strVal val="visible"/>
                                      </p:to>
                                    </p:set>
                                    <p:anim calcmode="lin" valueType="num">
                                      <p:cBhvr additive="base">
                                        <p:cTn id="7" dur="500" fill="hold"/>
                                        <p:tgtEl>
                                          <p:spTgt spid="277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77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7507">
                                            <p:txEl>
                                              <p:pRg st="1" end="1"/>
                                            </p:txEl>
                                          </p:spTgt>
                                        </p:tgtEl>
                                        <p:attrNameLst>
                                          <p:attrName>style.visibility</p:attrName>
                                        </p:attrNameLst>
                                      </p:cBhvr>
                                      <p:to>
                                        <p:strVal val="visible"/>
                                      </p:to>
                                    </p:set>
                                    <p:anim calcmode="lin" valueType="num">
                                      <p:cBhvr additive="base">
                                        <p:cTn id="13" dur="500" fill="hold"/>
                                        <p:tgtEl>
                                          <p:spTgt spid="2775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750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77507">
                                            <p:txEl>
                                              <p:pRg st="2" end="2"/>
                                            </p:txEl>
                                          </p:spTgt>
                                        </p:tgtEl>
                                        <p:attrNameLst>
                                          <p:attrName>style.visibility</p:attrName>
                                        </p:attrNameLst>
                                      </p:cBhvr>
                                      <p:to>
                                        <p:strVal val="visible"/>
                                      </p:to>
                                    </p:set>
                                    <p:anim calcmode="lin" valueType="num">
                                      <p:cBhvr additive="base">
                                        <p:cTn id="17" dur="500" fill="hold"/>
                                        <p:tgtEl>
                                          <p:spTgt spid="2775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775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7507">
                                            <p:txEl>
                                              <p:pRg st="3" end="3"/>
                                            </p:txEl>
                                          </p:spTgt>
                                        </p:tgtEl>
                                        <p:attrNameLst>
                                          <p:attrName>style.visibility</p:attrName>
                                        </p:attrNameLst>
                                      </p:cBhvr>
                                      <p:to>
                                        <p:strVal val="visible"/>
                                      </p:to>
                                    </p:set>
                                    <p:anim calcmode="lin" valueType="num">
                                      <p:cBhvr additive="base">
                                        <p:cTn id="21" dur="500" fill="hold"/>
                                        <p:tgtEl>
                                          <p:spTgt spid="2775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7750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77507">
                                            <p:txEl>
                                              <p:pRg st="4" end="4"/>
                                            </p:txEl>
                                          </p:spTgt>
                                        </p:tgtEl>
                                        <p:attrNameLst>
                                          <p:attrName>style.visibility</p:attrName>
                                        </p:attrNameLst>
                                      </p:cBhvr>
                                      <p:to>
                                        <p:strVal val="visible"/>
                                      </p:to>
                                    </p:set>
                                    <p:anim calcmode="lin" valueType="num">
                                      <p:cBhvr additive="base">
                                        <p:cTn id="25" dur="500" fill="hold"/>
                                        <p:tgtEl>
                                          <p:spTgt spid="2775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750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77507">
                                            <p:txEl>
                                              <p:pRg st="5" end="5"/>
                                            </p:txEl>
                                          </p:spTgt>
                                        </p:tgtEl>
                                        <p:attrNameLst>
                                          <p:attrName>style.visibility</p:attrName>
                                        </p:attrNameLst>
                                      </p:cBhvr>
                                      <p:to>
                                        <p:strVal val="visible"/>
                                      </p:to>
                                    </p:set>
                                    <p:anim calcmode="lin" valueType="num">
                                      <p:cBhvr additive="base">
                                        <p:cTn id="29" dur="500" fill="hold"/>
                                        <p:tgtEl>
                                          <p:spTgt spid="27750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7750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77507">
                                            <p:txEl>
                                              <p:pRg st="6" end="6"/>
                                            </p:txEl>
                                          </p:spTgt>
                                        </p:tgtEl>
                                        <p:attrNameLst>
                                          <p:attrName>style.visibility</p:attrName>
                                        </p:attrNameLst>
                                      </p:cBhvr>
                                      <p:to>
                                        <p:strVal val="visible"/>
                                      </p:to>
                                    </p:set>
                                    <p:anim calcmode="lin" valueType="num">
                                      <p:cBhvr additive="base">
                                        <p:cTn id="33" dur="500" fill="hold"/>
                                        <p:tgtEl>
                                          <p:spTgt spid="27750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7750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77507">
                                            <p:txEl>
                                              <p:pRg st="7" end="7"/>
                                            </p:txEl>
                                          </p:spTgt>
                                        </p:tgtEl>
                                        <p:attrNameLst>
                                          <p:attrName>style.visibility</p:attrName>
                                        </p:attrNameLst>
                                      </p:cBhvr>
                                      <p:to>
                                        <p:strVal val="visible"/>
                                      </p:to>
                                    </p:set>
                                    <p:anim calcmode="lin" valueType="num">
                                      <p:cBhvr additive="base">
                                        <p:cTn id="37" dur="500" fill="hold"/>
                                        <p:tgtEl>
                                          <p:spTgt spid="27750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7750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277507">
                                            <p:txEl>
                                              <p:pRg st="8" end="8"/>
                                            </p:txEl>
                                          </p:spTgt>
                                        </p:tgtEl>
                                        <p:attrNameLst>
                                          <p:attrName>style.visibility</p:attrName>
                                        </p:attrNameLst>
                                      </p:cBhvr>
                                      <p:to>
                                        <p:strVal val="visible"/>
                                      </p:to>
                                    </p:set>
                                    <p:anim calcmode="lin" valueType="num">
                                      <p:cBhvr additive="base">
                                        <p:cTn id="41" dur="500" fill="hold"/>
                                        <p:tgtEl>
                                          <p:spTgt spid="27750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7750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7" grpId="0" uiExpand="1"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007962" y="1615165"/>
            <a:ext cx="990600" cy="4621950"/>
          </a:xfrm>
          <a:prstGeom prst="rect">
            <a:avLst/>
          </a:prstGeom>
        </p:spPr>
      </p:pic>
      <p:pic>
        <p:nvPicPr>
          <p:cNvPr id="3" name="Picture 2"/>
          <p:cNvPicPr>
            <a:picLocks noChangeAspect="1"/>
          </p:cNvPicPr>
          <p:nvPr/>
        </p:nvPicPr>
        <p:blipFill>
          <a:blip r:embed="rId3"/>
          <a:stretch>
            <a:fillRect/>
          </a:stretch>
        </p:blipFill>
        <p:spPr>
          <a:xfrm>
            <a:off x="6714987" y="1615165"/>
            <a:ext cx="1295400" cy="4546055"/>
          </a:xfrm>
          <a:prstGeom prst="rect">
            <a:avLst/>
          </a:prstGeom>
        </p:spPr>
      </p:pic>
      <p:pic>
        <p:nvPicPr>
          <p:cNvPr id="2" name="Picture 1"/>
          <p:cNvPicPr>
            <a:picLocks noChangeAspect="1"/>
          </p:cNvPicPr>
          <p:nvPr/>
        </p:nvPicPr>
        <p:blipFill>
          <a:blip r:embed="rId4"/>
          <a:stretch>
            <a:fillRect/>
          </a:stretch>
        </p:blipFill>
        <p:spPr>
          <a:xfrm>
            <a:off x="5103266" y="1615166"/>
            <a:ext cx="1916521" cy="4818600"/>
          </a:xfrm>
          <a:prstGeom prst="rect">
            <a:avLst/>
          </a:prstGeom>
        </p:spPr>
      </p:pic>
      <p:sp>
        <p:nvSpPr>
          <p:cNvPr id="53250" name="Rectangle 2"/>
          <p:cNvSpPr>
            <a:spLocks noGrp="1" noChangeArrowheads="1"/>
          </p:cNvSpPr>
          <p:nvPr>
            <p:ph type="title"/>
          </p:nvPr>
        </p:nvSpPr>
        <p:spPr/>
        <p:txBody>
          <a:bodyPr/>
          <a:lstStyle/>
          <a:p>
            <a:pPr eaLnBrk="1" hangingPunct="1"/>
            <a:r>
              <a:rPr lang="en-US" altLang="en-US"/>
              <a:t>Mortgage Loans </a:t>
            </a:r>
            <a:r>
              <a:rPr lang="en-US" altLang="en-US" sz="2400"/>
              <a:t>(continued)</a:t>
            </a:r>
            <a:r>
              <a:rPr lang="en-US" altLang="en-US"/>
              <a:t> </a:t>
            </a:r>
            <a:r>
              <a:rPr lang="en-US" altLang="en-US" sz="3200"/>
              <a:t>	</a:t>
            </a:r>
          </a:p>
        </p:txBody>
      </p:sp>
      <p:sp>
        <p:nvSpPr>
          <p:cNvPr id="41987" name="Rectangle 3"/>
          <p:cNvSpPr>
            <a:spLocks noGrp="1" noChangeArrowheads="1"/>
          </p:cNvSpPr>
          <p:nvPr>
            <p:ph idx="1"/>
          </p:nvPr>
        </p:nvSpPr>
        <p:spPr>
          <a:xfrm>
            <a:off x="321881" y="1600200"/>
            <a:ext cx="5160860" cy="4419600"/>
          </a:xfrm>
        </p:spPr>
        <p:txBody>
          <a:bodyPr/>
          <a:lstStyle/>
          <a:p>
            <a:pPr eaLnBrk="1" hangingPunct="1"/>
            <a:r>
              <a:rPr lang="en-US" altLang="en-US" dirty="0"/>
              <a:t>Fixed rate mortgages (FRMs)</a:t>
            </a:r>
          </a:p>
          <a:p>
            <a:pPr lvl="1" eaLnBrk="1" hangingPunct="1"/>
            <a:r>
              <a:rPr lang="en-US" altLang="en-US" sz="2200" dirty="0"/>
              <a:t>Fixed rate of interest for the life of the loan, and least risky from the borrowers point of view</a:t>
            </a:r>
          </a:p>
          <a:p>
            <a:pPr lvl="1" eaLnBrk="1" hangingPunct="1"/>
            <a:r>
              <a:rPr lang="en-US" altLang="en-US" dirty="0"/>
              <a:t>Benefits</a:t>
            </a:r>
          </a:p>
          <a:p>
            <a:pPr lvl="2" eaLnBrk="1" hangingPunct="1"/>
            <a:r>
              <a:rPr lang="en-US" altLang="en-US" sz="2200" dirty="0"/>
              <a:t>Higher monthly payments, so pay down principle faster</a:t>
            </a:r>
          </a:p>
          <a:p>
            <a:pPr lvl="2" eaLnBrk="1" hangingPunct="1"/>
            <a:r>
              <a:rPr lang="en-US" altLang="en-US" sz="2200" dirty="0"/>
              <a:t>Interest rate risk is transferred to the lender</a:t>
            </a:r>
          </a:p>
          <a:p>
            <a:pPr lvl="2" eaLnBrk="1" hangingPunct="1"/>
            <a:r>
              <a:rPr lang="en-US" altLang="en-US" sz="2200" dirty="0"/>
              <a:t>No risk of negative amortization</a:t>
            </a:r>
          </a:p>
          <a:p>
            <a:pPr lvl="1" eaLnBrk="1" hangingPunct="1"/>
            <a:r>
              <a:rPr lang="en-US" altLang="en-US" dirty="0"/>
              <a:t>Risks</a:t>
            </a:r>
          </a:p>
          <a:p>
            <a:pPr lvl="2" eaLnBrk="1" hangingPunct="1"/>
            <a:r>
              <a:rPr lang="en-US" altLang="en-US" sz="2200" dirty="0"/>
              <a:t>Interest rates are higher as lenders must be compensated for increased interest rate risk</a:t>
            </a:r>
          </a:p>
          <a:p>
            <a:pPr lvl="2" eaLnBrk="1" hangingPunct="1"/>
            <a:endParaRPr lang="en-US" altLang="en-US" dirty="0"/>
          </a:p>
        </p:txBody>
      </p:sp>
      <p:sp>
        <p:nvSpPr>
          <p:cNvPr id="8" name="Rectangle: Rounded Corners 5">
            <a:extLst>
              <a:ext uri="{FF2B5EF4-FFF2-40B4-BE49-F238E27FC236}">
                <a16:creationId xmlns:a16="http://schemas.microsoft.com/office/drawing/2014/main" id="{FDD4C7C8-4493-4300-90B9-6F43A16A5F97}"/>
              </a:ext>
            </a:extLst>
          </p:cNvPr>
          <p:cNvSpPr/>
          <p:nvPr/>
        </p:nvSpPr>
        <p:spPr bwMode="auto">
          <a:xfrm>
            <a:off x="4951475" y="2290575"/>
            <a:ext cx="4179057" cy="106253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9" name="Rectangle: Rounded Corners 5">
            <a:extLst>
              <a:ext uri="{FF2B5EF4-FFF2-40B4-BE49-F238E27FC236}">
                <a16:creationId xmlns:a16="http://schemas.microsoft.com/office/drawing/2014/main" id="{FDD4C7C8-4493-4300-90B9-6F43A16A5F97}"/>
              </a:ext>
            </a:extLst>
          </p:cNvPr>
          <p:cNvSpPr/>
          <p:nvPr/>
        </p:nvSpPr>
        <p:spPr bwMode="auto">
          <a:xfrm>
            <a:off x="4901892" y="4795110"/>
            <a:ext cx="4228640" cy="807538"/>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7">
                                            <p:txEl>
                                              <p:pRg st="1" end="1"/>
                                            </p:txEl>
                                          </p:spTgt>
                                        </p:tgtEl>
                                        <p:attrNameLst>
                                          <p:attrName>style.visibility</p:attrName>
                                        </p:attrNameLst>
                                      </p:cBhvr>
                                      <p:to>
                                        <p:strVal val="visible"/>
                                      </p:to>
                                    </p:set>
                                    <p:anim calcmode="lin" valueType="num">
                                      <p:cBhvr additive="base">
                                        <p:cTn id="13"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7">
                                            <p:txEl>
                                              <p:pRg st="2" end="2"/>
                                            </p:txEl>
                                          </p:spTgt>
                                        </p:tgtEl>
                                        <p:attrNameLst>
                                          <p:attrName>style.visibility</p:attrName>
                                        </p:attrNameLst>
                                      </p:cBhvr>
                                      <p:to>
                                        <p:strVal val="visible"/>
                                      </p:to>
                                    </p:set>
                                    <p:anim calcmode="lin" valueType="num">
                                      <p:cBhvr additive="base">
                                        <p:cTn id="19"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7">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1987">
                                            <p:txEl>
                                              <p:pRg st="3" end="3"/>
                                            </p:txEl>
                                          </p:spTgt>
                                        </p:tgtEl>
                                        <p:attrNameLst>
                                          <p:attrName>style.visibility</p:attrName>
                                        </p:attrNameLst>
                                      </p:cBhvr>
                                      <p:to>
                                        <p:strVal val="visible"/>
                                      </p:to>
                                    </p:set>
                                    <p:anim calcmode="lin" valueType="num">
                                      <p:cBhvr additive="base">
                                        <p:cTn id="23"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1987">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1987">
                                            <p:txEl>
                                              <p:pRg st="4" end="4"/>
                                            </p:txEl>
                                          </p:spTgt>
                                        </p:tgtEl>
                                        <p:attrNameLst>
                                          <p:attrName>style.visibility</p:attrName>
                                        </p:attrNameLst>
                                      </p:cBhvr>
                                      <p:to>
                                        <p:strVal val="visible"/>
                                      </p:to>
                                    </p:set>
                                    <p:anim calcmode="lin" valueType="num">
                                      <p:cBhvr additive="base">
                                        <p:cTn id="27" dur="500" fill="hold"/>
                                        <p:tgtEl>
                                          <p:spTgt spid="4198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198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1987">
                                            <p:txEl>
                                              <p:pRg st="5" end="5"/>
                                            </p:txEl>
                                          </p:spTgt>
                                        </p:tgtEl>
                                        <p:attrNameLst>
                                          <p:attrName>style.visibility</p:attrName>
                                        </p:attrNameLst>
                                      </p:cBhvr>
                                      <p:to>
                                        <p:strVal val="visible"/>
                                      </p:to>
                                    </p:set>
                                    <p:anim calcmode="lin" valueType="num">
                                      <p:cBhvr additive="base">
                                        <p:cTn id="31" dur="500" fill="hold"/>
                                        <p:tgtEl>
                                          <p:spTgt spid="4198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987">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1987">
                                            <p:txEl>
                                              <p:pRg st="6" end="6"/>
                                            </p:txEl>
                                          </p:spTgt>
                                        </p:tgtEl>
                                        <p:attrNameLst>
                                          <p:attrName>style.visibility</p:attrName>
                                        </p:attrNameLst>
                                      </p:cBhvr>
                                      <p:to>
                                        <p:strVal val="visible"/>
                                      </p:to>
                                    </p:set>
                                    <p:anim calcmode="lin" valueType="num">
                                      <p:cBhvr additive="base">
                                        <p:cTn id="35" dur="500" fill="hold"/>
                                        <p:tgtEl>
                                          <p:spTgt spid="41987">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1987">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1987">
                                            <p:txEl>
                                              <p:pRg st="7" end="7"/>
                                            </p:txEl>
                                          </p:spTgt>
                                        </p:tgtEl>
                                        <p:attrNameLst>
                                          <p:attrName>style.visibility</p:attrName>
                                        </p:attrNameLst>
                                      </p:cBhvr>
                                      <p:to>
                                        <p:strVal val="visible"/>
                                      </p:to>
                                    </p:set>
                                    <p:anim calcmode="lin" valueType="num">
                                      <p:cBhvr additive="base">
                                        <p:cTn id="39" dur="500" fill="hold"/>
                                        <p:tgtEl>
                                          <p:spTgt spid="41987">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1987">
                                            <p:txEl>
                                              <p:pRg st="7" end="7"/>
                                            </p:txEl>
                                          </p:spTgt>
                                        </p:tgtEl>
                                        <p:attrNameLst>
                                          <p:attrName>ppt_y</p:attrName>
                                        </p:attrNameLst>
                                      </p:cBhvr>
                                      <p:tavLst>
                                        <p:tav tm="0">
                                          <p:val>
                                            <p:strVal val="#ppt_y"/>
                                          </p:val>
                                        </p:tav>
                                        <p:tav tm="100000">
                                          <p:val>
                                            <p:strVal val="#ppt_y"/>
                                          </p:val>
                                        </p:tav>
                                      </p:tavLst>
                                    </p:anim>
                                  </p:childTnLst>
                                </p:cTn>
                              </p:par>
                              <p:par>
                                <p:cTn id="41" presetID="1"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uiExpand="1" build="p" bldLvl="2" autoUpdateAnimBg="0"/>
      <p:bldP spid="8"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8007962" y="1615165"/>
            <a:ext cx="990600" cy="4621950"/>
          </a:xfrm>
          <a:prstGeom prst="rect">
            <a:avLst/>
          </a:prstGeom>
        </p:spPr>
      </p:pic>
      <p:pic>
        <p:nvPicPr>
          <p:cNvPr id="10" name="Picture 9"/>
          <p:cNvPicPr>
            <a:picLocks noChangeAspect="1"/>
          </p:cNvPicPr>
          <p:nvPr/>
        </p:nvPicPr>
        <p:blipFill>
          <a:blip r:embed="rId3"/>
          <a:stretch>
            <a:fillRect/>
          </a:stretch>
        </p:blipFill>
        <p:spPr>
          <a:xfrm>
            <a:off x="6904898" y="1607974"/>
            <a:ext cx="1295400" cy="4546055"/>
          </a:xfrm>
          <a:prstGeom prst="rect">
            <a:avLst/>
          </a:prstGeom>
        </p:spPr>
      </p:pic>
      <p:pic>
        <p:nvPicPr>
          <p:cNvPr id="11" name="Picture 10"/>
          <p:cNvPicPr>
            <a:picLocks noChangeAspect="1"/>
          </p:cNvPicPr>
          <p:nvPr/>
        </p:nvPicPr>
        <p:blipFill>
          <a:blip r:embed="rId4"/>
          <a:stretch>
            <a:fillRect/>
          </a:stretch>
        </p:blipFill>
        <p:spPr>
          <a:xfrm>
            <a:off x="4951475" y="1625556"/>
            <a:ext cx="2601123" cy="4818600"/>
          </a:xfrm>
          <a:prstGeom prst="rect">
            <a:avLst/>
          </a:prstGeom>
        </p:spPr>
      </p:pic>
      <p:sp>
        <p:nvSpPr>
          <p:cNvPr id="56322" name="Rectangle 2"/>
          <p:cNvSpPr>
            <a:spLocks noGrp="1" noChangeArrowheads="1"/>
          </p:cNvSpPr>
          <p:nvPr>
            <p:ph type="title"/>
          </p:nvPr>
        </p:nvSpPr>
        <p:spPr/>
        <p:txBody>
          <a:bodyPr/>
          <a:lstStyle/>
          <a:p>
            <a:pPr eaLnBrk="1" hangingPunct="1"/>
            <a:r>
              <a:rPr lang="en-US" altLang="en-US"/>
              <a:t>Mortgage Loans </a:t>
            </a:r>
            <a:r>
              <a:rPr lang="en-US" altLang="en-US" sz="2400"/>
              <a:t>(continued)</a:t>
            </a:r>
          </a:p>
        </p:txBody>
      </p:sp>
      <p:sp>
        <p:nvSpPr>
          <p:cNvPr id="232451" name="Rectangle 3"/>
          <p:cNvSpPr>
            <a:spLocks noGrp="1" noChangeArrowheads="1"/>
          </p:cNvSpPr>
          <p:nvPr>
            <p:ph idx="1"/>
          </p:nvPr>
        </p:nvSpPr>
        <p:spPr>
          <a:xfrm>
            <a:off x="397775" y="1603094"/>
            <a:ext cx="5084965" cy="4629150"/>
          </a:xfrm>
        </p:spPr>
        <p:txBody>
          <a:bodyPr/>
          <a:lstStyle/>
          <a:p>
            <a:pPr eaLnBrk="1" hangingPunct="1"/>
            <a:r>
              <a:rPr lang="en-US" altLang="en-US" dirty="0"/>
              <a:t>Variable or ARMs </a:t>
            </a:r>
            <a:endParaRPr lang="en-US" altLang="en-US" sz="2400" dirty="0"/>
          </a:p>
          <a:p>
            <a:pPr lvl="1" eaLnBrk="1" hangingPunct="1"/>
            <a:r>
              <a:rPr lang="en-US" altLang="en-US" sz="2200" dirty="0"/>
              <a:t>Mortgage loans with a rate of interest that is pegged to a index that changes periodically, plus</a:t>
            </a:r>
          </a:p>
          <a:p>
            <a:pPr lvl="1" eaLnBrk="1" hangingPunct="1">
              <a:lnSpc>
                <a:spcPct val="90000"/>
              </a:lnSpc>
            </a:pPr>
            <a:r>
              <a:rPr lang="en-US" altLang="en-US" dirty="0"/>
              <a:t>Benefits</a:t>
            </a:r>
          </a:p>
          <a:p>
            <a:pPr lvl="2" eaLnBrk="1" hangingPunct="1">
              <a:lnSpc>
                <a:spcPct val="90000"/>
              </a:lnSpc>
            </a:pPr>
            <a:r>
              <a:rPr lang="en-US" altLang="en-US" sz="2200" dirty="0"/>
              <a:t>Lower monthly payments and rates, as interest rate risk is assumed by the borrower</a:t>
            </a:r>
          </a:p>
          <a:p>
            <a:pPr lvl="1" eaLnBrk="1" hangingPunct="1">
              <a:lnSpc>
                <a:spcPct val="90000"/>
              </a:lnSpc>
            </a:pPr>
            <a:r>
              <a:rPr lang="en-US" altLang="en-US" dirty="0"/>
              <a:t>Risks</a:t>
            </a:r>
          </a:p>
          <a:p>
            <a:pPr lvl="2" eaLnBrk="1" hangingPunct="1">
              <a:lnSpc>
                <a:spcPct val="90000"/>
              </a:lnSpc>
            </a:pPr>
            <a:r>
              <a:rPr lang="en-US" altLang="en-US" sz="2200" dirty="0"/>
              <a:t>Lower monthly payments initially as borrows assume interest rate risk</a:t>
            </a:r>
          </a:p>
          <a:p>
            <a:pPr lvl="2" eaLnBrk="1" hangingPunct="1">
              <a:lnSpc>
                <a:spcPct val="90000"/>
              </a:lnSpc>
            </a:pPr>
            <a:r>
              <a:rPr lang="en-US" altLang="en-US" sz="2200" dirty="0"/>
              <a:t>Possible “payments shock” as rates rise, perhaps beyond what borrowers are able to pay</a:t>
            </a:r>
          </a:p>
          <a:p>
            <a:pPr lvl="1" eaLnBrk="1" hangingPunct="1"/>
            <a:endParaRPr lang="en-US" altLang="en-US" dirty="0"/>
          </a:p>
        </p:txBody>
      </p:sp>
      <p:sp>
        <p:nvSpPr>
          <p:cNvPr id="6" name="Rectangle: Rounded Corners 5">
            <a:extLst>
              <a:ext uri="{FF2B5EF4-FFF2-40B4-BE49-F238E27FC236}">
                <a16:creationId xmlns:a16="http://schemas.microsoft.com/office/drawing/2014/main" id="{FDD4C7C8-4493-4300-90B9-6F43A16A5F97}"/>
              </a:ext>
            </a:extLst>
          </p:cNvPr>
          <p:cNvSpPr/>
          <p:nvPr/>
        </p:nvSpPr>
        <p:spPr bwMode="auto">
          <a:xfrm>
            <a:off x="4901892" y="4014300"/>
            <a:ext cx="4123769" cy="807538"/>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7" name="Rectangle: Rounded Corners 6">
            <a:extLst>
              <a:ext uri="{FF2B5EF4-FFF2-40B4-BE49-F238E27FC236}">
                <a16:creationId xmlns:a16="http://schemas.microsoft.com/office/drawing/2014/main" id="{AC520BC5-B9F8-4CC8-B565-790D64258B6E}"/>
              </a:ext>
            </a:extLst>
          </p:cNvPr>
          <p:cNvSpPr/>
          <p:nvPr/>
        </p:nvSpPr>
        <p:spPr bwMode="auto">
          <a:xfrm>
            <a:off x="4901891" y="5477557"/>
            <a:ext cx="4123769" cy="70124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24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245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245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245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245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245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2451">
                                            <p:txEl>
                                              <p:pRg st="6" end="6"/>
                                            </p:txEl>
                                          </p:spTgt>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1"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a:t>Mortgage Loans</a:t>
            </a:r>
            <a:r>
              <a:rPr lang="en-US" altLang="en-US" sz="3200"/>
              <a:t> </a:t>
            </a:r>
            <a:r>
              <a:rPr lang="en-US" altLang="en-US" sz="2000"/>
              <a:t>(continued)</a:t>
            </a:r>
          </a:p>
        </p:txBody>
      </p:sp>
      <p:sp>
        <p:nvSpPr>
          <p:cNvPr id="233475" name="Rectangle 3"/>
          <p:cNvSpPr>
            <a:spLocks noGrp="1" noChangeArrowheads="1"/>
          </p:cNvSpPr>
          <p:nvPr>
            <p:ph idx="1"/>
          </p:nvPr>
        </p:nvSpPr>
        <p:spPr>
          <a:xfrm>
            <a:off x="928688" y="1608138"/>
            <a:ext cx="7286625" cy="4779962"/>
          </a:xfrm>
        </p:spPr>
        <p:txBody>
          <a:bodyPr/>
          <a:lstStyle/>
          <a:p>
            <a:pPr eaLnBrk="1" hangingPunct="1">
              <a:buClr>
                <a:srgbClr val="66FFFF"/>
              </a:buClr>
            </a:pPr>
            <a:r>
              <a:rPr lang="en-US" altLang="en-US" dirty="0"/>
              <a:t>Fixed/Variable Loan with Interest only option</a:t>
            </a:r>
          </a:p>
          <a:p>
            <a:pPr lvl="2" eaLnBrk="1" hangingPunct="1"/>
            <a:r>
              <a:rPr lang="en-US" altLang="en-US" dirty="0"/>
              <a:t>FRMs or ARMs with an option for interest only payments for a number of years, and then payments  reset to amortize loan over the remaining years – generally not recommended</a:t>
            </a:r>
          </a:p>
          <a:p>
            <a:pPr lvl="1" eaLnBrk="1" hangingPunct="1"/>
            <a:r>
              <a:rPr lang="en-US" altLang="en-US" dirty="0"/>
              <a:t>Benefits</a:t>
            </a:r>
          </a:p>
          <a:p>
            <a:pPr lvl="2" eaLnBrk="1" hangingPunct="1"/>
            <a:r>
              <a:rPr lang="en-US" altLang="en-US" dirty="0"/>
              <a:t>Lower monthly payments and greater flexibility</a:t>
            </a:r>
          </a:p>
          <a:p>
            <a:pPr lvl="2" eaLnBrk="1" hangingPunct="1"/>
            <a:r>
              <a:rPr lang="en-US" altLang="en-US" dirty="0"/>
              <a:t>Borrowers can afford more house</a:t>
            </a:r>
          </a:p>
          <a:p>
            <a:pPr lvl="1" eaLnBrk="1" hangingPunct="1"/>
            <a:r>
              <a:rPr lang="en-US" altLang="en-US" dirty="0"/>
              <a:t>Risks</a:t>
            </a:r>
          </a:p>
          <a:p>
            <a:pPr lvl="2" eaLnBrk="1" hangingPunct="1"/>
            <a:r>
              <a:rPr lang="en-US" altLang="en-US" dirty="0"/>
              <a:t>Once interest-only period passes, payment resets, and the payment increase can be large</a:t>
            </a:r>
          </a:p>
          <a:p>
            <a:pPr lvl="2" eaLnBrk="1" hangingPunct="1"/>
            <a:r>
              <a:rPr lang="en-US" altLang="en-US" dirty="0"/>
              <a:t>A rise in payments when interest period ends</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3475">
                                            <p:txEl>
                                              <p:pRg st="0" end="0"/>
                                            </p:txEl>
                                          </p:spTgt>
                                        </p:tgtEl>
                                        <p:attrNameLst>
                                          <p:attrName>style.visibility</p:attrName>
                                        </p:attrNameLst>
                                      </p:cBhvr>
                                      <p:to>
                                        <p:strVal val="visible"/>
                                      </p:to>
                                    </p:set>
                                    <p:anim calcmode="lin" valueType="num">
                                      <p:cBhvr additive="base">
                                        <p:cTn id="7" dur="500" fill="hold"/>
                                        <p:tgtEl>
                                          <p:spTgt spid="2334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347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3475">
                                            <p:txEl>
                                              <p:pRg st="1" end="1"/>
                                            </p:txEl>
                                          </p:spTgt>
                                        </p:tgtEl>
                                        <p:attrNameLst>
                                          <p:attrName>style.visibility</p:attrName>
                                        </p:attrNameLst>
                                      </p:cBhvr>
                                      <p:to>
                                        <p:strVal val="visible"/>
                                      </p:to>
                                    </p:set>
                                    <p:anim calcmode="lin" valueType="num">
                                      <p:cBhvr additive="base">
                                        <p:cTn id="11" dur="500" fill="hold"/>
                                        <p:tgtEl>
                                          <p:spTgt spid="23347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347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33475">
                                            <p:txEl>
                                              <p:pRg st="2" end="2"/>
                                            </p:txEl>
                                          </p:spTgt>
                                        </p:tgtEl>
                                        <p:attrNameLst>
                                          <p:attrName>style.visibility</p:attrName>
                                        </p:attrNameLst>
                                      </p:cBhvr>
                                      <p:to>
                                        <p:strVal val="visible"/>
                                      </p:to>
                                    </p:set>
                                    <p:anim calcmode="lin" valueType="num">
                                      <p:cBhvr additive="base">
                                        <p:cTn id="15" dur="500" fill="hold"/>
                                        <p:tgtEl>
                                          <p:spTgt spid="23347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3347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33475">
                                            <p:txEl>
                                              <p:pRg st="3" end="3"/>
                                            </p:txEl>
                                          </p:spTgt>
                                        </p:tgtEl>
                                        <p:attrNameLst>
                                          <p:attrName>style.visibility</p:attrName>
                                        </p:attrNameLst>
                                      </p:cBhvr>
                                      <p:to>
                                        <p:strVal val="visible"/>
                                      </p:to>
                                    </p:set>
                                    <p:anim calcmode="lin" valueType="num">
                                      <p:cBhvr additive="base">
                                        <p:cTn id="19" dur="500" fill="hold"/>
                                        <p:tgtEl>
                                          <p:spTgt spid="23347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347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33475">
                                            <p:txEl>
                                              <p:pRg st="4" end="4"/>
                                            </p:txEl>
                                          </p:spTgt>
                                        </p:tgtEl>
                                        <p:attrNameLst>
                                          <p:attrName>style.visibility</p:attrName>
                                        </p:attrNameLst>
                                      </p:cBhvr>
                                      <p:to>
                                        <p:strVal val="visible"/>
                                      </p:to>
                                    </p:set>
                                    <p:anim calcmode="lin" valueType="num">
                                      <p:cBhvr additive="base">
                                        <p:cTn id="23" dur="500" fill="hold"/>
                                        <p:tgtEl>
                                          <p:spTgt spid="23347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33475">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33475">
                                            <p:txEl>
                                              <p:pRg st="5" end="5"/>
                                            </p:txEl>
                                          </p:spTgt>
                                        </p:tgtEl>
                                        <p:attrNameLst>
                                          <p:attrName>style.visibility</p:attrName>
                                        </p:attrNameLst>
                                      </p:cBhvr>
                                      <p:to>
                                        <p:strVal val="visible"/>
                                      </p:to>
                                    </p:set>
                                    <p:anim calcmode="lin" valueType="num">
                                      <p:cBhvr additive="base">
                                        <p:cTn id="27" dur="500" fill="hold"/>
                                        <p:tgtEl>
                                          <p:spTgt spid="233475">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33475">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33475">
                                            <p:txEl>
                                              <p:pRg st="6" end="6"/>
                                            </p:txEl>
                                          </p:spTgt>
                                        </p:tgtEl>
                                        <p:attrNameLst>
                                          <p:attrName>style.visibility</p:attrName>
                                        </p:attrNameLst>
                                      </p:cBhvr>
                                      <p:to>
                                        <p:strVal val="visible"/>
                                      </p:to>
                                    </p:set>
                                    <p:anim calcmode="lin" valueType="num">
                                      <p:cBhvr additive="base">
                                        <p:cTn id="31" dur="500" fill="hold"/>
                                        <p:tgtEl>
                                          <p:spTgt spid="233475">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33475">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33475">
                                            <p:txEl>
                                              <p:pRg st="7" end="7"/>
                                            </p:txEl>
                                          </p:spTgt>
                                        </p:tgtEl>
                                        <p:attrNameLst>
                                          <p:attrName>style.visibility</p:attrName>
                                        </p:attrNameLst>
                                      </p:cBhvr>
                                      <p:to>
                                        <p:strVal val="visible"/>
                                      </p:to>
                                    </p:set>
                                    <p:anim calcmode="lin" valueType="num">
                                      <p:cBhvr additive="base">
                                        <p:cTn id="35" dur="500" fill="hold"/>
                                        <p:tgtEl>
                                          <p:spTgt spid="233475">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3347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5" grpId="0" uiExpand="1"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a:t>Mortgage Loans</a:t>
            </a:r>
            <a:r>
              <a:rPr lang="en-US" altLang="en-US" sz="3200"/>
              <a:t> </a:t>
            </a:r>
            <a:r>
              <a:rPr lang="en-US" altLang="en-US" sz="2000"/>
              <a:t>(continued)</a:t>
            </a:r>
          </a:p>
        </p:txBody>
      </p:sp>
      <p:sp>
        <p:nvSpPr>
          <p:cNvPr id="51203" name="Rectangle 3"/>
          <p:cNvSpPr>
            <a:spLocks noGrp="1" noChangeArrowheads="1"/>
          </p:cNvSpPr>
          <p:nvPr>
            <p:ph idx="1"/>
          </p:nvPr>
        </p:nvSpPr>
        <p:spPr>
          <a:xfrm>
            <a:off x="914400" y="1608138"/>
            <a:ext cx="7300913" cy="5249862"/>
          </a:xfrm>
        </p:spPr>
        <p:txBody>
          <a:bodyPr/>
          <a:lstStyle/>
          <a:p>
            <a:pPr eaLnBrk="1" hangingPunct="1"/>
            <a:r>
              <a:rPr lang="en-US" altLang="en-US" dirty="0"/>
              <a:t>Option Adjustable Rate Mortgages</a:t>
            </a:r>
            <a:r>
              <a:rPr lang="en-US" altLang="en-US" sz="2400" dirty="0"/>
              <a:t> </a:t>
            </a:r>
            <a:r>
              <a:rPr lang="en-US" altLang="en-US" sz="2000" dirty="0"/>
              <a:t>(Option ARMs)</a:t>
            </a:r>
          </a:p>
          <a:p>
            <a:pPr lvl="2" eaLnBrk="1" hangingPunct="1"/>
            <a:r>
              <a:rPr lang="en-US" altLang="en-US" dirty="0"/>
              <a:t>ARM where rates adjust monthly, and payments annually, with “options” on the payment amount: minimum, interest only, and fully amortizing -- never recommended!!!!!</a:t>
            </a:r>
          </a:p>
          <a:p>
            <a:pPr lvl="1" eaLnBrk="1" hangingPunct="1"/>
            <a:r>
              <a:rPr lang="en-US" altLang="en-US" dirty="0"/>
              <a:t>Benefits</a:t>
            </a:r>
          </a:p>
          <a:p>
            <a:pPr lvl="2" eaLnBrk="1" hangingPunct="1"/>
            <a:r>
              <a:rPr lang="en-US" altLang="en-US" dirty="0"/>
              <a:t>Lower monthly payments and greater flexibility</a:t>
            </a:r>
          </a:p>
          <a:p>
            <a:pPr lvl="1" eaLnBrk="1" hangingPunct="1"/>
            <a:r>
              <a:rPr lang="en-US" altLang="en-US" dirty="0"/>
              <a:t>Risks</a:t>
            </a:r>
          </a:p>
          <a:p>
            <a:pPr lvl="2" eaLnBrk="1" hangingPunct="1"/>
            <a:r>
              <a:rPr lang="en-US" altLang="en-US" dirty="0"/>
              <a:t>The minimum payment option often results in a growing loan balance, termed negative amortization, which has limits and will cause loan to be reset</a:t>
            </a:r>
          </a:p>
          <a:p>
            <a:pPr lvl="2" eaLnBrk="1" hangingPunct="1"/>
            <a:r>
              <a:rPr lang="en-US" altLang="en-US" dirty="0"/>
              <a:t>A huge payments rise when interest period ends</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03">
                                            <p:txEl>
                                              <p:pRg st="1" end="1"/>
                                            </p:txEl>
                                          </p:spTgt>
                                        </p:tgtEl>
                                        <p:attrNameLst>
                                          <p:attrName>style.visibility</p:attrName>
                                        </p:attrNameLst>
                                      </p:cBhvr>
                                      <p:to>
                                        <p:strVal val="visible"/>
                                      </p:to>
                                    </p:set>
                                    <p:anim calcmode="lin" valueType="num">
                                      <p:cBhvr additive="base">
                                        <p:cTn id="13" dur="500" fill="hold"/>
                                        <p:tgtEl>
                                          <p:spTgt spid="51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1203">
                                            <p:txEl>
                                              <p:pRg st="2" end="2"/>
                                            </p:txEl>
                                          </p:spTgt>
                                        </p:tgtEl>
                                        <p:attrNameLst>
                                          <p:attrName>style.visibility</p:attrName>
                                        </p:attrNameLst>
                                      </p:cBhvr>
                                      <p:to>
                                        <p:strVal val="visible"/>
                                      </p:to>
                                    </p:set>
                                    <p:anim calcmode="lin" valueType="num">
                                      <p:cBhvr additive="base">
                                        <p:cTn id="17" dur="500" fill="hold"/>
                                        <p:tgtEl>
                                          <p:spTgt spid="512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12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1203">
                                            <p:txEl>
                                              <p:pRg st="3" end="3"/>
                                            </p:txEl>
                                          </p:spTgt>
                                        </p:tgtEl>
                                        <p:attrNameLst>
                                          <p:attrName>style.visibility</p:attrName>
                                        </p:attrNameLst>
                                      </p:cBhvr>
                                      <p:to>
                                        <p:strVal val="visible"/>
                                      </p:to>
                                    </p:set>
                                    <p:anim calcmode="lin" valueType="num">
                                      <p:cBhvr additive="base">
                                        <p:cTn id="21" dur="500" fill="hold"/>
                                        <p:tgtEl>
                                          <p:spTgt spid="512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12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1203">
                                            <p:txEl>
                                              <p:pRg st="4" end="4"/>
                                            </p:txEl>
                                          </p:spTgt>
                                        </p:tgtEl>
                                        <p:attrNameLst>
                                          <p:attrName>style.visibility</p:attrName>
                                        </p:attrNameLst>
                                      </p:cBhvr>
                                      <p:to>
                                        <p:strVal val="visible"/>
                                      </p:to>
                                    </p:set>
                                    <p:anim calcmode="lin" valueType="num">
                                      <p:cBhvr additive="base">
                                        <p:cTn id="25" dur="500" fill="hold"/>
                                        <p:tgtEl>
                                          <p:spTgt spid="512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1203">
                                            <p:txEl>
                                              <p:pRg st="5" end="5"/>
                                            </p:txEl>
                                          </p:spTgt>
                                        </p:tgtEl>
                                        <p:attrNameLst>
                                          <p:attrName>style.visibility</p:attrName>
                                        </p:attrNameLst>
                                      </p:cBhvr>
                                      <p:to>
                                        <p:strVal val="visible"/>
                                      </p:to>
                                    </p:set>
                                    <p:anim calcmode="lin" valueType="num">
                                      <p:cBhvr additive="base">
                                        <p:cTn id="29" dur="500" fill="hold"/>
                                        <p:tgtEl>
                                          <p:spTgt spid="512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12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1203">
                                            <p:txEl>
                                              <p:pRg st="6" end="6"/>
                                            </p:txEl>
                                          </p:spTgt>
                                        </p:tgtEl>
                                        <p:attrNameLst>
                                          <p:attrName>style.visibility</p:attrName>
                                        </p:attrNameLst>
                                      </p:cBhvr>
                                      <p:to>
                                        <p:strVal val="visible"/>
                                      </p:to>
                                    </p:set>
                                    <p:anim calcmode="lin" valueType="num">
                                      <p:cBhvr additive="base">
                                        <p:cTn id="33" dur="500" fill="hold"/>
                                        <p:tgtEl>
                                          <p:spTgt spid="512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120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uiExpand="1"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dirty="0"/>
              <a:t>Your Personal Financial Plan</a:t>
            </a:r>
          </a:p>
        </p:txBody>
      </p:sp>
      <p:sp>
        <p:nvSpPr>
          <p:cNvPr id="145411" name="Rectangle 3"/>
          <p:cNvSpPr>
            <a:spLocks noGrp="1" noChangeArrowheads="1"/>
          </p:cNvSpPr>
          <p:nvPr>
            <p:ph idx="1"/>
          </p:nvPr>
        </p:nvSpPr>
        <p:spPr>
          <a:xfrm>
            <a:off x="928688" y="1600200"/>
            <a:ext cx="7362825" cy="4114800"/>
          </a:xfrm>
        </p:spPr>
        <p:txBody>
          <a:bodyPr/>
          <a:lstStyle/>
          <a:p>
            <a:pPr marL="609600" indent="-609600" eaLnBrk="1" hangingPunct="1">
              <a:buFont typeface="Wingdings" panose="05000000000000000000" pitchFamily="2" charset="2"/>
              <a:buNone/>
            </a:pPr>
            <a:r>
              <a:rPr lang="en-US" altLang="en-US" dirty="0"/>
              <a:t>IX.  Student/Consumer Loans and Debt Reduction? </a:t>
            </a:r>
            <a:r>
              <a:rPr lang="en-US" altLang="en-US" sz="2400" dirty="0"/>
              <a:t>(</a:t>
            </a:r>
            <a:r>
              <a:rPr lang="en-US" altLang="en-US" sz="2400" u="sng" dirty="0">
                <a:hlinkClick r:id="rId2"/>
              </a:rPr>
              <a:t>Loans and Debt Template</a:t>
            </a:r>
            <a:r>
              <a:rPr lang="en-US" altLang="en-US" sz="2400" dirty="0"/>
              <a:t> LT01-08)</a:t>
            </a:r>
            <a:endParaRPr lang="en-US" altLang="en-US" sz="2000" dirty="0"/>
          </a:p>
          <a:p>
            <a:pPr marL="990600" lvl="1" indent="-533400" eaLnBrk="1" hangingPunct="1"/>
            <a:r>
              <a:rPr lang="en-US" altLang="en-US" dirty="0"/>
              <a:t>What is your vision and goals for consumer/student loans and debt outstanding?</a:t>
            </a:r>
          </a:p>
          <a:p>
            <a:pPr marL="1390650" lvl="2" indent="-533400" eaLnBrk="1" hangingPunct="1"/>
            <a:r>
              <a:rPr lang="en-US" altLang="en-US" dirty="0"/>
              <a:t>What is your current debt situation with interest rates, costs, and other fees?</a:t>
            </a:r>
          </a:p>
          <a:p>
            <a:pPr marL="990600" lvl="1" indent="-533400" eaLnBrk="1" hangingPunct="1"/>
            <a:r>
              <a:rPr lang="en-US" altLang="en-US" dirty="0"/>
              <a:t>What are your plans and strategies for consumer and student debt?</a:t>
            </a:r>
          </a:p>
          <a:p>
            <a:pPr marL="1390650" lvl="2" indent="-533400" eaLnBrk="1" hangingPunct="1"/>
            <a:r>
              <a:rPr lang="en-US" altLang="en-US" dirty="0"/>
              <a:t>If in debt, what is your debt reduction strategy and views on future debt?</a:t>
            </a:r>
          </a:p>
          <a:p>
            <a:pPr marL="990600" lvl="1" indent="-533400" eaLnBrk="1" hangingPunct="1"/>
            <a:r>
              <a:rPr lang="en-US" altLang="en-US" dirty="0"/>
              <a:t>What are your constraints and accountability?</a:t>
            </a:r>
          </a:p>
          <a:p>
            <a:pPr lvl="1" eaLnBrk="1" hangingPunct="1">
              <a:lnSpc>
                <a:spcPct val="80000"/>
              </a:lnSpc>
            </a:pPr>
            <a:endParaRPr lang="en-US" altLang="en-US" dirty="0"/>
          </a:p>
          <a:p>
            <a:pPr lvl="1" eaLnBrk="1" hangingPunct="1">
              <a:lnSpc>
                <a:spcPct val="80000"/>
              </a:lnSpc>
            </a:pPr>
            <a:endParaRPr lang="en-US" altLang="en-US" dirty="0"/>
          </a:p>
          <a:p>
            <a:pPr lvl="1" eaLnBrk="1" hangingPunct="1">
              <a:lnSpc>
                <a:spcPct val="80000"/>
              </a:lnSpc>
            </a:pPr>
            <a:endParaRPr lang="en-US" altLang="en-US" dirty="0"/>
          </a:p>
          <a:p>
            <a:pPr eaLnBrk="1" hangingPunct="1">
              <a:lnSpc>
                <a:spcPct val="80000"/>
              </a:lnSpc>
              <a:buFont typeface="Wingdings" panose="05000000000000000000" pitchFamily="2" charset="2"/>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5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541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54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54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541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54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a:t>Mortgage Loans</a:t>
            </a:r>
            <a:r>
              <a:rPr lang="en-US" altLang="en-US" sz="3200"/>
              <a:t> </a:t>
            </a:r>
            <a:r>
              <a:rPr lang="en-US" altLang="en-US" sz="2400"/>
              <a:t>(continued)</a:t>
            </a:r>
          </a:p>
        </p:txBody>
      </p:sp>
      <p:sp>
        <p:nvSpPr>
          <p:cNvPr id="264195" name="Rectangle 3"/>
          <p:cNvSpPr>
            <a:spLocks noGrp="1" noChangeArrowheads="1"/>
          </p:cNvSpPr>
          <p:nvPr>
            <p:ph idx="1"/>
          </p:nvPr>
        </p:nvSpPr>
        <p:spPr>
          <a:xfrm>
            <a:off x="928688" y="1600200"/>
            <a:ext cx="7286625" cy="4953000"/>
          </a:xfrm>
        </p:spPr>
        <p:txBody>
          <a:bodyPr/>
          <a:lstStyle/>
          <a:p>
            <a:pPr eaLnBrk="1" hangingPunct="1"/>
            <a:r>
              <a:rPr lang="en-US" altLang="en-US" dirty="0"/>
              <a:t>Negative Amortization Mortgages (</a:t>
            </a:r>
            <a:r>
              <a:rPr lang="en-US" altLang="en-US" dirty="0" err="1"/>
              <a:t>NegAm</a:t>
            </a:r>
            <a:r>
              <a:rPr lang="en-US" altLang="en-US" dirty="0"/>
              <a:t>)</a:t>
            </a:r>
          </a:p>
          <a:p>
            <a:pPr lvl="2" eaLnBrk="1" hangingPunct="1"/>
            <a:r>
              <a:rPr lang="en-US" altLang="en-US" dirty="0"/>
              <a:t>Mortgage loans in which scheduled monthly payments are insufficient to amortize, or pay off the loan.  </a:t>
            </a:r>
          </a:p>
          <a:p>
            <a:pPr lvl="1" eaLnBrk="1" hangingPunct="1"/>
            <a:r>
              <a:rPr lang="en-US" altLang="en-US" dirty="0"/>
              <a:t>Benefits</a:t>
            </a:r>
          </a:p>
          <a:p>
            <a:pPr lvl="2" eaLnBrk="1" hangingPunct="1"/>
            <a:r>
              <a:rPr lang="en-US" altLang="en-US" dirty="0"/>
              <a:t>Lower payments</a:t>
            </a:r>
          </a:p>
          <a:p>
            <a:pPr lvl="1" eaLnBrk="1" hangingPunct="1"/>
            <a:r>
              <a:rPr lang="en-US" altLang="en-US" dirty="0"/>
              <a:t>Risks</a:t>
            </a:r>
          </a:p>
          <a:p>
            <a:pPr lvl="2" eaLnBrk="1" hangingPunct="1"/>
            <a:r>
              <a:rPr lang="en-US" altLang="en-US" dirty="0"/>
              <a:t>Interest expense that has been incurred, but not paid, is added to the principal amount, which increases the amount of the debt.</a:t>
            </a:r>
          </a:p>
          <a:p>
            <a:pPr lvl="2" eaLnBrk="1" hangingPunct="1"/>
            <a:r>
              <a:rPr lang="en-US" altLang="en-US" dirty="0" err="1"/>
              <a:t>NegAm</a:t>
            </a:r>
            <a:r>
              <a:rPr lang="en-US" altLang="en-US" dirty="0"/>
              <a:t> loans have a maximum negative amortization that is allowed.  Once that limit is hit, rates adjust automatically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4195">
                                            <p:txEl>
                                              <p:pRg st="0" end="0"/>
                                            </p:txEl>
                                          </p:spTgt>
                                        </p:tgtEl>
                                        <p:attrNameLst>
                                          <p:attrName>style.visibility</p:attrName>
                                        </p:attrNameLst>
                                      </p:cBhvr>
                                      <p:to>
                                        <p:strVal val="visible"/>
                                      </p:to>
                                    </p:set>
                                    <p:anim calcmode="lin" valueType="num">
                                      <p:cBhvr additive="base">
                                        <p:cTn id="7" dur="500" fill="hold"/>
                                        <p:tgtEl>
                                          <p:spTgt spid="264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4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4195">
                                            <p:txEl>
                                              <p:pRg st="1" end="1"/>
                                            </p:txEl>
                                          </p:spTgt>
                                        </p:tgtEl>
                                        <p:attrNameLst>
                                          <p:attrName>style.visibility</p:attrName>
                                        </p:attrNameLst>
                                      </p:cBhvr>
                                      <p:to>
                                        <p:strVal val="visible"/>
                                      </p:to>
                                    </p:set>
                                    <p:anim calcmode="lin" valueType="num">
                                      <p:cBhvr additive="base">
                                        <p:cTn id="13" dur="500" fill="hold"/>
                                        <p:tgtEl>
                                          <p:spTgt spid="264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419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4195">
                                            <p:txEl>
                                              <p:pRg st="2" end="2"/>
                                            </p:txEl>
                                          </p:spTgt>
                                        </p:tgtEl>
                                        <p:attrNameLst>
                                          <p:attrName>style.visibility</p:attrName>
                                        </p:attrNameLst>
                                      </p:cBhvr>
                                      <p:to>
                                        <p:strVal val="visible"/>
                                      </p:to>
                                    </p:set>
                                    <p:anim calcmode="lin" valueType="num">
                                      <p:cBhvr additive="base">
                                        <p:cTn id="17" dur="500" fill="hold"/>
                                        <p:tgtEl>
                                          <p:spTgt spid="2641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41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64195">
                                            <p:txEl>
                                              <p:pRg st="3" end="3"/>
                                            </p:txEl>
                                          </p:spTgt>
                                        </p:tgtEl>
                                        <p:attrNameLst>
                                          <p:attrName>style.visibility</p:attrName>
                                        </p:attrNameLst>
                                      </p:cBhvr>
                                      <p:to>
                                        <p:strVal val="visible"/>
                                      </p:to>
                                    </p:set>
                                    <p:anim calcmode="lin" valueType="num">
                                      <p:cBhvr additive="base">
                                        <p:cTn id="21" dur="500" fill="hold"/>
                                        <p:tgtEl>
                                          <p:spTgt spid="2641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41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64195">
                                            <p:txEl>
                                              <p:pRg st="4" end="4"/>
                                            </p:txEl>
                                          </p:spTgt>
                                        </p:tgtEl>
                                        <p:attrNameLst>
                                          <p:attrName>style.visibility</p:attrName>
                                        </p:attrNameLst>
                                      </p:cBhvr>
                                      <p:to>
                                        <p:strVal val="visible"/>
                                      </p:to>
                                    </p:set>
                                    <p:anim calcmode="lin" valueType="num">
                                      <p:cBhvr additive="base">
                                        <p:cTn id="25" dur="500" fill="hold"/>
                                        <p:tgtEl>
                                          <p:spTgt spid="2641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41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64195">
                                            <p:txEl>
                                              <p:pRg st="5" end="5"/>
                                            </p:txEl>
                                          </p:spTgt>
                                        </p:tgtEl>
                                        <p:attrNameLst>
                                          <p:attrName>style.visibility</p:attrName>
                                        </p:attrNameLst>
                                      </p:cBhvr>
                                      <p:to>
                                        <p:strVal val="visible"/>
                                      </p:to>
                                    </p:set>
                                    <p:anim calcmode="lin" valueType="num">
                                      <p:cBhvr additive="base">
                                        <p:cTn id="29" dur="500" fill="hold"/>
                                        <p:tgtEl>
                                          <p:spTgt spid="2641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641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64195">
                                            <p:txEl>
                                              <p:pRg st="6" end="6"/>
                                            </p:txEl>
                                          </p:spTgt>
                                        </p:tgtEl>
                                        <p:attrNameLst>
                                          <p:attrName>style.visibility</p:attrName>
                                        </p:attrNameLst>
                                      </p:cBhvr>
                                      <p:to>
                                        <p:strVal val="visible"/>
                                      </p:to>
                                    </p:set>
                                    <p:anim calcmode="lin" valueType="num">
                                      <p:cBhvr additive="base">
                                        <p:cTn id="33" dur="500" fill="hold"/>
                                        <p:tgtEl>
                                          <p:spTgt spid="2641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641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5" grpId="0" uiExpand="1"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a:t>Mortgage Loans</a:t>
            </a:r>
            <a:r>
              <a:rPr lang="en-US" altLang="en-US" sz="3200"/>
              <a:t> </a:t>
            </a:r>
            <a:r>
              <a:rPr lang="en-US" altLang="en-US" sz="2400"/>
              <a:t>(continued)</a:t>
            </a:r>
          </a:p>
        </p:txBody>
      </p:sp>
      <p:sp>
        <p:nvSpPr>
          <p:cNvPr id="265219" name="Rectangle 3"/>
          <p:cNvSpPr>
            <a:spLocks noGrp="1" noChangeArrowheads="1"/>
          </p:cNvSpPr>
          <p:nvPr>
            <p:ph idx="1"/>
          </p:nvPr>
        </p:nvSpPr>
        <p:spPr>
          <a:xfrm>
            <a:off x="928688" y="1608138"/>
            <a:ext cx="7286625" cy="4856162"/>
          </a:xfrm>
        </p:spPr>
        <p:txBody>
          <a:bodyPr/>
          <a:lstStyle/>
          <a:p>
            <a:pPr eaLnBrk="1" hangingPunct="1"/>
            <a:r>
              <a:rPr lang="en-US" altLang="en-US" dirty="0"/>
              <a:t>Balloon Mortgages</a:t>
            </a:r>
          </a:p>
          <a:p>
            <a:pPr lvl="2" eaLnBrk="1" hangingPunct="1"/>
            <a:r>
              <a:rPr lang="en-US" altLang="en-US" dirty="0"/>
              <a:t>Mortgage loans whose interest and principal payment won’t result in the loan being paid in full at the end of the term.  </a:t>
            </a:r>
          </a:p>
          <a:p>
            <a:pPr lvl="1" eaLnBrk="1" hangingPunct="1"/>
            <a:r>
              <a:rPr lang="en-US" altLang="en-US" dirty="0"/>
              <a:t>Benefits</a:t>
            </a:r>
          </a:p>
          <a:p>
            <a:pPr lvl="2" eaLnBrk="1" hangingPunct="1"/>
            <a:r>
              <a:rPr lang="en-US" altLang="en-US" dirty="0"/>
              <a:t>Allow smaller interest payments  </a:t>
            </a:r>
          </a:p>
          <a:p>
            <a:pPr lvl="2" eaLnBrk="1" hangingPunct="1"/>
            <a:r>
              <a:rPr lang="en-US" altLang="en-US" dirty="0"/>
              <a:t>These loans are often used when the debtor expects to refinance the loan closer to maturity</a:t>
            </a:r>
          </a:p>
          <a:p>
            <a:pPr lvl="1" eaLnBrk="1" hangingPunct="1"/>
            <a:r>
              <a:rPr lang="en-US" altLang="en-US" dirty="0"/>
              <a:t>Risks</a:t>
            </a:r>
          </a:p>
          <a:p>
            <a:pPr lvl="2" eaLnBrk="1" hangingPunct="1"/>
            <a:r>
              <a:rPr lang="en-US" altLang="en-US" dirty="0"/>
              <a:t>The final balloon payment can be huge</a:t>
            </a:r>
          </a:p>
          <a:p>
            <a:pPr lvl="2" eaLnBrk="1" hangingPunct="1"/>
            <a:r>
              <a:rPr lang="en-US" altLang="en-US" dirty="0"/>
              <a:t>You may not be able to refinance at a rate you would like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5219">
                                            <p:txEl>
                                              <p:pRg st="0" end="0"/>
                                            </p:txEl>
                                          </p:spTgt>
                                        </p:tgtEl>
                                        <p:attrNameLst>
                                          <p:attrName>style.visibility</p:attrName>
                                        </p:attrNameLst>
                                      </p:cBhvr>
                                      <p:to>
                                        <p:strVal val="visible"/>
                                      </p:to>
                                    </p:set>
                                    <p:anim calcmode="lin" valueType="num">
                                      <p:cBhvr additive="base">
                                        <p:cTn id="7" dur="500" fill="hold"/>
                                        <p:tgtEl>
                                          <p:spTgt spid="265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5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5219">
                                            <p:txEl>
                                              <p:pRg st="1" end="1"/>
                                            </p:txEl>
                                          </p:spTgt>
                                        </p:tgtEl>
                                        <p:attrNameLst>
                                          <p:attrName>style.visibility</p:attrName>
                                        </p:attrNameLst>
                                      </p:cBhvr>
                                      <p:to>
                                        <p:strVal val="visible"/>
                                      </p:to>
                                    </p:set>
                                    <p:anim calcmode="lin" valueType="num">
                                      <p:cBhvr additive="base">
                                        <p:cTn id="13" dur="500" fill="hold"/>
                                        <p:tgtEl>
                                          <p:spTgt spid="265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521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5219">
                                            <p:txEl>
                                              <p:pRg st="2" end="2"/>
                                            </p:txEl>
                                          </p:spTgt>
                                        </p:tgtEl>
                                        <p:attrNameLst>
                                          <p:attrName>style.visibility</p:attrName>
                                        </p:attrNameLst>
                                      </p:cBhvr>
                                      <p:to>
                                        <p:strVal val="visible"/>
                                      </p:to>
                                    </p:set>
                                    <p:anim calcmode="lin" valueType="num">
                                      <p:cBhvr additive="base">
                                        <p:cTn id="17" dur="500" fill="hold"/>
                                        <p:tgtEl>
                                          <p:spTgt spid="26521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521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65219">
                                            <p:txEl>
                                              <p:pRg st="3" end="3"/>
                                            </p:txEl>
                                          </p:spTgt>
                                        </p:tgtEl>
                                        <p:attrNameLst>
                                          <p:attrName>style.visibility</p:attrName>
                                        </p:attrNameLst>
                                      </p:cBhvr>
                                      <p:to>
                                        <p:strVal val="visible"/>
                                      </p:to>
                                    </p:set>
                                    <p:anim calcmode="lin" valueType="num">
                                      <p:cBhvr additive="base">
                                        <p:cTn id="21" dur="500" fill="hold"/>
                                        <p:tgtEl>
                                          <p:spTgt spid="26521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521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65219">
                                            <p:txEl>
                                              <p:pRg st="4" end="4"/>
                                            </p:txEl>
                                          </p:spTgt>
                                        </p:tgtEl>
                                        <p:attrNameLst>
                                          <p:attrName>style.visibility</p:attrName>
                                        </p:attrNameLst>
                                      </p:cBhvr>
                                      <p:to>
                                        <p:strVal val="visible"/>
                                      </p:to>
                                    </p:set>
                                    <p:anim calcmode="lin" valueType="num">
                                      <p:cBhvr additive="base">
                                        <p:cTn id="25" dur="500" fill="hold"/>
                                        <p:tgtEl>
                                          <p:spTgt spid="26521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521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65219">
                                            <p:txEl>
                                              <p:pRg st="5" end="5"/>
                                            </p:txEl>
                                          </p:spTgt>
                                        </p:tgtEl>
                                        <p:attrNameLst>
                                          <p:attrName>style.visibility</p:attrName>
                                        </p:attrNameLst>
                                      </p:cBhvr>
                                      <p:to>
                                        <p:strVal val="visible"/>
                                      </p:to>
                                    </p:set>
                                    <p:anim calcmode="lin" valueType="num">
                                      <p:cBhvr additive="base">
                                        <p:cTn id="29" dur="500" fill="hold"/>
                                        <p:tgtEl>
                                          <p:spTgt spid="26521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6521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65219">
                                            <p:txEl>
                                              <p:pRg st="6" end="6"/>
                                            </p:txEl>
                                          </p:spTgt>
                                        </p:tgtEl>
                                        <p:attrNameLst>
                                          <p:attrName>style.visibility</p:attrName>
                                        </p:attrNameLst>
                                      </p:cBhvr>
                                      <p:to>
                                        <p:strVal val="visible"/>
                                      </p:to>
                                    </p:set>
                                    <p:anim calcmode="lin" valueType="num">
                                      <p:cBhvr additive="base">
                                        <p:cTn id="33" dur="500" fill="hold"/>
                                        <p:tgtEl>
                                          <p:spTgt spid="26521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65219">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65219">
                                            <p:txEl>
                                              <p:pRg st="7" end="7"/>
                                            </p:txEl>
                                          </p:spTgt>
                                        </p:tgtEl>
                                        <p:attrNameLst>
                                          <p:attrName>style.visibility</p:attrName>
                                        </p:attrNameLst>
                                      </p:cBhvr>
                                      <p:to>
                                        <p:strVal val="visible"/>
                                      </p:to>
                                    </p:set>
                                    <p:anim calcmode="lin" valueType="num">
                                      <p:cBhvr additive="base">
                                        <p:cTn id="37" dur="500" fill="hold"/>
                                        <p:tgtEl>
                                          <p:spTgt spid="26521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521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19" grpId="0" uiExpand="1"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a:t>Mortgage Loans</a:t>
            </a:r>
            <a:r>
              <a:rPr lang="en-US" altLang="en-US" sz="3200"/>
              <a:t> </a:t>
            </a:r>
            <a:r>
              <a:rPr lang="en-US" altLang="en-US" sz="2000"/>
              <a:t>(continued)</a:t>
            </a:r>
          </a:p>
        </p:txBody>
      </p:sp>
      <p:sp>
        <p:nvSpPr>
          <p:cNvPr id="266243" name="Rectangle 3"/>
          <p:cNvSpPr>
            <a:spLocks noGrp="1" noChangeArrowheads="1"/>
          </p:cNvSpPr>
          <p:nvPr>
            <p:ph idx="1"/>
          </p:nvPr>
        </p:nvSpPr>
        <p:spPr>
          <a:xfrm>
            <a:off x="928688" y="1600200"/>
            <a:ext cx="7210425" cy="5257800"/>
          </a:xfrm>
        </p:spPr>
        <p:txBody>
          <a:bodyPr/>
          <a:lstStyle/>
          <a:p>
            <a:pPr eaLnBrk="1" hangingPunct="1"/>
            <a:r>
              <a:rPr lang="en-US" altLang="en-US" dirty="0"/>
              <a:t>Reverse Mortgages</a:t>
            </a:r>
          </a:p>
          <a:p>
            <a:pPr lvl="1" eaLnBrk="1" hangingPunct="1"/>
            <a:r>
              <a:rPr lang="en-US" altLang="en-US" dirty="0"/>
              <a:t>Mortgage loans whose proceeds are made available against the homeowners equity.  </a:t>
            </a:r>
          </a:p>
          <a:p>
            <a:pPr lvl="2" eaLnBrk="1" hangingPunct="1"/>
            <a:r>
              <a:rPr lang="en-US" altLang="en-US" dirty="0"/>
              <a:t>Financial institutions in essence purchase the home and allow the seller the option to stay in the home until they die </a:t>
            </a:r>
          </a:p>
          <a:p>
            <a:pPr lvl="1" eaLnBrk="1" hangingPunct="1"/>
            <a:r>
              <a:rPr lang="en-US" altLang="en-US" dirty="0"/>
              <a:t>Benefits</a:t>
            </a:r>
          </a:p>
          <a:p>
            <a:pPr lvl="2" eaLnBrk="1" hangingPunct="1"/>
            <a:r>
              <a:rPr lang="en-US" altLang="en-US" dirty="0"/>
              <a:t>Used by cash-poor but home-rich homeowners who need to access the equity in their homes to supplement their monthly income at retirement</a:t>
            </a:r>
          </a:p>
          <a:p>
            <a:pPr lvl="1" eaLnBrk="1" hangingPunct="1"/>
            <a:r>
              <a:rPr lang="en-US" altLang="en-US" dirty="0"/>
              <a:t>Risks</a:t>
            </a:r>
          </a:p>
          <a:p>
            <a:pPr lvl="2" eaLnBrk="1" hangingPunct="1"/>
            <a:r>
              <a:rPr lang="en-US" altLang="en-US" dirty="0"/>
              <a:t>Once they die, the home is sold and the loan repaid, generally with the proceeds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43">
                                            <p:txEl>
                                              <p:pRg st="0" end="0"/>
                                            </p:txEl>
                                          </p:spTgt>
                                        </p:tgtEl>
                                        <p:attrNameLst>
                                          <p:attrName>style.visibility</p:attrName>
                                        </p:attrNameLst>
                                      </p:cBhvr>
                                      <p:to>
                                        <p:strVal val="visible"/>
                                      </p:to>
                                    </p:set>
                                    <p:anim calcmode="lin" valueType="num">
                                      <p:cBhvr additive="base">
                                        <p:cTn id="7" dur="500" fill="hold"/>
                                        <p:tgtEl>
                                          <p:spTgt spid="266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43">
                                            <p:txEl>
                                              <p:pRg st="1" end="1"/>
                                            </p:txEl>
                                          </p:spTgt>
                                        </p:tgtEl>
                                        <p:attrNameLst>
                                          <p:attrName>style.visibility</p:attrName>
                                        </p:attrNameLst>
                                      </p:cBhvr>
                                      <p:to>
                                        <p:strVal val="visible"/>
                                      </p:to>
                                    </p:set>
                                    <p:anim calcmode="lin" valueType="num">
                                      <p:cBhvr additive="base">
                                        <p:cTn id="13" dur="500" fill="hold"/>
                                        <p:tgtEl>
                                          <p:spTgt spid="266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6243">
                                            <p:txEl>
                                              <p:pRg st="2" end="2"/>
                                            </p:txEl>
                                          </p:spTgt>
                                        </p:tgtEl>
                                        <p:attrNameLst>
                                          <p:attrName>style.visibility</p:attrName>
                                        </p:attrNameLst>
                                      </p:cBhvr>
                                      <p:to>
                                        <p:strVal val="visible"/>
                                      </p:to>
                                    </p:set>
                                    <p:anim calcmode="lin" valueType="num">
                                      <p:cBhvr additive="base">
                                        <p:cTn id="17" dur="500" fill="hold"/>
                                        <p:tgtEl>
                                          <p:spTgt spid="2662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62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66243">
                                            <p:txEl>
                                              <p:pRg st="3" end="3"/>
                                            </p:txEl>
                                          </p:spTgt>
                                        </p:tgtEl>
                                        <p:attrNameLst>
                                          <p:attrName>style.visibility</p:attrName>
                                        </p:attrNameLst>
                                      </p:cBhvr>
                                      <p:to>
                                        <p:strVal val="visible"/>
                                      </p:to>
                                    </p:set>
                                    <p:anim calcmode="lin" valueType="num">
                                      <p:cBhvr additive="base">
                                        <p:cTn id="21" dur="500" fill="hold"/>
                                        <p:tgtEl>
                                          <p:spTgt spid="2662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62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66243">
                                            <p:txEl>
                                              <p:pRg st="4" end="4"/>
                                            </p:txEl>
                                          </p:spTgt>
                                        </p:tgtEl>
                                        <p:attrNameLst>
                                          <p:attrName>style.visibility</p:attrName>
                                        </p:attrNameLst>
                                      </p:cBhvr>
                                      <p:to>
                                        <p:strVal val="visible"/>
                                      </p:to>
                                    </p:set>
                                    <p:anim calcmode="lin" valueType="num">
                                      <p:cBhvr additive="base">
                                        <p:cTn id="25" dur="500" fill="hold"/>
                                        <p:tgtEl>
                                          <p:spTgt spid="266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66243">
                                            <p:txEl>
                                              <p:pRg st="5" end="5"/>
                                            </p:txEl>
                                          </p:spTgt>
                                        </p:tgtEl>
                                        <p:attrNameLst>
                                          <p:attrName>style.visibility</p:attrName>
                                        </p:attrNameLst>
                                      </p:cBhvr>
                                      <p:to>
                                        <p:strVal val="visible"/>
                                      </p:to>
                                    </p:set>
                                    <p:anim calcmode="lin" valueType="num">
                                      <p:cBhvr additive="base">
                                        <p:cTn id="29" dur="500" fill="hold"/>
                                        <p:tgtEl>
                                          <p:spTgt spid="2662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662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66243">
                                            <p:txEl>
                                              <p:pRg st="6" end="6"/>
                                            </p:txEl>
                                          </p:spTgt>
                                        </p:tgtEl>
                                        <p:attrNameLst>
                                          <p:attrName>style.visibility</p:attrName>
                                        </p:attrNameLst>
                                      </p:cBhvr>
                                      <p:to>
                                        <p:strVal val="visible"/>
                                      </p:to>
                                    </p:set>
                                    <p:anim calcmode="lin" valueType="num">
                                      <p:cBhvr additive="base">
                                        <p:cTn id="33" dur="500" fill="hold"/>
                                        <p:tgtEl>
                                          <p:spTgt spid="2662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6624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43" grpId="0" uiExpand="1"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8007962" y="1615165"/>
            <a:ext cx="990600" cy="4621950"/>
          </a:xfrm>
          <a:prstGeom prst="rect">
            <a:avLst/>
          </a:prstGeom>
        </p:spPr>
      </p:pic>
      <p:pic>
        <p:nvPicPr>
          <p:cNvPr id="9" name="Picture 8"/>
          <p:cNvPicPr>
            <a:picLocks noChangeAspect="1"/>
          </p:cNvPicPr>
          <p:nvPr/>
        </p:nvPicPr>
        <p:blipFill>
          <a:blip r:embed="rId3"/>
          <a:stretch>
            <a:fillRect/>
          </a:stretch>
        </p:blipFill>
        <p:spPr>
          <a:xfrm>
            <a:off x="6714987" y="1615165"/>
            <a:ext cx="1295400" cy="4546055"/>
          </a:xfrm>
          <a:prstGeom prst="rect">
            <a:avLst/>
          </a:prstGeom>
        </p:spPr>
      </p:pic>
      <p:pic>
        <p:nvPicPr>
          <p:cNvPr id="14" name="Picture 13"/>
          <p:cNvPicPr>
            <a:picLocks noChangeAspect="1"/>
          </p:cNvPicPr>
          <p:nvPr/>
        </p:nvPicPr>
        <p:blipFill>
          <a:blip r:embed="rId4"/>
          <a:stretch>
            <a:fillRect/>
          </a:stretch>
        </p:blipFill>
        <p:spPr>
          <a:xfrm>
            <a:off x="5103266" y="1615166"/>
            <a:ext cx="1916521" cy="4818600"/>
          </a:xfrm>
          <a:prstGeom prst="rect">
            <a:avLst/>
          </a:prstGeom>
        </p:spPr>
      </p:pic>
      <p:sp>
        <p:nvSpPr>
          <p:cNvPr id="67586" name="Rectangle 2"/>
          <p:cNvSpPr>
            <a:spLocks noGrp="1" noChangeArrowheads="1"/>
          </p:cNvSpPr>
          <p:nvPr>
            <p:ph type="title"/>
          </p:nvPr>
        </p:nvSpPr>
        <p:spPr/>
        <p:txBody>
          <a:bodyPr/>
          <a:lstStyle/>
          <a:p>
            <a:pPr eaLnBrk="1" hangingPunct="1"/>
            <a:r>
              <a:rPr lang="en-US" altLang="en-US"/>
              <a:t>Mortgage Loans</a:t>
            </a:r>
            <a:r>
              <a:rPr lang="en-US" altLang="en-US" sz="3200"/>
              <a:t> </a:t>
            </a:r>
            <a:r>
              <a:rPr lang="en-US" altLang="en-US" sz="2000"/>
              <a:t>(continued)</a:t>
            </a:r>
          </a:p>
        </p:txBody>
      </p:sp>
      <p:sp>
        <p:nvSpPr>
          <p:cNvPr id="324611" name="Rectangle 3"/>
          <p:cNvSpPr>
            <a:spLocks noGrp="1" noChangeArrowheads="1"/>
          </p:cNvSpPr>
          <p:nvPr>
            <p:ph idx="1"/>
          </p:nvPr>
        </p:nvSpPr>
        <p:spPr>
          <a:xfrm>
            <a:off x="245985" y="1676400"/>
            <a:ext cx="5236755" cy="5181600"/>
          </a:xfrm>
        </p:spPr>
        <p:txBody>
          <a:bodyPr/>
          <a:lstStyle/>
          <a:p>
            <a:pPr eaLnBrk="1" hangingPunct="1"/>
            <a:r>
              <a:rPr lang="en-US" altLang="en-US" dirty="0"/>
              <a:t>Federal Housing Administration</a:t>
            </a:r>
            <a:r>
              <a:rPr lang="en-US" altLang="en-US" sz="1800" dirty="0"/>
              <a:t> (FHA) Insured Loans</a:t>
            </a:r>
            <a:endParaRPr lang="en-US" altLang="en-US" dirty="0"/>
          </a:p>
          <a:p>
            <a:pPr lvl="2" eaLnBrk="1" hangingPunct="1"/>
            <a:r>
              <a:rPr lang="en-US" altLang="en-US" dirty="0"/>
              <a:t>Does not originate loans, but insures loans issued by others </a:t>
            </a:r>
          </a:p>
          <a:p>
            <a:pPr lvl="1" eaLnBrk="1" hangingPunct="1"/>
            <a:r>
              <a:rPr lang="en-US" altLang="en-US" dirty="0"/>
              <a:t>Benefits</a:t>
            </a:r>
          </a:p>
          <a:p>
            <a:pPr lvl="2" eaLnBrk="1" hangingPunct="1"/>
            <a:r>
              <a:rPr lang="en-US" altLang="en-US" dirty="0"/>
              <a:t>Lower PMI insurance (.85%), but required for the entire life of the loan (1.75% of the loan)</a:t>
            </a:r>
          </a:p>
          <a:p>
            <a:pPr lvl="1" eaLnBrk="1" hangingPunct="1"/>
            <a:r>
              <a:rPr lang="en-US" altLang="en-US" dirty="0"/>
              <a:t>Risks</a:t>
            </a:r>
          </a:p>
          <a:p>
            <a:pPr lvl="2" eaLnBrk="1" hangingPunct="1"/>
            <a:r>
              <a:rPr lang="en-US" altLang="en-US" dirty="0"/>
              <a:t>While the required down payment is very low, the maximum amount that can be borrowed is also low</a:t>
            </a:r>
          </a:p>
        </p:txBody>
      </p:sp>
      <p:sp>
        <p:nvSpPr>
          <p:cNvPr id="13" name="Rectangle: Rounded Corners 5">
            <a:extLst>
              <a:ext uri="{FF2B5EF4-FFF2-40B4-BE49-F238E27FC236}">
                <a16:creationId xmlns:a16="http://schemas.microsoft.com/office/drawing/2014/main" id="{A56E7A00-303C-4349-B169-6B876E5BE7A1}"/>
              </a:ext>
            </a:extLst>
          </p:cNvPr>
          <p:cNvSpPr/>
          <p:nvPr/>
        </p:nvSpPr>
        <p:spPr bwMode="auto">
          <a:xfrm>
            <a:off x="4870566" y="4491530"/>
            <a:ext cx="4127996" cy="45537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4611">
                                            <p:txEl>
                                              <p:pRg st="0" end="0"/>
                                            </p:txEl>
                                          </p:spTgt>
                                        </p:tgtEl>
                                        <p:attrNameLst>
                                          <p:attrName>style.visibility</p:attrName>
                                        </p:attrNameLst>
                                      </p:cBhvr>
                                      <p:to>
                                        <p:strVal val="visible"/>
                                      </p:to>
                                    </p:set>
                                    <p:animEffect transition="in" filter="box(in)">
                                      <p:cBhvr>
                                        <p:cTn id="7" dur="500"/>
                                        <p:tgtEl>
                                          <p:spTgt spid="3246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4611">
                                            <p:txEl>
                                              <p:pRg st="1" end="1"/>
                                            </p:txEl>
                                          </p:spTgt>
                                        </p:tgtEl>
                                        <p:attrNameLst>
                                          <p:attrName>style.visibility</p:attrName>
                                        </p:attrNameLst>
                                      </p:cBhvr>
                                      <p:to>
                                        <p:strVal val="visible"/>
                                      </p:to>
                                    </p:set>
                                    <p:animEffect transition="in" filter="box(in)">
                                      <p:cBhvr>
                                        <p:cTn id="12" dur="500"/>
                                        <p:tgtEl>
                                          <p:spTgt spid="32461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24611">
                                            <p:txEl>
                                              <p:pRg st="2" end="2"/>
                                            </p:txEl>
                                          </p:spTgt>
                                        </p:tgtEl>
                                        <p:attrNameLst>
                                          <p:attrName>style.visibility</p:attrName>
                                        </p:attrNameLst>
                                      </p:cBhvr>
                                      <p:to>
                                        <p:strVal val="visible"/>
                                      </p:to>
                                    </p:set>
                                    <p:animEffect transition="in" filter="box(in)">
                                      <p:cBhvr>
                                        <p:cTn id="15" dur="500"/>
                                        <p:tgtEl>
                                          <p:spTgt spid="32461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24611">
                                            <p:txEl>
                                              <p:pRg st="3" end="3"/>
                                            </p:txEl>
                                          </p:spTgt>
                                        </p:tgtEl>
                                        <p:attrNameLst>
                                          <p:attrName>style.visibility</p:attrName>
                                        </p:attrNameLst>
                                      </p:cBhvr>
                                      <p:to>
                                        <p:strVal val="visible"/>
                                      </p:to>
                                    </p:set>
                                    <p:animEffect transition="in" filter="box(in)">
                                      <p:cBhvr>
                                        <p:cTn id="18" dur="500"/>
                                        <p:tgtEl>
                                          <p:spTgt spid="32461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24611">
                                            <p:txEl>
                                              <p:pRg st="4" end="4"/>
                                            </p:txEl>
                                          </p:spTgt>
                                        </p:tgtEl>
                                        <p:attrNameLst>
                                          <p:attrName>style.visibility</p:attrName>
                                        </p:attrNameLst>
                                      </p:cBhvr>
                                      <p:to>
                                        <p:strVal val="visible"/>
                                      </p:to>
                                    </p:set>
                                    <p:animEffect transition="in" filter="box(in)">
                                      <p:cBhvr>
                                        <p:cTn id="21" dur="500"/>
                                        <p:tgtEl>
                                          <p:spTgt spid="324611">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24611">
                                            <p:txEl>
                                              <p:pRg st="5" end="5"/>
                                            </p:txEl>
                                          </p:spTgt>
                                        </p:tgtEl>
                                        <p:attrNameLst>
                                          <p:attrName>style.visibility</p:attrName>
                                        </p:attrNameLst>
                                      </p:cBhvr>
                                      <p:to>
                                        <p:strVal val="visible"/>
                                      </p:to>
                                    </p:set>
                                    <p:animEffect transition="in" filter="box(in)">
                                      <p:cBhvr>
                                        <p:cTn id="24" dur="500"/>
                                        <p:tgtEl>
                                          <p:spTgt spid="324611">
                                            <p:txEl>
                                              <p:pRg st="5" end="5"/>
                                            </p:txEl>
                                          </p:spTgt>
                                        </p:tgtEl>
                                      </p:cBhvr>
                                    </p:animEffec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1" grpId="0" uiExpand="1" build="p" bldLvl="2"/>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007962" y="1615165"/>
            <a:ext cx="990600" cy="4621950"/>
          </a:xfrm>
          <a:prstGeom prst="rect">
            <a:avLst/>
          </a:prstGeom>
        </p:spPr>
      </p:pic>
      <p:pic>
        <p:nvPicPr>
          <p:cNvPr id="11" name="Picture 10"/>
          <p:cNvPicPr>
            <a:picLocks noChangeAspect="1"/>
          </p:cNvPicPr>
          <p:nvPr/>
        </p:nvPicPr>
        <p:blipFill>
          <a:blip r:embed="rId3"/>
          <a:stretch>
            <a:fillRect/>
          </a:stretch>
        </p:blipFill>
        <p:spPr>
          <a:xfrm>
            <a:off x="6714987" y="1615165"/>
            <a:ext cx="1295400" cy="4546055"/>
          </a:xfrm>
          <a:prstGeom prst="rect">
            <a:avLst/>
          </a:prstGeom>
        </p:spPr>
      </p:pic>
      <p:pic>
        <p:nvPicPr>
          <p:cNvPr id="12" name="Picture 11"/>
          <p:cNvPicPr>
            <a:picLocks noChangeAspect="1"/>
          </p:cNvPicPr>
          <p:nvPr/>
        </p:nvPicPr>
        <p:blipFill>
          <a:blip r:embed="rId4"/>
          <a:stretch>
            <a:fillRect/>
          </a:stretch>
        </p:blipFill>
        <p:spPr>
          <a:xfrm>
            <a:off x="5103266" y="1615166"/>
            <a:ext cx="1916521" cy="4818600"/>
          </a:xfrm>
          <a:prstGeom prst="rect">
            <a:avLst/>
          </a:prstGeom>
        </p:spPr>
      </p:pic>
      <p:sp>
        <p:nvSpPr>
          <p:cNvPr id="69634" name="Rectangle 2"/>
          <p:cNvSpPr>
            <a:spLocks noGrp="1" noChangeArrowheads="1"/>
          </p:cNvSpPr>
          <p:nvPr>
            <p:ph type="title"/>
          </p:nvPr>
        </p:nvSpPr>
        <p:spPr/>
        <p:txBody>
          <a:bodyPr/>
          <a:lstStyle/>
          <a:p>
            <a:pPr eaLnBrk="1" hangingPunct="1"/>
            <a:r>
              <a:rPr lang="en-US" altLang="en-US"/>
              <a:t>Mortgage Loans</a:t>
            </a:r>
            <a:r>
              <a:rPr lang="en-US" altLang="en-US" sz="3200"/>
              <a:t> </a:t>
            </a:r>
            <a:r>
              <a:rPr lang="en-US" altLang="en-US" sz="2000"/>
              <a:t>(continued)</a:t>
            </a:r>
          </a:p>
        </p:txBody>
      </p:sp>
      <p:sp>
        <p:nvSpPr>
          <p:cNvPr id="58371" name="Rectangle 3"/>
          <p:cNvSpPr>
            <a:spLocks noGrp="1" noChangeArrowheads="1"/>
          </p:cNvSpPr>
          <p:nvPr>
            <p:ph idx="1"/>
          </p:nvPr>
        </p:nvSpPr>
        <p:spPr>
          <a:xfrm>
            <a:off x="397775" y="1631245"/>
            <a:ext cx="4860032" cy="4419600"/>
          </a:xfrm>
        </p:spPr>
        <p:txBody>
          <a:bodyPr/>
          <a:lstStyle/>
          <a:p>
            <a:pPr eaLnBrk="1" hangingPunct="1"/>
            <a:r>
              <a:rPr lang="en-US" altLang="en-US" sz="2400" dirty="0"/>
              <a:t>Veterans Administration</a:t>
            </a:r>
            <a:r>
              <a:rPr lang="en-US" altLang="en-US" sz="2000" dirty="0"/>
              <a:t> </a:t>
            </a:r>
            <a:r>
              <a:rPr lang="en-US" altLang="en-US" sz="2400" dirty="0"/>
              <a:t>(VA) Guaranteed Loans</a:t>
            </a:r>
          </a:p>
          <a:p>
            <a:pPr lvl="1" eaLnBrk="1" hangingPunct="1"/>
            <a:r>
              <a:rPr lang="en-US" altLang="en-US" sz="2200" dirty="0"/>
              <a:t>These loans are issued by others and guaranteed by the Veterans Administration</a:t>
            </a:r>
          </a:p>
          <a:p>
            <a:pPr lvl="1" eaLnBrk="1" hangingPunct="1"/>
            <a:r>
              <a:rPr lang="en-US" altLang="en-US" dirty="0"/>
              <a:t>Benefits</a:t>
            </a:r>
          </a:p>
          <a:p>
            <a:pPr lvl="2" eaLnBrk="1" hangingPunct="1"/>
            <a:r>
              <a:rPr lang="en-US" altLang="en-US" sz="2200" dirty="0"/>
              <a:t>For ex-servicemen and women as well as those on active duty</a:t>
            </a:r>
          </a:p>
          <a:p>
            <a:pPr lvl="2" eaLnBrk="1" hangingPunct="1"/>
            <a:r>
              <a:rPr lang="en-US" altLang="en-US" sz="2200" dirty="0"/>
              <a:t>Loans may be for 100% of the home value</a:t>
            </a:r>
          </a:p>
          <a:p>
            <a:pPr lvl="1" eaLnBrk="1" hangingPunct="1"/>
            <a:r>
              <a:rPr lang="en-US" altLang="en-US" dirty="0"/>
              <a:t>Risks</a:t>
            </a:r>
          </a:p>
          <a:p>
            <a:pPr lvl="2" eaLnBrk="1" hangingPunct="1"/>
            <a:r>
              <a:rPr lang="en-US" altLang="en-US" sz="2200" dirty="0"/>
              <a:t>With not down payment, the risk remains of owing more than the house is worth </a:t>
            </a:r>
          </a:p>
        </p:txBody>
      </p:sp>
      <p:sp>
        <p:nvSpPr>
          <p:cNvPr id="6" name="Rectangle: Rounded Corners 5">
            <a:extLst>
              <a:ext uri="{FF2B5EF4-FFF2-40B4-BE49-F238E27FC236}">
                <a16:creationId xmlns:a16="http://schemas.microsoft.com/office/drawing/2014/main" id="{A56E7A00-303C-4349-B169-6B876E5BE7A1}"/>
              </a:ext>
            </a:extLst>
          </p:cNvPr>
          <p:cNvSpPr/>
          <p:nvPr/>
        </p:nvSpPr>
        <p:spPr bwMode="auto">
          <a:xfrm>
            <a:off x="4870566" y="4187950"/>
            <a:ext cx="4127996" cy="45537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 calcmode="lin" valueType="num">
                                      <p:cBhvr additive="base">
                                        <p:cTn id="7" dur="500" fill="hold"/>
                                        <p:tgtEl>
                                          <p:spTgt spid="583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83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371">
                                            <p:txEl>
                                              <p:pRg st="1" end="1"/>
                                            </p:txEl>
                                          </p:spTgt>
                                        </p:tgtEl>
                                        <p:attrNameLst>
                                          <p:attrName>style.visibility</p:attrName>
                                        </p:attrNameLst>
                                      </p:cBhvr>
                                      <p:to>
                                        <p:strVal val="visible"/>
                                      </p:to>
                                    </p:set>
                                    <p:anim calcmode="lin" valueType="num">
                                      <p:cBhvr additive="base">
                                        <p:cTn id="13" dur="500" fill="hold"/>
                                        <p:tgtEl>
                                          <p:spTgt spid="583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83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 calcmode="lin" valueType="num">
                                      <p:cBhvr additive="base">
                                        <p:cTn id="17" dur="500" fill="hold"/>
                                        <p:tgtEl>
                                          <p:spTgt spid="583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83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8371">
                                            <p:txEl>
                                              <p:pRg st="3" end="3"/>
                                            </p:txEl>
                                          </p:spTgt>
                                        </p:tgtEl>
                                        <p:attrNameLst>
                                          <p:attrName>style.visibility</p:attrName>
                                        </p:attrNameLst>
                                      </p:cBhvr>
                                      <p:to>
                                        <p:strVal val="visible"/>
                                      </p:to>
                                    </p:set>
                                    <p:anim calcmode="lin" valueType="num">
                                      <p:cBhvr additive="base">
                                        <p:cTn id="21" dur="500" fill="hold"/>
                                        <p:tgtEl>
                                          <p:spTgt spid="583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83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8371">
                                            <p:txEl>
                                              <p:pRg st="4" end="4"/>
                                            </p:txEl>
                                          </p:spTgt>
                                        </p:tgtEl>
                                        <p:attrNameLst>
                                          <p:attrName>style.visibility</p:attrName>
                                        </p:attrNameLst>
                                      </p:cBhvr>
                                      <p:to>
                                        <p:strVal val="visible"/>
                                      </p:to>
                                    </p:set>
                                    <p:anim calcmode="lin" valueType="num">
                                      <p:cBhvr additive="base">
                                        <p:cTn id="25" dur="500" fill="hold"/>
                                        <p:tgtEl>
                                          <p:spTgt spid="583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83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8371">
                                            <p:txEl>
                                              <p:pRg st="5" end="5"/>
                                            </p:txEl>
                                          </p:spTgt>
                                        </p:tgtEl>
                                        <p:attrNameLst>
                                          <p:attrName>style.visibility</p:attrName>
                                        </p:attrNameLst>
                                      </p:cBhvr>
                                      <p:to>
                                        <p:strVal val="visible"/>
                                      </p:to>
                                    </p:set>
                                    <p:anim calcmode="lin" valueType="num">
                                      <p:cBhvr additive="base">
                                        <p:cTn id="29" dur="500" fill="hold"/>
                                        <p:tgtEl>
                                          <p:spTgt spid="583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83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8371">
                                            <p:txEl>
                                              <p:pRg st="6" end="6"/>
                                            </p:txEl>
                                          </p:spTgt>
                                        </p:tgtEl>
                                        <p:attrNameLst>
                                          <p:attrName>style.visibility</p:attrName>
                                        </p:attrNameLst>
                                      </p:cBhvr>
                                      <p:to>
                                        <p:strVal val="visible"/>
                                      </p:to>
                                    </p:set>
                                    <p:anim calcmode="lin" valueType="num">
                                      <p:cBhvr additive="base">
                                        <p:cTn id="33" dur="500" fill="hold"/>
                                        <p:tgtEl>
                                          <p:spTgt spid="583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8371">
                                            <p:txEl>
                                              <p:pRg st="6" end="6"/>
                                            </p:txEl>
                                          </p:spTgt>
                                        </p:tgtEl>
                                        <p:attrNameLst>
                                          <p:attrName>ppt_y</p:attrName>
                                        </p:attrNameLst>
                                      </p:cBhvr>
                                      <p:tavLst>
                                        <p:tav tm="0">
                                          <p:val>
                                            <p:strVal val="#ppt_y"/>
                                          </p:val>
                                        </p:tav>
                                        <p:tav tm="100000">
                                          <p:val>
                                            <p:strVal val="#ppt_y"/>
                                          </p:val>
                                        </p:tav>
                                      </p:tavLst>
                                    </p:anim>
                                  </p:childTnLst>
                                </p:cTn>
                              </p:par>
                              <p:par>
                                <p:cTn id="35" presetID="1"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uiExpand="1" build="p" bldLvl="2" autoUpdateAnimBg="0"/>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5985" y="89620"/>
            <a:ext cx="8652030" cy="655195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en-US"/>
              <a:t>Questions</a:t>
            </a:r>
          </a:p>
        </p:txBody>
      </p:sp>
      <p:sp>
        <p:nvSpPr>
          <p:cNvPr id="71683" name="Rectangle 3"/>
          <p:cNvSpPr>
            <a:spLocks noGrp="1" noChangeArrowheads="1"/>
          </p:cNvSpPr>
          <p:nvPr>
            <p:ph idx="1"/>
          </p:nvPr>
        </p:nvSpPr>
        <p:spPr>
          <a:xfrm>
            <a:off x="928688" y="1608138"/>
            <a:ext cx="7286625" cy="4419600"/>
          </a:xfrm>
        </p:spPr>
        <p:txBody>
          <a:bodyPr/>
          <a:lstStyle/>
          <a:p>
            <a:pPr eaLnBrk="1" hangingPunct="1"/>
            <a:r>
              <a:rPr lang="en-US" altLang="en-US"/>
              <a:t>Any questions on types of mortgage loans?</a:t>
            </a:r>
          </a:p>
        </p:txBody>
      </p:sp>
    </p:spTree>
    <p:extLst>
      <p:ext uri="{BB962C8B-B14F-4D97-AF65-F5344CB8AC3E}">
        <p14:creationId xmlns:p14="http://schemas.microsoft.com/office/powerpoint/2010/main" val="19281743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1" y="715294"/>
            <a:ext cx="9049804" cy="922020"/>
          </a:xfrm>
          <a:noFill/>
        </p:spPr>
        <p:txBody>
          <a:bodyPr lIns="90488" tIns="44450" rIns="90488" bIns="44450" anchor="ctr"/>
          <a:lstStyle/>
          <a:p>
            <a:pPr marL="838200" indent="-838200" eaLnBrk="1" hangingPunct="1"/>
            <a:r>
              <a:rPr lang="en-US" altLang="en-US" sz="3200" dirty="0"/>
              <a:t>C. Understand Key Relationships to Reduce Borrowing Costs</a:t>
            </a:r>
          </a:p>
        </p:txBody>
      </p:sp>
      <p:sp>
        <p:nvSpPr>
          <p:cNvPr id="112643" name="Rectangle 3"/>
          <p:cNvSpPr>
            <a:spLocks noGrp="1" noChangeArrowheads="1"/>
          </p:cNvSpPr>
          <p:nvPr>
            <p:ph idx="1"/>
          </p:nvPr>
        </p:nvSpPr>
        <p:spPr>
          <a:xfrm>
            <a:off x="928688" y="1608138"/>
            <a:ext cx="7286625" cy="5192712"/>
          </a:xfrm>
        </p:spPr>
        <p:txBody>
          <a:bodyPr lIns="90488" tIns="44450" rIns="90488" bIns="44450"/>
          <a:lstStyle/>
          <a:p>
            <a:pPr eaLnBrk="1" hangingPunct="1">
              <a:buClr>
                <a:srgbClr val="66FFFF"/>
              </a:buClr>
            </a:pPr>
            <a:r>
              <a:rPr lang="en-US" altLang="en-US" dirty="0"/>
              <a:t>Key to your plans and strategies is reducing your costs for borrowing</a:t>
            </a:r>
          </a:p>
          <a:p>
            <a:pPr eaLnBrk="1" hangingPunct="1">
              <a:buClr>
                <a:srgbClr val="66FFFF"/>
              </a:buClr>
            </a:pPr>
            <a:r>
              <a:rPr lang="en-US" altLang="en-US" dirty="0"/>
              <a:t>1.  Understand the Key Relationships on Borrowing:</a:t>
            </a:r>
          </a:p>
          <a:p>
            <a:pPr lvl="1" eaLnBrk="1" hangingPunct="1"/>
            <a:r>
              <a:rPr lang="en-US" altLang="en-US" dirty="0"/>
              <a:t>Total interest cost is related to the interest rate</a:t>
            </a:r>
          </a:p>
          <a:p>
            <a:pPr lvl="2" eaLnBrk="1" hangingPunct="1"/>
            <a:r>
              <a:rPr lang="en-US" altLang="en-US" dirty="0"/>
              <a:t>Keep your interest rate as low as possible</a:t>
            </a:r>
          </a:p>
          <a:p>
            <a:pPr lvl="1" eaLnBrk="1" hangingPunct="1"/>
            <a:r>
              <a:rPr lang="en-US" altLang="en-US" dirty="0"/>
              <a:t>Total interest cost is inversely related to maturity</a:t>
            </a:r>
          </a:p>
          <a:p>
            <a:pPr lvl="2" eaLnBrk="1" hangingPunct="1"/>
            <a:r>
              <a:rPr lang="en-US" altLang="en-US" dirty="0"/>
              <a:t>Keep your loan maturity short</a:t>
            </a:r>
          </a:p>
          <a:p>
            <a:pPr lvl="1" eaLnBrk="1" hangingPunct="1"/>
            <a:r>
              <a:rPr lang="en-US" altLang="en-US" dirty="0"/>
              <a:t>Periodic payment is directly related to both the maturity and interest rate</a:t>
            </a:r>
          </a:p>
          <a:p>
            <a:pPr lvl="2" eaLnBrk="1" hangingPunct="1"/>
            <a:r>
              <a:rPr lang="en-US" altLang="en-US" dirty="0"/>
              <a:t>Keep both short</a:t>
            </a:r>
          </a:p>
          <a:p>
            <a:pPr lvl="1" eaLnBrk="1" hangingPunct="1"/>
            <a:r>
              <a:rPr lang="en-US" altLang="en-US" dirty="0"/>
              <a:t>Parents are cheaper than banks </a:t>
            </a:r>
          </a:p>
          <a:p>
            <a:pPr lvl="1" eaLnBrk="1" hangingPunct="1"/>
            <a:endParaRPr lang="en-US" alt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Effect transition="in" filter="dissolve">
                                      <p:cBhvr>
                                        <p:cTn id="7" dur="500"/>
                                        <p:tgtEl>
                                          <p:spTgt spid="1126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43">
                                            <p:txEl>
                                              <p:pRg st="1" end="1"/>
                                            </p:txEl>
                                          </p:spTgt>
                                        </p:tgtEl>
                                        <p:attrNameLst>
                                          <p:attrName>style.visibility</p:attrName>
                                        </p:attrNameLst>
                                      </p:cBhvr>
                                      <p:to>
                                        <p:strVal val="visible"/>
                                      </p:to>
                                    </p:set>
                                    <p:animEffect transition="in" filter="dissolve">
                                      <p:cBhvr>
                                        <p:cTn id="12" dur="500"/>
                                        <p:tgtEl>
                                          <p:spTgt spid="112643">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12643">
                                            <p:txEl>
                                              <p:pRg st="2" end="2"/>
                                            </p:txEl>
                                          </p:spTgt>
                                        </p:tgtEl>
                                        <p:attrNameLst>
                                          <p:attrName>style.visibility</p:attrName>
                                        </p:attrNameLst>
                                      </p:cBhvr>
                                      <p:to>
                                        <p:strVal val="visible"/>
                                      </p:to>
                                    </p:set>
                                    <p:animEffect transition="in" filter="dissolve">
                                      <p:cBhvr>
                                        <p:cTn id="15" dur="500"/>
                                        <p:tgtEl>
                                          <p:spTgt spid="11264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2643">
                                            <p:txEl>
                                              <p:pRg st="3" end="3"/>
                                            </p:txEl>
                                          </p:spTgt>
                                        </p:tgtEl>
                                        <p:attrNameLst>
                                          <p:attrName>style.visibility</p:attrName>
                                        </p:attrNameLst>
                                      </p:cBhvr>
                                      <p:to>
                                        <p:strVal val="visible"/>
                                      </p:to>
                                    </p:set>
                                    <p:animEffect transition="in" filter="dissolve">
                                      <p:cBhvr>
                                        <p:cTn id="18" dur="500"/>
                                        <p:tgtEl>
                                          <p:spTgt spid="112643">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12643">
                                            <p:txEl>
                                              <p:pRg st="4" end="4"/>
                                            </p:txEl>
                                          </p:spTgt>
                                        </p:tgtEl>
                                        <p:attrNameLst>
                                          <p:attrName>style.visibility</p:attrName>
                                        </p:attrNameLst>
                                      </p:cBhvr>
                                      <p:to>
                                        <p:strVal val="visible"/>
                                      </p:to>
                                    </p:set>
                                    <p:animEffect transition="in" filter="dissolve">
                                      <p:cBhvr>
                                        <p:cTn id="21" dur="500"/>
                                        <p:tgtEl>
                                          <p:spTgt spid="112643">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2643">
                                            <p:txEl>
                                              <p:pRg st="5" end="5"/>
                                            </p:txEl>
                                          </p:spTgt>
                                        </p:tgtEl>
                                        <p:attrNameLst>
                                          <p:attrName>style.visibility</p:attrName>
                                        </p:attrNameLst>
                                      </p:cBhvr>
                                      <p:to>
                                        <p:strVal val="visible"/>
                                      </p:to>
                                    </p:set>
                                    <p:animEffect transition="in" filter="dissolve">
                                      <p:cBhvr>
                                        <p:cTn id="24" dur="500"/>
                                        <p:tgtEl>
                                          <p:spTgt spid="112643">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12643">
                                            <p:txEl>
                                              <p:pRg st="6" end="6"/>
                                            </p:txEl>
                                          </p:spTgt>
                                        </p:tgtEl>
                                        <p:attrNameLst>
                                          <p:attrName>style.visibility</p:attrName>
                                        </p:attrNameLst>
                                      </p:cBhvr>
                                      <p:to>
                                        <p:strVal val="visible"/>
                                      </p:to>
                                    </p:set>
                                    <p:animEffect transition="in" filter="dissolve">
                                      <p:cBhvr>
                                        <p:cTn id="27" dur="500"/>
                                        <p:tgtEl>
                                          <p:spTgt spid="112643">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12643">
                                            <p:txEl>
                                              <p:pRg st="7" end="7"/>
                                            </p:txEl>
                                          </p:spTgt>
                                        </p:tgtEl>
                                        <p:attrNameLst>
                                          <p:attrName>style.visibility</p:attrName>
                                        </p:attrNameLst>
                                      </p:cBhvr>
                                      <p:to>
                                        <p:strVal val="visible"/>
                                      </p:to>
                                    </p:set>
                                    <p:animEffect transition="in" filter="dissolve">
                                      <p:cBhvr>
                                        <p:cTn id="30" dur="500"/>
                                        <p:tgtEl>
                                          <p:spTgt spid="112643">
                                            <p:txEl>
                                              <p:pRg st="7" end="7"/>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12643">
                                            <p:txEl>
                                              <p:pRg st="8" end="8"/>
                                            </p:txEl>
                                          </p:spTgt>
                                        </p:tgtEl>
                                        <p:attrNameLst>
                                          <p:attrName>style.visibility</p:attrName>
                                        </p:attrNameLst>
                                      </p:cBhvr>
                                      <p:to>
                                        <p:strVal val="visible"/>
                                      </p:to>
                                    </p:set>
                                    <p:animEffect transition="in" filter="dissolve">
                                      <p:cBhvr>
                                        <p:cTn id="33" dur="500"/>
                                        <p:tgtEl>
                                          <p:spTgt spid="1126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uiExpand="1" build="p" bldLvl="2"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373380" y="662892"/>
            <a:ext cx="8549640" cy="944628"/>
          </a:xfrm>
          <a:noFill/>
        </p:spPr>
        <p:txBody>
          <a:bodyPr lIns="90488" tIns="44450" rIns="90488" bIns="44450" anchor="ctr"/>
          <a:lstStyle/>
          <a:p>
            <a:pPr eaLnBrk="1" hangingPunct="1"/>
            <a:r>
              <a:rPr lang="en-US" altLang="en-US" dirty="0"/>
              <a:t>Relationships and Borrowing Costs </a:t>
            </a:r>
            <a:r>
              <a:rPr lang="en-US" altLang="en-US" sz="2400" dirty="0"/>
              <a:t>(continued)</a:t>
            </a:r>
          </a:p>
        </p:txBody>
      </p:sp>
      <p:sp>
        <p:nvSpPr>
          <p:cNvPr id="267267" name="Rectangle 3"/>
          <p:cNvSpPr>
            <a:spLocks noGrp="1" noChangeArrowheads="1"/>
          </p:cNvSpPr>
          <p:nvPr>
            <p:ph type="body" sz="half" idx="1"/>
          </p:nvPr>
        </p:nvSpPr>
        <p:spPr>
          <a:xfrm>
            <a:off x="928688" y="1608138"/>
            <a:ext cx="7286625" cy="5249862"/>
          </a:xfrm>
          <a:noFill/>
        </p:spPr>
        <p:txBody>
          <a:bodyPr lIns="90488" tIns="44450" rIns="90488" bIns="44450"/>
          <a:lstStyle/>
          <a:p>
            <a:pPr eaLnBrk="1" hangingPunct="1"/>
            <a:r>
              <a:rPr lang="en-US" altLang="en-US" dirty="0"/>
              <a:t>2.  Understand the key clauses for Consumer and Mortgage Loans—none are in your favor!</a:t>
            </a:r>
          </a:p>
          <a:p>
            <a:pPr lvl="1" eaLnBrk="1" hangingPunct="1"/>
            <a:r>
              <a:rPr lang="en-US" altLang="en-US" dirty="0"/>
              <a:t>Note that all clauses are in the lender’s favor</a:t>
            </a:r>
          </a:p>
          <a:p>
            <a:pPr lvl="2" eaLnBrk="1" hangingPunct="1"/>
            <a:r>
              <a:rPr lang="en-US" altLang="en-US" dirty="0"/>
              <a:t>You are putting your future in someone else’s hands when you borrow!</a:t>
            </a:r>
          </a:p>
          <a:p>
            <a:pPr lvl="2" eaLnBrk="1" hangingPunct="1"/>
            <a:r>
              <a:rPr lang="en-US" altLang="en-US" dirty="0"/>
              <a:t>You are committing future earnings to today’s consumption!</a:t>
            </a:r>
          </a:p>
          <a:p>
            <a:pPr lvl="2" eaLnBrk="1" hangingPunct="1"/>
            <a:r>
              <a:rPr lang="en-US" altLang="en-US" dirty="0"/>
              <a:t>Read the documents very carefully and understand them before you sign—know what you are doing!!!</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67267">
                                            <p:txEl>
                                              <p:pRg st="0" end="0"/>
                                            </p:txEl>
                                          </p:spTgt>
                                        </p:tgtEl>
                                        <p:attrNameLst>
                                          <p:attrName>style.visibility</p:attrName>
                                        </p:attrNameLst>
                                      </p:cBhvr>
                                      <p:to>
                                        <p:strVal val="visible"/>
                                      </p:to>
                                    </p:set>
                                    <p:anim calcmode="lin" valueType="num">
                                      <p:cBhvr additive="base">
                                        <p:cTn id="7" dur="500" fill="hold"/>
                                        <p:tgtEl>
                                          <p:spTgt spid="267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726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67267">
                                            <p:txEl>
                                              <p:pRg st="1" end="1"/>
                                            </p:txEl>
                                          </p:spTgt>
                                        </p:tgtEl>
                                        <p:attrNameLst>
                                          <p:attrName>style.visibility</p:attrName>
                                        </p:attrNameLst>
                                      </p:cBhvr>
                                      <p:to>
                                        <p:strVal val="visible"/>
                                      </p:to>
                                    </p:set>
                                    <p:anim calcmode="lin" valueType="num">
                                      <p:cBhvr additive="base">
                                        <p:cTn id="13" dur="500" fill="hold"/>
                                        <p:tgtEl>
                                          <p:spTgt spid="26726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7267">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267267">
                                            <p:txEl>
                                              <p:pRg st="2" end="2"/>
                                            </p:txEl>
                                          </p:spTgt>
                                        </p:tgtEl>
                                        <p:attrNameLst>
                                          <p:attrName>style.visibility</p:attrName>
                                        </p:attrNameLst>
                                      </p:cBhvr>
                                      <p:to>
                                        <p:strVal val="visible"/>
                                      </p:to>
                                    </p:set>
                                    <p:anim calcmode="lin" valueType="num">
                                      <p:cBhvr additive="base">
                                        <p:cTn id="17" dur="500" fill="hold"/>
                                        <p:tgtEl>
                                          <p:spTgt spid="26726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67267">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267267">
                                            <p:txEl>
                                              <p:pRg st="3" end="3"/>
                                            </p:txEl>
                                          </p:spTgt>
                                        </p:tgtEl>
                                        <p:attrNameLst>
                                          <p:attrName>style.visibility</p:attrName>
                                        </p:attrNameLst>
                                      </p:cBhvr>
                                      <p:to>
                                        <p:strVal val="visible"/>
                                      </p:to>
                                    </p:set>
                                    <p:anim calcmode="lin" valueType="num">
                                      <p:cBhvr additive="base">
                                        <p:cTn id="21" dur="500" fill="hold"/>
                                        <p:tgtEl>
                                          <p:spTgt spid="26726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67267">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267267">
                                            <p:txEl>
                                              <p:pRg st="4" end="4"/>
                                            </p:txEl>
                                          </p:spTgt>
                                        </p:tgtEl>
                                        <p:attrNameLst>
                                          <p:attrName>style.visibility</p:attrName>
                                        </p:attrNameLst>
                                      </p:cBhvr>
                                      <p:to>
                                        <p:strVal val="visible"/>
                                      </p:to>
                                    </p:set>
                                    <p:anim calcmode="lin" valueType="num">
                                      <p:cBhvr additive="base">
                                        <p:cTn id="25" dur="500" fill="hold"/>
                                        <p:tgtEl>
                                          <p:spTgt spid="26726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7267">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67" grpId="0" uiExpand="1" build="p" bldLvl="2"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297180" y="691555"/>
            <a:ext cx="8549640" cy="944628"/>
          </a:xfrm>
        </p:spPr>
        <p:txBody>
          <a:bodyPr/>
          <a:lstStyle/>
          <a:p>
            <a:pPr eaLnBrk="1" hangingPunct="1"/>
            <a:r>
              <a:rPr lang="en-US" altLang="en-US" dirty="0"/>
              <a:t>Relationships and Borrowing Costs </a:t>
            </a:r>
            <a:r>
              <a:rPr lang="en-US" altLang="en-US" sz="2000" dirty="0"/>
              <a:t>(continued)</a:t>
            </a:r>
          </a:p>
        </p:txBody>
      </p:sp>
      <p:sp>
        <p:nvSpPr>
          <p:cNvPr id="269315" name="Rectangle 3"/>
          <p:cNvSpPr>
            <a:spLocks noGrp="1" noChangeArrowheads="1"/>
          </p:cNvSpPr>
          <p:nvPr>
            <p:ph type="body" sz="half" idx="1"/>
          </p:nvPr>
        </p:nvSpPr>
        <p:spPr>
          <a:xfrm>
            <a:off x="928688" y="1608138"/>
            <a:ext cx="7240587" cy="4811712"/>
          </a:xfrm>
        </p:spPr>
        <p:txBody>
          <a:bodyPr/>
          <a:lstStyle/>
          <a:p>
            <a:pPr eaLnBrk="1" hangingPunct="1"/>
            <a:r>
              <a:rPr lang="en-US" altLang="en-US" sz="2400" dirty="0"/>
              <a:t>Insurance agreement clause</a:t>
            </a:r>
          </a:p>
          <a:p>
            <a:pPr lvl="1" eaLnBrk="1" hangingPunct="1"/>
            <a:r>
              <a:rPr lang="en-US" altLang="en-US" dirty="0"/>
              <a:t>You must purchase life insurance that will payoff your loan if you die before the loan is paid off</a:t>
            </a:r>
          </a:p>
          <a:p>
            <a:pPr eaLnBrk="1" hangingPunct="1"/>
            <a:r>
              <a:rPr lang="en-US" altLang="en-US" sz="2400" dirty="0"/>
              <a:t>Acceleration clause</a:t>
            </a:r>
          </a:p>
          <a:p>
            <a:pPr lvl="1" eaLnBrk="1" hangingPunct="1"/>
            <a:r>
              <a:rPr lang="en-US" altLang="en-US" dirty="0"/>
              <a:t>Requires the entire loan to be paid-in-full if you miss just one payment</a:t>
            </a:r>
          </a:p>
          <a:p>
            <a:pPr eaLnBrk="1" hangingPunct="1"/>
            <a:r>
              <a:rPr lang="en-US" altLang="en-US" sz="2400" dirty="0"/>
              <a:t>Deficiency payments clause</a:t>
            </a:r>
          </a:p>
          <a:p>
            <a:pPr lvl="1" eaLnBrk="1" hangingPunct="1"/>
            <a:r>
              <a:rPr lang="en-US" altLang="en-US" dirty="0"/>
              <a:t>Requires any amount in excess to be paid if the collateral's value does not satisfy the loan.</a:t>
            </a:r>
          </a:p>
          <a:p>
            <a:pPr eaLnBrk="1" hangingPunct="1"/>
            <a:r>
              <a:rPr lang="en-US" altLang="en-US" sz="2400" dirty="0"/>
              <a:t>Recourse clause</a:t>
            </a:r>
          </a:p>
          <a:p>
            <a:pPr lvl="1" eaLnBrk="1" hangingPunct="1"/>
            <a:r>
              <a:rPr lang="en-US" altLang="en-US" dirty="0"/>
              <a:t>Defines the lender’s ability to collect any outstanding balance via wage attachments and garnishments</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9315">
                                            <p:txEl>
                                              <p:pRg st="0" end="0"/>
                                            </p:txEl>
                                          </p:spTgt>
                                        </p:tgtEl>
                                        <p:attrNameLst>
                                          <p:attrName>style.visibility</p:attrName>
                                        </p:attrNameLst>
                                      </p:cBhvr>
                                      <p:to>
                                        <p:strVal val="visible"/>
                                      </p:to>
                                    </p:set>
                                    <p:anim calcmode="lin" valueType="num">
                                      <p:cBhvr additive="base">
                                        <p:cTn id="7" dur="500" fill="hold"/>
                                        <p:tgtEl>
                                          <p:spTgt spid="2693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9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9315">
                                            <p:txEl>
                                              <p:pRg st="1" end="1"/>
                                            </p:txEl>
                                          </p:spTgt>
                                        </p:tgtEl>
                                        <p:attrNameLst>
                                          <p:attrName>style.visibility</p:attrName>
                                        </p:attrNameLst>
                                      </p:cBhvr>
                                      <p:to>
                                        <p:strVal val="visible"/>
                                      </p:to>
                                    </p:set>
                                    <p:anim calcmode="lin" valueType="num">
                                      <p:cBhvr additive="base">
                                        <p:cTn id="13" dur="500" fill="hold"/>
                                        <p:tgtEl>
                                          <p:spTgt spid="2693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93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69315">
                                            <p:txEl>
                                              <p:pRg st="2" end="2"/>
                                            </p:txEl>
                                          </p:spTgt>
                                        </p:tgtEl>
                                        <p:attrNameLst>
                                          <p:attrName>style.visibility</p:attrName>
                                        </p:attrNameLst>
                                      </p:cBhvr>
                                      <p:to>
                                        <p:strVal val="visible"/>
                                      </p:to>
                                    </p:set>
                                    <p:anim calcmode="lin" valueType="num">
                                      <p:cBhvr additive="base">
                                        <p:cTn id="17" dur="500" fill="hold"/>
                                        <p:tgtEl>
                                          <p:spTgt spid="2693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693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69315">
                                            <p:txEl>
                                              <p:pRg st="3" end="3"/>
                                            </p:txEl>
                                          </p:spTgt>
                                        </p:tgtEl>
                                        <p:attrNameLst>
                                          <p:attrName>style.visibility</p:attrName>
                                        </p:attrNameLst>
                                      </p:cBhvr>
                                      <p:to>
                                        <p:strVal val="visible"/>
                                      </p:to>
                                    </p:set>
                                    <p:anim calcmode="lin" valueType="num">
                                      <p:cBhvr additive="base">
                                        <p:cTn id="21" dur="500" fill="hold"/>
                                        <p:tgtEl>
                                          <p:spTgt spid="2693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693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69315">
                                            <p:txEl>
                                              <p:pRg st="4" end="4"/>
                                            </p:txEl>
                                          </p:spTgt>
                                        </p:tgtEl>
                                        <p:attrNameLst>
                                          <p:attrName>style.visibility</p:attrName>
                                        </p:attrNameLst>
                                      </p:cBhvr>
                                      <p:to>
                                        <p:strVal val="visible"/>
                                      </p:to>
                                    </p:set>
                                    <p:anim calcmode="lin" valueType="num">
                                      <p:cBhvr additive="base">
                                        <p:cTn id="25" dur="500" fill="hold"/>
                                        <p:tgtEl>
                                          <p:spTgt spid="2693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93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69315">
                                            <p:txEl>
                                              <p:pRg st="5" end="5"/>
                                            </p:txEl>
                                          </p:spTgt>
                                        </p:tgtEl>
                                        <p:attrNameLst>
                                          <p:attrName>style.visibility</p:attrName>
                                        </p:attrNameLst>
                                      </p:cBhvr>
                                      <p:to>
                                        <p:strVal val="visible"/>
                                      </p:to>
                                    </p:set>
                                    <p:anim calcmode="lin" valueType="num">
                                      <p:cBhvr additive="base">
                                        <p:cTn id="29" dur="500" fill="hold"/>
                                        <p:tgtEl>
                                          <p:spTgt spid="2693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6931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69315">
                                            <p:txEl>
                                              <p:pRg st="6" end="6"/>
                                            </p:txEl>
                                          </p:spTgt>
                                        </p:tgtEl>
                                        <p:attrNameLst>
                                          <p:attrName>style.visibility</p:attrName>
                                        </p:attrNameLst>
                                      </p:cBhvr>
                                      <p:to>
                                        <p:strVal val="visible"/>
                                      </p:to>
                                    </p:set>
                                    <p:anim calcmode="lin" valueType="num">
                                      <p:cBhvr additive="base">
                                        <p:cTn id="33" dur="500" fill="hold"/>
                                        <p:tgtEl>
                                          <p:spTgt spid="26931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6931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69315">
                                            <p:txEl>
                                              <p:pRg st="7" end="7"/>
                                            </p:txEl>
                                          </p:spTgt>
                                        </p:tgtEl>
                                        <p:attrNameLst>
                                          <p:attrName>style.visibility</p:attrName>
                                        </p:attrNameLst>
                                      </p:cBhvr>
                                      <p:to>
                                        <p:strVal val="visible"/>
                                      </p:to>
                                    </p:set>
                                    <p:anim calcmode="lin" valueType="num">
                                      <p:cBhvr additive="base">
                                        <p:cTn id="37" dur="500" fill="hold"/>
                                        <p:tgtEl>
                                          <p:spTgt spid="26931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931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315" grpId="0" uiExpand="1"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altLang="en-US" dirty="0"/>
              <a:t>Case Study</a:t>
            </a:r>
          </a:p>
        </p:txBody>
      </p:sp>
      <p:sp>
        <p:nvSpPr>
          <p:cNvPr id="103427" name="Rectangle 3"/>
          <p:cNvSpPr>
            <a:spLocks noGrp="1" noChangeArrowheads="1"/>
          </p:cNvSpPr>
          <p:nvPr>
            <p:ph idx="1"/>
          </p:nvPr>
        </p:nvSpPr>
        <p:spPr>
          <a:xfrm>
            <a:off x="984250" y="1646238"/>
            <a:ext cx="7230710" cy="5472112"/>
          </a:xfrm>
        </p:spPr>
        <p:txBody>
          <a:bodyPr/>
          <a:lstStyle/>
          <a:p>
            <a:pPr eaLnBrk="1" hangingPunct="1">
              <a:buClr>
                <a:srgbClr val="66FFFF"/>
              </a:buClr>
              <a:buFontTx/>
              <a:buNone/>
            </a:pPr>
            <a:r>
              <a:rPr lang="en-US" altLang="en-US" sz="2200" dirty="0"/>
              <a:t>Data</a:t>
            </a:r>
          </a:p>
          <a:p>
            <a:pPr lvl="1" eaLnBrk="1" hangingPunct="1"/>
            <a:r>
              <a:rPr lang="en-US" altLang="en-US" sz="2200" dirty="0"/>
              <a:t>Anne is looking at the mortgage cost of a $300,000 6.0% fixed rate 30 year amortizing loan versus a 7.0% fixed rate 30 year loan with an 10 year interest only option.</a:t>
            </a:r>
          </a:p>
          <a:p>
            <a:pPr eaLnBrk="1" hangingPunct="1">
              <a:buFont typeface="Wingdings" panose="05000000000000000000" pitchFamily="2" charset="2"/>
              <a:buNone/>
            </a:pPr>
            <a:r>
              <a:rPr lang="en-US" altLang="en-US" sz="2200" dirty="0"/>
              <a:t>Calculations  </a:t>
            </a:r>
          </a:p>
          <a:p>
            <a:pPr lvl="1" eaLnBrk="1" hangingPunct="1"/>
            <a:r>
              <a:rPr lang="en-US" altLang="en-US" sz="2200" dirty="0"/>
              <a:t>A.  What are her monthly payments for each loan for the first 10 years?</a:t>
            </a:r>
          </a:p>
          <a:p>
            <a:pPr lvl="1" eaLnBrk="1" hangingPunct="1"/>
            <a:r>
              <a:rPr lang="en-US" altLang="en-US" sz="2200" dirty="0"/>
              <a:t>B.  What is her new monthly payment beginning in year 11 after the interest only period ends?</a:t>
            </a:r>
          </a:p>
          <a:p>
            <a:pPr eaLnBrk="1" hangingPunct="1">
              <a:buFont typeface="Wingdings" panose="05000000000000000000" pitchFamily="2" charset="2"/>
              <a:buNone/>
            </a:pPr>
            <a:r>
              <a:rPr lang="en-US" altLang="en-US" sz="2200" dirty="0"/>
              <a:t>Application</a:t>
            </a:r>
          </a:p>
          <a:p>
            <a:pPr lvl="1" eaLnBrk="1" hangingPunct="1"/>
            <a:r>
              <a:rPr lang="en-US" altLang="en-US" sz="2200" dirty="0"/>
              <a:t>C.  How much did Anne’s monthly payment rise in year 11 in percentage terms for the interest only loan?</a:t>
            </a:r>
          </a:p>
        </p:txBody>
      </p:sp>
    </p:spTree>
    <p:extLst>
      <p:ext uri="{BB962C8B-B14F-4D97-AF65-F5344CB8AC3E}">
        <p14:creationId xmlns:p14="http://schemas.microsoft.com/office/powerpoint/2010/main" val="3314146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42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42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42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42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342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34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473075" y="241300"/>
            <a:ext cx="8229600" cy="1219200"/>
          </a:xfrm>
          <a:noFill/>
        </p:spPr>
        <p:txBody>
          <a:bodyPr lIns="90488" tIns="44450" rIns="90488" bIns="44450" anchor="b"/>
          <a:lstStyle/>
          <a:p>
            <a:pPr eaLnBrk="1" hangingPunct="1"/>
            <a:r>
              <a:rPr lang="en-US" altLang="en-US" dirty="0"/>
              <a:t>Relationships and Borrowing Costs </a:t>
            </a:r>
            <a:r>
              <a:rPr lang="en-US" altLang="en-US" sz="2000" dirty="0"/>
              <a:t>(continued)</a:t>
            </a:r>
          </a:p>
        </p:txBody>
      </p:sp>
      <p:sp>
        <p:nvSpPr>
          <p:cNvPr id="116739" name="Rectangle 3"/>
          <p:cNvSpPr>
            <a:spLocks noGrp="1" noChangeArrowheads="1"/>
          </p:cNvSpPr>
          <p:nvPr>
            <p:ph idx="1"/>
          </p:nvPr>
        </p:nvSpPr>
        <p:spPr>
          <a:xfrm>
            <a:off x="928688" y="1608138"/>
            <a:ext cx="7242175" cy="4454525"/>
          </a:xfrm>
        </p:spPr>
        <p:txBody>
          <a:bodyPr lIns="90488" tIns="44450" rIns="90488" bIns="44450"/>
          <a:lstStyle/>
          <a:p>
            <a:pPr eaLnBrk="1" hangingPunct="1"/>
            <a:r>
              <a:rPr lang="en-US" altLang="en-US"/>
              <a:t>3.  Know the steps to reduce borrowing costs</a:t>
            </a:r>
          </a:p>
          <a:p>
            <a:pPr lvl="1" eaLnBrk="1" hangingPunct="1"/>
            <a:r>
              <a:rPr lang="en-US" altLang="en-US"/>
              <a:t>a. Don’t get into debt in the first place!</a:t>
            </a:r>
          </a:p>
          <a:p>
            <a:pPr lvl="2" eaLnBrk="1" hangingPunct="1"/>
            <a:r>
              <a:rPr lang="en-US" altLang="en-US"/>
              <a:t>Follow the prophet—rather than your wants!</a:t>
            </a:r>
          </a:p>
          <a:p>
            <a:pPr lvl="3" eaLnBrk="1" hangingPunct="1"/>
            <a:r>
              <a:rPr lang="en-US" altLang="en-US"/>
              <a:t>Distinguish between true needs and wants</a:t>
            </a:r>
          </a:p>
          <a:p>
            <a:pPr lvl="2" eaLnBrk="1" hangingPunct="1"/>
            <a:r>
              <a:rPr lang="en-US" altLang="en-US"/>
              <a:t>Remember your goals</a:t>
            </a:r>
          </a:p>
          <a:p>
            <a:pPr lvl="3" eaLnBrk="1" hangingPunct="1"/>
            <a:r>
              <a:rPr lang="en-US" altLang="en-US"/>
              <a:t>Remember ignorance, carelessness, compulsiveness, pride, and necessity are offset by knowledge, exactness, discipline, humility, and self reliance</a:t>
            </a:r>
          </a:p>
          <a:p>
            <a:pPr lvl="2" eaLnBrk="1" hangingPunct="1"/>
            <a:r>
              <a:rPr lang="en-US" altLang="en-US"/>
              <a:t>Stick to your budget</a:t>
            </a:r>
          </a:p>
          <a:p>
            <a:pPr lvl="3" eaLnBrk="1" hangingPunct="1"/>
            <a:r>
              <a:rPr lang="en-US" altLang="en-US"/>
              <a:t>If you really need it, plan and save for it</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16739">
                                            <p:txEl>
                                              <p:pRg st="0" end="0"/>
                                            </p:txEl>
                                          </p:spTgt>
                                        </p:tgtEl>
                                        <p:attrNameLst>
                                          <p:attrName>style.visibility</p:attrName>
                                        </p:attrNameLst>
                                      </p:cBhvr>
                                      <p:to>
                                        <p:strVal val="visible"/>
                                      </p:to>
                                    </p:set>
                                    <p:anim calcmode="lin" valueType="num">
                                      <p:cBhvr additive="base">
                                        <p:cTn id="7" dur="500" fill="hold"/>
                                        <p:tgtEl>
                                          <p:spTgt spid="1167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67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16739">
                                            <p:txEl>
                                              <p:pRg st="1" end="1"/>
                                            </p:txEl>
                                          </p:spTgt>
                                        </p:tgtEl>
                                        <p:attrNameLst>
                                          <p:attrName>style.visibility</p:attrName>
                                        </p:attrNameLst>
                                      </p:cBhvr>
                                      <p:to>
                                        <p:strVal val="visible"/>
                                      </p:to>
                                    </p:set>
                                    <p:anim calcmode="lin" valueType="num">
                                      <p:cBhvr additive="base">
                                        <p:cTn id="13" dur="500" fill="hold"/>
                                        <p:tgtEl>
                                          <p:spTgt spid="1167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673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12" fill="hold" grpId="0" nodeType="withEffect">
                                  <p:stCondLst>
                                    <p:cond delay="0"/>
                                  </p:stCondLst>
                                  <p:childTnLst>
                                    <p:set>
                                      <p:cBhvr>
                                        <p:cTn id="16" dur="1" fill="hold">
                                          <p:stCondLst>
                                            <p:cond delay="0"/>
                                          </p:stCondLst>
                                        </p:cTn>
                                        <p:tgtEl>
                                          <p:spTgt spid="116739">
                                            <p:txEl>
                                              <p:pRg st="2" end="2"/>
                                            </p:txEl>
                                          </p:spTgt>
                                        </p:tgtEl>
                                        <p:attrNameLst>
                                          <p:attrName>style.visibility</p:attrName>
                                        </p:attrNameLst>
                                      </p:cBhvr>
                                      <p:to>
                                        <p:strVal val="visible"/>
                                      </p:to>
                                    </p:set>
                                    <p:anim calcmode="lin" valueType="num">
                                      <p:cBhvr additive="base">
                                        <p:cTn id="17" dur="500" fill="hold"/>
                                        <p:tgtEl>
                                          <p:spTgt spid="1167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673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12" fill="hold" grpId="0" nodeType="withEffect">
                                  <p:stCondLst>
                                    <p:cond delay="0"/>
                                  </p:stCondLst>
                                  <p:childTnLst>
                                    <p:set>
                                      <p:cBhvr>
                                        <p:cTn id="20" dur="1" fill="hold">
                                          <p:stCondLst>
                                            <p:cond delay="0"/>
                                          </p:stCondLst>
                                        </p:cTn>
                                        <p:tgtEl>
                                          <p:spTgt spid="116739">
                                            <p:txEl>
                                              <p:pRg st="3" end="3"/>
                                            </p:txEl>
                                          </p:spTgt>
                                        </p:tgtEl>
                                        <p:attrNameLst>
                                          <p:attrName>style.visibility</p:attrName>
                                        </p:attrNameLst>
                                      </p:cBhvr>
                                      <p:to>
                                        <p:strVal val="visible"/>
                                      </p:to>
                                    </p:set>
                                    <p:anim calcmode="lin" valueType="num">
                                      <p:cBhvr additive="base">
                                        <p:cTn id="21" dur="500" fill="hold"/>
                                        <p:tgtEl>
                                          <p:spTgt spid="1167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1673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0"/>
                                  </p:stCondLst>
                                  <p:childTnLst>
                                    <p:set>
                                      <p:cBhvr>
                                        <p:cTn id="24" dur="1" fill="hold">
                                          <p:stCondLst>
                                            <p:cond delay="0"/>
                                          </p:stCondLst>
                                        </p:cTn>
                                        <p:tgtEl>
                                          <p:spTgt spid="116739">
                                            <p:txEl>
                                              <p:pRg st="4" end="4"/>
                                            </p:txEl>
                                          </p:spTgt>
                                        </p:tgtEl>
                                        <p:attrNameLst>
                                          <p:attrName>style.visibility</p:attrName>
                                        </p:attrNameLst>
                                      </p:cBhvr>
                                      <p:to>
                                        <p:strVal val="visible"/>
                                      </p:to>
                                    </p:set>
                                    <p:anim calcmode="lin" valueType="num">
                                      <p:cBhvr additive="base">
                                        <p:cTn id="25" dur="500" fill="hold"/>
                                        <p:tgtEl>
                                          <p:spTgt spid="1167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673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116739">
                                            <p:txEl>
                                              <p:pRg st="5" end="5"/>
                                            </p:txEl>
                                          </p:spTgt>
                                        </p:tgtEl>
                                        <p:attrNameLst>
                                          <p:attrName>style.visibility</p:attrName>
                                        </p:attrNameLst>
                                      </p:cBhvr>
                                      <p:to>
                                        <p:strVal val="visible"/>
                                      </p:to>
                                    </p:set>
                                    <p:anim calcmode="lin" valueType="num">
                                      <p:cBhvr additive="base">
                                        <p:cTn id="29" dur="500" fill="hold"/>
                                        <p:tgtEl>
                                          <p:spTgt spid="1167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16739">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0"/>
                                  </p:stCondLst>
                                  <p:childTnLst>
                                    <p:set>
                                      <p:cBhvr>
                                        <p:cTn id="32" dur="1" fill="hold">
                                          <p:stCondLst>
                                            <p:cond delay="0"/>
                                          </p:stCondLst>
                                        </p:cTn>
                                        <p:tgtEl>
                                          <p:spTgt spid="116739">
                                            <p:txEl>
                                              <p:pRg st="6" end="6"/>
                                            </p:txEl>
                                          </p:spTgt>
                                        </p:tgtEl>
                                        <p:attrNameLst>
                                          <p:attrName>style.visibility</p:attrName>
                                        </p:attrNameLst>
                                      </p:cBhvr>
                                      <p:to>
                                        <p:strVal val="visible"/>
                                      </p:to>
                                    </p:set>
                                    <p:anim calcmode="lin" valueType="num">
                                      <p:cBhvr additive="base">
                                        <p:cTn id="33" dur="500" fill="hold"/>
                                        <p:tgtEl>
                                          <p:spTgt spid="11673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16739">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0"/>
                                  </p:stCondLst>
                                  <p:childTnLst>
                                    <p:set>
                                      <p:cBhvr>
                                        <p:cTn id="36" dur="1" fill="hold">
                                          <p:stCondLst>
                                            <p:cond delay="0"/>
                                          </p:stCondLst>
                                        </p:cTn>
                                        <p:tgtEl>
                                          <p:spTgt spid="116739">
                                            <p:txEl>
                                              <p:pRg st="7" end="7"/>
                                            </p:txEl>
                                          </p:spTgt>
                                        </p:tgtEl>
                                        <p:attrNameLst>
                                          <p:attrName>style.visibility</p:attrName>
                                        </p:attrNameLst>
                                      </p:cBhvr>
                                      <p:to>
                                        <p:strVal val="visible"/>
                                      </p:to>
                                    </p:set>
                                    <p:anim calcmode="lin" valueType="num">
                                      <p:cBhvr additive="base">
                                        <p:cTn id="37" dur="500" fill="hold"/>
                                        <p:tgtEl>
                                          <p:spTgt spid="116739">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1673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uiExpand="1" build="p" bldLvl="2"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219393" y="685800"/>
            <a:ext cx="8549640" cy="914400"/>
          </a:xfrm>
        </p:spPr>
        <p:txBody>
          <a:bodyPr/>
          <a:lstStyle/>
          <a:p>
            <a:pPr eaLnBrk="1" hangingPunct="1"/>
            <a:r>
              <a:rPr lang="en-US" altLang="en-US" dirty="0"/>
              <a:t>Relationships and Borrowing Costs </a:t>
            </a:r>
            <a:r>
              <a:rPr lang="en-US" altLang="en-US" sz="2000" dirty="0"/>
              <a:t>(continued)</a:t>
            </a:r>
          </a:p>
        </p:txBody>
      </p:sp>
      <p:sp>
        <p:nvSpPr>
          <p:cNvPr id="67587" name="Rectangle 3"/>
          <p:cNvSpPr>
            <a:spLocks noGrp="1" noChangeArrowheads="1"/>
          </p:cNvSpPr>
          <p:nvPr>
            <p:ph idx="1"/>
          </p:nvPr>
        </p:nvSpPr>
        <p:spPr>
          <a:xfrm>
            <a:off x="928688" y="1608138"/>
            <a:ext cx="7286625" cy="4797425"/>
          </a:xfrm>
        </p:spPr>
        <p:txBody>
          <a:bodyPr/>
          <a:lstStyle/>
          <a:p>
            <a:pPr eaLnBrk="1" hangingPunct="1"/>
            <a:r>
              <a:rPr lang="en-US" altLang="en-US"/>
              <a:t>b.  Compare the after-tax cost of borrowing with the after-tax lost return from using savings</a:t>
            </a:r>
          </a:p>
          <a:p>
            <a:pPr lvl="1" eaLnBrk="1" hangingPunct="1"/>
            <a:r>
              <a:rPr lang="en-US" altLang="en-US"/>
              <a:t>It makes little sense to borrow at a high interest rate when you have savings earning a lower rate.  The formula is:</a:t>
            </a:r>
          </a:p>
          <a:p>
            <a:pPr lvl="2" eaLnBrk="1" hangingPunct="1"/>
            <a:r>
              <a:rPr lang="en-US" altLang="en-US"/>
              <a:t>After-tax lost return = nominal interest rate * (1 – tax rate)</a:t>
            </a:r>
          </a:p>
          <a:p>
            <a:pPr lvl="2" eaLnBrk="1" hangingPunct="1"/>
            <a:r>
              <a:rPr lang="en-US" altLang="en-US"/>
              <a:t>Tax rate = Federal + State + Local marginal tax rates	</a:t>
            </a:r>
          </a:p>
          <a:p>
            <a:pPr lvl="1" eaLnBrk="1" hangingPunct="1"/>
            <a:r>
              <a:rPr lang="en-US" altLang="en-US"/>
              <a:t>Be careful though, to not put your house at risk!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 calcmode="lin" valueType="num">
                                      <p:cBhvr additive="base">
                                        <p:cTn id="7" dur="500" fill="hold"/>
                                        <p:tgtEl>
                                          <p:spTgt spid="67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7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7587">
                                            <p:txEl>
                                              <p:pRg st="1" end="1"/>
                                            </p:txEl>
                                          </p:spTgt>
                                        </p:tgtEl>
                                        <p:attrNameLst>
                                          <p:attrName>style.visibility</p:attrName>
                                        </p:attrNameLst>
                                      </p:cBhvr>
                                      <p:to>
                                        <p:strVal val="visible"/>
                                      </p:to>
                                    </p:set>
                                    <p:anim calcmode="lin" valueType="num">
                                      <p:cBhvr additive="base">
                                        <p:cTn id="13" dur="500" fill="hold"/>
                                        <p:tgtEl>
                                          <p:spTgt spid="67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75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67587">
                                            <p:txEl>
                                              <p:pRg st="2" end="2"/>
                                            </p:txEl>
                                          </p:spTgt>
                                        </p:tgtEl>
                                        <p:attrNameLst>
                                          <p:attrName>style.visibility</p:attrName>
                                        </p:attrNameLst>
                                      </p:cBhvr>
                                      <p:to>
                                        <p:strVal val="visible"/>
                                      </p:to>
                                    </p:set>
                                    <p:anim calcmode="lin" valueType="num">
                                      <p:cBhvr additive="base">
                                        <p:cTn id="17" dur="500" fill="hold"/>
                                        <p:tgtEl>
                                          <p:spTgt spid="675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75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7587">
                                            <p:txEl>
                                              <p:pRg st="3" end="3"/>
                                            </p:txEl>
                                          </p:spTgt>
                                        </p:tgtEl>
                                        <p:attrNameLst>
                                          <p:attrName>style.visibility</p:attrName>
                                        </p:attrNameLst>
                                      </p:cBhvr>
                                      <p:to>
                                        <p:strVal val="visible"/>
                                      </p:to>
                                    </p:set>
                                    <p:anim calcmode="lin" valueType="num">
                                      <p:cBhvr additive="base">
                                        <p:cTn id="21" dur="500" fill="hold"/>
                                        <p:tgtEl>
                                          <p:spTgt spid="675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75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7587">
                                            <p:txEl>
                                              <p:pRg st="4" end="4"/>
                                            </p:txEl>
                                          </p:spTgt>
                                        </p:tgtEl>
                                        <p:attrNameLst>
                                          <p:attrName>style.visibility</p:attrName>
                                        </p:attrNameLst>
                                      </p:cBhvr>
                                      <p:to>
                                        <p:strVal val="visible"/>
                                      </p:to>
                                    </p:set>
                                    <p:anim calcmode="lin" valueType="num">
                                      <p:cBhvr additive="base">
                                        <p:cTn id="25" dur="500" fill="hold"/>
                                        <p:tgtEl>
                                          <p:spTgt spid="675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758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uiExpand="1" build="p" bldLvl="2"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81000" y="539750"/>
            <a:ext cx="8382000" cy="1143000"/>
          </a:xfrm>
        </p:spPr>
        <p:txBody>
          <a:bodyPr/>
          <a:lstStyle/>
          <a:p>
            <a:pPr eaLnBrk="1" hangingPunct="1"/>
            <a:r>
              <a:rPr lang="en-US" altLang="en-US" dirty="0"/>
              <a:t>Relationships and Borrowing Costs </a:t>
            </a:r>
            <a:r>
              <a:rPr lang="en-US" altLang="en-US" sz="2000" dirty="0"/>
              <a:t>(continued)</a:t>
            </a:r>
          </a:p>
        </p:txBody>
      </p:sp>
      <p:sp>
        <p:nvSpPr>
          <p:cNvPr id="158723" name="Rectangle 3"/>
          <p:cNvSpPr>
            <a:spLocks noGrp="1" noChangeArrowheads="1"/>
          </p:cNvSpPr>
          <p:nvPr>
            <p:ph idx="1"/>
          </p:nvPr>
        </p:nvSpPr>
        <p:spPr>
          <a:xfrm>
            <a:off x="942975" y="1608138"/>
            <a:ext cx="7286625" cy="4419600"/>
          </a:xfrm>
        </p:spPr>
        <p:txBody>
          <a:bodyPr/>
          <a:lstStyle/>
          <a:p>
            <a:pPr eaLnBrk="1" hangingPunct="1"/>
            <a:r>
              <a:rPr lang="en-US" altLang="en-US"/>
              <a:t>c. Maintain a strong credit rating</a:t>
            </a:r>
          </a:p>
          <a:p>
            <a:pPr lvl="1" eaLnBrk="1" hangingPunct="1"/>
            <a:r>
              <a:rPr lang="en-US" altLang="en-US"/>
              <a:t>Increase your credit score</a:t>
            </a:r>
          </a:p>
          <a:p>
            <a:pPr lvl="2" eaLnBrk="1" hangingPunct="1"/>
            <a:r>
              <a:rPr lang="en-US" altLang="en-US"/>
              <a:t>Make sure your credit reports have no mistakes</a:t>
            </a:r>
          </a:p>
          <a:p>
            <a:pPr lvl="2" eaLnBrk="1" hangingPunct="1"/>
            <a:r>
              <a:rPr lang="en-US" altLang="en-US"/>
              <a:t>Pay all your bills on-time</a:t>
            </a:r>
          </a:p>
          <a:p>
            <a:pPr lvl="2" eaLnBrk="1" hangingPunct="1"/>
            <a:r>
              <a:rPr lang="en-US" altLang="en-US"/>
              <a:t>Keep balances low, particularly on revolving debt</a:t>
            </a:r>
          </a:p>
          <a:p>
            <a:pPr lvl="2" eaLnBrk="1" hangingPunct="1"/>
            <a:r>
              <a:rPr lang="en-US" altLang="en-US"/>
              <a:t>Keep your oldest accounts, but not too many</a:t>
            </a:r>
          </a:p>
          <a:p>
            <a:pPr lvl="2" eaLnBrk="1" hangingPunct="1"/>
            <a:r>
              <a:rPr lang="en-US" altLang="en-US"/>
              <a:t>Don’t apply for too many new cards</a:t>
            </a:r>
          </a:p>
          <a:p>
            <a:pPr lvl="2" eaLnBrk="1" hangingPunct="1"/>
            <a:r>
              <a:rPr lang="en-US" altLang="en-US"/>
              <a:t>Don’t have too many of the same type of cards</a:t>
            </a:r>
          </a:p>
          <a:p>
            <a:pPr lvl="2" eaLnBrk="1" hangingPunct="1"/>
            <a:r>
              <a:rPr lang="en-US" altLang="en-US"/>
              <a:t>Call and increase your credit limits (if possible)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8723">
                                            <p:txEl>
                                              <p:pRg st="0" end="0"/>
                                            </p:txEl>
                                          </p:spTgt>
                                        </p:tgtEl>
                                        <p:attrNameLst>
                                          <p:attrName>style.visibility</p:attrName>
                                        </p:attrNameLst>
                                      </p:cBhvr>
                                      <p:to>
                                        <p:strVal val="visible"/>
                                      </p:to>
                                    </p:set>
                                    <p:anim calcmode="lin" valueType="num">
                                      <p:cBhvr additive="base">
                                        <p:cTn id="7" dur="500" fill="hold"/>
                                        <p:tgtEl>
                                          <p:spTgt spid="1587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8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8723">
                                            <p:txEl>
                                              <p:pRg st="1" end="1"/>
                                            </p:txEl>
                                          </p:spTgt>
                                        </p:tgtEl>
                                        <p:attrNameLst>
                                          <p:attrName>style.visibility</p:attrName>
                                        </p:attrNameLst>
                                      </p:cBhvr>
                                      <p:to>
                                        <p:strVal val="visible"/>
                                      </p:to>
                                    </p:set>
                                    <p:anim calcmode="lin" valueType="num">
                                      <p:cBhvr additive="base">
                                        <p:cTn id="13" dur="500" fill="hold"/>
                                        <p:tgtEl>
                                          <p:spTgt spid="1587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872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8723">
                                            <p:txEl>
                                              <p:pRg st="2" end="2"/>
                                            </p:txEl>
                                          </p:spTgt>
                                        </p:tgtEl>
                                        <p:attrNameLst>
                                          <p:attrName>style.visibility</p:attrName>
                                        </p:attrNameLst>
                                      </p:cBhvr>
                                      <p:to>
                                        <p:strVal val="visible"/>
                                      </p:to>
                                    </p:set>
                                    <p:anim calcmode="lin" valueType="num">
                                      <p:cBhvr additive="base">
                                        <p:cTn id="17" dur="500" fill="hold"/>
                                        <p:tgtEl>
                                          <p:spTgt spid="15872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872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8723">
                                            <p:txEl>
                                              <p:pRg st="3" end="3"/>
                                            </p:txEl>
                                          </p:spTgt>
                                        </p:tgtEl>
                                        <p:attrNameLst>
                                          <p:attrName>style.visibility</p:attrName>
                                        </p:attrNameLst>
                                      </p:cBhvr>
                                      <p:to>
                                        <p:strVal val="visible"/>
                                      </p:to>
                                    </p:set>
                                    <p:anim calcmode="lin" valueType="num">
                                      <p:cBhvr additive="base">
                                        <p:cTn id="21" dur="500" fill="hold"/>
                                        <p:tgtEl>
                                          <p:spTgt spid="15872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872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8723">
                                            <p:txEl>
                                              <p:pRg st="4" end="4"/>
                                            </p:txEl>
                                          </p:spTgt>
                                        </p:tgtEl>
                                        <p:attrNameLst>
                                          <p:attrName>style.visibility</p:attrName>
                                        </p:attrNameLst>
                                      </p:cBhvr>
                                      <p:to>
                                        <p:strVal val="visible"/>
                                      </p:to>
                                    </p:set>
                                    <p:anim calcmode="lin" valueType="num">
                                      <p:cBhvr additive="base">
                                        <p:cTn id="25" dur="500" fill="hold"/>
                                        <p:tgtEl>
                                          <p:spTgt spid="15872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872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8723">
                                            <p:txEl>
                                              <p:pRg st="5" end="5"/>
                                            </p:txEl>
                                          </p:spTgt>
                                        </p:tgtEl>
                                        <p:attrNameLst>
                                          <p:attrName>style.visibility</p:attrName>
                                        </p:attrNameLst>
                                      </p:cBhvr>
                                      <p:to>
                                        <p:strVal val="visible"/>
                                      </p:to>
                                    </p:set>
                                    <p:anim calcmode="lin" valueType="num">
                                      <p:cBhvr additive="base">
                                        <p:cTn id="29" dur="500" fill="hold"/>
                                        <p:tgtEl>
                                          <p:spTgt spid="15872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872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8723">
                                            <p:txEl>
                                              <p:pRg st="6" end="6"/>
                                            </p:txEl>
                                          </p:spTgt>
                                        </p:tgtEl>
                                        <p:attrNameLst>
                                          <p:attrName>style.visibility</p:attrName>
                                        </p:attrNameLst>
                                      </p:cBhvr>
                                      <p:to>
                                        <p:strVal val="visible"/>
                                      </p:to>
                                    </p:set>
                                    <p:anim calcmode="lin" valueType="num">
                                      <p:cBhvr additive="base">
                                        <p:cTn id="33" dur="500" fill="hold"/>
                                        <p:tgtEl>
                                          <p:spTgt spid="15872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872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58723">
                                            <p:txEl>
                                              <p:pRg st="7" end="7"/>
                                            </p:txEl>
                                          </p:spTgt>
                                        </p:tgtEl>
                                        <p:attrNameLst>
                                          <p:attrName>style.visibility</p:attrName>
                                        </p:attrNameLst>
                                      </p:cBhvr>
                                      <p:to>
                                        <p:strVal val="visible"/>
                                      </p:to>
                                    </p:set>
                                    <p:anim calcmode="lin" valueType="num">
                                      <p:cBhvr additive="base">
                                        <p:cTn id="37" dur="500" fill="hold"/>
                                        <p:tgtEl>
                                          <p:spTgt spid="15872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872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8723">
                                            <p:txEl>
                                              <p:pRg st="8" end="8"/>
                                            </p:txEl>
                                          </p:spTgt>
                                        </p:tgtEl>
                                        <p:attrNameLst>
                                          <p:attrName>style.visibility</p:attrName>
                                        </p:attrNameLst>
                                      </p:cBhvr>
                                      <p:to>
                                        <p:strVal val="visible"/>
                                      </p:to>
                                    </p:set>
                                    <p:anim calcmode="lin" valueType="num">
                                      <p:cBhvr additive="base">
                                        <p:cTn id="41" dur="500" fill="hold"/>
                                        <p:tgtEl>
                                          <p:spTgt spid="15872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5872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uiExpand="1" build="p" bldLvl="2"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219393" y="685800"/>
            <a:ext cx="8549640" cy="914400"/>
          </a:xfrm>
        </p:spPr>
        <p:txBody>
          <a:bodyPr/>
          <a:lstStyle/>
          <a:p>
            <a:pPr eaLnBrk="1" hangingPunct="1"/>
            <a:r>
              <a:rPr lang="en-US" altLang="en-US" dirty="0"/>
              <a:t>Relationships and Borrowing Costs </a:t>
            </a:r>
            <a:r>
              <a:rPr lang="en-US" altLang="en-US" sz="2000" dirty="0"/>
              <a:t>(continued)</a:t>
            </a:r>
          </a:p>
        </p:txBody>
      </p:sp>
      <p:sp>
        <p:nvSpPr>
          <p:cNvPr id="160771" name="Rectangle 3"/>
          <p:cNvSpPr>
            <a:spLocks noGrp="1" noChangeArrowheads="1"/>
          </p:cNvSpPr>
          <p:nvPr>
            <p:ph idx="1"/>
          </p:nvPr>
        </p:nvSpPr>
        <p:spPr>
          <a:xfrm>
            <a:off x="942975" y="1608138"/>
            <a:ext cx="7286625" cy="4419600"/>
          </a:xfrm>
        </p:spPr>
        <p:txBody>
          <a:bodyPr/>
          <a:lstStyle/>
          <a:p>
            <a:pPr eaLnBrk="1" hangingPunct="1"/>
            <a:r>
              <a:rPr lang="en-US" altLang="en-US" dirty="0"/>
              <a:t>d. Reduce the lender’s risk</a:t>
            </a:r>
          </a:p>
          <a:p>
            <a:pPr lvl="1" eaLnBrk="1" hangingPunct="1">
              <a:buSzPct val="75000"/>
            </a:pPr>
            <a:r>
              <a:rPr lang="en-US" altLang="en-US" dirty="0"/>
              <a:t>a. Use a variable rate loan</a:t>
            </a:r>
          </a:p>
          <a:p>
            <a:pPr lvl="1" eaLnBrk="1" hangingPunct="1">
              <a:buSzPct val="75000"/>
            </a:pPr>
            <a:r>
              <a:rPr lang="en-US" altLang="en-US" dirty="0"/>
              <a:t>b. Keep the loan term as short as possible</a:t>
            </a:r>
          </a:p>
          <a:p>
            <a:pPr lvl="1" eaLnBrk="1" hangingPunct="1">
              <a:buSzPct val="75000"/>
            </a:pPr>
            <a:r>
              <a:rPr lang="en-US" altLang="en-US" dirty="0"/>
              <a:t>c. Provide collateral for the loan</a:t>
            </a:r>
          </a:p>
          <a:p>
            <a:pPr lvl="1" eaLnBrk="1" hangingPunct="1">
              <a:buSzPct val="75000"/>
            </a:pPr>
            <a:r>
              <a:rPr lang="en-US" altLang="en-US" dirty="0"/>
              <a:t>d. Pay a large down payment on the item to be purchased with financing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0771">
                                            <p:txEl>
                                              <p:pRg st="1" end="1"/>
                                            </p:txEl>
                                          </p:spTgt>
                                        </p:tgtEl>
                                        <p:attrNameLst>
                                          <p:attrName>style.visibility</p:attrName>
                                        </p:attrNameLst>
                                      </p:cBhvr>
                                      <p:to>
                                        <p:strVal val="visible"/>
                                      </p:to>
                                    </p:set>
                                    <p:anim calcmode="lin" valueType="num">
                                      <p:cBhvr additive="base">
                                        <p:cTn id="13"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07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0771">
                                            <p:txEl>
                                              <p:pRg st="3" end="3"/>
                                            </p:txEl>
                                          </p:spTgt>
                                        </p:tgtEl>
                                        <p:attrNameLst>
                                          <p:attrName>style.visibility</p:attrName>
                                        </p:attrNameLst>
                                      </p:cBhvr>
                                      <p:to>
                                        <p:strVal val="visible"/>
                                      </p:to>
                                    </p:set>
                                    <p:anim calcmode="lin" valueType="num">
                                      <p:cBhvr additive="base">
                                        <p:cTn id="21"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07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0771">
                                            <p:txEl>
                                              <p:pRg st="4" end="4"/>
                                            </p:txEl>
                                          </p:spTgt>
                                        </p:tgtEl>
                                        <p:attrNameLst>
                                          <p:attrName>style.visibility</p:attrName>
                                        </p:attrNameLst>
                                      </p:cBhvr>
                                      <p:to>
                                        <p:strVal val="visible"/>
                                      </p:to>
                                    </p:set>
                                    <p:anim calcmode="lin" valueType="num">
                                      <p:cBhvr additive="base">
                                        <p:cTn id="25"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297180" y="691516"/>
            <a:ext cx="8549640" cy="916004"/>
          </a:xfrm>
          <a:noFill/>
        </p:spPr>
        <p:txBody>
          <a:bodyPr lIns="90488" tIns="44450" rIns="90488" bIns="44450" anchor="ctr"/>
          <a:lstStyle/>
          <a:p>
            <a:pPr eaLnBrk="1" hangingPunct="1"/>
            <a:r>
              <a:rPr lang="en-US" altLang="en-US" dirty="0"/>
              <a:t>Relationships and Borrowing Costs </a:t>
            </a:r>
            <a:r>
              <a:rPr lang="en-US" altLang="en-US" sz="2000" dirty="0"/>
              <a:t>(continued)</a:t>
            </a:r>
          </a:p>
        </p:txBody>
      </p:sp>
      <p:sp>
        <p:nvSpPr>
          <p:cNvPr id="114691" name="Rectangle 3"/>
          <p:cNvSpPr>
            <a:spLocks noGrp="1" noChangeArrowheads="1"/>
          </p:cNvSpPr>
          <p:nvPr>
            <p:ph idx="1"/>
          </p:nvPr>
        </p:nvSpPr>
        <p:spPr>
          <a:xfrm>
            <a:off x="912813" y="1608138"/>
            <a:ext cx="4038600" cy="5943600"/>
          </a:xfrm>
        </p:spPr>
        <p:txBody>
          <a:bodyPr lIns="90488" tIns="44450" rIns="90488" bIns="44450"/>
          <a:lstStyle/>
          <a:p>
            <a:pPr eaLnBrk="1" hangingPunct="1"/>
            <a:r>
              <a:rPr lang="en-US" altLang="en-US" sz="2400"/>
              <a:t>Least expensive</a:t>
            </a:r>
          </a:p>
          <a:p>
            <a:pPr lvl="1" eaLnBrk="1" hangingPunct="1"/>
            <a:r>
              <a:rPr lang="en-US" altLang="en-US"/>
              <a:t>Borrowing from parents and family</a:t>
            </a:r>
          </a:p>
          <a:p>
            <a:pPr lvl="1" eaLnBrk="1" hangingPunct="1">
              <a:buSzPct val="75000"/>
            </a:pPr>
            <a:r>
              <a:rPr lang="en-US" altLang="en-US"/>
              <a:t>Home equity loans </a:t>
            </a:r>
          </a:p>
          <a:p>
            <a:pPr lvl="1" eaLnBrk="1" hangingPunct="1">
              <a:buSzPct val="75000"/>
            </a:pPr>
            <a:r>
              <a:rPr lang="en-US" altLang="en-US"/>
              <a:t>Other secured loans</a:t>
            </a:r>
          </a:p>
          <a:p>
            <a:pPr eaLnBrk="1" hangingPunct="1"/>
            <a:r>
              <a:rPr lang="en-US" altLang="en-US" sz="2400"/>
              <a:t>More expensive</a:t>
            </a:r>
          </a:p>
          <a:p>
            <a:pPr lvl="1" eaLnBrk="1" hangingPunct="1">
              <a:buSzPct val="75000"/>
            </a:pPr>
            <a:r>
              <a:rPr lang="en-US" altLang="en-US"/>
              <a:t>Credit unions</a:t>
            </a:r>
          </a:p>
          <a:p>
            <a:pPr lvl="1" eaLnBrk="1" hangingPunct="1">
              <a:buSzPct val="75000"/>
            </a:pPr>
            <a:r>
              <a:rPr lang="en-US" altLang="en-US"/>
              <a:t>Savings and loans</a:t>
            </a:r>
          </a:p>
          <a:p>
            <a:pPr lvl="1" eaLnBrk="1" hangingPunct="1">
              <a:buSzPct val="75000"/>
            </a:pPr>
            <a:r>
              <a:rPr lang="en-US" altLang="en-US"/>
              <a:t>Commercial banks</a:t>
            </a:r>
          </a:p>
        </p:txBody>
      </p:sp>
      <p:sp>
        <p:nvSpPr>
          <p:cNvPr id="114692" name="Rectangle 4"/>
          <p:cNvSpPr>
            <a:spLocks noChangeArrowheads="1"/>
          </p:cNvSpPr>
          <p:nvPr/>
        </p:nvSpPr>
        <p:spPr bwMode="auto">
          <a:xfrm>
            <a:off x="4192588" y="1608138"/>
            <a:ext cx="4038600" cy="500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90488" tIns="44450" rIns="90488" bIns="44450"/>
          <a:lstStyle>
            <a:lvl1pPr marL="342900" indent="-342900">
              <a:spcBef>
                <a:spcPct val="20000"/>
              </a:spcBef>
              <a:buChar char="•"/>
              <a:defRPr sz="2800">
                <a:solidFill>
                  <a:schemeClr val="tx1"/>
                </a:solidFill>
                <a:latin typeface="Times New Roman" panose="02020603050405020304" pitchFamily="18" charset="0"/>
              </a:defRPr>
            </a:lvl1pPr>
            <a:lvl2pPr marL="800100" indent="-342900">
              <a:spcBef>
                <a:spcPct val="20000"/>
              </a:spcBef>
              <a:buChar char="•"/>
              <a:defRPr sz="2400">
                <a:solidFill>
                  <a:schemeClr val="tx1"/>
                </a:solidFill>
                <a:latin typeface="Times New Roman" panose="02020603050405020304" pitchFamily="18" charset="0"/>
              </a:defRPr>
            </a:lvl2pPr>
            <a:lvl3pPr marL="1257300" indent="-3429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r>
              <a:rPr lang="en-US" altLang="en-US" sz="2400"/>
              <a:t>Most expensive</a:t>
            </a:r>
          </a:p>
          <a:p>
            <a:pPr lvl="1" eaLnBrk="1" hangingPunct="1">
              <a:buSzPct val="75000"/>
            </a:pPr>
            <a:r>
              <a:rPr lang="en-US" altLang="en-US"/>
              <a:t>Credit cards</a:t>
            </a:r>
          </a:p>
          <a:p>
            <a:pPr lvl="1" eaLnBrk="1" hangingPunct="1">
              <a:buSzPct val="75000"/>
            </a:pPr>
            <a:r>
              <a:rPr lang="en-US" altLang="en-US"/>
              <a:t>Retail stores</a:t>
            </a:r>
          </a:p>
          <a:p>
            <a:pPr lvl="1" eaLnBrk="1" hangingPunct="1">
              <a:buSzPct val="75000"/>
            </a:pPr>
            <a:r>
              <a:rPr lang="en-US" altLang="en-US"/>
              <a:t>Finance companies and payday lenders</a:t>
            </a:r>
          </a:p>
          <a:p>
            <a:pPr lvl="2" eaLnBrk="1" hangingPunct="1">
              <a:buSzPct val="75000"/>
            </a:pPr>
            <a:r>
              <a:rPr lang="en-US" altLang="en-US"/>
              <a:t>Isn’t it interesting that those who are in the worst financial situation have to pay the most for credit </a:t>
            </a:r>
          </a:p>
        </p:txBody>
      </p:sp>
    </p:spTree>
    <p:extLst>
      <p:ext uri="{BB962C8B-B14F-4D97-AF65-F5344CB8AC3E}">
        <p14:creationId xmlns:p14="http://schemas.microsoft.com/office/powerpoint/2010/main" val="2156209172"/>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animEffect transition="in" filter="dissolve">
                                      <p:cBhvr>
                                        <p:cTn id="7" dur="500"/>
                                        <p:tgtEl>
                                          <p:spTgt spid="114691">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4691">
                                            <p:txEl>
                                              <p:pRg st="1" end="1"/>
                                            </p:txEl>
                                          </p:spTgt>
                                        </p:tgtEl>
                                        <p:attrNameLst>
                                          <p:attrName>style.visibility</p:attrName>
                                        </p:attrNameLst>
                                      </p:cBhvr>
                                      <p:to>
                                        <p:strVal val="visible"/>
                                      </p:to>
                                    </p:set>
                                    <p:animEffect transition="in" filter="dissolve">
                                      <p:cBhvr>
                                        <p:cTn id="10" dur="500"/>
                                        <p:tgtEl>
                                          <p:spTgt spid="114691">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14691">
                                            <p:txEl>
                                              <p:pRg st="2" end="2"/>
                                            </p:txEl>
                                          </p:spTgt>
                                        </p:tgtEl>
                                        <p:attrNameLst>
                                          <p:attrName>style.visibility</p:attrName>
                                        </p:attrNameLst>
                                      </p:cBhvr>
                                      <p:to>
                                        <p:strVal val="visible"/>
                                      </p:to>
                                    </p:set>
                                    <p:animEffect transition="in" filter="dissolve">
                                      <p:cBhvr>
                                        <p:cTn id="13" dur="500"/>
                                        <p:tgtEl>
                                          <p:spTgt spid="114691">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14691">
                                            <p:txEl>
                                              <p:pRg st="3" end="3"/>
                                            </p:txEl>
                                          </p:spTgt>
                                        </p:tgtEl>
                                        <p:attrNameLst>
                                          <p:attrName>style.visibility</p:attrName>
                                        </p:attrNameLst>
                                      </p:cBhvr>
                                      <p:to>
                                        <p:strVal val="visible"/>
                                      </p:to>
                                    </p:set>
                                    <p:animEffect transition="in" filter="dissolve">
                                      <p:cBhvr>
                                        <p:cTn id="16" dur="500"/>
                                        <p:tgtEl>
                                          <p:spTgt spid="114691">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14691">
                                            <p:txEl>
                                              <p:pRg st="4" end="4"/>
                                            </p:txEl>
                                          </p:spTgt>
                                        </p:tgtEl>
                                        <p:attrNameLst>
                                          <p:attrName>style.visibility</p:attrName>
                                        </p:attrNameLst>
                                      </p:cBhvr>
                                      <p:to>
                                        <p:strVal val="visible"/>
                                      </p:to>
                                    </p:set>
                                    <p:animEffect transition="in" filter="dissolve">
                                      <p:cBhvr>
                                        <p:cTn id="21" dur="500"/>
                                        <p:tgtEl>
                                          <p:spTgt spid="114691">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4691">
                                            <p:txEl>
                                              <p:pRg st="5" end="5"/>
                                            </p:txEl>
                                          </p:spTgt>
                                        </p:tgtEl>
                                        <p:attrNameLst>
                                          <p:attrName>style.visibility</p:attrName>
                                        </p:attrNameLst>
                                      </p:cBhvr>
                                      <p:to>
                                        <p:strVal val="visible"/>
                                      </p:to>
                                    </p:set>
                                    <p:animEffect transition="in" filter="dissolve">
                                      <p:cBhvr>
                                        <p:cTn id="24" dur="500"/>
                                        <p:tgtEl>
                                          <p:spTgt spid="114691">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14691">
                                            <p:txEl>
                                              <p:pRg st="6" end="6"/>
                                            </p:txEl>
                                          </p:spTgt>
                                        </p:tgtEl>
                                        <p:attrNameLst>
                                          <p:attrName>style.visibility</p:attrName>
                                        </p:attrNameLst>
                                      </p:cBhvr>
                                      <p:to>
                                        <p:strVal val="visible"/>
                                      </p:to>
                                    </p:set>
                                    <p:animEffect transition="in" filter="dissolve">
                                      <p:cBhvr>
                                        <p:cTn id="27" dur="500"/>
                                        <p:tgtEl>
                                          <p:spTgt spid="114691">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14691">
                                            <p:txEl>
                                              <p:pRg st="7" end="7"/>
                                            </p:txEl>
                                          </p:spTgt>
                                        </p:tgtEl>
                                        <p:attrNameLst>
                                          <p:attrName>style.visibility</p:attrName>
                                        </p:attrNameLst>
                                      </p:cBhvr>
                                      <p:to>
                                        <p:strVal val="visible"/>
                                      </p:to>
                                    </p:set>
                                    <p:animEffect transition="in" filter="dissolve">
                                      <p:cBhvr>
                                        <p:cTn id="30" dur="500"/>
                                        <p:tgtEl>
                                          <p:spTgt spid="114691">
                                            <p:txEl>
                                              <p:pRg st="7" end="7"/>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14692">
                                            <p:txEl>
                                              <p:pRg st="0" end="0"/>
                                            </p:txEl>
                                          </p:spTgt>
                                        </p:tgtEl>
                                        <p:attrNameLst>
                                          <p:attrName>style.visibility</p:attrName>
                                        </p:attrNameLst>
                                      </p:cBhvr>
                                      <p:to>
                                        <p:strVal val="visible"/>
                                      </p:to>
                                    </p:set>
                                    <p:animEffect transition="in" filter="dissolve">
                                      <p:cBhvr>
                                        <p:cTn id="33" dur="500"/>
                                        <p:tgtEl>
                                          <p:spTgt spid="114692">
                                            <p:txEl>
                                              <p:pRg st="0" end="0"/>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14692">
                                            <p:txEl>
                                              <p:pRg st="1" end="1"/>
                                            </p:txEl>
                                          </p:spTgt>
                                        </p:tgtEl>
                                        <p:attrNameLst>
                                          <p:attrName>style.visibility</p:attrName>
                                        </p:attrNameLst>
                                      </p:cBhvr>
                                      <p:to>
                                        <p:strVal val="visible"/>
                                      </p:to>
                                    </p:set>
                                    <p:animEffect transition="in" filter="dissolve">
                                      <p:cBhvr>
                                        <p:cTn id="36" dur="500"/>
                                        <p:tgtEl>
                                          <p:spTgt spid="114692">
                                            <p:txEl>
                                              <p:pRg st="1" end="1"/>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114692">
                                            <p:txEl>
                                              <p:pRg st="2" end="2"/>
                                            </p:txEl>
                                          </p:spTgt>
                                        </p:tgtEl>
                                        <p:attrNameLst>
                                          <p:attrName>style.visibility</p:attrName>
                                        </p:attrNameLst>
                                      </p:cBhvr>
                                      <p:to>
                                        <p:strVal val="visible"/>
                                      </p:to>
                                    </p:set>
                                    <p:animEffect transition="in" filter="dissolve">
                                      <p:cBhvr>
                                        <p:cTn id="39" dur="500"/>
                                        <p:tgtEl>
                                          <p:spTgt spid="114692">
                                            <p:txEl>
                                              <p:pRg st="2" end="2"/>
                                            </p:txEl>
                                          </p:spTgt>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14692">
                                            <p:txEl>
                                              <p:pRg st="3" end="3"/>
                                            </p:txEl>
                                          </p:spTgt>
                                        </p:tgtEl>
                                        <p:attrNameLst>
                                          <p:attrName>style.visibility</p:attrName>
                                        </p:attrNameLst>
                                      </p:cBhvr>
                                      <p:to>
                                        <p:strVal val="visible"/>
                                      </p:to>
                                    </p:set>
                                    <p:animEffect transition="in" filter="dissolve">
                                      <p:cBhvr>
                                        <p:cTn id="42" dur="500"/>
                                        <p:tgtEl>
                                          <p:spTgt spid="114692">
                                            <p:txEl>
                                              <p:pRg st="3" end="3"/>
                                            </p:txEl>
                                          </p:spTgt>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14692">
                                            <p:txEl>
                                              <p:pRg st="4" end="4"/>
                                            </p:txEl>
                                          </p:spTgt>
                                        </p:tgtEl>
                                        <p:attrNameLst>
                                          <p:attrName>style.visibility</p:attrName>
                                        </p:attrNameLst>
                                      </p:cBhvr>
                                      <p:to>
                                        <p:strVal val="visible"/>
                                      </p:to>
                                    </p:set>
                                    <p:animEffect transition="in" filter="dissolve">
                                      <p:cBhvr>
                                        <p:cTn id="45" dur="500"/>
                                        <p:tgtEl>
                                          <p:spTgt spid="11469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uiExpand="1" build="p" bldLvl="3" autoUpdateAnimBg="0"/>
      <p:bldP spid="114692" grpId="0" build="p" bldLvl="3"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297180" y="691516"/>
            <a:ext cx="8549640" cy="916004"/>
          </a:xfrm>
          <a:noFill/>
        </p:spPr>
        <p:txBody>
          <a:bodyPr lIns="90488" tIns="44450" rIns="90488" bIns="44450" anchor="ctr"/>
          <a:lstStyle/>
          <a:p>
            <a:pPr eaLnBrk="1" hangingPunct="1"/>
            <a:r>
              <a:rPr lang="en-US" altLang="en-US" dirty="0"/>
              <a:t>Questions</a:t>
            </a:r>
            <a:endParaRPr lang="en-US" altLang="en-US" sz="2000" dirty="0"/>
          </a:p>
        </p:txBody>
      </p:sp>
      <p:sp>
        <p:nvSpPr>
          <p:cNvPr id="114691" name="Rectangle 3"/>
          <p:cNvSpPr>
            <a:spLocks noGrp="1" noChangeArrowheads="1"/>
          </p:cNvSpPr>
          <p:nvPr>
            <p:ph idx="1"/>
          </p:nvPr>
        </p:nvSpPr>
        <p:spPr>
          <a:xfrm>
            <a:off x="912812" y="1608138"/>
            <a:ext cx="7318375" cy="5943600"/>
          </a:xfrm>
        </p:spPr>
        <p:txBody>
          <a:bodyPr lIns="90488" tIns="44450" rIns="90488" bIns="44450"/>
          <a:lstStyle/>
          <a:p>
            <a:pPr eaLnBrk="1" hangingPunct="1"/>
            <a:r>
              <a:rPr lang="en-US" altLang="en-US" sz="2400" dirty="0"/>
              <a:t>Any questions on the key relationships to reduce </a:t>
            </a:r>
            <a:r>
              <a:rPr lang="en-US" altLang="en-US" sz="2400"/>
              <a:t>borrowing costs?</a:t>
            </a:r>
            <a:endParaRPr lang="en-US" altLang="en-US" dirty="0"/>
          </a:p>
        </p:txBody>
      </p:sp>
      <p:sp>
        <p:nvSpPr>
          <p:cNvPr id="114692" name="Rectangle 4"/>
          <p:cNvSpPr>
            <a:spLocks noChangeArrowheads="1"/>
          </p:cNvSpPr>
          <p:nvPr/>
        </p:nvSpPr>
        <p:spPr bwMode="auto">
          <a:xfrm>
            <a:off x="4192588" y="1608138"/>
            <a:ext cx="4038600" cy="500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90488" tIns="44450" rIns="90488" bIns="44450"/>
          <a:lstStyle>
            <a:lvl1pPr marL="342900" indent="-342900">
              <a:spcBef>
                <a:spcPct val="20000"/>
              </a:spcBef>
              <a:buChar char="•"/>
              <a:defRPr sz="2800">
                <a:solidFill>
                  <a:schemeClr val="tx1"/>
                </a:solidFill>
                <a:latin typeface="Times New Roman" panose="02020603050405020304" pitchFamily="18" charset="0"/>
              </a:defRPr>
            </a:lvl1pPr>
            <a:lvl2pPr marL="800100" indent="-342900">
              <a:spcBef>
                <a:spcPct val="20000"/>
              </a:spcBef>
              <a:buChar char="•"/>
              <a:defRPr sz="2400">
                <a:solidFill>
                  <a:schemeClr val="tx1"/>
                </a:solidFill>
                <a:latin typeface="Times New Roman" panose="02020603050405020304" pitchFamily="18" charset="0"/>
              </a:defRPr>
            </a:lvl2pPr>
            <a:lvl3pPr marL="1257300" indent="-3429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endParaRPr lang="en-US" altLang="en-US" dirty="0"/>
          </a:p>
        </p:txBody>
      </p:sp>
    </p:spTree>
    <p:extLst>
      <p:ext uri="{BB962C8B-B14F-4D97-AF65-F5344CB8AC3E}">
        <p14:creationId xmlns:p14="http://schemas.microsoft.com/office/powerpoint/2010/main" val="78905435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animEffect transition="in" filter="dissolve">
                                      <p:cBhvr>
                                        <p:cTn id="7" dur="500"/>
                                        <p:tgtEl>
                                          <p:spTgt spid="114691">
                                            <p:txEl>
                                              <p:pRg st="0" end="0"/>
                                            </p:txEl>
                                          </p:spTgt>
                                        </p:tgtEl>
                                      </p:cBhvr>
                                    </p:animEffect>
                                  </p:childTnLst>
                                </p:cTn>
                              </p:par>
                              <p:par>
                                <p:cTn id="8" presetID="9" presetClass="entr" presetSubtype="0" fill="hold" grpId="0" nodeType="withEffect" nodePh="1">
                                  <p:stCondLst>
                                    <p:cond delay="0"/>
                                  </p:stCondLst>
                                  <p:endCondLst>
                                    <p:cond evt="begin" delay="0">
                                      <p:tn val="8"/>
                                    </p:cond>
                                  </p:endCondLst>
                                  <p:childTnLst>
                                    <p:set>
                                      <p:cBhvr>
                                        <p:cTn id="9" dur="1" fill="hold">
                                          <p:stCondLst>
                                            <p:cond delay="0"/>
                                          </p:stCondLst>
                                        </p:cTn>
                                        <p:tgtEl>
                                          <p:spTgt spid="114692">
                                            <p:txEl>
                                              <p:pRg st="0" end="0"/>
                                            </p:txEl>
                                          </p:spTgt>
                                        </p:tgtEl>
                                        <p:attrNameLst>
                                          <p:attrName>style.visibility</p:attrName>
                                        </p:attrNameLst>
                                      </p:cBhvr>
                                      <p:to>
                                        <p:strVal val="visible"/>
                                      </p:to>
                                    </p:set>
                                    <p:animEffect transition="in" filter="dissolve">
                                      <p:cBhvr>
                                        <p:cTn id="10" dur="500"/>
                                        <p:tgtEl>
                                          <p:spTgt spid="11469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uiExpand="1" build="p" bldLvl="3" autoUpdateAnimBg="0"/>
      <p:bldP spid="114692" grpId="0" build="p" bldLvl="3"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D. Consumer, Student and Mortgage Loan Plans and Strategies</a:t>
            </a:r>
          </a:p>
        </p:txBody>
      </p:sp>
      <p:sp>
        <p:nvSpPr>
          <p:cNvPr id="160771" name="Rectangle 3"/>
          <p:cNvSpPr>
            <a:spLocks noGrp="1" noChangeArrowheads="1"/>
          </p:cNvSpPr>
          <p:nvPr>
            <p:ph idx="1"/>
          </p:nvPr>
        </p:nvSpPr>
        <p:spPr>
          <a:xfrm>
            <a:off x="942975" y="1608138"/>
            <a:ext cx="7286625" cy="4419600"/>
          </a:xfrm>
        </p:spPr>
        <p:txBody>
          <a:bodyPr/>
          <a:lstStyle/>
          <a:p>
            <a:pPr lvl="1" eaLnBrk="1" hangingPunct="1"/>
            <a:r>
              <a:rPr lang="en-US" altLang="en-US" sz="2800" dirty="0"/>
              <a:t>We have already discussed your Consumer Loans and Debt Plan earlier</a:t>
            </a:r>
          </a:p>
          <a:p>
            <a:pPr lvl="2" eaLnBrk="1" hangingPunct="1"/>
            <a:r>
              <a:rPr lang="en-US" altLang="en-US" dirty="0"/>
              <a:t>However, we can add a few more thoughts to your plans and strategies</a:t>
            </a:r>
          </a:p>
        </p:txBody>
      </p:sp>
    </p:spTree>
    <p:extLst>
      <p:ext uri="{BB962C8B-B14F-4D97-AF65-F5344CB8AC3E}">
        <p14:creationId xmlns:p14="http://schemas.microsoft.com/office/powerpoint/2010/main" val="2072491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0771">
                                            <p:txEl>
                                              <p:pRg st="1" end="1"/>
                                            </p:txEl>
                                          </p:spTgt>
                                        </p:tgtEl>
                                        <p:attrNameLst>
                                          <p:attrName>style.visibility</p:attrName>
                                        </p:attrNameLst>
                                      </p:cBhvr>
                                      <p:to>
                                        <p:strVal val="visible"/>
                                      </p:to>
                                    </p:set>
                                    <p:anim calcmode="lin" valueType="num">
                                      <p:cBhvr additive="base">
                                        <p:cTn id="13"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Plans and Strategies </a:t>
            </a:r>
            <a:r>
              <a:rPr lang="en-US" altLang="en-US" sz="2400" dirty="0"/>
              <a:t>(continued)</a:t>
            </a:r>
            <a:endParaRPr lang="en-US" altLang="en-US" dirty="0"/>
          </a:p>
        </p:txBody>
      </p:sp>
      <p:sp>
        <p:nvSpPr>
          <p:cNvPr id="160771" name="Rectangle 3"/>
          <p:cNvSpPr>
            <a:spLocks noGrp="1" noChangeArrowheads="1"/>
          </p:cNvSpPr>
          <p:nvPr>
            <p:ph idx="1"/>
          </p:nvPr>
        </p:nvSpPr>
        <p:spPr>
          <a:xfrm>
            <a:off x="942975" y="1608138"/>
            <a:ext cx="7286625" cy="4419600"/>
          </a:xfrm>
        </p:spPr>
        <p:txBody>
          <a:bodyPr/>
          <a:lstStyle/>
          <a:p>
            <a:pPr eaLnBrk="1" hangingPunct="1"/>
            <a:r>
              <a:rPr lang="en-US" altLang="en-US" dirty="0"/>
              <a:t>Plans and Strategies</a:t>
            </a:r>
          </a:p>
          <a:p>
            <a:pPr marL="0" indent="0" eaLnBrk="1" hangingPunct="1">
              <a:buNone/>
            </a:pPr>
            <a:r>
              <a:rPr lang="en-US" altLang="en-US" sz="2400" i="1" dirty="0"/>
              <a:t>     Consumer Loans</a:t>
            </a:r>
          </a:p>
          <a:p>
            <a:pPr lvl="1" eaLnBrk="1" hangingPunct="1"/>
            <a:r>
              <a:rPr lang="en-US" altLang="en-US" dirty="0"/>
              <a:t>We will separate needs from wants</a:t>
            </a:r>
          </a:p>
          <a:p>
            <a:pPr lvl="1" eaLnBrk="1" hangingPunct="1"/>
            <a:r>
              <a:rPr lang="en-US" altLang="en-US" dirty="0"/>
              <a:t>We defer all wants until we can pay cash for them</a:t>
            </a:r>
          </a:p>
          <a:p>
            <a:pPr lvl="1" eaLnBrk="1" hangingPunct="1"/>
            <a:r>
              <a:rPr lang="en-US" altLang="en-US" dirty="0"/>
              <a:t>We pay cash for all consumer purchases</a:t>
            </a:r>
          </a:p>
          <a:p>
            <a:pPr lvl="1" eaLnBrk="1" hangingPunct="1"/>
            <a:r>
              <a:rPr lang="en-US" altLang="en-US" dirty="0"/>
              <a:t>We will pay off all credit cards monthly</a:t>
            </a:r>
          </a:p>
          <a:p>
            <a:pPr lvl="1" eaLnBrk="1" hangingPunct="1"/>
            <a:r>
              <a:rPr lang="en-US" altLang="en-US" dirty="0"/>
              <a:t>We keep our emergency fund at 3 months and rebuild it quickly once it is drawn down</a:t>
            </a:r>
          </a:p>
          <a:p>
            <a:pPr lvl="1" eaLnBrk="1" hangingPunct="1"/>
            <a:r>
              <a:rPr lang="en-US" altLang="en-US" dirty="0"/>
              <a:t>We will never buy toys with debt</a:t>
            </a:r>
          </a:p>
          <a:p>
            <a:pPr lvl="1" eaLnBrk="1" hangingPunct="1"/>
            <a:endParaRPr lang="en-US" altLang="en-US" dirty="0"/>
          </a:p>
        </p:txBody>
      </p:sp>
    </p:spTree>
    <p:extLst>
      <p:ext uri="{BB962C8B-B14F-4D97-AF65-F5344CB8AC3E}">
        <p14:creationId xmlns:p14="http://schemas.microsoft.com/office/powerpoint/2010/main" val="161967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0771">
                                            <p:txEl>
                                              <p:pRg st="1" end="1"/>
                                            </p:txEl>
                                          </p:spTgt>
                                        </p:tgtEl>
                                        <p:attrNameLst>
                                          <p:attrName>style.visibility</p:attrName>
                                        </p:attrNameLst>
                                      </p:cBhvr>
                                      <p:to>
                                        <p:strVal val="visible"/>
                                      </p:to>
                                    </p:set>
                                    <p:anim calcmode="lin" valueType="num">
                                      <p:cBhvr additive="base">
                                        <p:cTn id="11"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0771">
                                            <p:txEl>
                                              <p:pRg st="3" end="3"/>
                                            </p:txEl>
                                          </p:spTgt>
                                        </p:tgtEl>
                                        <p:attrNameLst>
                                          <p:attrName>style.visibility</p:attrName>
                                        </p:attrNameLst>
                                      </p:cBhvr>
                                      <p:to>
                                        <p:strVal val="visible"/>
                                      </p:to>
                                    </p:set>
                                    <p:anim calcmode="lin" valueType="num">
                                      <p:cBhvr additive="base">
                                        <p:cTn id="21"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07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0771">
                                            <p:txEl>
                                              <p:pRg st="4" end="4"/>
                                            </p:txEl>
                                          </p:spTgt>
                                        </p:tgtEl>
                                        <p:attrNameLst>
                                          <p:attrName>style.visibility</p:attrName>
                                        </p:attrNameLst>
                                      </p:cBhvr>
                                      <p:to>
                                        <p:strVal val="visible"/>
                                      </p:to>
                                    </p:set>
                                    <p:anim calcmode="lin" valueType="num">
                                      <p:cBhvr additive="base">
                                        <p:cTn id="25"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0771">
                                            <p:txEl>
                                              <p:pRg st="5" end="5"/>
                                            </p:txEl>
                                          </p:spTgt>
                                        </p:tgtEl>
                                        <p:attrNameLst>
                                          <p:attrName>style.visibility</p:attrName>
                                        </p:attrNameLst>
                                      </p:cBhvr>
                                      <p:to>
                                        <p:strVal val="visible"/>
                                      </p:to>
                                    </p:set>
                                    <p:anim calcmode="lin" valueType="num">
                                      <p:cBhvr additive="base">
                                        <p:cTn id="29" dur="500" fill="hold"/>
                                        <p:tgtEl>
                                          <p:spTgt spid="1607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07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0771">
                                            <p:txEl>
                                              <p:pRg st="6" end="6"/>
                                            </p:txEl>
                                          </p:spTgt>
                                        </p:tgtEl>
                                        <p:attrNameLst>
                                          <p:attrName>style.visibility</p:attrName>
                                        </p:attrNameLst>
                                      </p:cBhvr>
                                      <p:to>
                                        <p:strVal val="visible"/>
                                      </p:to>
                                    </p:set>
                                    <p:anim calcmode="lin" valueType="num">
                                      <p:cBhvr additive="base">
                                        <p:cTn id="33" dur="500" fill="hold"/>
                                        <p:tgtEl>
                                          <p:spTgt spid="1607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07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0771">
                                            <p:txEl>
                                              <p:pRg st="7" end="7"/>
                                            </p:txEl>
                                          </p:spTgt>
                                        </p:tgtEl>
                                        <p:attrNameLst>
                                          <p:attrName>style.visibility</p:attrName>
                                        </p:attrNameLst>
                                      </p:cBhvr>
                                      <p:to>
                                        <p:strVal val="visible"/>
                                      </p:to>
                                    </p:set>
                                    <p:anim calcmode="lin" valueType="num">
                                      <p:cBhvr additive="base">
                                        <p:cTn id="37" dur="500" fill="hold"/>
                                        <p:tgtEl>
                                          <p:spTgt spid="1607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077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Plans and Strategies </a:t>
            </a:r>
            <a:r>
              <a:rPr lang="en-US" altLang="en-US" sz="2400" dirty="0"/>
              <a:t>(continued)</a:t>
            </a:r>
            <a:endParaRPr lang="en-US" altLang="en-US" dirty="0"/>
          </a:p>
        </p:txBody>
      </p:sp>
      <p:sp>
        <p:nvSpPr>
          <p:cNvPr id="160771" name="Rectangle 3"/>
          <p:cNvSpPr>
            <a:spLocks noGrp="1" noChangeArrowheads="1"/>
          </p:cNvSpPr>
          <p:nvPr>
            <p:ph idx="1"/>
          </p:nvPr>
        </p:nvSpPr>
        <p:spPr>
          <a:xfrm>
            <a:off x="942975" y="1608138"/>
            <a:ext cx="7286625" cy="4419600"/>
          </a:xfrm>
        </p:spPr>
        <p:txBody>
          <a:bodyPr/>
          <a:lstStyle/>
          <a:p>
            <a:pPr eaLnBrk="1" hangingPunct="1"/>
            <a:r>
              <a:rPr lang="en-US" altLang="en-US" dirty="0"/>
              <a:t>Plans and Strategies</a:t>
            </a:r>
          </a:p>
          <a:p>
            <a:pPr marL="0" indent="0" eaLnBrk="1" hangingPunct="1">
              <a:buNone/>
            </a:pPr>
            <a:r>
              <a:rPr lang="en-US" altLang="en-US" sz="2400" i="1" dirty="0"/>
              <a:t>     Student Loans</a:t>
            </a:r>
          </a:p>
          <a:p>
            <a:pPr lvl="1" eaLnBrk="1" hangingPunct="1"/>
            <a:r>
              <a:rPr lang="en-US" altLang="en-US" dirty="0"/>
              <a:t>We will seek scholarships as much as possible</a:t>
            </a:r>
          </a:p>
          <a:p>
            <a:pPr lvl="1" eaLnBrk="1" hangingPunct="1"/>
            <a:r>
              <a:rPr lang="en-US" altLang="en-US" dirty="0"/>
              <a:t>We will spend loan money only on education</a:t>
            </a:r>
          </a:p>
          <a:p>
            <a:pPr lvl="1" eaLnBrk="1" hangingPunct="1"/>
            <a:r>
              <a:rPr lang="en-US" altLang="en-US" dirty="0"/>
              <a:t>We defer all wants until we can pay cash for them and after we have paid off our student loans</a:t>
            </a:r>
          </a:p>
          <a:p>
            <a:pPr lvl="1" eaLnBrk="1" hangingPunct="1"/>
            <a:r>
              <a:rPr lang="en-US" altLang="en-US" dirty="0"/>
              <a:t>We will understand our employment options to help pay off our student loan debt</a:t>
            </a:r>
          </a:p>
          <a:p>
            <a:pPr lvl="1" eaLnBrk="1" hangingPunct="1"/>
            <a:r>
              <a:rPr lang="en-US" altLang="en-US" dirty="0"/>
              <a:t>We build our emergency fund to 3 months and then use the 20%+ to pay down non-subsidized and then subsidized loans</a:t>
            </a:r>
          </a:p>
          <a:p>
            <a:pPr lvl="1" eaLnBrk="1" hangingPunct="1"/>
            <a:r>
              <a:rPr lang="en-US" altLang="en-US" dirty="0"/>
              <a:t>We will not buy toys until student loans are paid off</a:t>
            </a:r>
          </a:p>
          <a:p>
            <a:pPr lvl="1" eaLnBrk="1" hangingPunct="1"/>
            <a:endParaRPr lang="en-US" altLang="en-US" dirty="0"/>
          </a:p>
          <a:p>
            <a:pPr lvl="1" eaLnBrk="1" hangingPunct="1"/>
            <a:endParaRPr lang="en-US" altLang="en-US" dirty="0"/>
          </a:p>
        </p:txBody>
      </p:sp>
    </p:spTree>
    <p:extLst>
      <p:ext uri="{BB962C8B-B14F-4D97-AF65-F5344CB8AC3E}">
        <p14:creationId xmlns:p14="http://schemas.microsoft.com/office/powerpoint/2010/main" val="2077621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0771">
                                            <p:txEl>
                                              <p:pRg st="1" end="1"/>
                                            </p:txEl>
                                          </p:spTgt>
                                        </p:tgtEl>
                                        <p:attrNameLst>
                                          <p:attrName>style.visibility</p:attrName>
                                        </p:attrNameLst>
                                      </p:cBhvr>
                                      <p:to>
                                        <p:strVal val="visible"/>
                                      </p:to>
                                    </p:set>
                                    <p:anim calcmode="lin" valueType="num">
                                      <p:cBhvr additive="base">
                                        <p:cTn id="11"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0771">
                                            <p:txEl>
                                              <p:pRg st="3" end="3"/>
                                            </p:txEl>
                                          </p:spTgt>
                                        </p:tgtEl>
                                        <p:attrNameLst>
                                          <p:attrName>style.visibility</p:attrName>
                                        </p:attrNameLst>
                                      </p:cBhvr>
                                      <p:to>
                                        <p:strVal val="visible"/>
                                      </p:to>
                                    </p:set>
                                    <p:anim calcmode="lin" valueType="num">
                                      <p:cBhvr additive="base">
                                        <p:cTn id="21"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07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0771">
                                            <p:txEl>
                                              <p:pRg st="4" end="4"/>
                                            </p:txEl>
                                          </p:spTgt>
                                        </p:tgtEl>
                                        <p:attrNameLst>
                                          <p:attrName>style.visibility</p:attrName>
                                        </p:attrNameLst>
                                      </p:cBhvr>
                                      <p:to>
                                        <p:strVal val="visible"/>
                                      </p:to>
                                    </p:set>
                                    <p:anim calcmode="lin" valueType="num">
                                      <p:cBhvr additive="base">
                                        <p:cTn id="25"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0771">
                                            <p:txEl>
                                              <p:pRg st="5" end="5"/>
                                            </p:txEl>
                                          </p:spTgt>
                                        </p:tgtEl>
                                        <p:attrNameLst>
                                          <p:attrName>style.visibility</p:attrName>
                                        </p:attrNameLst>
                                      </p:cBhvr>
                                      <p:to>
                                        <p:strVal val="visible"/>
                                      </p:to>
                                    </p:set>
                                    <p:anim calcmode="lin" valueType="num">
                                      <p:cBhvr additive="base">
                                        <p:cTn id="29" dur="500" fill="hold"/>
                                        <p:tgtEl>
                                          <p:spTgt spid="1607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07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0771">
                                            <p:txEl>
                                              <p:pRg st="6" end="6"/>
                                            </p:txEl>
                                          </p:spTgt>
                                        </p:tgtEl>
                                        <p:attrNameLst>
                                          <p:attrName>style.visibility</p:attrName>
                                        </p:attrNameLst>
                                      </p:cBhvr>
                                      <p:to>
                                        <p:strVal val="visible"/>
                                      </p:to>
                                    </p:set>
                                    <p:anim calcmode="lin" valueType="num">
                                      <p:cBhvr additive="base">
                                        <p:cTn id="33" dur="500" fill="hold"/>
                                        <p:tgtEl>
                                          <p:spTgt spid="1607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07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0771">
                                            <p:txEl>
                                              <p:pRg st="7" end="7"/>
                                            </p:txEl>
                                          </p:spTgt>
                                        </p:tgtEl>
                                        <p:attrNameLst>
                                          <p:attrName>style.visibility</p:attrName>
                                        </p:attrNameLst>
                                      </p:cBhvr>
                                      <p:to>
                                        <p:strVal val="visible"/>
                                      </p:to>
                                    </p:set>
                                    <p:anim calcmode="lin" valueType="num">
                                      <p:cBhvr additive="base">
                                        <p:cTn id="37" dur="500" fill="hold"/>
                                        <p:tgtEl>
                                          <p:spTgt spid="1607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077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Plans and Strategies </a:t>
            </a:r>
            <a:r>
              <a:rPr lang="en-US" altLang="en-US" sz="2000" dirty="0"/>
              <a:t>(continued)</a:t>
            </a:r>
            <a:endParaRPr lang="en-US" altLang="en-US" dirty="0"/>
          </a:p>
        </p:txBody>
      </p:sp>
      <p:sp>
        <p:nvSpPr>
          <p:cNvPr id="160771" name="Rectangle 3"/>
          <p:cNvSpPr>
            <a:spLocks noGrp="1" noChangeArrowheads="1"/>
          </p:cNvSpPr>
          <p:nvPr>
            <p:ph idx="1"/>
          </p:nvPr>
        </p:nvSpPr>
        <p:spPr>
          <a:xfrm>
            <a:off x="942975" y="1608138"/>
            <a:ext cx="7286625" cy="4419600"/>
          </a:xfrm>
        </p:spPr>
        <p:txBody>
          <a:bodyPr/>
          <a:lstStyle/>
          <a:p>
            <a:pPr eaLnBrk="1" hangingPunct="1"/>
            <a:r>
              <a:rPr lang="en-US" altLang="en-US" dirty="0"/>
              <a:t>Plans and Strategies</a:t>
            </a:r>
          </a:p>
          <a:p>
            <a:pPr marL="0" indent="0" eaLnBrk="1" hangingPunct="1">
              <a:buNone/>
            </a:pPr>
            <a:r>
              <a:rPr lang="en-US" altLang="en-US" sz="2400" i="1" dirty="0"/>
              <a:t>     Mortgage Loans</a:t>
            </a:r>
          </a:p>
          <a:p>
            <a:pPr lvl="1" eaLnBrk="1" hangingPunct="1"/>
            <a:r>
              <a:rPr lang="en-US" altLang="en-US" dirty="0"/>
              <a:t>We will have 20% down payment to eliminate PMI</a:t>
            </a:r>
          </a:p>
          <a:p>
            <a:pPr lvl="1" eaLnBrk="1" hangingPunct="1"/>
            <a:r>
              <a:rPr lang="en-US" altLang="en-US" dirty="0"/>
              <a:t>We ensure all housing payments are within the front- and back-end ratios recommended</a:t>
            </a:r>
          </a:p>
          <a:p>
            <a:pPr lvl="1" eaLnBrk="1" hangingPunct="1"/>
            <a:r>
              <a:rPr lang="en-US" altLang="en-US" dirty="0"/>
              <a:t>We avoid debt like the plague</a:t>
            </a:r>
          </a:p>
          <a:p>
            <a:pPr lvl="1" eaLnBrk="1" hangingPunct="1"/>
            <a:r>
              <a:rPr lang="en-US" altLang="en-US" dirty="0"/>
              <a:t>We keep our emergency fund at 3 months and rebuild it quickly when it is drawn down</a:t>
            </a:r>
          </a:p>
          <a:p>
            <a:pPr lvl="1" eaLnBrk="1" hangingPunct="1"/>
            <a:r>
              <a:rPr lang="en-US" altLang="en-US" dirty="0"/>
              <a:t>We defer all wants until we can pay cash for them,  except for student and mortgage loans</a:t>
            </a:r>
          </a:p>
          <a:p>
            <a:pPr lvl="1" eaLnBrk="1" hangingPunct="1"/>
            <a:r>
              <a:rPr lang="en-US" altLang="en-US" dirty="0"/>
              <a:t>We will not borrow against the equity in our home</a:t>
            </a:r>
          </a:p>
          <a:p>
            <a:pPr lvl="1" eaLnBrk="1" hangingPunct="1"/>
            <a:r>
              <a:rPr lang="en-US" altLang="en-US" dirty="0"/>
              <a:t>We will go into retirement out of mortgage debt</a:t>
            </a:r>
          </a:p>
          <a:p>
            <a:pPr lvl="1" eaLnBrk="1" hangingPunct="1"/>
            <a:endParaRPr lang="en-US" altLang="en-US" dirty="0"/>
          </a:p>
        </p:txBody>
      </p:sp>
    </p:spTree>
    <p:extLst>
      <p:ext uri="{BB962C8B-B14F-4D97-AF65-F5344CB8AC3E}">
        <p14:creationId xmlns:p14="http://schemas.microsoft.com/office/powerpoint/2010/main" val="886852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0771">
                                            <p:txEl>
                                              <p:pRg st="1" end="1"/>
                                            </p:txEl>
                                          </p:spTgt>
                                        </p:tgtEl>
                                        <p:attrNameLst>
                                          <p:attrName>style.visibility</p:attrName>
                                        </p:attrNameLst>
                                      </p:cBhvr>
                                      <p:to>
                                        <p:strVal val="visible"/>
                                      </p:to>
                                    </p:set>
                                    <p:anim calcmode="lin" valueType="num">
                                      <p:cBhvr additive="base">
                                        <p:cTn id="11"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0771">
                                            <p:txEl>
                                              <p:pRg st="3" end="3"/>
                                            </p:txEl>
                                          </p:spTgt>
                                        </p:tgtEl>
                                        <p:attrNameLst>
                                          <p:attrName>style.visibility</p:attrName>
                                        </p:attrNameLst>
                                      </p:cBhvr>
                                      <p:to>
                                        <p:strVal val="visible"/>
                                      </p:to>
                                    </p:set>
                                    <p:anim calcmode="lin" valueType="num">
                                      <p:cBhvr additive="base">
                                        <p:cTn id="21"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07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0771">
                                            <p:txEl>
                                              <p:pRg st="4" end="4"/>
                                            </p:txEl>
                                          </p:spTgt>
                                        </p:tgtEl>
                                        <p:attrNameLst>
                                          <p:attrName>style.visibility</p:attrName>
                                        </p:attrNameLst>
                                      </p:cBhvr>
                                      <p:to>
                                        <p:strVal val="visible"/>
                                      </p:to>
                                    </p:set>
                                    <p:anim calcmode="lin" valueType="num">
                                      <p:cBhvr additive="base">
                                        <p:cTn id="25"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0771">
                                            <p:txEl>
                                              <p:pRg st="5" end="5"/>
                                            </p:txEl>
                                          </p:spTgt>
                                        </p:tgtEl>
                                        <p:attrNameLst>
                                          <p:attrName>style.visibility</p:attrName>
                                        </p:attrNameLst>
                                      </p:cBhvr>
                                      <p:to>
                                        <p:strVal val="visible"/>
                                      </p:to>
                                    </p:set>
                                    <p:anim calcmode="lin" valueType="num">
                                      <p:cBhvr additive="base">
                                        <p:cTn id="29" dur="500" fill="hold"/>
                                        <p:tgtEl>
                                          <p:spTgt spid="1607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07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0771">
                                            <p:txEl>
                                              <p:pRg st="6" end="6"/>
                                            </p:txEl>
                                          </p:spTgt>
                                        </p:tgtEl>
                                        <p:attrNameLst>
                                          <p:attrName>style.visibility</p:attrName>
                                        </p:attrNameLst>
                                      </p:cBhvr>
                                      <p:to>
                                        <p:strVal val="visible"/>
                                      </p:to>
                                    </p:set>
                                    <p:anim calcmode="lin" valueType="num">
                                      <p:cBhvr additive="base">
                                        <p:cTn id="33" dur="500" fill="hold"/>
                                        <p:tgtEl>
                                          <p:spTgt spid="1607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07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0771">
                                            <p:txEl>
                                              <p:pRg st="7" end="7"/>
                                            </p:txEl>
                                          </p:spTgt>
                                        </p:tgtEl>
                                        <p:attrNameLst>
                                          <p:attrName>style.visibility</p:attrName>
                                        </p:attrNameLst>
                                      </p:cBhvr>
                                      <p:to>
                                        <p:strVal val="visible"/>
                                      </p:to>
                                    </p:set>
                                    <p:anim calcmode="lin" valueType="num">
                                      <p:cBhvr additive="base">
                                        <p:cTn id="37" dur="500" fill="hold"/>
                                        <p:tgtEl>
                                          <p:spTgt spid="1607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077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60771">
                                            <p:txEl>
                                              <p:pRg st="8" end="8"/>
                                            </p:txEl>
                                          </p:spTgt>
                                        </p:tgtEl>
                                        <p:attrNameLst>
                                          <p:attrName>style.visibility</p:attrName>
                                        </p:attrNameLst>
                                      </p:cBhvr>
                                      <p:to>
                                        <p:strVal val="visible"/>
                                      </p:to>
                                    </p:set>
                                    <p:anim calcmode="lin" valueType="num">
                                      <p:cBhvr additive="base">
                                        <p:cTn id="41" dur="500" fill="hold"/>
                                        <p:tgtEl>
                                          <p:spTgt spid="16077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6077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9213" y="692150"/>
            <a:ext cx="8969375" cy="915988"/>
          </a:xfrm>
        </p:spPr>
        <p:txBody>
          <a:bodyPr/>
          <a:lstStyle/>
          <a:p>
            <a:pPr marL="838200" indent="-838200" eaLnBrk="1" hangingPunct="1">
              <a:buFontTx/>
              <a:buAutoNum type="alphaUcPeriod"/>
            </a:pPr>
            <a:r>
              <a:rPr lang="en-US" altLang="en-US" sz="3200" dirty="0"/>
              <a:t>Understand Consumer Loans, Principles, Types, Characteristics and Costs</a:t>
            </a:r>
          </a:p>
        </p:txBody>
      </p:sp>
      <p:sp>
        <p:nvSpPr>
          <p:cNvPr id="73731" name="Rectangle 3"/>
          <p:cNvSpPr>
            <a:spLocks noGrp="1" noChangeArrowheads="1"/>
          </p:cNvSpPr>
          <p:nvPr>
            <p:ph idx="1"/>
          </p:nvPr>
        </p:nvSpPr>
        <p:spPr>
          <a:xfrm>
            <a:off x="929040" y="1607520"/>
            <a:ext cx="7318375" cy="5016500"/>
          </a:xfrm>
        </p:spPr>
        <p:txBody>
          <a:bodyPr/>
          <a:lstStyle/>
          <a:p>
            <a:pPr eaLnBrk="1" hangingPunct="1">
              <a:buClr>
                <a:srgbClr val="66FFFF"/>
              </a:buClr>
            </a:pPr>
            <a:r>
              <a:rPr lang="en-US" altLang="en-US" dirty="0"/>
              <a:t>Why are consumer loans not recommended?</a:t>
            </a:r>
          </a:p>
          <a:p>
            <a:pPr lvl="1" eaLnBrk="1" hangingPunct="1"/>
            <a:r>
              <a:rPr lang="en-US" altLang="en-US" dirty="0"/>
              <a:t>1. They encourage consumption instead of saving</a:t>
            </a:r>
          </a:p>
          <a:p>
            <a:pPr lvl="2" eaLnBrk="1" hangingPunct="1"/>
            <a:r>
              <a:rPr lang="en-US" altLang="en-US" dirty="0"/>
              <a:t>Rather than saving for the future, they encourage spending now</a:t>
            </a:r>
          </a:p>
          <a:p>
            <a:pPr lvl="1" eaLnBrk="1" hangingPunct="1"/>
            <a:r>
              <a:rPr lang="en-US" altLang="en-US" dirty="0"/>
              <a:t>2.  They are very expensive, and crowd out saving</a:t>
            </a:r>
          </a:p>
          <a:p>
            <a:pPr lvl="2" eaLnBrk="1" hangingPunct="1"/>
            <a:r>
              <a:rPr lang="en-US" altLang="en-US" dirty="0"/>
              <a:t>They reduce what you might otherwise have saved for your other more important goals</a:t>
            </a:r>
          </a:p>
          <a:p>
            <a:pPr lvl="1" eaLnBrk="1" hangingPunct="1"/>
            <a:r>
              <a:rPr lang="en-US" altLang="en-US" dirty="0"/>
              <a:t>3.  They are generally unnecessary</a:t>
            </a:r>
          </a:p>
          <a:p>
            <a:pPr lvl="2" eaLnBrk="1" hangingPunct="1"/>
            <a:r>
              <a:rPr lang="en-US" altLang="en-US" dirty="0"/>
              <a:t>Other than for education and a home (what the prophet has stated), they generally are not necessary!</a:t>
            </a:r>
          </a:p>
          <a:p>
            <a:pPr lvl="1" eaLnBrk="1" hangingPunct="1">
              <a:lnSpc>
                <a:spcPct val="90000"/>
              </a:lnSpc>
              <a:buFont typeface="Wingdings" panose="05000000000000000000" pitchFamily="2" charset="2"/>
              <a:buNone/>
            </a:pPr>
            <a:r>
              <a:rPr lang="en-US" altLang="en-US" sz="3200" dirty="0"/>
              <a:t> </a:t>
            </a:r>
            <a:r>
              <a:rPr lang="en-US" altLang="en-US" sz="2000" dirty="0"/>
              <a:t>					</a:t>
            </a:r>
          </a:p>
        </p:txBody>
      </p:sp>
    </p:spTree>
    <p:extLst>
      <p:ext uri="{BB962C8B-B14F-4D97-AF65-F5344CB8AC3E}">
        <p14:creationId xmlns:p14="http://schemas.microsoft.com/office/powerpoint/2010/main" val="29798133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blinds(horizontal)">
                                      <p:cBhvr>
                                        <p:cTn id="7" dur="500"/>
                                        <p:tgtEl>
                                          <p:spTgt spid="737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3731">
                                            <p:txEl>
                                              <p:pRg st="1" end="1"/>
                                            </p:txEl>
                                          </p:spTgt>
                                        </p:tgtEl>
                                        <p:attrNameLst>
                                          <p:attrName>style.visibility</p:attrName>
                                        </p:attrNameLst>
                                      </p:cBhvr>
                                      <p:to>
                                        <p:strVal val="visible"/>
                                      </p:to>
                                    </p:set>
                                    <p:animEffect transition="in" filter="blinds(horizontal)">
                                      <p:cBhvr>
                                        <p:cTn id="12" dur="500"/>
                                        <p:tgtEl>
                                          <p:spTgt spid="7373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3731">
                                            <p:txEl>
                                              <p:pRg st="2" end="2"/>
                                            </p:txEl>
                                          </p:spTgt>
                                        </p:tgtEl>
                                        <p:attrNameLst>
                                          <p:attrName>style.visibility</p:attrName>
                                        </p:attrNameLst>
                                      </p:cBhvr>
                                      <p:to>
                                        <p:strVal val="visible"/>
                                      </p:to>
                                    </p:set>
                                    <p:animEffect transition="in" filter="blinds(horizontal)">
                                      <p:cBhvr>
                                        <p:cTn id="15" dur="500"/>
                                        <p:tgtEl>
                                          <p:spTgt spid="7373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3731">
                                            <p:txEl>
                                              <p:pRg st="3" end="3"/>
                                            </p:txEl>
                                          </p:spTgt>
                                        </p:tgtEl>
                                        <p:attrNameLst>
                                          <p:attrName>style.visibility</p:attrName>
                                        </p:attrNameLst>
                                      </p:cBhvr>
                                      <p:to>
                                        <p:strVal val="visible"/>
                                      </p:to>
                                    </p:set>
                                    <p:animEffect transition="in" filter="blinds(horizontal)">
                                      <p:cBhvr>
                                        <p:cTn id="18" dur="500"/>
                                        <p:tgtEl>
                                          <p:spTgt spid="73731">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73731">
                                            <p:txEl>
                                              <p:pRg st="4" end="4"/>
                                            </p:txEl>
                                          </p:spTgt>
                                        </p:tgtEl>
                                        <p:attrNameLst>
                                          <p:attrName>style.visibility</p:attrName>
                                        </p:attrNameLst>
                                      </p:cBhvr>
                                      <p:to>
                                        <p:strVal val="visible"/>
                                      </p:to>
                                    </p:set>
                                    <p:animEffect transition="in" filter="blinds(horizontal)">
                                      <p:cBhvr>
                                        <p:cTn id="21" dur="500"/>
                                        <p:tgtEl>
                                          <p:spTgt spid="73731">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73731">
                                            <p:txEl>
                                              <p:pRg st="5" end="5"/>
                                            </p:txEl>
                                          </p:spTgt>
                                        </p:tgtEl>
                                        <p:attrNameLst>
                                          <p:attrName>style.visibility</p:attrName>
                                        </p:attrNameLst>
                                      </p:cBhvr>
                                      <p:to>
                                        <p:strVal val="visible"/>
                                      </p:to>
                                    </p:set>
                                    <p:animEffect transition="in" filter="blinds(horizontal)">
                                      <p:cBhvr>
                                        <p:cTn id="24" dur="500"/>
                                        <p:tgtEl>
                                          <p:spTgt spid="73731">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73731">
                                            <p:txEl>
                                              <p:pRg st="6" end="6"/>
                                            </p:txEl>
                                          </p:spTgt>
                                        </p:tgtEl>
                                        <p:attrNameLst>
                                          <p:attrName>style.visibility</p:attrName>
                                        </p:attrNameLst>
                                      </p:cBhvr>
                                      <p:to>
                                        <p:strVal val="visible"/>
                                      </p:to>
                                    </p:set>
                                    <p:animEffect transition="in" filter="blinds(horizontal)">
                                      <p:cBhvr>
                                        <p:cTn id="27" dur="500"/>
                                        <p:tgtEl>
                                          <p:spTgt spid="73731">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73731">
                                            <p:txEl>
                                              <p:pRg st="7" end="7"/>
                                            </p:txEl>
                                          </p:spTgt>
                                        </p:tgtEl>
                                        <p:attrNameLst>
                                          <p:attrName>style.visibility</p:attrName>
                                        </p:attrNameLst>
                                      </p:cBhvr>
                                      <p:to>
                                        <p:strVal val="visible"/>
                                      </p:to>
                                    </p:set>
                                    <p:animEffect transition="in" filter="blinds(horizontal)">
                                      <p:cBhvr>
                                        <p:cTn id="30" dur="500"/>
                                        <p:tgtEl>
                                          <p:spTgt spid="7373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uiExpand="1" build="p" bldLvl="2"/>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a:xfrm>
            <a:off x="685800" y="544513"/>
            <a:ext cx="7772400" cy="1143000"/>
          </a:xfrm>
        </p:spPr>
        <p:txBody>
          <a:bodyPr/>
          <a:lstStyle/>
          <a:p>
            <a:pPr eaLnBrk="1" hangingPunct="1"/>
            <a:r>
              <a:rPr lang="en-US" altLang="en-US"/>
              <a:t>Review of Objectives</a:t>
            </a:r>
          </a:p>
        </p:txBody>
      </p:sp>
      <p:sp>
        <p:nvSpPr>
          <p:cNvPr id="121859" name="Rectangle 3"/>
          <p:cNvSpPr>
            <a:spLocks noGrp="1" noChangeArrowheads="1"/>
          </p:cNvSpPr>
          <p:nvPr>
            <p:ph type="subTitle" idx="1"/>
          </p:nvPr>
        </p:nvSpPr>
        <p:spPr>
          <a:xfrm>
            <a:off x="928688" y="1608138"/>
            <a:ext cx="7091362" cy="4800600"/>
          </a:xfrm>
        </p:spPr>
        <p:txBody>
          <a:bodyPr/>
          <a:lstStyle/>
          <a:p>
            <a:pPr marL="685800" indent="-685800" algn="l" eaLnBrk="1" hangingPunct="1">
              <a:buFont typeface="Wingdings" pitchFamily="2" charset="2"/>
              <a:buAutoNum type="alphaUcPeriod"/>
            </a:pPr>
            <a:r>
              <a:rPr lang="en-US" altLang="en-US" sz="2800" dirty="0"/>
              <a:t>Do you understand consumer loans, principles, types, characteristics, and costs?</a:t>
            </a:r>
          </a:p>
          <a:p>
            <a:pPr marL="685800" indent="-685800" algn="l" eaLnBrk="1" hangingPunct="1">
              <a:buFont typeface="Wingdings" pitchFamily="2" charset="2"/>
              <a:buAutoNum type="alphaUcPeriod"/>
            </a:pPr>
            <a:r>
              <a:rPr lang="en-US" altLang="en-US" sz="2800" dirty="0"/>
              <a:t>Do you understand mortgage loan types, characteristics, and costs?</a:t>
            </a:r>
          </a:p>
          <a:p>
            <a:pPr marL="685800" indent="-685800" algn="l" eaLnBrk="1" hangingPunct="1">
              <a:buFont typeface="Wingdings" pitchFamily="2" charset="2"/>
              <a:buAutoNum type="alphaUcPeriod" startAt="3"/>
            </a:pPr>
            <a:r>
              <a:rPr lang="en-US" altLang="en-US" sz="2800" dirty="0"/>
              <a:t>Do you understand the key relationships for borrowing?</a:t>
            </a:r>
          </a:p>
          <a:p>
            <a:pPr marL="685800" indent="-685800" algn="l" eaLnBrk="1" hangingPunct="1">
              <a:buFont typeface="Wingdings" pitchFamily="2" charset="2"/>
              <a:buAutoNum type="alphaUcPeriod" startAt="3"/>
            </a:pPr>
            <a:r>
              <a:rPr lang="en-US" altLang="en-US" sz="2800" dirty="0"/>
              <a:t>Do you understand some additional Consumer and Student Loan Plans and Strategies?</a:t>
            </a:r>
          </a:p>
          <a:p>
            <a:pPr algn="l" eaLnBrk="1" hangingPunct="1"/>
            <a:endParaRPr lang="en-US" altLang="en-US" sz="2800" dirty="0"/>
          </a:p>
        </p:txBody>
      </p:sp>
      <p:sp>
        <p:nvSpPr>
          <p:cNvPr id="86020" name="Rectangle 4"/>
          <p:cNvSpPr>
            <a:spLocks noChangeArrowheads="1"/>
          </p:cNvSpPr>
          <p:nvPr/>
        </p:nvSpPr>
        <p:spPr bwMode="auto">
          <a:xfrm>
            <a:off x="228600" y="228600"/>
            <a:ext cx="86868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cmpd="dbl">
                <a:solidFill>
                  <a:srgbClr val="000000"/>
                </a:solidFill>
                <a:miter lim="800000"/>
                <a:headEnd type="none" w="sm" len="sm"/>
                <a:tailEnd type="none" w="sm" len="sm"/>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1859">
                                            <p:txEl>
                                              <p:pRg st="0" end="0"/>
                                            </p:txEl>
                                          </p:spTgt>
                                        </p:tgtEl>
                                        <p:attrNameLst>
                                          <p:attrName>style.visibility</p:attrName>
                                        </p:attrNameLst>
                                      </p:cBhvr>
                                      <p:to>
                                        <p:strVal val="visible"/>
                                      </p:to>
                                    </p:set>
                                    <p:anim calcmode="lin" valueType="num">
                                      <p:cBhvr additive="base">
                                        <p:cTn id="7" dur="500" fill="hold"/>
                                        <p:tgtEl>
                                          <p:spTgt spid="1218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185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1859">
                                            <p:txEl>
                                              <p:pRg st="1" end="1"/>
                                            </p:txEl>
                                          </p:spTgt>
                                        </p:tgtEl>
                                        <p:attrNameLst>
                                          <p:attrName>style.visibility</p:attrName>
                                        </p:attrNameLst>
                                      </p:cBhvr>
                                      <p:to>
                                        <p:strVal val="visible"/>
                                      </p:to>
                                    </p:set>
                                    <p:anim calcmode="lin" valueType="num">
                                      <p:cBhvr additive="base">
                                        <p:cTn id="11" dur="500" fill="hold"/>
                                        <p:tgtEl>
                                          <p:spTgt spid="12185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2185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1859">
                                            <p:txEl>
                                              <p:pRg st="2" end="2"/>
                                            </p:txEl>
                                          </p:spTgt>
                                        </p:tgtEl>
                                        <p:attrNameLst>
                                          <p:attrName>style.visibility</p:attrName>
                                        </p:attrNameLst>
                                      </p:cBhvr>
                                      <p:to>
                                        <p:strVal val="visible"/>
                                      </p:to>
                                    </p:set>
                                    <p:anim calcmode="lin" valueType="num">
                                      <p:cBhvr additive="base">
                                        <p:cTn id="15" dur="500" fill="hold"/>
                                        <p:tgtEl>
                                          <p:spTgt spid="12185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2185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1859">
                                            <p:txEl>
                                              <p:pRg st="3" end="3"/>
                                            </p:txEl>
                                          </p:spTgt>
                                        </p:tgtEl>
                                        <p:attrNameLst>
                                          <p:attrName>style.visibility</p:attrName>
                                        </p:attrNameLst>
                                      </p:cBhvr>
                                      <p:to>
                                        <p:strVal val="visible"/>
                                      </p:to>
                                    </p:set>
                                    <p:anim calcmode="lin" valueType="num">
                                      <p:cBhvr additive="base">
                                        <p:cTn id="19" dur="500" fill="hold"/>
                                        <p:tgtEl>
                                          <p:spTgt spid="12185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185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9" grpId="0" uiExpand="1"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altLang="en-US" sz="4000" dirty="0"/>
              <a:t>Case Study #1</a:t>
            </a:r>
          </a:p>
        </p:txBody>
      </p:sp>
      <p:sp>
        <p:nvSpPr>
          <p:cNvPr id="103427" name="Rectangle 3"/>
          <p:cNvSpPr>
            <a:spLocks noGrp="1" noChangeArrowheads="1"/>
          </p:cNvSpPr>
          <p:nvPr>
            <p:ph idx="1"/>
          </p:nvPr>
        </p:nvSpPr>
        <p:spPr>
          <a:xfrm>
            <a:off x="984250" y="1646238"/>
            <a:ext cx="7702550" cy="5472112"/>
          </a:xfrm>
        </p:spPr>
        <p:txBody>
          <a:bodyPr/>
          <a:lstStyle/>
          <a:p>
            <a:pPr eaLnBrk="1" hangingPunct="1">
              <a:buClr>
                <a:srgbClr val="66FFFF"/>
              </a:buClr>
              <a:buFontTx/>
              <a:buNone/>
            </a:pPr>
            <a:r>
              <a:rPr lang="en-US" altLang="en-US" sz="2400" dirty="0"/>
              <a:t>Data</a:t>
            </a:r>
          </a:p>
          <a:p>
            <a:pPr lvl="1" eaLnBrk="1" hangingPunct="1"/>
            <a:r>
              <a:rPr lang="en-US" altLang="en-US" dirty="0"/>
              <a:t>Anne is looking at the mortgage cost of a $300,000 1. traditional fixed rate 6.0%, 30 year amortizing loan versus 2. a fixed rate 7.0%, 30 year loan with an 10 year interest only option.</a:t>
            </a:r>
          </a:p>
          <a:p>
            <a:pPr eaLnBrk="1" hangingPunct="1">
              <a:buFont typeface="Wingdings" panose="05000000000000000000" pitchFamily="2" charset="2"/>
              <a:buNone/>
            </a:pPr>
            <a:r>
              <a:rPr lang="en-US" altLang="en-US" sz="2400" dirty="0"/>
              <a:t>Calculations  </a:t>
            </a:r>
          </a:p>
          <a:p>
            <a:pPr lvl="1" eaLnBrk="1" hangingPunct="1"/>
            <a:r>
              <a:rPr lang="en-US" altLang="en-US" dirty="0"/>
              <a:t>A.  What are her monthly payments for each loan for the first 10 years?</a:t>
            </a:r>
          </a:p>
          <a:p>
            <a:pPr lvl="1" eaLnBrk="1" hangingPunct="1"/>
            <a:r>
              <a:rPr lang="en-US" altLang="en-US" dirty="0"/>
              <a:t>B.  What is her new monthly payment beginning in year 11 after the interest only period ends?</a:t>
            </a:r>
          </a:p>
          <a:p>
            <a:pPr eaLnBrk="1" hangingPunct="1">
              <a:buFont typeface="Wingdings" panose="05000000000000000000" pitchFamily="2" charset="2"/>
              <a:buNone/>
            </a:pPr>
            <a:r>
              <a:rPr lang="en-US" altLang="en-US" sz="2400" dirty="0"/>
              <a:t>Application</a:t>
            </a:r>
          </a:p>
          <a:p>
            <a:pPr lvl="1" eaLnBrk="1" hangingPunct="1"/>
            <a:r>
              <a:rPr lang="en-US" altLang="en-US" dirty="0"/>
              <a:t>C.  How much did Anne’s monthly payment rise in year 11 in percentage terms for the interest only loan?</a:t>
            </a:r>
          </a:p>
          <a:p>
            <a:pPr lvl="2" eaLnBrk="1" hangingPunct="1"/>
            <a:endParaRPr lang="en-US" altLang="en-US" dirty="0"/>
          </a:p>
        </p:txBody>
      </p:sp>
    </p:spTree>
    <p:extLst>
      <p:ext uri="{BB962C8B-B14F-4D97-AF65-F5344CB8AC3E}">
        <p14:creationId xmlns:p14="http://schemas.microsoft.com/office/powerpoint/2010/main" val="6808696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FC6FC0B-97DA-46E9-B776-FB0E3834B4F5}"/>
              </a:ext>
            </a:extLst>
          </p:cNvPr>
          <p:cNvPicPr>
            <a:picLocks noChangeAspect="1"/>
          </p:cNvPicPr>
          <p:nvPr/>
        </p:nvPicPr>
        <p:blipFill>
          <a:blip r:embed="rId2"/>
          <a:stretch>
            <a:fillRect/>
          </a:stretch>
        </p:blipFill>
        <p:spPr>
          <a:xfrm>
            <a:off x="94195" y="89620"/>
            <a:ext cx="2142067" cy="2142067"/>
          </a:xfrm>
          <a:prstGeom prst="rect">
            <a:avLst/>
          </a:prstGeom>
        </p:spPr>
      </p:pic>
      <p:sp>
        <p:nvSpPr>
          <p:cNvPr id="105474" name="Rectangle 2"/>
          <p:cNvSpPr>
            <a:spLocks noGrp="1" noChangeArrowheads="1"/>
          </p:cNvSpPr>
          <p:nvPr>
            <p:ph type="title"/>
          </p:nvPr>
        </p:nvSpPr>
        <p:spPr/>
        <p:txBody>
          <a:bodyPr/>
          <a:lstStyle/>
          <a:p>
            <a:pPr eaLnBrk="1" hangingPunct="1"/>
            <a:r>
              <a:rPr lang="en-US" altLang="en-US" sz="4000" dirty="0"/>
              <a:t>Case Study #1 Answers</a:t>
            </a:r>
          </a:p>
        </p:txBody>
      </p:sp>
      <p:sp>
        <p:nvSpPr>
          <p:cNvPr id="94211" name="Rectangle 3"/>
          <p:cNvSpPr>
            <a:spLocks noGrp="1" noChangeArrowheads="1"/>
          </p:cNvSpPr>
          <p:nvPr>
            <p:ph idx="1"/>
          </p:nvPr>
        </p:nvSpPr>
        <p:spPr>
          <a:xfrm>
            <a:off x="914400" y="1600200"/>
            <a:ext cx="7286625" cy="5257800"/>
          </a:xfrm>
        </p:spPr>
        <p:txBody>
          <a:bodyPr/>
          <a:lstStyle/>
          <a:p>
            <a:pPr eaLnBrk="1" hangingPunct="1"/>
            <a:r>
              <a:rPr lang="en-US" altLang="en-US" sz="2400" dirty="0"/>
              <a:t>A.  Anne’s  monthly payments are</a:t>
            </a:r>
          </a:p>
          <a:p>
            <a:pPr lvl="2" eaLnBrk="1" hangingPunct="1"/>
            <a:r>
              <a:rPr lang="en-US" altLang="en-US" dirty="0"/>
              <a:t>Traditional:  The amortizing loan payment is:</a:t>
            </a:r>
          </a:p>
          <a:p>
            <a:pPr lvl="2" eaLnBrk="1" hangingPunct="1">
              <a:buFontTx/>
              <a:buNone/>
            </a:pPr>
            <a:r>
              <a:rPr lang="en-US" altLang="en-US" dirty="0"/>
              <a:t>PV=-300,000, I=6.0%, P/Y=12, n=360, PMT = ?</a:t>
            </a:r>
          </a:p>
          <a:p>
            <a:pPr lvl="3" eaLnBrk="1" hangingPunct="1"/>
            <a:r>
              <a:rPr lang="en-US" altLang="en-US" dirty="0"/>
              <a:t>PMT =  $1,798.65</a:t>
            </a:r>
          </a:p>
          <a:p>
            <a:pPr lvl="2" eaLnBrk="1" hangingPunct="1"/>
            <a:r>
              <a:rPr lang="en-US" altLang="en-US" dirty="0"/>
              <a:t>Interest only: Payment is $300,000*7.0%/12 = ?</a:t>
            </a:r>
          </a:p>
          <a:p>
            <a:pPr lvl="2" eaLnBrk="1" hangingPunct="1"/>
            <a:r>
              <a:rPr lang="en-US" altLang="en-US" dirty="0"/>
              <a:t>$1,750.00</a:t>
            </a:r>
          </a:p>
          <a:p>
            <a:pPr eaLnBrk="1" hangingPunct="1"/>
            <a:r>
              <a:rPr lang="en-US" altLang="en-US" sz="2400" dirty="0"/>
              <a:t>B.  After the 10 year interest only period, her new payment would be (she would have to amortize the 30 year loan over 20 years):</a:t>
            </a:r>
          </a:p>
          <a:p>
            <a:pPr lvl="1" eaLnBrk="1" hangingPunct="1"/>
            <a:r>
              <a:rPr lang="en-US" altLang="en-US" dirty="0"/>
              <a:t>PV = -300,000, I=7.0%, P/Y=12, N= 240, PMT = ? </a:t>
            </a:r>
          </a:p>
          <a:p>
            <a:pPr lvl="2" eaLnBrk="1" hangingPunct="1"/>
            <a:r>
              <a:rPr lang="en-US" altLang="en-US" dirty="0"/>
              <a:t>PMT = $2,325.89</a:t>
            </a:r>
          </a:p>
          <a:p>
            <a:pPr eaLnBrk="1" hangingPunct="1"/>
            <a:r>
              <a:rPr lang="en-US" altLang="en-US" sz="2400" dirty="0"/>
              <a:t>C.  The new payment is a 33% increase (</a:t>
            </a:r>
            <a:r>
              <a:rPr lang="en-US" altLang="en-US" sz="2400" dirty="0">
                <a:hlinkClick r:id="rId3"/>
              </a:rPr>
              <a:t>LT12</a:t>
            </a:r>
            <a:r>
              <a:rPr lang="en-US" altLang="en-US" sz="2400" dirty="0"/>
              <a:t>)</a:t>
            </a:r>
          </a:p>
          <a:p>
            <a:pPr eaLnBrk="1" hangingPunct="1"/>
            <a:endParaRPr lang="en-US" altLang="en-US" sz="2400" dirty="0"/>
          </a:p>
        </p:txBody>
      </p:sp>
      <p:pic>
        <p:nvPicPr>
          <p:cNvPr id="3" name="Picture 2">
            <a:extLst>
              <a:ext uri="{FF2B5EF4-FFF2-40B4-BE49-F238E27FC236}">
                <a16:creationId xmlns:a16="http://schemas.microsoft.com/office/drawing/2014/main" id="{2F1337FB-49FE-45A8-8977-18E0EC9CFB9E}"/>
              </a:ext>
            </a:extLst>
          </p:cNvPr>
          <p:cNvPicPr>
            <a:picLocks noChangeAspect="1"/>
          </p:cNvPicPr>
          <p:nvPr/>
        </p:nvPicPr>
        <p:blipFill>
          <a:blip r:embed="rId4"/>
          <a:stretch>
            <a:fillRect/>
          </a:stretch>
        </p:blipFill>
        <p:spPr>
          <a:xfrm>
            <a:off x="7076534" y="85156"/>
            <a:ext cx="2066171" cy="2066171"/>
          </a:xfrm>
          <a:prstGeom prst="rect">
            <a:avLst/>
          </a:prstGeom>
        </p:spPr>
      </p:pic>
    </p:spTree>
    <p:extLst>
      <p:ext uri="{BB962C8B-B14F-4D97-AF65-F5344CB8AC3E}">
        <p14:creationId xmlns:p14="http://schemas.microsoft.com/office/powerpoint/2010/main" val="25676721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421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421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4211">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4211">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4211">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4211">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4211">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4211">
                                            <p:txEl>
                                              <p:pRg st="8" end="8"/>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421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buFont typeface="Wingdings" panose="05000000000000000000" pitchFamily="2" charset="2"/>
              <a:buNone/>
            </a:pPr>
            <a:r>
              <a:rPr lang="en-US" altLang="en-US" dirty="0"/>
              <a:t>Case Study #2</a:t>
            </a:r>
          </a:p>
        </p:txBody>
      </p:sp>
      <p:sp>
        <p:nvSpPr>
          <p:cNvPr id="234499" name="Rectangle 3"/>
          <p:cNvSpPr>
            <a:spLocks noGrp="1" noChangeArrowheads="1"/>
          </p:cNvSpPr>
          <p:nvPr>
            <p:ph idx="1"/>
          </p:nvPr>
        </p:nvSpPr>
        <p:spPr>
          <a:xfrm>
            <a:off x="928688" y="1608138"/>
            <a:ext cx="7286625" cy="5249862"/>
          </a:xfrm>
        </p:spPr>
        <p:txBody>
          <a:bodyPr/>
          <a:lstStyle/>
          <a:p>
            <a:pPr eaLnBrk="1" hangingPunct="1">
              <a:buFont typeface="Wingdings" panose="05000000000000000000" pitchFamily="2" charset="2"/>
              <a:buNone/>
            </a:pPr>
            <a:r>
              <a:rPr lang="en-US" altLang="en-US" sz="2400" dirty="0"/>
              <a:t>Data</a:t>
            </a:r>
          </a:p>
          <a:p>
            <a:pPr eaLnBrk="1" hangingPunct="1"/>
            <a:r>
              <a:rPr lang="en-US" altLang="en-US" sz="2400" dirty="0"/>
              <a:t>Matt is offered a $1,000 single payment loan for 1 year at an interest rate of 12%.  He determines there is a mandatory $20 loan processing fee, $20 credit check fee, and $60 insurance fee.  The calculation for determining the APR is (annual interest + fees) / average amount borrowed.  (</a:t>
            </a:r>
            <a:r>
              <a:rPr lang="en-US" altLang="en-US" sz="2400" dirty="0">
                <a:hlinkClick r:id="rId2"/>
              </a:rPr>
              <a:t>LT42</a:t>
            </a:r>
            <a:r>
              <a:rPr lang="en-US" altLang="en-US" sz="2400" dirty="0"/>
              <a:t>)</a:t>
            </a:r>
          </a:p>
          <a:p>
            <a:pPr eaLnBrk="1" hangingPunct="1">
              <a:buFont typeface="Wingdings" panose="05000000000000000000" pitchFamily="2" charset="2"/>
              <a:buNone/>
            </a:pPr>
            <a:r>
              <a:rPr lang="en-US" altLang="en-US" sz="2400" dirty="0"/>
              <a:t>Calculations</a:t>
            </a:r>
          </a:p>
          <a:p>
            <a:pPr lvl="1" eaLnBrk="1" hangingPunct="1"/>
            <a:r>
              <a:rPr lang="en-US" altLang="en-US" dirty="0"/>
              <a:t>A.  What is Matt’s APR for the 1 year loan assuming principle and interest paid at maturity?  </a:t>
            </a:r>
          </a:p>
          <a:p>
            <a:pPr lvl="1" eaLnBrk="1" hangingPunct="1"/>
            <a:r>
              <a:rPr lang="en-US" altLang="en-US" dirty="0"/>
              <a:t>B.  What is Matt’s APR if this was a 2 year loan assuming principle and interest paid at maturity?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4499">
                                            <p:txEl>
                                              <p:pRg st="0" end="0"/>
                                            </p:txEl>
                                          </p:spTgt>
                                        </p:tgtEl>
                                        <p:attrNameLst>
                                          <p:attrName>style.visibility</p:attrName>
                                        </p:attrNameLst>
                                      </p:cBhvr>
                                      <p:to>
                                        <p:strVal val="visible"/>
                                      </p:to>
                                    </p:set>
                                    <p:anim calcmode="lin" valueType="num">
                                      <p:cBhvr additive="base">
                                        <p:cTn id="7" dur="500" fill="hold"/>
                                        <p:tgtEl>
                                          <p:spTgt spid="2344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44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4499">
                                            <p:txEl>
                                              <p:pRg st="1" end="1"/>
                                            </p:txEl>
                                          </p:spTgt>
                                        </p:tgtEl>
                                        <p:attrNameLst>
                                          <p:attrName>style.visibility</p:attrName>
                                        </p:attrNameLst>
                                      </p:cBhvr>
                                      <p:to>
                                        <p:strVal val="visible"/>
                                      </p:to>
                                    </p:set>
                                    <p:anim calcmode="lin" valueType="num">
                                      <p:cBhvr additive="base">
                                        <p:cTn id="13" dur="500" fill="hold"/>
                                        <p:tgtEl>
                                          <p:spTgt spid="2344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44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34499">
                                            <p:txEl>
                                              <p:pRg st="2" end="2"/>
                                            </p:txEl>
                                          </p:spTgt>
                                        </p:tgtEl>
                                        <p:attrNameLst>
                                          <p:attrName>style.visibility</p:attrName>
                                        </p:attrNameLst>
                                      </p:cBhvr>
                                      <p:to>
                                        <p:strVal val="visible"/>
                                      </p:to>
                                    </p:set>
                                    <p:anim calcmode="lin" valueType="num">
                                      <p:cBhvr additive="base">
                                        <p:cTn id="19" dur="500" fill="hold"/>
                                        <p:tgtEl>
                                          <p:spTgt spid="2344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4499">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34499">
                                            <p:txEl>
                                              <p:pRg st="3" end="3"/>
                                            </p:txEl>
                                          </p:spTgt>
                                        </p:tgtEl>
                                        <p:attrNameLst>
                                          <p:attrName>style.visibility</p:attrName>
                                        </p:attrNameLst>
                                      </p:cBhvr>
                                      <p:to>
                                        <p:strVal val="visible"/>
                                      </p:to>
                                    </p:set>
                                    <p:anim calcmode="lin" valueType="num">
                                      <p:cBhvr additive="base">
                                        <p:cTn id="23" dur="500" fill="hold"/>
                                        <p:tgtEl>
                                          <p:spTgt spid="234499">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34499">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34499">
                                            <p:txEl>
                                              <p:pRg st="4" end="4"/>
                                            </p:txEl>
                                          </p:spTgt>
                                        </p:tgtEl>
                                        <p:attrNameLst>
                                          <p:attrName>style.visibility</p:attrName>
                                        </p:attrNameLst>
                                      </p:cBhvr>
                                      <p:to>
                                        <p:strVal val="visible"/>
                                      </p:to>
                                    </p:set>
                                    <p:anim calcmode="lin" valueType="num">
                                      <p:cBhvr additive="base">
                                        <p:cTn id="27" dur="500" fill="hold"/>
                                        <p:tgtEl>
                                          <p:spTgt spid="234499">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3449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499"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F810EA8-040A-4FF3-9A01-DDA2171487A5}"/>
              </a:ext>
            </a:extLst>
          </p:cNvPr>
          <p:cNvPicPr>
            <a:picLocks noChangeAspect="1"/>
          </p:cNvPicPr>
          <p:nvPr/>
        </p:nvPicPr>
        <p:blipFill>
          <a:blip r:embed="rId2"/>
          <a:stretch>
            <a:fillRect/>
          </a:stretch>
        </p:blipFill>
        <p:spPr>
          <a:xfrm>
            <a:off x="5710426" y="89620"/>
            <a:ext cx="3433574" cy="2175778"/>
          </a:xfrm>
          <a:prstGeom prst="rect">
            <a:avLst/>
          </a:prstGeom>
        </p:spPr>
      </p:pic>
      <p:sp>
        <p:nvSpPr>
          <p:cNvPr id="89090" name="Rectangle 2"/>
          <p:cNvSpPr>
            <a:spLocks noGrp="1" noChangeArrowheads="1"/>
          </p:cNvSpPr>
          <p:nvPr>
            <p:ph type="title"/>
          </p:nvPr>
        </p:nvSpPr>
        <p:spPr/>
        <p:txBody>
          <a:bodyPr/>
          <a:lstStyle/>
          <a:p>
            <a:pPr eaLnBrk="1" hangingPunct="1"/>
            <a:r>
              <a:rPr lang="en-US" altLang="en-US" dirty="0"/>
              <a:t>Case Study #2 Answers</a:t>
            </a:r>
          </a:p>
        </p:txBody>
      </p:sp>
      <p:sp>
        <p:nvSpPr>
          <p:cNvPr id="73731" name="Rectangle 3"/>
          <p:cNvSpPr>
            <a:spLocks noGrp="1" noChangeArrowheads="1"/>
          </p:cNvSpPr>
          <p:nvPr>
            <p:ph idx="1"/>
          </p:nvPr>
        </p:nvSpPr>
        <p:spPr>
          <a:xfrm>
            <a:off x="104209" y="1572016"/>
            <a:ext cx="8717911" cy="4932362"/>
          </a:xfrm>
        </p:spPr>
        <p:txBody>
          <a:bodyPr/>
          <a:lstStyle/>
          <a:p>
            <a:pPr eaLnBrk="1" hangingPunct="1">
              <a:lnSpc>
                <a:spcPct val="90000"/>
              </a:lnSpc>
            </a:pPr>
            <a:r>
              <a:rPr lang="en-US" altLang="en-US" sz="2200" dirty="0"/>
              <a:t>Matt’s interest cost is Prin. * Rate * Time</a:t>
            </a:r>
          </a:p>
          <a:p>
            <a:pPr lvl="1" eaLnBrk="1" hangingPunct="1">
              <a:lnSpc>
                <a:spcPct val="90000"/>
              </a:lnSpc>
            </a:pPr>
            <a:r>
              <a:rPr lang="en-US" altLang="en-US" sz="2200" dirty="0"/>
              <a:t>A.  The APR for the 1 year loan is:</a:t>
            </a:r>
          </a:p>
          <a:p>
            <a:pPr lvl="2" eaLnBrk="1" hangingPunct="1">
              <a:lnSpc>
                <a:spcPct val="90000"/>
              </a:lnSpc>
            </a:pPr>
            <a:r>
              <a:rPr lang="en-US" altLang="en-US" sz="2200" dirty="0"/>
              <a:t>Interest = $1,000*.12*1 year = $120, Fees: $20+$20+$60=$100</a:t>
            </a:r>
          </a:p>
          <a:p>
            <a:pPr lvl="2" eaLnBrk="1" hangingPunct="1">
              <a:lnSpc>
                <a:spcPct val="90000"/>
              </a:lnSpc>
            </a:pPr>
            <a:r>
              <a:rPr lang="en-US" altLang="en-US" sz="2200" dirty="0"/>
              <a:t>APR = (120 + 100) / 1,000 = 22.0% </a:t>
            </a:r>
          </a:p>
          <a:p>
            <a:pPr lvl="1" eaLnBrk="1" hangingPunct="1">
              <a:lnSpc>
                <a:spcPct val="90000"/>
              </a:lnSpc>
            </a:pPr>
            <a:r>
              <a:rPr lang="en-US" altLang="en-US" sz="2200" dirty="0"/>
              <a:t>B.  The APR for the 2 year loan is:</a:t>
            </a:r>
          </a:p>
          <a:p>
            <a:pPr lvl="2" eaLnBrk="1" hangingPunct="1">
              <a:lnSpc>
                <a:spcPct val="90000"/>
              </a:lnSpc>
            </a:pPr>
            <a:r>
              <a:rPr lang="en-US" altLang="en-US" sz="2200" dirty="0"/>
              <a:t>Interest = $1,000*.12*2 = $240</a:t>
            </a:r>
          </a:p>
          <a:p>
            <a:pPr lvl="2" eaLnBrk="1" hangingPunct="1">
              <a:lnSpc>
                <a:spcPct val="90000"/>
              </a:lnSpc>
            </a:pPr>
            <a:r>
              <a:rPr lang="en-US" altLang="en-US" sz="2200" dirty="0"/>
              <a:t>Fees: $20 + $20 + $60 = $100</a:t>
            </a:r>
          </a:p>
          <a:p>
            <a:pPr lvl="2" eaLnBrk="1" hangingPunct="1">
              <a:lnSpc>
                <a:spcPct val="90000"/>
              </a:lnSpc>
            </a:pPr>
            <a:r>
              <a:rPr lang="en-US" altLang="en-US" sz="2200" dirty="0"/>
              <a:t>APR =  [(240+100)/2]/1,000= 17.0%</a:t>
            </a:r>
          </a:p>
          <a:p>
            <a:pPr lvl="3" eaLnBrk="1" hangingPunct="1">
              <a:lnSpc>
                <a:spcPct val="90000"/>
              </a:lnSpc>
            </a:pPr>
            <a:r>
              <a:rPr lang="en-US" altLang="en-US" sz="2200" dirty="0"/>
              <a:t>Since this is a single payment loan,</a:t>
            </a:r>
          </a:p>
          <a:p>
            <a:pPr marL="1371600" lvl="3" indent="0" eaLnBrk="1" hangingPunct="1">
              <a:lnSpc>
                <a:spcPct val="90000"/>
              </a:lnSpc>
              <a:buNone/>
            </a:pPr>
            <a:r>
              <a:rPr lang="en-US" altLang="en-US" sz="2200" dirty="0"/>
              <a:t>the average amount borrowed is the </a:t>
            </a:r>
          </a:p>
          <a:p>
            <a:pPr marL="1371600" lvl="3" indent="0" eaLnBrk="1" hangingPunct="1">
              <a:lnSpc>
                <a:spcPct val="90000"/>
              </a:lnSpc>
              <a:buNone/>
            </a:pPr>
            <a:r>
              <a:rPr lang="en-US" altLang="en-US" sz="2200" dirty="0"/>
              <a:t>same over both years.</a:t>
            </a:r>
          </a:p>
          <a:p>
            <a:pPr lvl="2" eaLnBrk="1" hangingPunct="1">
              <a:lnSpc>
                <a:spcPct val="90000"/>
              </a:lnSpc>
            </a:pPr>
            <a:r>
              <a:rPr lang="en-US" altLang="en-US" sz="2200" dirty="0"/>
              <a:t>Note that Matt’s APR is significantly higher than his stated interest rate.  He should be very careful if taking out this loan.</a:t>
            </a:r>
          </a:p>
          <a:p>
            <a:pPr lvl="2" eaLnBrk="1" hangingPunct="1">
              <a:lnSpc>
                <a:spcPct val="90000"/>
              </a:lnSpc>
            </a:pPr>
            <a:endParaRPr lang="en-US" altLang="en-US" sz="2000" dirty="0"/>
          </a:p>
        </p:txBody>
      </p:sp>
      <p:pic>
        <p:nvPicPr>
          <p:cNvPr id="3" name="Picture 2">
            <a:extLst>
              <a:ext uri="{FF2B5EF4-FFF2-40B4-BE49-F238E27FC236}">
                <a16:creationId xmlns:a16="http://schemas.microsoft.com/office/drawing/2014/main" id="{DACBC7B7-D569-4851-AAFB-830477E44F6C}"/>
              </a:ext>
            </a:extLst>
          </p:cNvPr>
          <p:cNvPicPr>
            <a:picLocks noChangeAspect="1"/>
          </p:cNvPicPr>
          <p:nvPr/>
        </p:nvPicPr>
        <p:blipFill>
          <a:blip r:embed="rId3"/>
          <a:stretch>
            <a:fillRect/>
          </a:stretch>
        </p:blipFill>
        <p:spPr>
          <a:xfrm>
            <a:off x="5710426" y="2978968"/>
            <a:ext cx="3433574" cy="21757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 calcmode="lin" valueType="num">
                                      <p:cBhvr additive="base">
                                        <p:cTn id="7" dur="500" fill="hold"/>
                                        <p:tgtEl>
                                          <p:spTgt spid="737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37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3731">
                                            <p:txEl>
                                              <p:pRg st="1" end="1"/>
                                            </p:txEl>
                                          </p:spTgt>
                                        </p:tgtEl>
                                        <p:attrNameLst>
                                          <p:attrName>style.visibility</p:attrName>
                                        </p:attrNameLst>
                                      </p:cBhvr>
                                      <p:to>
                                        <p:strVal val="visible"/>
                                      </p:to>
                                    </p:set>
                                    <p:anim calcmode="lin" valueType="num">
                                      <p:cBhvr additive="base">
                                        <p:cTn id="13" dur="500" fill="hold"/>
                                        <p:tgtEl>
                                          <p:spTgt spid="737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373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3731">
                                            <p:txEl>
                                              <p:pRg st="2" end="2"/>
                                            </p:txEl>
                                          </p:spTgt>
                                        </p:tgtEl>
                                        <p:attrNameLst>
                                          <p:attrName>style.visibility</p:attrName>
                                        </p:attrNameLst>
                                      </p:cBhvr>
                                      <p:to>
                                        <p:strVal val="visible"/>
                                      </p:to>
                                    </p:set>
                                    <p:anim calcmode="lin" valueType="num">
                                      <p:cBhvr additive="base">
                                        <p:cTn id="17" dur="500" fill="hold"/>
                                        <p:tgtEl>
                                          <p:spTgt spid="7373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737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73731">
                                            <p:txEl>
                                              <p:pRg st="3" end="3"/>
                                            </p:txEl>
                                          </p:spTgt>
                                        </p:tgtEl>
                                        <p:attrNameLst>
                                          <p:attrName>style.visibility</p:attrName>
                                        </p:attrNameLst>
                                      </p:cBhvr>
                                      <p:to>
                                        <p:strVal val="visible"/>
                                      </p:to>
                                    </p:set>
                                    <p:anim calcmode="lin" valueType="num">
                                      <p:cBhvr additive="base">
                                        <p:cTn id="23" dur="500" fill="hold"/>
                                        <p:tgtEl>
                                          <p:spTgt spid="7373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3731">
                                            <p:txEl>
                                              <p:pRg st="3" end="3"/>
                                            </p:txEl>
                                          </p:spTgt>
                                        </p:tgtEl>
                                        <p:attrNameLst>
                                          <p:attrName>ppt_y</p:attrName>
                                        </p:attrNameLst>
                                      </p:cBhvr>
                                      <p:tavLst>
                                        <p:tav tm="0">
                                          <p:val>
                                            <p:strVal val="#ppt_y"/>
                                          </p:val>
                                        </p:tav>
                                        <p:tav tm="100000">
                                          <p:val>
                                            <p:strVal val="#ppt_y"/>
                                          </p:val>
                                        </p:tav>
                                      </p:tavLst>
                                    </p:anim>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2" presetClass="entr" presetSubtype="8" fill="hold" grpId="0" nodeType="withEffect">
                                  <p:stCondLst>
                                    <p:cond delay="0"/>
                                  </p:stCondLst>
                                  <p:childTnLst>
                                    <p:set>
                                      <p:cBhvr>
                                        <p:cTn id="28" dur="1" fill="hold">
                                          <p:stCondLst>
                                            <p:cond delay="0"/>
                                          </p:stCondLst>
                                        </p:cTn>
                                        <p:tgtEl>
                                          <p:spTgt spid="73731">
                                            <p:txEl>
                                              <p:pRg st="4" end="4"/>
                                            </p:txEl>
                                          </p:spTgt>
                                        </p:tgtEl>
                                        <p:attrNameLst>
                                          <p:attrName>style.visibility</p:attrName>
                                        </p:attrNameLst>
                                      </p:cBhvr>
                                      <p:to>
                                        <p:strVal val="visible"/>
                                      </p:to>
                                    </p:set>
                                    <p:anim calcmode="lin" valueType="num">
                                      <p:cBhvr additive="base">
                                        <p:cTn id="29" dur="500" fill="hold"/>
                                        <p:tgtEl>
                                          <p:spTgt spid="73731">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73731">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73731">
                                            <p:txEl>
                                              <p:pRg st="5" end="5"/>
                                            </p:txEl>
                                          </p:spTgt>
                                        </p:tgtEl>
                                        <p:attrNameLst>
                                          <p:attrName>style.visibility</p:attrName>
                                        </p:attrNameLst>
                                      </p:cBhvr>
                                      <p:to>
                                        <p:strVal val="visible"/>
                                      </p:to>
                                    </p:set>
                                    <p:anim calcmode="lin" valueType="num">
                                      <p:cBhvr additive="base">
                                        <p:cTn id="33" dur="500" fill="hold"/>
                                        <p:tgtEl>
                                          <p:spTgt spid="7373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73731">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73731">
                                            <p:txEl>
                                              <p:pRg st="6" end="6"/>
                                            </p:txEl>
                                          </p:spTgt>
                                        </p:tgtEl>
                                        <p:attrNameLst>
                                          <p:attrName>style.visibility</p:attrName>
                                        </p:attrNameLst>
                                      </p:cBhvr>
                                      <p:to>
                                        <p:strVal val="visible"/>
                                      </p:to>
                                    </p:set>
                                    <p:anim calcmode="lin" valueType="num">
                                      <p:cBhvr additive="base">
                                        <p:cTn id="37" dur="500" fill="hold"/>
                                        <p:tgtEl>
                                          <p:spTgt spid="73731">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373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3731">
                                            <p:txEl>
                                              <p:pRg st="7" end="7"/>
                                            </p:txEl>
                                          </p:spTgt>
                                        </p:tgtEl>
                                        <p:attrNameLst>
                                          <p:attrName>style.visibility</p:attrName>
                                        </p:attrNameLst>
                                      </p:cBhvr>
                                      <p:to>
                                        <p:strVal val="visible"/>
                                      </p:to>
                                    </p:set>
                                    <p:anim calcmode="lin" valueType="num">
                                      <p:cBhvr additive="base">
                                        <p:cTn id="43" dur="500" fill="hold"/>
                                        <p:tgtEl>
                                          <p:spTgt spid="73731">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3731">
                                            <p:txEl>
                                              <p:pRg st="7" end="7"/>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73731">
                                            <p:txEl>
                                              <p:pRg st="8" end="8"/>
                                            </p:txEl>
                                          </p:spTgt>
                                        </p:tgtEl>
                                        <p:attrNameLst>
                                          <p:attrName>style.visibility</p:attrName>
                                        </p:attrNameLst>
                                      </p:cBhvr>
                                      <p:to>
                                        <p:strVal val="visible"/>
                                      </p:to>
                                    </p:set>
                                    <p:anim calcmode="lin" valueType="num">
                                      <p:cBhvr additive="base">
                                        <p:cTn id="47" dur="500" fill="hold"/>
                                        <p:tgtEl>
                                          <p:spTgt spid="73731">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73731">
                                            <p:txEl>
                                              <p:pRg st="8" end="8"/>
                                            </p:txEl>
                                          </p:spTgt>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73731">
                                            <p:txEl>
                                              <p:pRg st="9" end="9"/>
                                            </p:txEl>
                                          </p:spTgt>
                                        </p:tgtEl>
                                        <p:attrNameLst>
                                          <p:attrName>style.visibility</p:attrName>
                                        </p:attrNameLst>
                                      </p:cBhvr>
                                      <p:to>
                                        <p:strVal val="visible"/>
                                      </p:to>
                                    </p:set>
                                    <p:anim calcmode="lin" valueType="num">
                                      <p:cBhvr additive="base">
                                        <p:cTn id="51" dur="500" fill="hold"/>
                                        <p:tgtEl>
                                          <p:spTgt spid="73731">
                                            <p:txEl>
                                              <p:pRg st="9" end="9"/>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73731">
                                            <p:txEl>
                                              <p:pRg st="9" end="9"/>
                                            </p:txEl>
                                          </p:spTgt>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73731">
                                            <p:txEl>
                                              <p:pRg st="10" end="10"/>
                                            </p:txEl>
                                          </p:spTgt>
                                        </p:tgtEl>
                                        <p:attrNameLst>
                                          <p:attrName>style.visibility</p:attrName>
                                        </p:attrNameLst>
                                      </p:cBhvr>
                                      <p:to>
                                        <p:strVal val="visible"/>
                                      </p:to>
                                    </p:set>
                                    <p:anim calcmode="lin" valueType="num">
                                      <p:cBhvr additive="base">
                                        <p:cTn id="55" dur="500" fill="hold"/>
                                        <p:tgtEl>
                                          <p:spTgt spid="73731">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73731">
                                            <p:txEl>
                                              <p:pRg st="10" end="10"/>
                                            </p:txEl>
                                          </p:spTgt>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73731">
                                            <p:txEl>
                                              <p:pRg st="11" end="11"/>
                                            </p:txEl>
                                          </p:spTgt>
                                        </p:tgtEl>
                                        <p:attrNameLst>
                                          <p:attrName>style.visibility</p:attrName>
                                        </p:attrNameLst>
                                      </p:cBhvr>
                                      <p:to>
                                        <p:strVal val="visible"/>
                                      </p:to>
                                    </p:set>
                                    <p:anim calcmode="lin" valueType="num">
                                      <p:cBhvr additive="base">
                                        <p:cTn id="59" dur="500" fill="hold"/>
                                        <p:tgtEl>
                                          <p:spTgt spid="73731">
                                            <p:txEl>
                                              <p:pRg st="11" end="11"/>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73731">
                                            <p:txEl>
                                              <p:pRg st="11" end="11"/>
                                            </p:txEl>
                                          </p:spTgt>
                                        </p:tgtEl>
                                        <p:attrNameLst>
                                          <p:attrName>ppt_y</p:attrName>
                                        </p:attrNameLst>
                                      </p:cBhvr>
                                      <p:tavLst>
                                        <p:tav tm="0">
                                          <p:val>
                                            <p:strVal val="#ppt_y"/>
                                          </p:val>
                                        </p:tav>
                                        <p:tav tm="100000">
                                          <p:val>
                                            <p:strVal val="#ppt_y"/>
                                          </p:val>
                                        </p:tav>
                                      </p:tavLst>
                                    </p:anim>
                                  </p:childTnLst>
                                </p:cTn>
                              </p:par>
                              <p:par>
                                <p:cTn id="61" presetID="1" presetClass="entr" presetSubtype="0" fill="hold" nodeType="withEffect">
                                  <p:stCondLst>
                                    <p:cond delay="0"/>
                                  </p:stCondLst>
                                  <p:childTnLst>
                                    <p:set>
                                      <p:cBhvr>
                                        <p:cTn id="6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uiExpand="1" build="p" bldLvl="2"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buSzPct val="75000"/>
            </a:pPr>
            <a:r>
              <a:rPr lang="en-US" altLang="en-US" dirty="0"/>
              <a:t>Case Study #3</a:t>
            </a:r>
          </a:p>
        </p:txBody>
      </p:sp>
      <p:sp>
        <p:nvSpPr>
          <p:cNvPr id="90115" name="Rectangle 3"/>
          <p:cNvSpPr>
            <a:spLocks noGrp="1" noChangeArrowheads="1"/>
          </p:cNvSpPr>
          <p:nvPr>
            <p:ph idx="1"/>
          </p:nvPr>
        </p:nvSpPr>
        <p:spPr>
          <a:xfrm>
            <a:off x="896938" y="1600200"/>
            <a:ext cx="7318375" cy="5257800"/>
          </a:xfrm>
        </p:spPr>
        <p:txBody>
          <a:bodyPr/>
          <a:lstStyle/>
          <a:p>
            <a:pPr eaLnBrk="1" hangingPunct="1">
              <a:buFont typeface="Wingdings" panose="05000000000000000000" pitchFamily="2" charset="2"/>
              <a:buNone/>
            </a:pPr>
            <a:r>
              <a:rPr lang="en-US" altLang="en-US" sz="2400"/>
              <a:t>Data</a:t>
            </a:r>
          </a:p>
          <a:p>
            <a:pPr lvl="1" eaLnBrk="1" hangingPunct="1"/>
            <a:r>
              <a:rPr lang="en-US" altLang="en-US"/>
              <a:t>Matt has other options with the same $1,000 loan at 12% for 2 years.  But now he wants to pay it back over 24 months and he has no other fees.</a:t>
            </a:r>
          </a:p>
          <a:p>
            <a:pPr eaLnBrk="1" hangingPunct="1">
              <a:buFont typeface="Wingdings" panose="05000000000000000000" pitchFamily="2" charset="2"/>
              <a:buNone/>
            </a:pPr>
            <a:r>
              <a:rPr lang="en-US" altLang="en-US" sz="2400"/>
              <a:t>Calculations</a:t>
            </a:r>
          </a:p>
          <a:p>
            <a:pPr lvl="1" eaLnBrk="1" hangingPunct="1"/>
            <a:r>
              <a:rPr lang="en-US" altLang="en-US"/>
              <a:t> Using the simple interest and monthly payments calculate:</a:t>
            </a:r>
          </a:p>
          <a:p>
            <a:pPr lvl="2" eaLnBrk="1" hangingPunct="1"/>
            <a:r>
              <a:rPr lang="en-US" altLang="en-US"/>
              <a:t>A.  The monthly payments</a:t>
            </a:r>
          </a:p>
          <a:p>
            <a:pPr lvl="2" eaLnBrk="1" hangingPunct="1"/>
            <a:r>
              <a:rPr lang="en-US" altLang="en-US"/>
              <a:t>B.  The total interest paid</a:t>
            </a:r>
          </a:p>
          <a:p>
            <a:pPr lvl="2" eaLnBrk="1" hangingPunct="1"/>
            <a:r>
              <a:rPr lang="en-US" altLang="en-US"/>
              <a:t>C.  The APR of this loan </a:t>
            </a:r>
          </a:p>
          <a:p>
            <a:pPr lvl="1" eaLnBrk="1" hangingPunct="1"/>
            <a:r>
              <a:rPr lang="en-US" altLang="en-US"/>
              <a:t>Note:  The simple interest method for installment loans is simply using your calculator’s loan amortization function</a:t>
            </a:r>
          </a:p>
          <a:p>
            <a:pPr lvl="2" eaLnBrk="1" hangingPunct="1"/>
            <a:endParaRPr lang="en-US" alt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7DD305B-D006-476E-8749-533674312AF8}"/>
              </a:ext>
            </a:extLst>
          </p:cNvPr>
          <p:cNvPicPr>
            <a:picLocks noChangeAspect="1"/>
          </p:cNvPicPr>
          <p:nvPr/>
        </p:nvPicPr>
        <p:blipFill>
          <a:blip r:embed="rId2"/>
          <a:stretch>
            <a:fillRect/>
          </a:stretch>
        </p:blipFill>
        <p:spPr>
          <a:xfrm>
            <a:off x="5883125" y="1601734"/>
            <a:ext cx="3159434" cy="4863066"/>
          </a:xfrm>
          <a:prstGeom prst="rect">
            <a:avLst/>
          </a:prstGeom>
        </p:spPr>
      </p:pic>
      <p:sp>
        <p:nvSpPr>
          <p:cNvPr id="92162" name="Rectangle 2"/>
          <p:cNvSpPr>
            <a:spLocks noGrp="1" noChangeArrowheads="1"/>
          </p:cNvSpPr>
          <p:nvPr>
            <p:ph type="title"/>
          </p:nvPr>
        </p:nvSpPr>
        <p:spPr/>
        <p:txBody>
          <a:bodyPr/>
          <a:lstStyle/>
          <a:p>
            <a:pPr eaLnBrk="1" hangingPunct="1"/>
            <a:r>
              <a:rPr lang="en-US" altLang="en-US" dirty="0"/>
              <a:t>Case Study #3 Answers</a:t>
            </a:r>
          </a:p>
        </p:txBody>
      </p:sp>
      <p:sp>
        <p:nvSpPr>
          <p:cNvPr id="80899" name="Rectangle 3"/>
          <p:cNvSpPr>
            <a:spLocks noGrp="1" noChangeArrowheads="1"/>
          </p:cNvSpPr>
          <p:nvPr>
            <p:ph idx="1"/>
          </p:nvPr>
        </p:nvSpPr>
        <p:spPr>
          <a:xfrm>
            <a:off x="321879" y="1600200"/>
            <a:ext cx="6223391" cy="5249862"/>
          </a:xfrm>
        </p:spPr>
        <p:txBody>
          <a:bodyPr/>
          <a:lstStyle/>
          <a:p>
            <a:pPr eaLnBrk="1" hangingPunct="1"/>
            <a:r>
              <a:rPr lang="en-US" altLang="en-US" sz="2400" dirty="0"/>
              <a:t>A.  To solve for simple interest monthly payments, set your calculator to monthly payments, end mode: </a:t>
            </a:r>
          </a:p>
          <a:p>
            <a:pPr lvl="1" eaLnBrk="1" hangingPunct="1"/>
            <a:r>
              <a:rPr lang="en-US" altLang="en-US" dirty="0"/>
              <a:t>PV=-1,000, I=12%, P/Y= 2, N=24, PMT=?</a:t>
            </a:r>
          </a:p>
          <a:p>
            <a:pPr lvl="1" eaLnBrk="1" hangingPunct="1"/>
            <a:r>
              <a:rPr lang="en-US" altLang="en-US" dirty="0"/>
              <a:t>PMT = $47.074</a:t>
            </a:r>
          </a:p>
          <a:p>
            <a:pPr eaLnBrk="1" hangingPunct="1"/>
            <a:r>
              <a:rPr lang="en-US" altLang="en-US" sz="2400" dirty="0"/>
              <a:t>B. Total Interest = 47.074 x 24 – 1,000 = ?</a:t>
            </a:r>
          </a:p>
          <a:p>
            <a:pPr lvl="1" eaLnBrk="1" hangingPunct="1"/>
            <a:r>
              <a:rPr lang="en-US" altLang="en-US" dirty="0"/>
              <a:t>$129.76</a:t>
            </a:r>
          </a:p>
          <a:p>
            <a:pPr eaLnBrk="1" hangingPunct="1"/>
            <a:r>
              <a:rPr lang="en-US" altLang="en-US" sz="2400" dirty="0"/>
              <a:t>C.  APR = [(interest + fees) / 2] / average amount borrowed (which changes each year as you pay it down).  (See the following slide to see how to get the average amount borrowed of $540.68.)</a:t>
            </a:r>
          </a:p>
          <a:p>
            <a:pPr lvl="1" eaLnBrk="1" hangingPunct="1"/>
            <a:r>
              <a:rPr lang="en-US" altLang="en-US" dirty="0"/>
              <a:t>($129.76 / 2 years) / $540.68 = 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08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089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089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0899">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80899">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altLang="en-US" dirty="0"/>
              <a:t>Case Study #4</a:t>
            </a:r>
          </a:p>
        </p:txBody>
      </p:sp>
      <p:sp>
        <p:nvSpPr>
          <p:cNvPr id="82947" name="Rectangle 3"/>
          <p:cNvSpPr>
            <a:spLocks noGrp="1" noChangeArrowheads="1"/>
          </p:cNvSpPr>
          <p:nvPr>
            <p:ph idx="1"/>
          </p:nvPr>
        </p:nvSpPr>
        <p:spPr>
          <a:xfrm>
            <a:off x="928688" y="1600200"/>
            <a:ext cx="7286625" cy="4940300"/>
          </a:xfrm>
        </p:spPr>
        <p:txBody>
          <a:bodyPr/>
          <a:lstStyle/>
          <a:p>
            <a:pPr eaLnBrk="1" hangingPunct="1">
              <a:buFont typeface="Wingdings" panose="05000000000000000000" pitchFamily="2" charset="2"/>
              <a:buNone/>
            </a:pPr>
            <a:r>
              <a:rPr lang="en-US" altLang="en-US" sz="2400" dirty="0"/>
              <a:t>Data</a:t>
            </a:r>
          </a:p>
          <a:p>
            <a:pPr lvl="1" eaLnBrk="1" hangingPunct="1"/>
            <a:r>
              <a:rPr lang="en-US" altLang="en-US" dirty="0"/>
              <a:t>You are looking to finance a used car for $9,000 for three years at 12% interest. </a:t>
            </a:r>
          </a:p>
          <a:p>
            <a:pPr eaLnBrk="1" hangingPunct="1">
              <a:buFont typeface="Wingdings" panose="05000000000000000000" pitchFamily="2" charset="2"/>
              <a:buNone/>
            </a:pPr>
            <a:r>
              <a:rPr lang="en-US" altLang="en-US" sz="2400" dirty="0"/>
              <a:t>Calculations </a:t>
            </a:r>
          </a:p>
          <a:p>
            <a:pPr lvl="2" eaLnBrk="1" hangingPunct="1"/>
            <a:r>
              <a:rPr lang="en-US" altLang="en-US" dirty="0"/>
              <a:t>A.  What are your monthly payments?</a:t>
            </a:r>
          </a:p>
          <a:p>
            <a:pPr lvl="2" eaLnBrk="1" hangingPunct="1"/>
            <a:r>
              <a:rPr lang="en-US" altLang="en-US" dirty="0"/>
              <a:t>B.  How much will you pay in interest over the life of the loan?</a:t>
            </a:r>
          </a:p>
          <a:p>
            <a:pPr lvl="2" eaLnBrk="1" hangingPunct="1"/>
            <a:r>
              <a:rPr lang="en-US" altLang="en-US" dirty="0"/>
              <a:t>C.  What percent of the value of the car did you pay in interest?</a:t>
            </a:r>
          </a:p>
          <a:p>
            <a:pPr lvl="2"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294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294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94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294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29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altLang="en-US" sz="4000" dirty="0"/>
              <a:t>Case Study #4 Answers</a:t>
            </a:r>
          </a:p>
        </p:txBody>
      </p:sp>
      <p:sp>
        <p:nvSpPr>
          <p:cNvPr id="84995" name="Rectangle 3"/>
          <p:cNvSpPr>
            <a:spLocks noGrp="1" noChangeArrowheads="1"/>
          </p:cNvSpPr>
          <p:nvPr>
            <p:ph idx="1"/>
          </p:nvPr>
        </p:nvSpPr>
        <p:spPr>
          <a:xfrm>
            <a:off x="245986" y="1600200"/>
            <a:ext cx="6071600" cy="4932362"/>
          </a:xfrm>
        </p:spPr>
        <p:txBody>
          <a:bodyPr/>
          <a:lstStyle/>
          <a:p>
            <a:pPr marL="533400" indent="-533400" eaLnBrk="1" hangingPunct="1"/>
            <a:r>
              <a:rPr lang="en-US" altLang="en-US" sz="2400" dirty="0"/>
              <a:t>A. To solve for your payments, set:</a:t>
            </a:r>
          </a:p>
          <a:p>
            <a:pPr marL="914400" lvl="1" indent="-457200" eaLnBrk="1" hangingPunct="1"/>
            <a:r>
              <a:rPr lang="en-US" altLang="en-US" dirty="0"/>
              <a:t>PV= -9,000, I = 12, N=36, and PMT=?</a:t>
            </a:r>
          </a:p>
          <a:p>
            <a:pPr marL="1371600" lvl="2" indent="-457200" eaLnBrk="1" hangingPunct="1"/>
            <a:r>
              <a:rPr lang="en-US" altLang="en-US" dirty="0"/>
              <a:t>Your payment is $298.93 per month</a:t>
            </a:r>
          </a:p>
          <a:p>
            <a:pPr marL="914400" lvl="1" indent="-457200" eaLnBrk="1" hangingPunct="1">
              <a:buFontTx/>
              <a:buNone/>
            </a:pPr>
            <a:r>
              <a:rPr lang="en-US" altLang="en-US" dirty="0"/>
              <a:t>B. To get your total interest paid, multiply your payment * 36 months = $10,761.44 – 9,000 = ?</a:t>
            </a:r>
          </a:p>
          <a:p>
            <a:pPr marL="1371600" lvl="2" indent="-457200" eaLnBrk="1" hangingPunct="1"/>
            <a:r>
              <a:rPr lang="en-US" altLang="en-US" dirty="0"/>
              <a:t>$1,761.46</a:t>
            </a:r>
          </a:p>
          <a:p>
            <a:pPr marL="914400" lvl="1" indent="-457200" eaLnBrk="1" hangingPunct="1">
              <a:buFontTx/>
              <a:buNone/>
            </a:pPr>
            <a:r>
              <a:rPr lang="en-US" altLang="en-US" dirty="0"/>
              <a:t>C. To determine what percent of the car you paid in interest, divide interest by the cars cost of $9,000</a:t>
            </a:r>
          </a:p>
          <a:p>
            <a:pPr marL="1371600" lvl="2" indent="-457200" eaLnBrk="1" hangingPunct="1">
              <a:buFontTx/>
              <a:buNone/>
            </a:pPr>
            <a:r>
              <a:rPr lang="en-US" altLang="en-US" dirty="0"/>
              <a:t> = $1,761.46 / 9,000 = 19.6% </a:t>
            </a:r>
          </a:p>
          <a:p>
            <a:pPr marL="1371600" lvl="2" indent="-457200" eaLnBrk="1" hangingPunct="1"/>
            <a:r>
              <a:rPr lang="en-US" altLang="en-US" dirty="0"/>
              <a:t>You paid nearly 1/5 the value of the car in interest.</a:t>
            </a:r>
          </a:p>
        </p:txBody>
      </p:sp>
      <p:pic>
        <p:nvPicPr>
          <p:cNvPr id="2" name="Picture 1">
            <a:extLst>
              <a:ext uri="{FF2B5EF4-FFF2-40B4-BE49-F238E27FC236}">
                <a16:creationId xmlns:a16="http://schemas.microsoft.com/office/drawing/2014/main" id="{C8D9CC2D-0C0F-453B-8DF5-9BC2456022B6}"/>
              </a:ext>
            </a:extLst>
          </p:cNvPr>
          <p:cNvPicPr>
            <a:picLocks noChangeAspect="1"/>
          </p:cNvPicPr>
          <p:nvPr/>
        </p:nvPicPr>
        <p:blipFill>
          <a:blip r:embed="rId2"/>
          <a:stretch>
            <a:fillRect/>
          </a:stretch>
        </p:blipFill>
        <p:spPr>
          <a:xfrm>
            <a:off x="6189014" y="1600200"/>
            <a:ext cx="2859731" cy="28913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499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49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49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499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499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4995">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4995">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altLang="en-US" dirty="0"/>
              <a:t>Case Study #5</a:t>
            </a:r>
            <a:endParaRPr lang="en-US" altLang="en-US" sz="2000" dirty="0"/>
          </a:p>
        </p:txBody>
      </p:sp>
      <p:sp>
        <p:nvSpPr>
          <p:cNvPr id="97283" name="Rectangle 3"/>
          <p:cNvSpPr>
            <a:spLocks noGrp="1" noChangeArrowheads="1"/>
          </p:cNvSpPr>
          <p:nvPr>
            <p:ph idx="1"/>
          </p:nvPr>
        </p:nvSpPr>
        <p:spPr>
          <a:xfrm>
            <a:off x="929040" y="1617533"/>
            <a:ext cx="7285920" cy="5249862"/>
          </a:xfrm>
        </p:spPr>
        <p:txBody>
          <a:bodyPr/>
          <a:lstStyle/>
          <a:p>
            <a:pPr eaLnBrk="1" hangingPunct="1">
              <a:buFont typeface="Wingdings" panose="05000000000000000000" pitchFamily="2" charset="2"/>
              <a:buNone/>
            </a:pPr>
            <a:r>
              <a:rPr lang="en-US" altLang="en-US" sz="2400" dirty="0"/>
              <a:t>Data</a:t>
            </a:r>
          </a:p>
          <a:p>
            <a:pPr lvl="1" eaLnBrk="1" hangingPunct="1"/>
            <a:r>
              <a:rPr lang="en-US" altLang="en-US" dirty="0"/>
              <a:t>Bill is short on cash for a date.  He und he can give a post-dated check to a Payday lender who will give him $100 now for a $125 check which the lender can cash in 2 weeks. The APR is the total fees divided by the annual amount borrowed.  The effective annual rate = (1 + APR/periods) </a:t>
            </a:r>
            <a:r>
              <a:rPr lang="en-US" altLang="en-US" baseline="30000" dirty="0"/>
              <a:t>periods</a:t>
            </a:r>
            <a:r>
              <a:rPr lang="en-US" altLang="en-US" dirty="0"/>
              <a:t> -1. </a:t>
            </a:r>
          </a:p>
          <a:p>
            <a:pPr eaLnBrk="1" hangingPunct="1">
              <a:buFont typeface="Wingdings" panose="05000000000000000000" pitchFamily="2" charset="2"/>
              <a:buNone/>
            </a:pPr>
            <a:r>
              <a:rPr lang="en-US" altLang="en-US" sz="2400" dirty="0"/>
              <a:t>Calculations</a:t>
            </a:r>
          </a:p>
          <a:p>
            <a:pPr lvl="1" eaLnBrk="1" hangingPunct="1"/>
            <a:r>
              <a:rPr lang="en-US" altLang="en-US" dirty="0"/>
              <a:t>A. What is the APR?</a:t>
            </a:r>
          </a:p>
          <a:p>
            <a:pPr lvl="1" eaLnBrk="1" hangingPunct="1"/>
            <a:r>
              <a:rPr lang="en-US" altLang="en-US" dirty="0"/>
              <a:t>B.  What is the effective annual interest rate?</a:t>
            </a:r>
          </a:p>
          <a:p>
            <a:pPr eaLnBrk="1" hangingPunct="1">
              <a:buFont typeface="Wingdings" panose="05000000000000000000" pitchFamily="2" charset="2"/>
              <a:buNone/>
            </a:pPr>
            <a:r>
              <a:rPr lang="en-US" altLang="en-US" sz="2400" dirty="0"/>
              <a:t>Application</a:t>
            </a:r>
          </a:p>
          <a:p>
            <a:pPr lvl="1" eaLnBrk="1" hangingPunct="1"/>
            <a:r>
              <a:rPr lang="en-US" altLang="en-US" dirty="0"/>
              <a:t>C. Should he take out the loan?</a:t>
            </a:r>
          </a:p>
          <a:p>
            <a:pPr lvl="1" eaLnBrk="1" hangingPunct="1"/>
            <a:endParaRPr lang="en-US"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96863" y="654050"/>
            <a:ext cx="8550275" cy="944563"/>
          </a:xfrm>
        </p:spPr>
        <p:txBody>
          <a:bodyPr/>
          <a:lstStyle/>
          <a:p>
            <a:pPr eaLnBrk="1" hangingPunct="1"/>
            <a:r>
              <a:rPr lang="en-US" altLang="en-US" dirty="0"/>
              <a:t>Consumer Loans </a:t>
            </a:r>
            <a:r>
              <a:rPr lang="en-US" altLang="en-US" sz="2400" dirty="0"/>
              <a:t>(continued)</a:t>
            </a:r>
          </a:p>
        </p:txBody>
      </p:sp>
      <p:sp>
        <p:nvSpPr>
          <p:cNvPr id="74755" name="Rectangle 3"/>
          <p:cNvSpPr>
            <a:spLocks noGrp="1" noChangeArrowheads="1"/>
          </p:cNvSpPr>
          <p:nvPr>
            <p:ph idx="1"/>
          </p:nvPr>
        </p:nvSpPr>
        <p:spPr>
          <a:xfrm>
            <a:off x="971550" y="1600200"/>
            <a:ext cx="7243763" cy="5016500"/>
          </a:xfrm>
        </p:spPr>
        <p:txBody>
          <a:bodyPr/>
          <a:lstStyle/>
          <a:p>
            <a:pPr eaLnBrk="1" hangingPunct="1"/>
            <a:r>
              <a:rPr lang="en-US" altLang="en-US" dirty="0"/>
              <a:t>What 5 questions should you ask when you are thinking of borrowing (using consumer loans)?</a:t>
            </a:r>
          </a:p>
          <a:p>
            <a:pPr lvl="1" eaLnBrk="1" hangingPunct="1"/>
            <a:r>
              <a:rPr lang="en-US" altLang="en-US" dirty="0"/>
              <a:t>1. Do you really need to make this purchase?  </a:t>
            </a:r>
          </a:p>
          <a:p>
            <a:pPr lvl="1" eaLnBrk="1" hangingPunct="1"/>
            <a:r>
              <a:rPr lang="en-US" altLang="en-US" dirty="0"/>
              <a:t>2. Is it in your budget and your financial plan?</a:t>
            </a:r>
          </a:p>
          <a:p>
            <a:pPr lvl="1" eaLnBrk="1" hangingPunct="1"/>
            <a:r>
              <a:rPr lang="en-US" altLang="en-US" dirty="0"/>
              <a:t>3. Can you pay for it without borrowing?</a:t>
            </a:r>
          </a:p>
          <a:p>
            <a:pPr lvl="1" eaLnBrk="1" hangingPunct="1"/>
            <a:r>
              <a:rPr lang="en-US" altLang="en-US" dirty="0"/>
              <a:t>4. What is the all-in cost of this loan, including its impact on your other goals?</a:t>
            </a:r>
          </a:p>
          <a:p>
            <a:pPr lvl="1" eaLnBrk="1" hangingPunct="1"/>
            <a:r>
              <a:rPr lang="en-US" altLang="en-US" dirty="0"/>
              <a:t>5.  Will this purchase bring you closer or take you farther away from your personal goals (including your goal to be obedient to God’s commandments)?   </a:t>
            </a:r>
          </a:p>
        </p:txBody>
      </p:sp>
    </p:spTree>
    <p:extLst>
      <p:ext uri="{BB962C8B-B14F-4D97-AF65-F5344CB8AC3E}">
        <p14:creationId xmlns:p14="http://schemas.microsoft.com/office/powerpoint/2010/main" val="6985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Effect transition="in" filter="blinds(horizontal)">
                                      <p:cBhvr>
                                        <p:cTn id="7" dur="500"/>
                                        <p:tgtEl>
                                          <p:spTgt spid="747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4755">
                                            <p:txEl>
                                              <p:pRg st="1" end="1"/>
                                            </p:txEl>
                                          </p:spTgt>
                                        </p:tgtEl>
                                        <p:attrNameLst>
                                          <p:attrName>style.visibility</p:attrName>
                                        </p:attrNameLst>
                                      </p:cBhvr>
                                      <p:to>
                                        <p:strVal val="visible"/>
                                      </p:to>
                                    </p:set>
                                    <p:animEffect transition="in" filter="blinds(horizontal)">
                                      <p:cBhvr>
                                        <p:cTn id="12" dur="500"/>
                                        <p:tgtEl>
                                          <p:spTgt spid="74755">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4755">
                                            <p:txEl>
                                              <p:pRg st="2" end="2"/>
                                            </p:txEl>
                                          </p:spTgt>
                                        </p:tgtEl>
                                        <p:attrNameLst>
                                          <p:attrName>style.visibility</p:attrName>
                                        </p:attrNameLst>
                                      </p:cBhvr>
                                      <p:to>
                                        <p:strVal val="visible"/>
                                      </p:to>
                                    </p:set>
                                    <p:animEffect transition="in" filter="blinds(horizontal)">
                                      <p:cBhvr>
                                        <p:cTn id="15" dur="500"/>
                                        <p:tgtEl>
                                          <p:spTgt spid="74755">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4755">
                                            <p:txEl>
                                              <p:pRg st="3" end="3"/>
                                            </p:txEl>
                                          </p:spTgt>
                                        </p:tgtEl>
                                        <p:attrNameLst>
                                          <p:attrName>style.visibility</p:attrName>
                                        </p:attrNameLst>
                                      </p:cBhvr>
                                      <p:to>
                                        <p:strVal val="visible"/>
                                      </p:to>
                                    </p:set>
                                    <p:animEffect transition="in" filter="blinds(horizontal)">
                                      <p:cBhvr>
                                        <p:cTn id="18" dur="500"/>
                                        <p:tgtEl>
                                          <p:spTgt spid="74755">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74755">
                                            <p:txEl>
                                              <p:pRg st="4" end="4"/>
                                            </p:txEl>
                                          </p:spTgt>
                                        </p:tgtEl>
                                        <p:attrNameLst>
                                          <p:attrName>style.visibility</p:attrName>
                                        </p:attrNameLst>
                                      </p:cBhvr>
                                      <p:to>
                                        <p:strVal val="visible"/>
                                      </p:to>
                                    </p:set>
                                    <p:animEffect transition="in" filter="blinds(horizontal)">
                                      <p:cBhvr>
                                        <p:cTn id="21" dur="500"/>
                                        <p:tgtEl>
                                          <p:spTgt spid="74755">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74755">
                                            <p:txEl>
                                              <p:pRg st="5" end="5"/>
                                            </p:txEl>
                                          </p:spTgt>
                                        </p:tgtEl>
                                        <p:attrNameLst>
                                          <p:attrName>style.visibility</p:attrName>
                                        </p:attrNameLst>
                                      </p:cBhvr>
                                      <p:to>
                                        <p:strVal val="visible"/>
                                      </p:to>
                                    </p:set>
                                    <p:animEffect transition="in" filter="blinds(horizontal)">
                                      <p:cBhvr>
                                        <p:cTn id="24" dur="500"/>
                                        <p:tgtEl>
                                          <p:spTgt spid="747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uiExpand="1" build="p" bldLvl="4"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altLang="en-US" sz="4000" dirty="0"/>
              <a:t>Case Study #5 Answers</a:t>
            </a:r>
          </a:p>
        </p:txBody>
      </p:sp>
      <p:sp>
        <p:nvSpPr>
          <p:cNvPr id="88067" name="Rectangle 3"/>
          <p:cNvSpPr>
            <a:spLocks noGrp="1" noChangeArrowheads="1"/>
          </p:cNvSpPr>
          <p:nvPr>
            <p:ph idx="1"/>
          </p:nvPr>
        </p:nvSpPr>
        <p:spPr>
          <a:xfrm>
            <a:off x="321880" y="1609595"/>
            <a:ext cx="6147495" cy="4419600"/>
          </a:xfrm>
        </p:spPr>
        <p:txBody>
          <a:bodyPr/>
          <a:lstStyle/>
          <a:p>
            <a:pPr eaLnBrk="1" hangingPunct="1">
              <a:lnSpc>
                <a:spcPct val="90000"/>
              </a:lnSpc>
            </a:pPr>
            <a:r>
              <a:rPr lang="en-US" altLang="en-US" sz="2400" dirty="0"/>
              <a:t>A.  the APR is the amount paid on an annual basis divided by the average amount you borrow</a:t>
            </a:r>
          </a:p>
          <a:p>
            <a:pPr lvl="1" eaLnBrk="1" hangingPunct="1">
              <a:lnSpc>
                <a:spcPct val="90000"/>
              </a:lnSpc>
            </a:pPr>
            <a:r>
              <a:rPr lang="en-US" altLang="en-US" dirty="0"/>
              <a:t>APR = ($25 * 26 two-week periods)/$100 = ?</a:t>
            </a:r>
          </a:p>
          <a:p>
            <a:pPr lvl="1" eaLnBrk="1" hangingPunct="1">
              <a:lnSpc>
                <a:spcPct val="90000"/>
              </a:lnSpc>
            </a:pPr>
            <a:r>
              <a:rPr lang="en-US" altLang="en-US" dirty="0"/>
              <a:t>APR = 650%</a:t>
            </a:r>
          </a:p>
          <a:p>
            <a:pPr eaLnBrk="1" hangingPunct="1">
              <a:lnSpc>
                <a:spcPct val="90000"/>
              </a:lnSpc>
            </a:pPr>
            <a:r>
              <a:rPr lang="en-US" altLang="en-US" sz="2400" dirty="0"/>
              <a:t>B.  To solve for your Effective Annual Interest rate, put it into the equation for determining the impact of compounding.</a:t>
            </a:r>
          </a:p>
          <a:p>
            <a:pPr lvl="1" eaLnBrk="1" hangingPunct="1">
              <a:lnSpc>
                <a:spcPct val="90000"/>
              </a:lnSpc>
            </a:pPr>
            <a:r>
              <a:rPr lang="en-US" altLang="en-US" dirty="0"/>
              <a:t>The effective annual interest rate is </a:t>
            </a:r>
          </a:p>
          <a:p>
            <a:pPr lvl="2" eaLnBrk="1" hangingPunct="1">
              <a:lnSpc>
                <a:spcPct val="90000"/>
              </a:lnSpc>
            </a:pPr>
            <a:r>
              <a:rPr lang="en-US" altLang="en-US" dirty="0"/>
              <a:t>(1 +[ 6.5/26 periods])</a:t>
            </a:r>
            <a:r>
              <a:rPr lang="en-US" altLang="en-US" baseline="30000" dirty="0"/>
              <a:t>26 periods</a:t>
            </a:r>
            <a:r>
              <a:rPr lang="en-US" altLang="en-US" dirty="0"/>
              <a:t> – 1 =</a:t>
            </a:r>
          </a:p>
          <a:p>
            <a:pPr lvl="2" eaLnBrk="1" hangingPunct="1">
              <a:lnSpc>
                <a:spcPct val="90000"/>
              </a:lnSpc>
            </a:pPr>
            <a:r>
              <a:rPr lang="en-US" altLang="en-US" dirty="0"/>
              <a:t>Effective rate is 32,987%</a:t>
            </a:r>
          </a:p>
          <a:p>
            <a:pPr lvl="3" eaLnBrk="1" hangingPunct="1">
              <a:lnSpc>
                <a:spcPct val="90000"/>
              </a:lnSpc>
            </a:pPr>
            <a:r>
              <a:rPr lang="en-US" altLang="en-US" dirty="0"/>
              <a:t>This is a very expensive loan</a:t>
            </a:r>
          </a:p>
          <a:p>
            <a:pPr eaLnBrk="1" hangingPunct="1">
              <a:lnSpc>
                <a:spcPct val="90000"/>
              </a:lnSpc>
            </a:pPr>
            <a:r>
              <a:rPr lang="en-US" altLang="en-US" dirty="0"/>
              <a:t>C.  No.  It is just too expensive</a:t>
            </a:r>
          </a:p>
          <a:p>
            <a:pPr eaLnBrk="1" hangingPunct="1">
              <a:lnSpc>
                <a:spcPct val="90000"/>
              </a:lnSpc>
            </a:pPr>
            <a:endParaRPr lang="en-US" altLang="en-US" dirty="0"/>
          </a:p>
        </p:txBody>
      </p:sp>
      <p:pic>
        <p:nvPicPr>
          <p:cNvPr id="2" name="Picture 1">
            <a:extLst>
              <a:ext uri="{FF2B5EF4-FFF2-40B4-BE49-F238E27FC236}">
                <a16:creationId xmlns:a16="http://schemas.microsoft.com/office/drawing/2014/main" id="{5A0249FF-3262-4614-BF16-9C51A8987B58}"/>
              </a:ext>
            </a:extLst>
          </p:cNvPr>
          <p:cNvPicPr>
            <a:picLocks noChangeAspect="1"/>
          </p:cNvPicPr>
          <p:nvPr/>
        </p:nvPicPr>
        <p:blipFill>
          <a:blip r:embed="rId2"/>
          <a:stretch>
            <a:fillRect/>
          </a:stretch>
        </p:blipFill>
        <p:spPr>
          <a:xfrm rot="16200000">
            <a:off x="5450252" y="3269887"/>
            <a:ext cx="4419601" cy="275661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06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806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06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8067">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8067">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8067">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altLang="en-US" sz="4000" dirty="0"/>
              <a:t>Case Study #6</a:t>
            </a:r>
          </a:p>
        </p:txBody>
      </p:sp>
      <p:sp>
        <p:nvSpPr>
          <p:cNvPr id="100355"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a:t>Data</a:t>
            </a:r>
          </a:p>
          <a:p>
            <a:pPr lvl="1" eaLnBrk="1" hangingPunct="1"/>
            <a:r>
              <a:rPr lang="en-US" altLang="en-US"/>
              <a:t>Wayne is concerned about his variable rate mortgage (ARM).  Assuming a period of rapidly rising interest rates, how much could his rate increase over the next 4 years if he had a 6 percent variable rate mortgage with a 2 percent annual cap (that he hits each year) and a 6 percent lifetime cap?  </a:t>
            </a:r>
          </a:p>
          <a:p>
            <a:pPr eaLnBrk="1" hangingPunct="1">
              <a:buFont typeface="Wingdings" panose="05000000000000000000" pitchFamily="2" charset="2"/>
              <a:buNone/>
            </a:pPr>
            <a:r>
              <a:rPr lang="en-US" altLang="en-US"/>
              <a:t>Application</a:t>
            </a:r>
          </a:p>
          <a:p>
            <a:pPr lvl="1" eaLnBrk="1" hangingPunct="1"/>
            <a:r>
              <a:rPr lang="en-US" altLang="en-US"/>
              <a:t>How would this affect his monthly payments?</a:t>
            </a:r>
          </a:p>
          <a:p>
            <a:pPr lvl="1" eaLnBrk="1" hangingPunct="1"/>
            <a:endParaRPr lang="en-US" alt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altLang="en-US" sz="4000" dirty="0"/>
              <a:t>Case Study #6 Answers</a:t>
            </a:r>
            <a:endParaRPr lang="en-US" altLang="en-US" sz="2400" dirty="0"/>
          </a:p>
        </p:txBody>
      </p:sp>
      <p:sp>
        <p:nvSpPr>
          <p:cNvPr id="91139" name="Rectangle 3"/>
          <p:cNvSpPr>
            <a:spLocks noGrp="1" noChangeArrowheads="1"/>
          </p:cNvSpPr>
          <p:nvPr>
            <p:ph idx="1"/>
          </p:nvPr>
        </p:nvSpPr>
        <p:spPr>
          <a:xfrm>
            <a:off x="928688" y="1608138"/>
            <a:ext cx="7286625" cy="4419600"/>
          </a:xfrm>
        </p:spPr>
        <p:txBody>
          <a:bodyPr/>
          <a:lstStyle/>
          <a:p>
            <a:pPr eaLnBrk="1" hangingPunct="1"/>
            <a:r>
              <a:rPr lang="en-US" altLang="en-US"/>
              <a:t>Assuming rates increased by the maximum 2% each year, at the end of the 4 years  it could have reached its cap of 6%, giving a 12 percent rate.  Nearly doubling the interest rate would significantly increase Wayne’s monthly payment.</a:t>
            </a:r>
          </a:p>
          <a:p>
            <a:pPr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US" altLang="en-US" sz="4000"/>
              <a:t>Case Study #7</a:t>
            </a:r>
          </a:p>
        </p:txBody>
      </p:sp>
      <p:sp>
        <p:nvSpPr>
          <p:cNvPr id="106499" name="Rectangle 3"/>
          <p:cNvSpPr>
            <a:spLocks noGrp="1" noChangeArrowheads="1"/>
          </p:cNvSpPr>
          <p:nvPr>
            <p:ph idx="1"/>
          </p:nvPr>
        </p:nvSpPr>
        <p:spPr>
          <a:xfrm>
            <a:off x="984250" y="1646238"/>
            <a:ext cx="7269163" cy="5472112"/>
          </a:xfrm>
        </p:spPr>
        <p:txBody>
          <a:bodyPr/>
          <a:lstStyle/>
          <a:p>
            <a:pPr eaLnBrk="1" hangingPunct="1">
              <a:lnSpc>
                <a:spcPct val="90000"/>
              </a:lnSpc>
              <a:buClr>
                <a:srgbClr val="66FFFF"/>
              </a:buClr>
              <a:buFontTx/>
              <a:buNone/>
            </a:pPr>
            <a:r>
              <a:rPr lang="en-US" altLang="en-US" sz="2000"/>
              <a:t>Data</a:t>
            </a:r>
          </a:p>
          <a:p>
            <a:pPr lvl="1" eaLnBrk="1" hangingPunct="1">
              <a:lnSpc>
                <a:spcPct val="90000"/>
              </a:lnSpc>
            </a:pPr>
            <a:r>
              <a:rPr lang="en-US" altLang="en-US" sz="2000"/>
              <a:t>Jon took out a $300,000,  30 year Option ARM mortgage for purchasing his home, which had a 7% mortgage.  Each month he could make a minimum payment of $1,317 (which didn’t even cover interest), an interest only payment of $1,750, a payment of $1,996 that included both principle and interest, or an additional amount.  The loan had a negative amortization maximum of 125% of the value of the loan.  Jon was not very financially savvy, and for the first 10 years  made the minimum payment only.  As a result, at the end of year 10, he was notified that he had hit the negative amortization maximum and that his loan had reset. </a:t>
            </a:r>
          </a:p>
          <a:p>
            <a:pPr eaLnBrk="1" hangingPunct="1">
              <a:lnSpc>
                <a:spcPct val="90000"/>
              </a:lnSpc>
              <a:buFont typeface="Wingdings" panose="05000000000000000000" pitchFamily="2" charset="2"/>
              <a:buNone/>
            </a:pPr>
            <a:r>
              <a:rPr lang="en-US" altLang="en-US" sz="2000"/>
              <a:t>Calculations  </a:t>
            </a:r>
          </a:p>
          <a:p>
            <a:pPr lvl="1" eaLnBrk="1" hangingPunct="1">
              <a:lnSpc>
                <a:spcPct val="90000"/>
              </a:lnSpc>
            </a:pPr>
            <a:r>
              <a:rPr lang="en-US" altLang="en-US" sz="2000"/>
              <a:t>A.  What is Jon’s new monthly payment beginning in year 11 after he hit the negative amortization limit?</a:t>
            </a:r>
            <a:endParaRPr lang="en-US" altLang="en-US" sz="1800"/>
          </a:p>
          <a:p>
            <a:pPr lvl="1" eaLnBrk="1" hangingPunct="1">
              <a:lnSpc>
                <a:spcPct val="90000"/>
              </a:lnSpc>
            </a:pPr>
            <a:r>
              <a:rPr lang="en-US" altLang="en-US" sz="2000"/>
              <a:t>B.  How much did Jon’s monthly payment rise over the minimum payment he was paying previously?</a:t>
            </a:r>
          </a:p>
          <a:p>
            <a:pPr lvl="2" eaLnBrk="1" hangingPunct="1">
              <a:lnSpc>
                <a:spcPct val="90000"/>
              </a:lnSpc>
            </a:pPr>
            <a:endParaRPr lang="en-US" altLang="en-US" sz="200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altLang="en-US" sz="4000"/>
              <a:t>Case Study #7 Answers</a:t>
            </a:r>
          </a:p>
        </p:txBody>
      </p:sp>
      <p:sp>
        <p:nvSpPr>
          <p:cNvPr id="97283" name="Rectangle 3"/>
          <p:cNvSpPr>
            <a:spLocks noGrp="1" noChangeArrowheads="1"/>
          </p:cNvSpPr>
          <p:nvPr>
            <p:ph idx="1"/>
          </p:nvPr>
        </p:nvSpPr>
        <p:spPr>
          <a:xfrm>
            <a:off x="245986" y="1600200"/>
            <a:ext cx="5919810" cy="5464175"/>
          </a:xfrm>
        </p:spPr>
        <p:txBody>
          <a:bodyPr/>
          <a:lstStyle/>
          <a:p>
            <a:pPr eaLnBrk="1" hangingPunct="1">
              <a:lnSpc>
                <a:spcPct val="90000"/>
              </a:lnSpc>
            </a:pPr>
            <a:r>
              <a:rPr lang="en-US" altLang="en-US" dirty="0"/>
              <a:t>A. After the negative amortization limit is hit, he must now amortize the loan over 20 years, instead of 30.  </a:t>
            </a:r>
          </a:p>
          <a:p>
            <a:pPr lvl="1" eaLnBrk="1" hangingPunct="1">
              <a:lnSpc>
                <a:spcPct val="90000"/>
              </a:lnSpc>
            </a:pPr>
            <a:r>
              <a:rPr lang="en-US" altLang="en-US" dirty="0"/>
              <a:t>His new loan amount is not $300,000, but $375,000 (300,000 * 125%) :</a:t>
            </a:r>
          </a:p>
          <a:p>
            <a:pPr lvl="1" eaLnBrk="1" hangingPunct="1">
              <a:lnSpc>
                <a:spcPct val="90000"/>
              </a:lnSpc>
            </a:pPr>
            <a:r>
              <a:rPr lang="en-US" altLang="en-US" dirty="0"/>
              <a:t>PV = -375,000, I=7.0%, P/Y=12, N= 240, PMT = ? </a:t>
            </a:r>
          </a:p>
          <a:p>
            <a:pPr lvl="2" eaLnBrk="1" hangingPunct="1">
              <a:lnSpc>
                <a:spcPct val="90000"/>
              </a:lnSpc>
            </a:pPr>
            <a:r>
              <a:rPr lang="en-US" altLang="en-US" dirty="0"/>
              <a:t>PMT = $2,907.37</a:t>
            </a:r>
          </a:p>
          <a:p>
            <a:pPr eaLnBrk="1" hangingPunct="1">
              <a:lnSpc>
                <a:spcPct val="90000"/>
              </a:lnSpc>
            </a:pPr>
            <a:r>
              <a:rPr lang="en-US" altLang="en-US" dirty="0"/>
              <a:t>B.  His minimum payment was $1,317, and his new payment is $2,907.  </a:t>
            </a:r>
          </a:p>
          <a:p>
            <a:pPr lvl="1" eaLnBrk="1" hangingPunct="1">
              <a:lnSpc>
                <a:spcPct val="90000"/>
              </a:lnSpc>
            </a:pPr>
            <a:r>
              <a:rPr lang="en-US" altLang="en-US" dirty="0"/>
              <a:t>It is a 121% increase over the </a:t>
            </a:r>
          </a:p>
          <a:p>
            <a:pPr marL="457200" lvl="1" indent="0" eaLnBrk="1" hangingPunct="1">
              <a:lnSpc>
                <a:spcPct val="90000"/>
              </a:lnSpc>
              <a:buNone/>
            </a:pPr>
            <a:r>
              <a:rPr lang="en-US" altLang="en-US" dirty="0"/>
              <a:t>   minimum payment period.</a:t>
            </a:r>
          </a:p>
        </p:txBody>
      </p:sp>
      <p:pic>
        <p:nvPicPr>
          <p:cNvPr id="2" name="Picture 1">
            <a:extLst>
              <a:ext uri="{FF2B5EF4-FFF2-40B4-BE49-F238E27FC236}">
                <a16:creationId xmlns:a16="http://schemas.microsoft.com/office/drawing/2014/main" id="{C60381CC-FEAF-4EB8-8542-6570D5FBD10D}"/>
              </a:ext>
            </a:extLst>
          </p:cNvPr>
          <p:cNvPicPr>
            <a:picLocks noChangeAspect="1"/>
          </p:cNvPicPr>
          <p:nvPr/>
        </p:nvPicPr>
        <p:blipFill>
          <a:blip r:embed="rId2"/>
          <a:stretch>
            <a:fillRect/>
          </a:stretch>
        </p:blipFill>
        <p:spPr>
          <a:xfrm>
            <a:off x="5957582" y="1627258"/>
            <a:ext cx="3186418" cy="40983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728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728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728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728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9728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72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altLang="en-US" sz="3200"/>
              <a:t>Notes</a:t>
            </a:r>
          </a:p>
        </p:txBody>
      </p:sp>
      <p:sp>
        <p:nvSpPr>
          <p:cNvPr id="109571" name="Rectangle 3"/>
          <p:cNvSpPr>
            <a:spLocks noGrp="1" noChangeArrowheads="1"/>
          </p:cNvSpPr>
          <p:nvPr>
            <p:ph idx="1"/>
          </p:nvPr>
        </p:nvSpPr>
        <p:spPr>
          <a:xfrm>
            <a:off x="928688" y="1608138"/>
            <a:ext cx="7286625" cy="4419600"/>
          </a:xfrm>
        </p:spPr>
        <p:txBody>
          <a:bodyPr/>
          <a:lstStyle/>
          <a:p>
            <a:pPr eaLnBrk="1" hangingPunct="1"/>
            <a:r>
              <a:rPr lang="en-US" altLang="en-US"/>
              <a:t>Other good sources of information on mortgages are available at:</a:t>
            </a:r>
          </a:p>
          <a:p>
            <a:pPr lvl="1" eaLnBrk="1" hangingPunct="1"/>
            <a:r>
              <a:rPr lang="en-US" altLang="en-US">
                <a:hlinkClick r:id="rId2"/>
              </a:rPr>
              <a:t>www.mtgprofessor.com</a:t>
            </a:r>
            <a:endParaRPr lang="en-US" altLang="en-US"/>
          </a:p>
          <a:p>
            <a:pPr lvl="1" eaLnBrk="1" hangingPunct="1"/>
            <a:r>
              <a:rPr lang="en-US" altLang="en-US">
                <a:hlinkClick r:id="rId3"/>
              </a:rPr>
              <a:t>www.bankrate.com</a:t>
            </a:r>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2067" name="Rectangle 3"/>
          <p:cNvSpPr>
            <a:spLocks noGrp="1" noChangeArrowheads="1"/>
          </p:cNvSpPr>
          <p:nvPr>
            <p:ph idx="1"/>
          </p:nvPr>
        </p:nvSpPr>
        <p:spPr>
          <a:xfrm>
            <a:off x="914400" y="1600200"/>
            <a:ext cx="7466013" cy="4800600"/>
          </a:xfrm>
        </p:spPr>
        <p:txBody>
          <a:bodyPr/>
          <a:lstStyle/>
          <a:p>
            <a:pPr eaLnBrk="1" hangingPunct="1"/>
            <a:r>
              <a:rPr lang="en-US" altLang="en-US" dirty="0"/>
              <a:t>What are the principles of consumer loan use?</a:t>
            </a:r>
          </a:p>
          <a:p>
            <a:pPr lvl="1" eaLnBrk="1" hangingPunct="1"/>
            <a:r>
              <a:rPr lang="en-US" altLang="en-US" sz="2200" dirty="0"/>
              <a:t>1.  Know yourself, your vision, goals and budget</a:t>
            </a:r>
          </a:p>
          <a:p>
            <a:pPr lvl="1" eaLnBrk="1" hangingPunct="1"/>
            <a:r>
              <a:rPr lang="en-US" altLang="en-US" sz="2200" dirty="0"/>
              <a:t>2.  Seek, receive and act on the Spirit’s guidance</a:t>
            </a:r>
          </a:p>
          <a:p>
            <a:pPr lvl="1" eaLnBrk="1" hangingPunct="1"/>
            <a:r>
              <a:rPr lang="en-US" altLang="en-US" sz="2200" dirty="0"/>
              <a:t>3.  Know where you are financially (your assets, liabilities, spending and income)</a:t>
            </a:r>
          </a:p>
          <a:p>
            <a:pPr lvl="1" eaLnBrk="1" hangingPunct="1"/>
            <a:r>
              <a:rPr lang="en-US" altLang="en-US" sz="2200" dirty="0"/>
              <a:t>4.  Resolve to not go into debt (except for a modest home and modest education)</a:t>
            </a:r>
          </a:p>
          <a:p>
            <a:pPr lvl="1" eaLnBrk="1" hangingPunct="1"/>
            <a:r>
              <a:rPr lang="en-US" altLang="en-US" sz="2200" dirty="0"/>
              <a:t>5.  Pay as you go (live within your means)</a:t>
            </a:r>
          </a:p>
          <a:p>
            <a:pPr eaLnBrk="1" hangingPunct="1"/>
            <a:r>
              <a:rPr lang="en-US" altLang="en-US" sz="2200" dirty="0"/>
              <a:t>If in debt add:</a:t>
            </a:r>
          </a:p>
          <a:p>
            <a:pPr lvl="1" eaLnBrk="1" hangingPunct="1"/>
            <a:r>
              <a:rPr lang="en-US" altLang="en-US" sz="2200" dirty="0"/>
              <a:t>6.  Prioritize your debts (if you cannot repay them all, give priority to secured debts for house or car)</a:t>
            </a:r>
          </a:p>
          <a:p>
            <a:pPr lvl="1" eaLnBrk="1" hangingPunct="1"/>
            <a:r>
              <a:rPr lang="en-US" altLang="en-US" sz="2200" dirty="0"/>
              <a:t>7.  Develop a repayment plan (and automate it)</a:t>
            </a:r>
          </a:p>
          <a:p>
            <a:pPr lvl="1" eaLnBrk="1" hangingPunct="1"/>
            <a:r>
              <a:rPr lang="en-US" altLang="en-US" sz="2200" dirty="0"/>
              <a:t>8.  Avoid all new debt (don’t go further into debt)</a:t>
            </a:r>
          </a:p>
        </p:txBody>
      </p:sp>
      <p:sp>
        <p:nvSpPr>
          <p:cNvPr id="4" name="Rectangle 2"/>
          <p:cNvSpPr>
            <a:spLocks noGrp="1" noChangeArrowheads="1"/>
          </p:cNvSpPr>
          <p:nvPr>
            <p:ph type="title"/>
          </p:nvPr>
        </p:nvSpPr>
        <p:spPr>
          <a:xfrm>
            <a:off x="219075" y="685800"/>
            <a:ext cx="8550275" cy="914400"/>
          </a:xfrm>
        </p:spPr>
        <p:txBody>
          <a:bodyPr/>
          <a:lstStyle/>
          <a:p>
            <a:pPr eaLnBrk="1" hangingPunct="1"/>
            <a:r>
              <a:rPr lang="en-US" altLang="en-US" dirty="0"/>
              <a:t>Principles </a:t>
            </a:r>
            <a:r>
              <a:rPr lang="en-US" altLang="en-US" sz="2400" dirty="0"/>
              <a:t>(continued)</a:t>
            </a:r>
            <a:endParaRPr lang="en-US" altLang="en-US" sz="2000" dirty="0"/>
          </a:p>
        </p:txBody>
      </p:sp>
    </p:spTree>
    <p:extLst>
      <p:ext uri="{BB962C8B-B14F-4D97-AF65-F5344CB8AC3E}">
        <p14:creationId xmlns:p14="http://schemas.microsoft.com/office/powerpoint/2010/main" val="9659001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calcmode="lin" valueType="num">
                                      <p:cBhvr additive="base">
                                        <p:cTn id="17" dur="500" fill="hold"/>
                                        <p:tgtEl>
                                          <p:spTgt spid="472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2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2067">
                                            <p:txEl>
                                              <p:pRg st="3" end="3"/>
                                            </p:txEl>
                                          </p:spTgt>
                                        </p:tgtEl>
                                        <p:attrNameLst>
                                          <p:attrName>style.visibility</p:attrName>
                                        </p:attrNameLst>
                                      </p:cBhvr>
                                      <p:to>
                                        <p:strVal val="visible"/>
                                      </p:to>
                                    </p:set>
                                    <p:anim calcmode="lin" valueType="num">
                                      <p:cBhvr additive="base">
                                        <p:cTn id="21" dur="500" fill="hold"/>
                                        <p:tgtEl>
                                          <p:spTgt spid="472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2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2067">
                                            <p:txEl>
                                              <p:pRg st="4" end="4"/>
                                            </p:txEl>
                                          </p:spTgt>
                                        </p:tgtEl>
                                        <p:attrNameLst>
                                          <p:attrName>style.visibility</p:attrName>
                                        </p:attrNameLst>
                                      </p:cBhvr>
                                      <p:to>
                                        <p:strVal val="visible"/>
                                      </p:to>
                                    </p:set>
                                    <p:anim calcmode="lin" valueType="num">
                                      <p:cBhvr additive="base">
                                        <p:cTn id="25" dur="500" fill="hold"/>
                                        <p:tgtEl>
                                          <p:spTgt spid="472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20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2067">
                                            <p:txEl>
                                              <p:pRg st="5" end="5"/>
                                            </p:txEl>
                                          </p:spTgt>
                                        </p:tgtEl>
                                        <p:attrNameLst>
                                          <p:attrName>style.visibility</p:attrName>
                                        </p:attrNameLst>
                                      </p:cBhvr>
                                      <p:to>
                                        <p:strVal val="visible"/>
                                      </p:to>
                                    </p:set>
                                    <p:anim calcmode="lin" valueType="num">
                                      <p:cBhvr additive="base">
                                        <p:cTn id="29" dur="500" fill="hold"/>
                                        <p:tgtEl>
                                          <p:spTgt spid="4720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20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72067">
                                            <p:txEl>
                                              <p:pRg st="6" end="6"/>
                                            </p:txEl>
                                          </p:spTgt>
                                        </p:tgtEl>
                                        <p:attrNameLst>
                                          <p:attrName>style.visibility</p:attrName>
                                        </p:attrNameLst>
                                      </p:cBhvr>
                                      <p:to>
                                        <p:strVal val="visible"/>
                                      </p:to>
                                    </p:set>
                                    <p:anim calcmode="lin" valueType="num">
                                      <p:cBhvr additive="base">
                                        <p:cTn id="33" dur="500" fill="hold"/>
                                        <p:tgtEl>
                                          <p:spTgt spid="4720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7206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72067">
                                            <p:txEl>
                                              <p:pRg st="7" end="7"/>
                                            </p:txEl>
                                          </p:spTgt>
                                        </p:tgtEl>
                                        <p:attrNameLst>
                                          <p:attrName>style.visibility</p:attrName>
                                        </p:attrNameLst>
                                      </p:cBhvr>
                                      <p:to>
                                        <p:strVal val="visible"/>
                                      </p:to>
                                    </p:set>
                                    <p:anim calcmode="lin" valueType="num">
                                      <p:cBhvr additive="base">
                                        <p:cTn id="37" dur="500" fill="hold"/>
                                        <p:tgtEl>
                                          <p:spTgt spid="47206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7206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72067">
                                            <p:txEl>
                                              <p:pRg st="8" end="8"/>
                                            </p:txEl>
                                          </p:spTgt>
                                        </p:tgtEl>
                                        <p:attrNameLst>
                                          <p:attrName>style.visibility</p:attrName>
                                        </p:attrNameLst>
                                      </p:cBhvr>
                                      <p:to>
                                        <p:strVal val="visible"/>
                                      </p:to>
                                    </p:set>
                                    <p:anim calcmode="lin" valueType="num">
                                      <p:cBhvr additive="base">
                                        <p:cTn id="41" dur="500" fill="hold"/>
                                        <p:tgtEl>
                                          <p:spTgt spid="47206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72067">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72067">
                                            <p:txEl>
                                              <p:pRg st="9" end="9"/>
                                            </p:txEl>
                                          </p:spTgt>
                                        </p:tgtEl>
                                        <p:attrNameLst>
                                          <p:attrName>style.visibility</p:attrName>
                                        </p:attrNameLst>
                                      </p:cBhvr>
                                      <p:to>
                                        <p:strVal val="visible"/>
                                      </p:to>
                                    </p:set>
                                    <p:anim calcmode="lin" valueType="num">
                                      <p:cBhvr additive="base">
                                        <p:cTn id="45" dur="500" fill="hold"/>
                                        <p:tgtEl>
                                          <p:spTgt spid="472067">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7206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19075" y="685800"/>
            <a:ext cx="8550275" cy="914400"/>
          </a:xfrm>
        </p:spPr>
        <p:txBody>
          <a:bodyPr/>
          <a:lstStyle/>
          <a:p>
            <a:pPr eaLnBrk="1" hangingPunct="1"/>
            <a:r>
              <a:rPr lang="en-US" altLang="en-US" dirty="0"/>
              <a:t>Principles </a:t>
            </a:r>
            <a:r>
              <a:rPr lang="en-US" altLang="en-US" sz="2400" dirty="0"/>
              <a:t>(continued)</a:t>
            </a:r>
            <a:endParaRPr lang="en-US" altLang="en-US" sz="1800" dirty="0"/>
          </a:p>
        </p:txBody>
      </p:sp>
      <p:sp>
        <p:nvSpPr>
          <p:cNvPr id="472067" name="Rectangle 3"/>
          <p:cNvSpPr>
            <a:spLocks noGrp="1" noChangeArrowheads="1"/>
          </p:cNvSpPr>
          <p:nvPr>
            <p:ph idx="1"/>
          </p:nvPr>
        </p:nvSpPr>
        <p:spPr>
          <a:xfrm>
            <a:off x="914400" y="1600200"/>
            <a:ext cx="7854950" cy="4800600"/>
          </a:xfrm>
        </p:spPr>
        <p:txBody>
          <a:bodyPr/>
          <a:lstStyle/>
          <a:p>
            <a:pPr marL="0" indent="0" eaLnBrk="1" hangingPunct="1">
              <a:buNone/>
            </a:pPr>
            <a:r>
              <a:rPr lang="en-US" altLang="en-US" dirty="0"/>
              <a:t>Finding balance</a:t>
            </a:r>
          </a:p>
          <a:p>
            <a:pPr marL="0" indent="0" eaLnBrk="1" hangingPunct="1">
              <a:buNone/>
            </a:pPr>
            <a:r>
              <a:rPr lang="en-US" altLang="en-US" sz="2400" u="sng" dirty="0"/>
              <a:t>Guiding Principles 				Doctrines</a:t>
            </a:r>
          </a:p>
          <a:p>
            <a:pPr eaLnBrk="1" hangingPunct="1"/>
            <a:r>
              <a:rPr lang="en-US" altLang="en-US" sz="2400" dirty="0"/>
              <a:t>Know yourself, your vision and goals	Identity</a:t>
            </a:r>
          </a:p>
          <a:p>
            <a:pPr eaLnBrk="1" hangingPunct="1"/>
            <a:r>
              <a:rPr lang="en-US" altLang="en-US" sz="2400" dirty="0"/>
              <a:t>Seek, receive and act on guidance		Obedience</a:t>
            </a:r>
          </a:p>
          <a:p>
            <a:pPr eaLnBrk="1" hangingPunct="1"/>
            <a:r>
              <a:rPr lang="en-US" altLang="en-US" sz="2400" dirty="0"/>
              <a:t>Know where you are financially		Accountability</a:t>
            </a:r>
          </a:p>
          <a:p>
            <a:pPr eaLnBrk="1" hangingPunct="1"/>
            <a:r>
              <a:rPr lang="en-US" altLang="en-US" sz="2400" dirty="0"/>
              <a:t>No debt except for home and education	Agency</a:t>
            </a:r>
          </a:p>
          <a:p>
            <a:pPr eaLnBrk="1" hangingPunct="1"/>
            <a:r>
              <a:rPr lang="en-US" altLang="en-US" sz="2400" dirty="0"/>
              <a:t>Live within your means			Stewardship</a:t>
            </a:r>
          </a:p>
          <a:p>
            <a:pPr eaLnBrk="1" hangingPunct="1"/>
            <a:endParaRPr lang="en-US" altLang="en-US" sz="2400" dirty="0"/>
          </a:p>
        </p:txBody>
      </p:sp>
    </p:spTree>
    <p:extLst>
      <p:ext uri="{BB962C8B-B14F-4D97-AF65-F5344CB8AC3E}">
        <p14:creationId xmlns:p14="http://schemas.microsoft.com/office/powerpoint/2010/main" val="3829544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calcmode="lin" valueType="num">
                                      <p:cBhvr additive="base">
                                        <p:cTn id="17" dur="500" fill="hold"/>
                                        <p:tgtEl>
                                          <p:spTgt spid="472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2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2067">
                                            <p:txEl>
                                              <p:pRg st="3" end="3"/>
                                            </p:txEl>
                                          </p:spTgt>
                                        </p:tgtEl>
                                        <p:attrNameLst>
                                          <p:attrName>style.visibility</p:attrName>
                                        </p:attrNameLst>
                                      </p:cBhvr>
                                      <p:to>
                                        <p:strVal val="visible"/>
                                      </p:to>
                                    </p:set>
                                    <p:anim calcmode="lin" valueType="num">
                                      <p:cBhvr additive="base">
                                        <p:cTn id="21" dur="500" fill="hold"/>
                                        <p:tgtEl>
                                          <p:spTgt spid="472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2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2067">
                                            <p:txEl>
                                              <p:pRg st="4" end="4"/>
                                            </p:txEl>
                                          </p:spTgt>
                                        </p:tgtEl>
                                        <p:attrNameLst>
                                          <p:attrName>style.visibility</p:attrName>
                                        </p:attrNameLst>
                                      </p:cBhvr>
                                      <p:to>
                                        <p:strVal val="visible"/>
                                      </p:to>
                                    </p:set>
                                    <p:anim calcmode="lin" valueType="num">
                                      <p:cBhvr additive="base">
                                        <p:cTn id="25" dur="500" fill="hold"/>
                                        <p:tgtEl>
                                          <p:spTgt spid="472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20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2067">
                                            <p:txEl>
                                              <p:pRg st="5" end="5"/>
                                            </p:txEl>
                                          </p:spTgt>
                                        </p:tgtEl>
                                        <p:attrNameLst>
                                          <p:attrName>style.visibility</p:attrName>
                                        </p:attrNameLst>
                                      </p:cBhvr>
                                      <p:to>
                                        <p:strVal val="visible"/>
                                      </p:to>
                                    </p:set>
                                    <p:anim calcmode="lin" valueType="num">
                                      <p:cBhvr additive="base">
                                        <p:cTn id="29" dur="500" fill="hold"/>
                                        <p:tgtEl>
                                          <p:spTgt spid="4720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20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72067">
                                            <p:txEl>
                                              <p:pRg st="6" end="6"/>
                                            </p:txEl>
                                          </p:spTgt>
                                        </p:tgtEl>
                                        <p:attrNameLst>
                                          <p:attrName>style.visibility</p:attrName>
                                        </p:attrNameLst>
                                      </p:cBhvr>
                                      <p:to>
                                        <p:strVal val="visible"/>
                                      </p:to>
                                    </p:set>
                                    <p:anim calcmode="lin" valueType="num">
                                      <p:cBhvr additive="base">
                                        <p:cTn id="33" dur="500" fill="hold"/>
                                        <p:tgtEl>
                                          <p:spTgt spid="4720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7206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19075" y="685800"/>
            <a:ext cx="8550275" cy="914400"/>
          </a:xfrm>
        </p:spPr>
        <p:txBody>
          <a:bodyPr/>
          <a:lstStyle/>
          <a:p>
            <a:pPr eaLnBrk="1" hangingPunct="1"/>
            <a:r>
              <a:rPr lang="en-US" altLang="en-US" dirty="0"/>
              <a:t>Principles </a:t>
            </a:r>
            <a:r>
              <a:rPr lang="en-US" altLang="en-US" sz="2400" dirty="0"/>
              <a:t>(continued)</a:t>
            </a:r>
            <a:endParaRPr lang="en-US" altLang="en-US" sz="1800" dirty="0"/>
          </a:p>
        </p:txBody>
      </p:sp>
      <p:sp>
        <p:nvSpPr>
          <p:cNvPr id="472067" name="Rectangle 3"/>
          <p:cNvSpPr>
            <a:spLocks noGrp="1" noChangeArrowheads="1"/>
          </p:cNvSpPr>
          <p:nvPr>
            <p:ph idx="1"/>
          </p:nvPr>
        </p:nvSpPr>
        <p:spPr>
          <a:xfrm>
            <a:off x="914400" y="1600200"/>
            <a:ext cx="7466013" cy="4800600"/>
          </a:xfrm>
        </p:spPr>
        <p:txBody>
          <a:bodyPr/>
          <a:lstStyle/>
          <a:p>
            <a:pPr marL="0" indent="0" algn="ctr" eaLnBrk="1" hangingPunct="1">
              <a:buNone/>
            </a:pPr>
            <a:r>
              <a:rPr lang="en-US" altLang="en-US" i="1" dirty="0"/>
              <a:t>From obedience to consecration</a:t>
            </a:r>
          </a:p>
          <a:p>
            <a:pPr eaLnBrk="1" hangingPunct="1"/>
            <a:r>
              <a:rPr lang="en-US" altLang="en-US" sz="2400" dirty="0"/>
              <a:t>I am a child of a King (identity), striving to live worthy of the Spirit (obedience), using my agency wisely (stewardship) as I follow the prophet and scriptures in deferring my wants (agency).  I wait until I can pay cash for specific items (stewardship), so that I am a wiser steward over the things that I have been blessed with (stewardship) so I can accomplish my personal mission and individual and family vision and goals</a:t>
            </a:r>
          </a:p>
        </p:txBody>
      </p:sp>
    </p:spTree>
    <p:extLst>
      <p:ext uri="{BB962C8B-B14F-4D97-AF65-F5344CB8AC3E}">
        <p14:creationId xmlns:p14="http://schemas.microsoft.com/office/powerpoint/2010/main" val="18291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theme/theme1.xml><?xml version="1.0" encoding="utf-8"?>
<a:theme xmlns:a="http://schemas.openxmlformats.org/drawingml/2006/main" name="ThemeBYU-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ThemeBYU-1</Template>
  <TotalTime>6019</TotalTime>
  <Words>4891</Words>
  <Application>Microsoft Office PowerPoint</Application>
  <PresentationFormat>On-screen Show (4:3)</PresentationFormat>
  <Paragraphs>489</Paragraphs>
  <Slides>65</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65</vt:i4>
      </vt:variant>
    </vt:vector>
  </HeadingPairs>
  <TitlesOfParts>
    <vt:vector size="68" baseType="lpstr">
      <vt:lpstr>Times New Roman</vt:lpstr>
      <vt:lpstr>Wingdings</vt:lpstr>
      <vt:lpstr>ThemeBYU-1</vt:lpstr>
      <vt:lpstr>Personal Finance: Another Perspective`</vt:lpstr>
      <vt:lpstr>Objectives</vt:lpstr>
      <vt:lpstr>Your Personal Financial Plan</vt:lpstr>
      <vt:lpstr>Case Study</vt:lpstr>
      <vt:lpstr>Understand Consumer Loans, Principles, Types, Characteristics and Costs</vt:lpstr>
      <vt:lpstr>Consumer Loans (continued)</vt:lpstr>
      <vt:lpstr>Principles (continued)</vt:lpstr>
      <vt:lpstr>Principles (continued)</vt:lpstr>
      <vt:lpstr>Principles (continued)</vt:lpstr>
      <vt:lpstr>Characteristics </vt:lpstr>
      <vt:lpstr>Characteristics (continued)</vt:lpstr>
      <vt:lpstr>Characteristics (continued) </vt:lpstr>
      <vt:lpstr>Characteristics (continued)</vt:lpstr>
      <vt:lpstr>Characteristics (continued)</vt:lpstr>
      <vt:lpstr>Characteristics (continued)</vt:lpstr>
      <vt:lpstr>Costs of Consumer Loans</vt:lpstr>
      <vt:lpstr>Single Payment Loans</vt:lpstr>
      <vt:lpstr>Installment Loans</vt:lpstr>
      <vt:lpstr>Payday Loans</vt:lpstr>
      <vt:lpstr>PowerPoint Presentation</vt:lpstr>
      <vt:lpstr>Understand Mortgage Loan Types, Characteristics and Costs</vt:lpstr>
      <vt:lpstr>Mortgage Loans (continued)</vt:lpstr>
      <vt:lpstr>Mortgage Loans (continued)</vt:lpstr>
      <vt:lpstr>Mortgage Loans (continued)</vt:lpstr>
      <vt:lpstr>Mortgage Loans (continued)</vt:lpstr>
      <vt:lpstr>Mortgage Loans (continued)  </vt:lpstr>
      <vt:lpstr>Mortgage Loans (continued)</vt:lpstr>
      <vt:lpstr>Mortgage Loans (continued)</vt:lpstr>
      <vt:lpstr>Mortgage Loans (continued)</vt:lpstr>
      <vt:lpstr>Mortgage Loans (continued)</vt:lpstr>
      <vt:lpstr>Mortgage Loans (continued)</vt:lpstr>
      <vt:lpstr>Mortgage Loans (continued)</vt:lpstr>
      <vt:lpstr>Mortgage Loans (continued)</vt:lpstr>
      <vt:lpstr>Mortgage Loans (continued)</vt:lpstr>
      <vt:lpstr>PowerPoint Presentation</vt:lpstr>
      <vt:lpstr>Questions</vt:lpstr>
      <vt:lpstr>C. Understand Key Relationships to Reduce Borrowing Costs</vt:lpstr>
      <vt:lpstr>Relationships and Borrowing Costs (continued)</vt:lpstr>
      <vt:lpstr>Relationships and Borrowing Costs (continued)</vt:lpstr>
      <vt:lpstr>Relationships and Borrowing Costs (continued)</vt:lpstr>
      <vt:lpstr>Relationships and Borrowing Costs (continued)</vt:lpstr>
      <vt:lpstr>Relationships and Borrowing Costs (continued)</vt:lpstr>
      <vt:lpstr>Relationships and Borrowing Costs (continued)</vt:lpstr>
      <vt:lpstr>Relationships and Borrowing Costs (continued)</vt:lpstr>
      <vt:lpstr>Questions</vt:lpstr>
      <vt:lpstr>D. Consumer, Student and Mortgage Loan Plans and Strategies</vt:lpstr>
      <vt:lpstr>Plans and Strategies (continued)</vt:lpstr>
      <vt:lpstr>Plans and Strategies (continued)</vt:lpstr>
      <vt:lpstr>Plans and Strategies (continued)</vt:lpstr>
      <vt:lpstr>Review of Objectives</vt:lpstr>
      <vt:lpstr>Case Study #1</vt:lpstr>
      <vt:lpstr>Case Study #1 Answers</vt:lpstr>
      <vt:lpstr>Case Study #2</vt:lpstr>
      <vt:lpstr>Case Study #2 Answers</vt:lpstr>
      <vt:lpstr>Case Study #3</vt:lpstr>
      <vt:lpstr>Case Study #3 Answers</vt:lpstr>
      <vt:lpstr>Case Study #4</vt:lpstr>
      <vt:lpstr>Case Study #4 Answers</vt:lpstr>
      <vt:lpstr>Case Study #5</vt:lpstr>
      <vt:lpstr>Case Study #5 Answers</vt:lpstr>
      <vt:lpstr>Case Study #6</vt:lpstr>
      <vt:lpstr>Case Study #6 Answers</vt:lpstr>
      <vt:lpstr>Case Study #7</vt:lpstr>
      <vt:lpstr>Case Study #7 Answers</vt:lpstr>
      <vt:lpstr>Notes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Consumer and Mortgage Loans</dc:title>
  <dc:creator>Bryan Sudweeks</dc:creator>
  <cp:lastModifiedBy>Bryan Sudweeks</cp:lastModifiedBy>
  <cp:revision>429</cp:revision>
  <cp:lastPrinted>2020-02-03T21:16:28Z</cp:lastPrinted>
  <dcterms:created xsi:type="dcterms:W3CDTF">2002-06-26T14:18:54Z</dcterms:created>
  <dcterms:modified xsi:type="dcterms:W3CDTF">2020-05-27T20:33:45Z</dcterms:modified>
</cp:coreProperties>
</file>