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6" r:id="rId1"/>
  </p:sldMasterIdLst>
  <p:notesMasterIdLst>
    <p:notesMasterId r:id="rId65"/>
  </p:notesMasterIdLst>
  <p:handoutMasterIdLst>
    <p:handoutMasterId r:id="rId66"/>
  </p:handoutMasterIdLst>
  <p:sldIdLst>
    <p:sldId id="397" r:id="rId2"/>
    <p:sldId id="320" r:id="rId3"/>
    <p:sldId id="448" r:id="rId4"/>
    <p:sldId id="400" r:id="rId5"/>
    <p:sldId id="440" r:id="rId6"/>
    <p:sldId id="496" r:id="rId7"/>
    <p:sldId id="550" r:id="rId8"/>
    <p:sldId id="557" r:id="rId9"/>
    <p:sldId id="556" r:id="rId10"/>
    <p:sldId id="551" r:id="rId11"/>
    <p:sldId id="553" r:id="rId12"/>
    <p:sldId id="527" r:id="rId13"/>
    <p:sldId id="529" r:id="rId14"/>
    <p:sldId id="530" r:id="rId15"/>
    <p:sldId id="531" r:id="rId16"/>
    <p:sldId id="532" r:id="rId17"/>
    <p:sldId id="533" r:id="rId18"/>
    <p:sldId id="534" r:id="rId19"/>
    <p:sldId id="544" r:id="rId20"/>
    <p:sldId id="545" r:id="rId21"/>
    <p:sldId id="555" r:id="rId22"/>
    <p:sldId id="465" r:id="rId23"/>
    <p:sldId id="468" r:id="rId24"/>
    <p:sldId id="469" r:id="rId25"/>
    <p:sldId id="549" r:id="rId26"/>
    <p:sldId id="323" r:id="rId27"/>
    <p:sldId id="437" r:id="rId28"/>
    <p:sldId id="403" r:id="rId29"/>
    <p:sldId id="416" r:id="rId30"/>
    <p:sldId id="425" r:id="rId31"/>
    <p:sldId id="558" r:id="rId32"/>
    <p:sldId id="476" r:id="rId33"/>
    <p:sldId id="477" r:id="rId34"/>
    <p:sldId id="478" r:id="rId35"/>
    <p:sldId id="559" r:id="rId36"/>
    <p:sldId id="486" r:id="rId37"/>
    <p:sldId id="429" r:id="rId38"/>
    <p:sldId id="430" r:id="rId39"/>
    <p:sldId id="431" r:id="rId40"/>
    <p:sldId id="432" r:id="rId41"/>
    <p:sldId id="433" r:id="rId42"/>
    <p:sldId id="475" r:id="rId43"/>
    <p:sldId id="521" r:id="rId44"/>
    <p:sldId id="522" r:id="rId45"/>
    <p:sldId id="523" r:id="rId46"/>
    <p:sldId id="524" r:id="rId47"/>
    <p:sldId id="525" r:id="rId48"/>
    <p:sldId id="488" r:id="rId49"/>
    <p:sldId id="435" r:id="rId50"/>
    <p:sldId id="404" r:id="rId51"/>
    <p:sldId id="491" r:id="rId52"/>
    <p:sldId id="492" r:id="rId53"/>
    <p:sldId id="493" r:id="rId54"/>
    <p:sldId id="494" r:id="rId55"/>
    <p:sldId id="495" r:id="rId56"/>
    <p:sldId id="444" r:id="rId57"/>
    <p:sldId id="447" r:id="rId58"/>
    <p:sldId id="446" r:id="rId59"/>
    <p:sldId id="445" r:id="rId60"/>
    <p:sldId id="460" r:id="rId61"/>
    <p:sldId id="461" r:id="rId62"/>
    <p:sldId id="462" r:id="rId63"/>
    <p:sldId id="467" r:id="rId64"/>
  </p:sldIdLst>
  <p:sldSz cx="9144000" cy="6858000" type="screen4x3"/>
  <p:notesSz cx="7010400" cy="9296400"/>
  <p:defaultTextStyle>
    <a:defPPr>
      <a:defRPr lang="en-US"/>
    </a:defPPr>
    <a:lvl1pPr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5pPr>
    <a:lvl6pPr marL="2286000" algn="l" defTabSz="914400" rtl="0" eaLnBrk="1" latinLnBrk="0" hangingPunct="1">
      <a:defRPr sz="2800" kern="1200">
        <a:solidFill>
          <a:schemeClr val="tx1"/>
        </a:solidFill>
        <a:latin typeface="Times New Roman" panose="02020603050405020304" pitchFamily="18" charset="0"/>
        <a:ea typeface="+mn-ea"/>
        <a:cs typeface="+mn-cs"/>
      </a:defRPr>
    </a:lvl6pPr>
    <a:lvl7pPr marL="2743200" algn="l" defTabSz="914400" rtl="0" eaLnBrk="1" latinLnBrk="0" hangingPunct="1">
      <a:defRPr sz="2800" kern="1200">
        <a:solidFill>
          <a:schemeClr val="tx1"/>
        </a:solidFill>
        <a:latin typeface="Times New Roman" panose="02020603050405020304" pitchFamily="18" charset="0"/>
        <a:ea typeface="+mn-ea"/>
        <a:cs typeface="+mn-cs"/>
      </a:defRPr>
    </a:lvl7pPr>
    <a:lvl8pPr marL="3200400" algn="l" defTabSz="914400" rtl="0" eaLnBrk="1" latinLnBrk="0" hangingPunct="1">
      <a:defRPr sz="2800" kern="1200">
        <a:solidFill>
          <a:schemeClr val="tx1"/>
        </a:solidFill>
        <a:latin typeface="Times New Roman" panose="02020603050405020304" pitchFamily="18" charset="0"/>
        <a:ea typeface="+mn-ea"/>
        <a:cs typeface="+mn-cs"/>
      </a:defRPr>
    </a:lvl8pPr>
    <a:lvl9pPr marL="3657600" algn="l" defTabSz="914400" rtl="0" eaLnBrk="1" latinLnBrk="0" hangingPunct="1">
      <a:defRPr sz="28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1152"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66FF"/>
    <a:srgbClr val="66FFFF"/>
    <a:srgbClr val="0000CC"/>
    <a:srgbClr val="6666FF"/>
    <a:srgbClr val="6699FF"/>
    <a:srgbClr val="FFFF00"/>
    <a:srgbClr val="FF33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7053" autoAdjust="0"/>
    <p:restoredTop sz="86447" autoAdjust="0"/>
  </p:normalViewPr>
  <p:slideViewPr>
    <p:cSldViewPr>
      <p:cViewPr varScale="1">
        <p:scale>
          <a:sx n="59" d="100"/>
          <a:sy n="59" d="100"/>
        </p:scale>
        <p:origin x="66" y="852"/>
      </p:cViewPr>
      <p:guideLst>
        <p:guide orient="horz" pos="2160"/>
        <p:guide pos="1152"/>
      </p:guideLst>
    </p:cSldViewPr>
  </p:slideViewPr>
  <p:outlineViewPr>
    <p:cViewPr>
      <p:scale>
        <a:sx n="33" d="100"/>
        <a:sy n="33" d="100"/>
      </p:scale>
      <p:origin x="0" y="47772"/>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580" y="4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1993900" y="239713"/>
            <a:ext cx="2889250"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94" tIns="45288" rIns="92194" bIns="45288" anchor="ctr">
            <a:spAutoFit/>
          </a:bodyP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algn="ctr">
              <a:defRPr/>
            </a:pPr>
            <a:r>
              <a:rPr lang="en-US" altLang="en-US" sz="1400" dirty="0"/>
              <a:t>Credit Reports, Scoring and Cards</a:t>
            </a:r>
          </a:p>
          <a:p>
            <a:pPr algn="ctr">
              <a:defRPr/>
            </a:pPr>
            <a:r>
              <a:rPr lang="en-US" altLang="en-US" sz="1300" dirty="0"/>
              <a:t>Personal Finance:  Another Perspective</a:t>
            </a:r>
          </a:p>
        </p:txBody>
      </p:sp>
      <p:sp>
        <p:nvSpPr>
          <p:cNvPr id="77827" name="Rectangle 3"/>
          <p:cNvSpPr>
            <a:spLocks noChangeArrowheads="1"/>
          </p:cNvSpPr>
          <p:nvPr/>
        </p:nvSpPr>
        <p:spPr bwMode="auto">
          <a:xfrm>
            <a:off x="3268663" y="8672513"/>
            <a:ext cx="4000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94" tIns="45288" rIns="92194" bIns="45288" anchor="ctr">
            <a:spAutoFit/>
          </a:bodyPr>
          <a:lstStyle>
            <a:lvl1pPr eaLnBrk="0" hangingPunct="0">
              <a:defRPr sz="2800">
                <a:solidFill>
                  <a:schemeClr val="tx1"/>
                </a:solidFill>
                <a:latin typeface="Times New Roman" panose="02020603050405020304" pitchFamily="18" charset="0"/>
              </a:defRPr>
            </a:lvl1pPr>
            <a:lvl2pPr marL="742950" indent="-285750" eaLnBrk="0" hangingPunct="0">
              <a:defRPr sz="2800">
                <a:solidFill>
                  <a:schemeClr val="tx1"/>
                </a:solidFill>
                <a:latin typeface="Times New Roman" panose="02020603050405020304" pitchFamily="18" charset="0"/>
              </a:defRPr>
            </a:lvl2pPr>
            <a:lvl3pPr marL="1143000" indent="-228600" eaLnBrk="0" hangingPunct="0">
              <a:defRPr sz="2800">
                <a:solidFill>
                  <a:schemeClr val="tx1"/>
                </a:solidFill>
                <a:latin typeface="Times New Roman" panose="02020603050405020304" pitchFamily="18" charset="0"/>
              </a:defRPr>
            </a:lvl3pPr>
            <a:lvl4pPr marL="1600200" indent="-228600" eaLnBrk="0" hangingPunct="0">
              <a:defRPr sz="2800">
                <a:solidFill>
                  <a:schemeClr val="tx1"/>
                </a:solidFill>
                <a:latin typeface="Times New Roman" panose="02020603050405020304" pitchFamily="18" charset="0"/>
              </a:defRPr>
            </a:lvl4pPr>
            <a:lvl5pPr marL="2057400" indent="-228600" eaLnBrk="0" hangingPunct="0">
              <a:defRPr sz="2800">
                <a:solidFill>
                  <a:schemeClr val="tx1"/>
                </a:solidFill>
                <a:latin typeface="Times New Roman" panose="02020603050405020304"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9pPr>
          </a:lstStyle>
          <a:p>
            <a:pPr algn="r">
              <a:defRPr/>
            </a:pPr>
            <a:fld id="{941CDC15-1F40-4A58-B404-75FA7B6162FA}" type="slidenum">
              <a:rPr lang="en-US" altLang="en-US" sz="1400" smtClean="0"/>
              <a:pPr algn="r">
                <a:defRPr/>
              </a:pPr>
              <a:t>‹#›</a:t>
            </a:fld>
            <a:endParaRPr lang="en-US" altLang="en-US" sz="14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0" y="4416425"/>
            <a:ext cx="5143500" cy="4181475"/>
          </a:xfrm>
          <a:prstGeom prst="rect">
            <a:avLst/>
          </a:prstGeom>
          <a:noFill/>
          <a:ln w="12700">
            <a:noFill/>
            <a:miter lim="800000"/>
            <a:headEnd/>
            <a:tailEnd/>
          </a:ln>
          <a:effectLst/>
        </p:spPr>
        <p:txBody>
          <a:bodyPr vert="horz" wrap="square" lIns="92194" tIns="45288" rIns="92194" bIns="45288"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9" name="Rectangle 3"/>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69636" name="Rectangle 4"/>
          <p:cNvSpPr>
            <a:spLocks noChangeArrowheads="1"/>
          </p:cNvSpPr>
          <p:nvPr/>
        </p:nvSpPr>
        <p:spPr bwMode="auto">
          <a:xfrm>
            <a:off x="71438" y="88900"/>
            <a:ext cx="1538287"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94" tIns="45288" rIns="92194" bIns="45288" anchor="ctr">
            <a:spAutoFit/>
          </a:bodyP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a:defRPr/>
            </a:pPr>
            <a:r>
              <a:rPr lang="en-US" altLang="en-US" sz="1400" dirty="0"/>
              <a:t>Prentice-Hall, Inc.</a:t>
            </a:r>
          </a:p>
        </p:txBody>
      </p:sp>
      <p:sp>
        <p:nvSpPr>
          <p:cNvPr id="69637" name="Rectangle 5"/>
          <p:cNvSpPr>
            <a:spLocks noChangeArrowheads="1"/>
          </p:cNvSpPr>
          <p:nvPr/>
        </p:nvSpPr>
        <p:spPr bwMode="auto">
          <a:xfrm>
            <a:off x="6538913" y="8891588"/>
            <a:ext cx="40005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94" tIns="45288" rIns="92194" bIns="45288" anchor="ctr">
            <a:spAutoFit/>
          </a:bodyPr>
          <a:lstStyle>
            <a:lvl1pPr eaLnBrk="0" hangingPunct="0">
              <a:defRPr sz="2800">
                <a:solidFill>
                  <a:schemeClr val="tx1"/>
                </a:solidFill>
                <a:latin typeface="Times New Roman" panose="02020603050405020304" pitchFamily="18" charset="0"/>
              </a:defRPr>
            </a:lvl1pPr>
            <a:lvl2pPr marL="742950" indent="-285750" eaLnBrk="0" hangingPunct="0">
              <a:defRPr sz="2800">
                <a:solidFill>
                  <a:schemeClr val="tx1"/>
                </a:solidFill>
                <a:latin typeface="Times New Roman" panose="02020603050405020304" pitchFamily="18" charset="0"/>
              </a:defRPr>
            </a:lvl2pPr>
            <a:lvl3pPr marL="1143000" indent="-228600" eaLnBrk="0" hangingPunct="0">
              <a:defRPr sz="2800">
                <a:solidFill>
                  <a:schemeClr val="tx1"/>
                </a:solidFill>
                <a:latin typeface="Times New Roman" panose="02020603050405020304" pitchFamily="18" charset="0"/>
              </a:defRPr>
            </a:lvl3pPr>
            <a:lvl4pPr marL="1600200" indent="-228600" eaLnBrk="0" hangingPunct="0">
              <a:defRPr sz="2800">
                <a:solidFill>
                  <a:schemeClr val="tx1"/>
                </a:solidFill>
                <a:latin typeface="Times New Roman" panose="02020603050405020304" pitchFamily="18" charset="0"/>
              </a:defRPr>
            </a:lvl4pPr>
            <a:lvl5pPr marL="2057400" indent="-228600" eaLnBrk="0" hangingPunct="0">
              <a:defRPr sz="2800">
                <a:solidFill>
                  <a:schemeClr val="tx1"/>
                </a:solidFill>
                <a:latin typeface="Times New Roman" panose="02020603050405020304"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9pPr>
          </a:lstStyle>
          <a:p>
            <a:pPr algn="r">
              <a:defRPr/>
            </a:pPr>
            <a:fld id="{4FC4DBD1-91D4-4504-9FEF-06A0390B732E}" type="slidenum">
              <a:rPr lang="en-US" altLang="en-US" sz="1400" smtClean="0"/>
              <a:pPr algn="r">
                <a:defRPr/>
              </a:pPr>
              <a:t>‹#›</a:t>
            </a:fld>
            <a:endParaRPr lang="en-US" altLang="en-US" sz="1400"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cap="flat"/>
        </p:spPr>
      </p:sp>
      <p:sp>
        <p:nvSpPr>
          <p:cNvPr id="532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45656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cap="flat"/>
        </p:spPr>
      </p:sp>
      <p:sp>
        <p:nvSpPr>
          <p:cNvPr id="563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3205182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cap="flat"/>
        </p:spPr>
      </p:sp>
      <p:sp>
        <p:nvSpPr>
          <p:cNvPr id="563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3408861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cap="flat"/>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cap="flat"/>
        </p:spPr>
      </p:sp>
      <p:sp>
        <p:nvSpPr>
          <p:cNvPr id="460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eaLnBrk="0" hangingPunct="0">
              <a:defRPr sz="2800">
                <a:solidFill>
                  <a:schemeClr val="tx1"/>
                </a:solidFill>
                <a:latin typeface="Times New Roman" panose="02020603050405020304" pitchFamily="18" charset="0"/>
              </a:defRPr>
            </a:lvl1pPr>
            <a:lvl2pPr marL="742950" indent="-285750" eaLnBrk="0" hangingPunct="0">
              <a:defRPr sz="2800">
                <a:solidFill>
                  <a:schemeClr val="tx1"/>
                </a:solidFill>
                <a:latin typeface="Times New Roman" panose="02020603050405020304" pitchFamily="18" charset="0"/>
              </a:defRPr>
            </a:lvl2pPr>
            <a:lvl3pPr marL="1143000" indent="-228600" eaLnBrk="0" hangingPunct="0">
              <a:defRPr sz="2800">
                <a:solidFill>
                  <a:schemeClr val="tx1"/>
                </a:solidFill>
                <a:latin typeface="Times New Roman" panose="02020603050405020304" pitchFamily="18" charset="0"/>
              </a:defRPr>
            </a:lvl3pPr>
            <a:lvl4pPr marL="1600200" indent="-228600" eaLnBrk="0" hangingPunct="0">
              <a:defRPr sz="2800">
                <a:solidFill>
                  <a:schemeClr val="tx1"/>
                </a:solidFill>
                <a:latin typeface="Times New Roman" panose="02020603050405020304" pitchFamily="18" charset="0"/>
              </a:defRPr>
            </a:lvl4pPr>
            <a:lvl5pPr marL="2057400" indent="-228600" eaLnBrk="0" hangingPunct="0">
              <a:defRPr sz="2800">
                <a:solidFill>
                  <a:schemeClr val="tx1"/>
                </a:solidFill>
                <a:latin typeface="Times New Roman" panose="02020603050405020304"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9pPr>
          </a:lstStyle>
          <a:p>
            <a:pPr algn="ctr" eaLnBrk="1" hangingPunct="1">
              <a:lnSpc>
                <a:spcPct val="90000"/>
              </a:lnSpc>
              <a:spcBef>
                <a:spcPct val="20000"/>
              </a:spcBef>
              <a:buClr>
                <a:srgbClr val="66FFFF"/>
              </a:buClr>
              <a:defRPr/>
            </a:pPr>
            <a:fld id="{4F73AD91-01C4-42A6-8601-07CE61DD1B3C}" type="slidenum">
              <a:rPr lang="en-US" altLang="en-US" sz="1400" smtClean="0"/>
              <a:pPr algn="ctr" eaLnBrk="1" hangingPunct="1">
                <a:lnSpc>
                  <a:spcPct val="90000"/>
                </a:lnSpc>
                <a:spcBef>
                  <a:spcPct val="20000"/>
                </a:spcBef>
                <a:buClr>
                  <a:srgbClr val="66FFFF"/>
                </a:buClr>
                <a:defRPr/>
              </a:pPr>
              <a:t>‹#›</a:t>
            </a:fld>
            <a:endParaRPr lang="en-US" altLang="en-US" sz="1400" dirty="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11" name="Rectangle 7"/>
          <p:cNvSpPr>
            <a:spLocks noChangeArrowheads="1"/>
          </p:cNvSpPr>
          <p:nvPr userDrawn="1"/>
        </p:nvSpPr>
        <p:spPr bwMode="auto">
          <a:xfrm>
            <a:off x="838200" y="152400"/>
            <a:ext cx="7620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12" name="Rectangle 8"/>
          <p:cNvSpPr>
            <a:spLocks noChangeArrowheads="1"/>
          </p:cNvSpPr>
          <p:nvPr userDrawn="1"/>
        </p:nvSpPr>
        <p:spPr bwMode="auto">
          <a:xfrm>
            <a:off x="0" y="0"/>
            <a:ext cx="9144000" cy="6858000"/>
          </a:xfrm>
          <a:prstGeom prst="rect">
            <a:avLst/>
          </a:prstGeom>
          <a:noFill/>
          <a:ln w="38100" cmpd="dbl"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13" name="Rectangle 9"/>
          <p:cNvSpPr>
            <a:spLocks noChangeArrowheads="1"/>
          </p:cNvSpPr>
          <p:nvPr userDrawn="1"/>
        </p:nvSpPr>
        <p:spPr bwMode="auto">
          <a:xfrm>
            <a:off x="15875" y="47625"/>
            <a:ext cx="9144000" cy="6858000"/>
          </a:xfrm>
          <a:prstGeom prst="rect">
            <a:avLst/>
          </a:prstGeom>
          <a:noFill/>
          <a:ln w="38100" cmpd="thickThin" algn="ctr">
            <a:solidFill>
              <a:srgbClr val="C0C0C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45415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eaLnBrk="0" hangingPunct="0">
              <a:defRPr sz="2800">
                <a:solidFill>
                  <a:schemeClr val="tx1"/>
                </a:solidFill>
                <a:latin typeface="Times New Roman" panose="02020603050405020304" pitchFamily="18" charset="0"/>
              </a:defRPr>
            </a:lvl1pPr>
            <a:lvl2pPr marL="742950" indent="-285750" eaLnBrk="0" hangingPunct="0">
              <a:defRPr sz="2800">
                <a:solidFill>
                  <a:schemeClr val="tx1"/>
                </a:solidFill>
                <a:latin typeface="Times New Roman" panose="02020603050405020304" pitchFamily="18" charset="0"/>
              </a:defRPr>
            </a:lvl2pPr>
            <a:lvl3pPr marL="1143000" indent="-228600" eaLnBrk="0" hangingPunct="0">
              <a:defRPr sz="2800">
                <a:solidFill>
                  <a:schemeClr val="tx1"/>
                </a:solidFill>
                <a:latin typeface="Times New Roman" panose="02020603050405020304" pitchFamily="18" charset="0"/>
              </a:defRPr>
            </a:lvl3pPr>
            <a:lvl4pPr marL="1600200" indent="-228600" eaLnBrk="0" hangingPunct="0">
              <a:defRPr sz="2800">
                <a:solidFill>
                  <a:schemeClr val="tx1"/>
                </a:solidFill>
                <a:latin typeface="Times New Roman" panose="02020603050405020304" pitchFamily="18" charset="0"/>
              </a:defRPr>
            </a:lvl4pPr>
            <a:lvl5pPr marL="2057400" indent="-228600" eaLnBrk="0" hangingPunct="0">
              <a:defRPr sz="2800">
                <a:solidFill>
                  <a:schemeClr val="tx1"/>
                </a:solidFill>
                <a:latin typeface="Times New Roman" panose="02020603050405020304"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9pPr>
          </a:lstStyle>
          <a:p>
            <a:pPr algn="ctr" eaLnBrk="1" hangingPunct="1">
              <a:lnSpc>
                <a:spcPct val="90000"/>
              </a:lnSpc>
              <a:spcBef>
                <a:spcPct val="20000"/>
              </a:spcBef>
              <a:buClr>
                <a:srgbClr val="66FFFF"/>
              </a:buClr>
              <a:defRPr/>
            </a:pPr>
            <a:fld id="{9D575D56-7818-4A37-8EED-088B73F97ABE}" type="slidenum">
              <a:rPr lang="en-US" altLang="en-US" sz="1400" smtClean="0"/>
              <a:pPr algn="ctr" eaLnBrk="1" hangingPunct="1">
                <a:lnSpc>
                  <a:spcPct val="90000"/>
                </a:lnSpc>
                <a:spcBef>
                  <a:spcPct val="20000"/>
                </a:spcBef>
                <a:buClr>
                  <a:srgbClr val="66FFFF"/>
                </a:buClr>
                <a:defRPr/>
              </a:pPr>
              <a:t>‹#›</a:t>
            </a:fld>
            <a:endParaRPr lang="en-US" altLang="en-US" sz="1400" dirty="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Tree>
    <p:extLst>
      <p:ext uri="{BB962C8B-B14F-4D97-AF65-F5344CB8AC3E}">
        <p14:creationId xmlns:p14="http://schemas.microsoft.com/office/powerpoint/2010/main" val="664591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65100"/>
            <a:ext cx="7772400" cy="1143000"/>
          </a:xfrm>
        </p:spPr>
        <p:txBody>
          <a:bodyPr/>
          <a:lstStyle/>
          <a:p>
            <a:r>
              <a:rPr lang="en-US"/>
              <a:t>Click to edit Master title style</a:t>
            </a:r>
          </a:p>
        </p:txBody>
      </p:sp>
      <p:sp>
        <p:nvSpPr>
          <p:cNvPr id="3" name="ClipArt Placeholder 2"/>
          <p:cNvSpPr>
            <a:spLocks noGrp="1"/>
          </p:cNvSpPr>
          <p:nvPr>
            <p:ph type="clipArt" sz="half" idx="1"/>
          </p:nvPr>
        </p:nvSpPr>
        <p:spPr>
          <a:xfrm>
            <a:off x="928688" y="1608138"/>
            <a:ext cx="3567112" cy="4114800"/>
          </a:xfrm>
        </p:spPr>
        <p:txBody>
          <a:bodyPr/>
          <a:lstStyle/>
          <a:p>
            <a:pPr lvl="0"/>
            <a:r>
              <a:rPr lang="en-US" noProof="0" dirty="0"/>
              <a:t>Click icon to add clip art</a:t>
            </a:r>
          </a:p>
        </p:txBody>
      </p:sp>
      <p:sp>
        <p:nvSpPr>
          <p:cNvPr id="4" name="Text Placeholder 3"/>
          <p:cNvSpPr>
            <a:spLocks noGrp="1"/>
          </p:cNvSpPr>
          <p:nvPr>
            <p:ph type="body" sz="half" idx="2"/>
          </p:nvPr>
        </p:nvSpPr>
        <p:spPr>
          <a:xfrm>
            <a:off x="4648200" y="1608138"/>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257426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1030"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eaLnBrk="0" hangingPunct="0">
              <a:defRPr sz="2800">
                <a:solidFill>
                  <a:schemeClr val="tx1"/>
                </a:solidFill>
                <a:latin typeface="Times New Roman" panose="02020603050405020304" pitchFamily="18" charset="0"/>
              </a:defRPr>
            </a:lvl1pPr>
            <a:lvl2pPr marL="742950" indent="-285750" eaLnBrk="0" hangingPunct="0">
              <a:defRPr sz="2800">
                <a:solidFill>
                  <a:schemeClr val="tx1"/>
                </a:solidFill>
                <a:latin typeface="Times New Roman" panose="02020603050405020304" pitchFamily="18" charset="0"/>
              </a:defRPr>
            </a:lvl2pPr>
            <a:lvl3pPr marL="1143000" indent="-228600" eaLnBrk="0" hangingPunct="0">
              <a:defRPr sz="2800">
                <a:solidFill>
                  <a:schemeClr val="tx1"/>
                </a:solidFill>
                <a:latin typeface="Times New Roman" panose="02020603050405020304" pitchFamily="18" charset="0"/>
              </a:defRPr>
            </a:lvl3pPr>
            <a:lvl4pPr marL="1600200" indent="-228600" eaLnBrk="0" hangingPunct="0">
              <a:defRPr sz="2800">
                <a:solidFill>
                  <a:schemeClr val="tx1"/>
                </a:solidFill>
                <a:latin typeface="Times New Roman" panose="02020603050405020304" pitchFamily="18" charset="0"/>
              </a:defRPr>
            </a:lvl4pPr>
            <a:lvl5pPr marL="2057400" indent="-228600" eaLnBrk="0" hangingPunct="0">
              <a:defRPr sz="2800">
                <a:solidFill>
                  <a:schemeClr val="tx1"/>
                </a:solidFill>
                <a:latin typeface="Times New Roman" panose="02020603050405020304"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anose="02020603050405020304" pitchFamily="18" charset="0"/>
              </a:defRPr>
            </a:lvl9pPr>
          </a:lstStyle>
          <a:p>
            <a:pPr algn="ctr" eaLnBrk="1" hangingPunct="1">
              <a:lnSpc>
                <a:spcPct val="90000"/>
              </a:lnSpc>
              <a:spcBef>
                <a:spcPct val="20000"/>
              </a:spcBef>
              <a:buClr>
                <a:srgbClr val="66FFFF"/>
              </a:buClr>
              <a:defRPr/>
            </a:pPr>
            <a:fld id="{0B02BF1B-23CC-45EF-8B26-10F6BA1D48F7}" type="slidenum">
              <a:rPr lang="en-US" altLang="en-US" sz="1400" smtClean="0"/>
              <a:pPr algn="ctr" eaLnBrk="1" hangingPunct="1">
                <a:lnSpc>
                  <a:spcPct val="90000"/>
                </a:lnSpc>
                <a:spcBef>
                  <a:spcPct val="20000"/>
                </a:spcBef>
                <a:buClr>
                  <a:srgbClr val="66FFFF"/>
                </a:buClr>
                <a:defRPr/>
              </a:pPr>
              <a:t>‹#›</a:t>
            </a:fld>
            <a:endParaRPr lang="en-US" altLang="en-US" sz="1400" dirty="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1033" name="Rectangle 7"/>
          <p:cNvSpPr>
            <a:spLocks noChangeArrowheads="1"/>
          </p:cNvSpPr>
          <p:nvPr userDrawn="1"/>
        </p:nvSpPr>
        <p:spPr bwMode="auto">
          <a:xfrm>
            <a:off x="838200" y="152400"/>
            <a:ext cx="7620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1034" name="Rectangle 8"/>
          <p:cNvSpPr>
            <a:spLocks noChangeArrowheads="1"/>
          </p:cNvSpPr>
          <p:nvPr userDrawn="1"/>
        </p:nvSpPr>
        <p:spPr bwMode="auto">
          <a:xfrm>
            <a:off x="0" y="0"/>
            <a:ext cx="9144000" cy="6858000"/>
          </a:xfrm>
          <a:prstGeom prst="rect">
            <a:avLst/>
          </a:prstGeom>
          <a:noFill/>
          <a:ln w="38100" cmpd="dbl"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
        <p:nvSpPr>
          <p:cNvPr id="1035" name="Rectangle 9"/>
          <p:cNvSpPr>
            <a:spLocks noChangeArrowheads="1"/>
          </p:cNvSpPr>
          <p:nvPr userDrawn="1"/>
        </p:nvSpPr>
        <p:spPr bwMode="auto">
          <a:xfrm>
            <a:off x="15875" y="47625"/>
            <a:ext cx="9144000" cy="6858000"/>
          </a:xfrm>
          <a:prstGeom prst="rect">
            <a:avLst/>
          </a:prstGeom>
          <a:noFill/>
          <a:ln w="38100" cmpd="thickThin" algn="ctr">
            <a:solidFill>
              <a:srgbClr val="C0C0C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6pPr>
            <a:lvl7pPr marL="29718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7pPr>
            <a:lvl8pPr marL="34290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8pPr>
            <a:lvl9pPr marL="3886200" indent="-228600" eaLnBrk="0" fontAlgn="base" hangingPunct="0">
              <a:lnSpc>
                <a:spcPct val="90000"/>
              </a:lnSpc>
              <a:spcBef>
                <a:spcPct val="20000"/>
              </a:spcBef>
              <a:spcAft>
                <a:spcPct val="0"/>
              </a:spcAft>
              <a:buClr>
                <a:srgbClr val="66FFFF"/>
              </a:buClr>
              <a:buChar char="•"/>
              <a:defRPr sz="2800">
                <a:solidFill>
                  <a:schemeClr val="tx1"/>
                </a:solidFill>
                <a:latin typeface="Times New Roman" pitchFamily="18" charset="0"/>
              </a:defRPr>
            </a:lvl9pPr>
          </a:lstStyle>
          <a:p>
            <a:pPr eaLnBrk="1" hangingPunct="1">
              <a:lnSpc>
                <a:spcPct val="90000"/>
              </a:lnSpc>
              <a:spcBef>
                <a:spcPct val="20000"/>
              </a:spcBef>
              <a:buClr>
                <a:srgbClr val="66FFFF"/>
              </a:buClr>
              <a:buFontTx/>
              <a:buChar char="•"/>
              <a:defRPr/>
            </a:pPr>
            <a:endParaRPr lang="en-US" altLang="en-US" dirty="0"/>
          </a:p>
        </p:txBody>
      </p:sp>
    </p:spTree>
  </p:cSld>
  <p:clrMap bg1="lt1" tx1="dk1" bg2="lt2" tx2="dk2" accent1="accent1" accent2="accent2" accent3="accent3" accent4="accent4" accent5="accent5" accent6="accent6" hlink="hlink" folHlink="folHlink"/>
  <p:sldLayoutIdLst>
    <p:sldLayoutId id="2147484279" r:id="rId1"/>
    <p:sldLayoutId id="2147484280" r:id="rId2"/>
    <p:sldLayoutId id="2147484278"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experian.com/" TargetMode="External"/><Relationship Id="rId2" Type="http://schemas.openxmlformats.org/officeDocument/2006/relationships/hyperlink" Target="http://www.equifax.com/" TargetMode="External"/><Relationship Id="rId1" Type="http://schemas.openxmlformats.org/officeDocument/2006/relationships/slideLayout" Target="../slideLayouts/slideLayout1.xml"/><Relationship Id="rId4" Type="http://schemas.openxmlformats.org/officeDocument/2006/relationships/hyperlink" Target="http://www.transunion.co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creditkarma.com/dashboard"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ww.discover.com/free-credit-report" TargetMode="External"/><Relationship Id="rId2" Type="http://schemas.openxmlformats.org/officeDocument/2006/relationships/hyperlink" Target="http://www.myfico.com/" TargetMode="External"/><Relationship Id="rId1" Type="http://schemas.openxmlformats.org/officeDocument/2006/relationships/slideLayout" Target="../slideLayouts/slideLayout1.xml"/><Relationship Id="rId4" Type="http://schemas.openxmlformats.org/officeDocument/2006/relationships/image" Target="../media/image8.gif"/></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www.creditkarma.com/" TargetMode="External"/><Relationship Id="rId2" Type="http://schemas.openxmlformats.org/officeDocument/2006/relationships/hyperlink" Target="https://www.discover.com/free-credit-score/" TargetMode="External"/><Relationship Id="rId1" Type="http://schemas.openxmlformats.org/officeDocument/2006/relationships/slideLayout" Target="../slideLayouts/slideLayout1.xml"/><Relationship Id="rId4" Type="http://schemas.openxmlformats.org/officeDocument/2006/relationships/hyperlink" Target="http://www.creditsesame.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akbj6q2rxcnfku7/TT01-07%20-%20PFP%20Credit%20Use%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donotcall.gov/Register/Reg.aspx" TargetMode="Externa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hyperlink" Target="http://www.annualcreditreport.com/" TargetMode="Externa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hyperlink" Target="http://www.bankrate.com/" TargetMode="Externa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hyperlink" Target="https://www.discover.com/free-credit-score/"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hyperlink" Target="http://www.annualcreditreport.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838200"/>
            <a:ext cx="7772400" cy="1143000"/>
          </a:xfrm>
          <a:noFill/>
        </p:spPr>
        <p:txBody>
          <a:bodyPr lIns="90488" tIns="44450" rIns="90488" bIns="44450"/>
          <a:lstStyle/>
          <a:p>
            <a:pPr eaLnBrk="1" hangingPunct="1"/>
            <a:r>
              <a:rPr lang="en-US" altLang="en-US" sz="3200" dirty="0"/>
              <a:t>Personal Finance: Another Perspective</a:t>
            </a:r>
          </a:p>
        </p:txBody>
      </p:sp>
      <p:sp>
        <p:nvSpPr>
          <p:cNvPr id="282627" name="Rectangle 3"/>
          <p:cNvSpPr>
            <a:spLocks noGrp="1" noChangeArrowheads="1"/>
          </p:cNvSpPr>
          <p:nvPr>
            <p:ph type="subTitle" idx="1"/>
          </p:nvPr>
        </p:nvSpPr>
        <p:spPr>
          <a:xfrm>
            <a:off x="631825" y="2133600"/>
            <a:ext cx="7772400" cy="3898900"/>
          </a:xfrm>
          <a:noFill/>
        </p:spPr>
        <p:txBody>
          <a:bodyPr lIns="90488" tIns="44450" rIns="90488" bIns="44450"/>
          <a:lstStyle/>
          <a:p>
            <a:pPr eaLnBrk="1" hangingPunct="1"/>
            <a:endParaRPr lang="en-US" altLang="en-US" sz="4400" dirty="0"/>
          </a:p>
          <a:p>
            <a:pPr eaLnBrk="1" hangingPunct="1"/>
            <a:r>
              <a:rPr lang="en-US" altLang="en-US" sz="4400" dirty="0"/>
              <a:t>Credit: Understanding and </a:t>
            </a:r>
          </a:p>
          <a:p>
            <a:pPr eaLnBrk="1" hangingPunct="1"/>
            <a:r>
              <a:rPr lang="en-US" altLang="en-US" sz="4000" dirty="0"/>
              <a:t>Using it Wisely</a:t>
            </a:r>
          </a:p>
          <a:p>
            <a:pPr eaLnBrk="1" hangingPunct="1"/>
            <a:r>
              <a:rPr lang="en-US" altLang="en-US" sz="2400" dirty="0"/>
              <a:t>Updating 2020-05-27</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2627">
                                            <p:txEl>
                                              <p:pRg st="1" end="1"/>
                                            </p:txEl>
                                          </p:spTgt>
                                        </p:tgtEl>
                                        <p:attrNameLst>
                                          <p:attrName>style.visibility</p:attrName>
                                        </p:attrNameLst>
                                      </p:cBhvr>
                                      <p:to>
                                        <p:strVal val="visible"/>
                                      </p:to>
                                    </p:set>
                                    <p:anim calcmode="lin" valueType="num">
                                      <p:cBhvr additive="base">
                                        <p:cTn id="7" dur="500" fill="hold"/>
                                        <p:tgtEl>
                                          <p:spTgt spid="28262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26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2627">
                                            <p:txEl>
                                              <p:pRg st="2" end="2"/>
                                            </p:txEl>
                                          </p:spTgt>
                                        </p:tgtEl>
                                        <p:attrNameLst>
                                          <p:attrName>style.visibility</p:attrName>
                                        </p:attrNameLst>
                                      </p:cBhvr>
                                      <p:to>
                                        <p:strVal val="visible"/>
                                      </p:to>
                                    </p:set>
                                    <p:anim calcmode="lin" valueType="num">
                                      <p:cBhvr additive="base">
                                        <p:cTn id="13" dur="500" fill="hold"/>
                                        <p:tgtEl>
                                          <p:spTgt spid="28262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2627">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82627">
                                            <p:txEl>
                                              <p:pRg st="3" end="3"/>
                                            </p:txEl>
                                          </p:spTgt>
                                        </p:tgtEl>
                                        <p:attrNameLst>
                                          <p:attrName>style.visibility</p:attrName>
                                        </p:attrNameLst>
                                      </p:cBhvr>
                                      <p:to>
                                        <p:strVal val="visible"/>
                                      </p:to>
                                    </p:set>
                                    <p:anim calcmode="lin" valueType="num">
                                      <p:cBhvr additive="base">
                                        <p:cTn id="17" dur="500" fill="hold"/>
                                        <p:tgtEl>
                                          <p:spTgt spid="282627">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8262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7" grpId="0" uiExpand="1" build="allAtOnce" bldLvl="3"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30175" y="685800"/>
            <a:ext cx="9404350" cy="858838"/>
          </a:xfrm>
        </p:spPr>
        <p:txBody>
          <a:bodyPr/>
          <a:lstStyle/>
          <a:p>
            <a:pPr eaLnBrk="1" hangingPunct="1">
              <a:buFont typeface="Wingdings" panose="05000000000000000000" pitchFamily="2" charset="2"/>
              <a:buNone/>
            </a:pPr>
            <a:r>
              <a:rPr lang="en-US" altLang="en-US" dirty="0"/>
              <a:t>Credit Reports </a:t>
            </a:r>
            <a:r>
              <a:rPr lang="en-US" altLang="en-US" sz="2400" dirty="0"/>
              <a:t>(continued)</a:t>
            </a:r>
          </a:p>
        </p:txBody>
      </p:sp>
      <p:sp>
        <p:nvSpPr>
          <p:cNvPr id="23555" name="Rectangle 3"/>
          <p:cNvSpPr>
            <a:spLocks noGrp="1" noChangeArrowheads="1"/>
          </p:cNvSpPr>
          <p:nvPr>
            <p:ph idx="1"/>
          </p:nvPr>
        </p:nvSpPr>
        <p:spPr>
          <a:xfrm>
            <a:off x="914400" y="1600200"/>
            <a:ext cx="7467600" cy="4953000"/>
          </a:xfrm>
        </p:spPr>
        <p:txBody>
          <a:bodyPr/>
          <a:lstStyle/>
          <a:p>
            <a:pPr eaLnBrk="1" hangingPunct="1"/>
            <a:r>
              <a:rPr lang="en-US" altLang="en-US" dirty="0"/>
              <a:t>What do you do about mistakes on your credit report?</a:t>
            </a:r>
          </a:p>
          <a:p>
            <a:pPr lvl="1" eaLnBrk="1" hangingPunct="1"/>
            <a:r>
              <a:rPr lang="en-US" altLang="en-US" sz="2200" dirty="0"/>
              <a:t>1.  Contact the creditor (info is at the end of the report)</a:t>
            </a:r>
          </a:p>
          <a:p>
            <a:pPr lvl="2" eaLnBrk="1" hangingPunct="1"/>
            <a:r>
              <a:rPr lang="en-US" altLang="en-US" sz="2200" dirty="0"/>
              <a:t>Many of the mistakes can be fixed over the phone</a:t>
            </a:r>
          </a:p>
          <a:p>
            <a:pPr lvl="1" eaLnBrk="1" hangingPunct="1"/>
            <a:r>
              <a:rPr lang="en-US" altLang="en-US" sz="2200" dirty="0"/>
              <a:t>2. Contact the credit reporting agency’s customer service</a:t>
            </a:r>
          </a:p>
          <a:p>
            <a:pPr lvl="2" eaLnBrk="1" hangingPunct="1"/>
            <a:r>
              <a:rPr lang="en-US" altLang="en-US" sz="2200" dirty="0"/>
              <a:t>Explain inaccuracies in writing with support documents using the “Investigation Form” from the website</a:t>
            </a:r>
          </a:p>
          <a:p>
            <a:pPr lvl="2" eaLnBrk="1" hangingPunct="1"/>
            <a:r>
              <a:rPr lang="en-US" altLang="en-US" sz="2200" dirty="0"/>
              <a:t>If you cannot get the problem solved, then</a:t>
            </a:r>
          </a:p>
          <a:p>
            <a:pPr lvl="1" eaLnBrk="1" hangingPunct="1"/>
            <a:r>
              <a:rPr lang="en-US" altLang="en-US" sz="2200" dirty="0"/>
              <a:t>3.  Fill out a dispute form with the </a:t>
            </a:r>
          </a:p>
          <a:p>
            <a:pPr lvl="2" eaLnBrk="1" hangingPunct="1"/>
            <a:r>
              <a:rPr lang="en-US" altLang="en-US" sz="2200" dirty="0"/>
              <a:t>You can put up to 100 words on your credit report explaining a situation and what you have done to try to resolve that situation</a:t>
            </a:r>
          </a:p>
          <a:p>
            <a:pPr lvl="2" eaLnBrk="1" hangingPunct="1"/>
            <a:endParaRPr lang="en-US" altLang="en-US" dirty="0"/>
          </a:p>
        </p:txBody>
      </p:sp>
    </p:spTree>
    <p:extLst>
      <p:ext uri="{BB962C8B-B14F-4D97-AF65-F5344CB8AC3E}">
        <p14:creationId xmlns:p14="http://schemas.microsoft.com/office/powerpoint/2010/main" val="1396163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box(in)">
                                      <p:cBhvr>
                                        <p:cTn id="7" dur="5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box(in)">
                                      <p:cBhvr>
                                        <p:cTn id="12" dur="500"/>
                                        <p:tgtEl>
                                          <p:spTgt spid="2355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animEffect transition="in" filter="box(in)">
                                      <p:cBhvr>
                                        <p:cTn id="15" dur="500"/>
                                        <p:tgtEl>
                                          <p:spTgt spid="2355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3555">
                                            <p:txEl>
                                              <p:pRg st="3" end="3"/>
                                            </p:txEl>
                                          </p:spTgt>
                                        </p:tgtEl>
                                        <p:attrNameLst>
                                          <p:attrName>style.visibility</p:attrName>
                                        </p:attrNameLst>
                                      </p:cBhvr>
                                      <p:to>
                                        <p:strVal val="visible"/>
                                      </p:to>
                                    </p:set>
                                    <p:animEffect transition="in" filter="box(in)">
                                      <p:cBhvr>
                                        <p:cTn id="18" dur="500"/>
                                        <p:tgtEl>
                                          <p:spTgt spid="2355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3555">
                                            <p:txEl>
                                              <p:pRg st="4" end="4"/>
                                            </p:txEl>
                                          </p:spTgt>
                                        </p:tgtEl>
                                        <p:attrNameLst>
                                          <p:attrName>style.visibility</p:attrName>
                                        </p:attrNameLst>
                                      </p:cBhvr>
                                      <p:to>
                                        <p:strVal val="visible"/>
                                      </p:to>
                                    </p:set>
                                    <p:animEffect transition="in" filter="box(in)">
                                      <p:cBhvr>
                                        <p:cTn id="21" dur="500"/>
                                        <p:tgtEl>
                                          <p:spTgt spid="2355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3555">
                                            <p:txEl>
                                              <p:pRg st="5" end="5"/>
                                            </p:txEl>
                                          </p:spTgt>
                                        </p:tgtEl>
                                        <p:attrNameLst>
                                          <p:attrName>style.visibility</p:attrName>
                                        </p:attrNameLst>
                                      </p:cBhvr>
                                      <p:to>
                                        <p:strVal val="visible"/>
                                      </p:to>
                                    </p:set>
                                    <p:animEffect transition="in" filter="box(in)">
                                      <p:cBhvr>
                                        <p:cTn id="24" dur="500"/>
                                        <p:tgtEl>
                                          <p:spTgt spid="23555">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3555">
                                            <p:txEl>
                                              <p:pRg st="6" end="6"/>
                                            </p:txEl>
                                          </p:spTgt>
                                        </p:tgtEl>
                                        <p:attrNameLst>
                                          <p:attrName>style.visibility</p:attrName>
                                        </p:attrNameLst>
                                      </p:cBhvr>
                                      <p:to>
                                        <p:strVal val="visible"/>
                                      </p:to>
                                    </p:set>
                                    <p:animEffect transition="in" filter="box(in)">
                                      <p:cBhvr>
                                        <p:cTn id="27" dur="500"/>
                                        <p:tgtEl>
                                          <p:spTgt spid="23555">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3555">
                                            <p:txEl>
                                              <p:pRg st="7" end="7"/>
                                            </p:txEl>
                                          </p:spTgt>
                                        </p:tgtEl>
                                        <p:attrNameLst>
                                          <p:attrName>style.visibility</p:attrName>
                                        </p:attrNameLst>
                                      </p:cBhvr>
                                      <p:to>
                                        <p:strVal val="visible"/>
                                      </p:to>
                                    </p:set>
                                    <p:animEffect transition="in" filter="box(in)">
                                      <p:cBhvr>
                                        <p:cTn id="30" dur="500"/>
                                        <p:tgtEl>
                                          <p:spTgt spid="235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bldLvl="2"/>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77825" y="685800"/>
            <a:ext cx="8464550" cy="858838"/>
          </a:xfrm>
        </p:spPr>
        <p:txBody>
          <a:bodyPr/>
          <a:lstStyle/>
          <a:p>
            <a:pPr eaLnBrk="1" hangingPunct="1"/>
            <a:r>
              <a:rPr lang="en-US" altLang="en-US" dirty="0"/>
              <a:t>Credit Bureaus</a:t>
            </a:r>
            <a:endParaRPr lang="en-US" altLang="en-US" sz="2400" dirty="0"/>
          </a:p>
        </p:txBody>
      </p:sp>
      <p:sp>
        <p:nvSpPr>
          <p:cNvPr id="312323" name="Rectangle 3"/>
          <p:cNvSpPr>
            <a:spLocks noGrp="1" noChangeArrowheads="1"/>
          </p:cNvSpPr>
          <p:nvPr>
            <p:ph idx="1"/>
          </p:nvPr>
        </p:nvSpPr>
        <p:spPr>
          <a:xfrm>
            <a:off x="914400" y="1600200"/>
            <a:ext cx="7315200" cy="4953000"/>
          </a:xfrm>
        </p:spPr>
        <p:txBody>
          <a:bodyPr/>
          <a:lstStyle/>
          <a:p>
            <a:pPr eaLnBrk="1" hangingPunct="1"/>
            <a:r>
              <a:rPr lang="en-US" altLang="en-US" dirty="0"/>
              <a:t>What are credit bureaus?</a:t>
            </a:r>
          </a:p>
          <a:p>
            <a:pPr lvl="1" eaLnBrk="1" hangingPunct="1"/>
            <a:r>
              <a:rPr lang="en-US" altLang="en-US" dirty="0"/>
              <a:t>These are companies that physically keep your credit information</a:t>
            </a:r>
          </a:p>
          <a:p>
            <a:pPr lvl="1" eaLnBrk="1" hangingPunct="1"/>
            <a:r>
              <a:rPr lang="en-US" altLang="en-US" dirty="0"/>
              <a:t>They are the data suppliers when you get your Credit Report. The 3 major Credit Reporting bureaus are Equifax - </a:t>
            </a:r>
            <a:r>
              <a:rPr lang="en-US" altLang="en-US" dirty="0">
                <a:solidFill>
                  <a:srgbClr val="FFFF00"/>
                </a:solidFill>
                <a:hlinkClick r:id="rId2"/>
              </a:rPr>
              <a:t>www.equifax.com</a:t>
            </a:r>
            <a:r>
              <a:rPr lang="en-US" altLang="en-US" dirty="0">
                <a:solidFill>
                  <a:srgbClr val="FFFF00"/>
                </a:solidFill>
              </a:rPr>
              <a:t>, </a:t>
            </a:r>
            <a:r>
              <a:rPr lang="en-US" altLang="en-US" dirty="0"/>
              <a:t>Experian - </a:t>
            </a:r>
            <a:r>
              <a:rPr lang="en-US" altLang="en-US" dirty="0">
                <a:hlinkClick r:id="rId3"/>
              </a:rPr>
              <a:t>www.experian.com</a:t>
            </a:r>
            <a:r>
              <a:rPr lang="en-US" altLang="en-US" dirty="0"/>
              <a:t>, and Trans Union - </a:t>
            </a:r>
            <a:r>
              <a:rPr lang="en-US" altLang="en-US" dirty="0">
                <a:hlinkClick r:id="rId4"/>
              </a:rPr>
              <a:t>www.transunion.com</a:t>
            </a:r>
            <a:endParaRPr lang="en-US" altLang="en-US" dirty="0"/>
          </a:p>
          <a:p>
            <a:pPr lvl="1" eaLnBrk="1" hangingPunct="1"/>
            <a:r>
              <a:rPr lang="en-US" altLang="en-US" dirty="0"/>
              <a:t>Be proactive, as you can change things if incorrect</a:t>
            </a:r>
          </a:p>
          <a:p>
            <a:pPr lvl="2" eaLnBrk="1" hangingPunct="1"/>
            <a:r>
              <a:rPr lang="en-US" altLang="en-US" dirty="0"/>
              <a:t>Review your report and report inaccuracies for investigation</a:t>
            </a:r>
          </a:p>
          <a:p>
            <a:pPr lvl="1" eaLnBrk="1" hangingPunct="1"/>
            <a:endParaRPr lang="en-US" altLang="en-US" dirty="0"/>
          </a:p>
        </p:txBody>
      </p:sp>
    </p:spTree>
    <p:extLst>
      <p:ext uri="{BB962C8B-B14F-4D97-AF65-F5344CB8AC3E}">
        <p14:creationId xmlns:p14="http://schemas.microsoft.com/office/powerpoint/2010/main" val="5327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2323">
                                            <p:txEl>
                                              <p:pRg st="0" end="0"/>
                                            </p:txEl>
                                          </p:spTgt>
                                        </p:tgtEl>
                                        <p:attrNameLst>
                                          <p:attrName>style.visibility</p:attrName>
                                        </p:attrNameLst>
                                      </p:cBhvr>
                                      <p:to>
                                        <p:strVal val="visible"/>
                                      </p:to>
                                    </p:set>
                                    <p:anim calcmode="lin" valueType="num">
                                      <p:cBhvr additive="base">
                                        <p:cTn id="7" dur="500" fill="hold"/>
                                        <p:tgtEl>
                                          <p:spTgt spid="3123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23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2323">
                                            <p:txEl>
                                              <p:pRg st="1" end="1"/>
                                            </p:txEl>
                                          </p:spTgt>
                                        </p:tgtEl>
                                        <p:attrNameLst>
                                          <p:attrName>style.visibility</p:attrName>
                                        </p:attrNameLst>
                                      </p:cBhvr>
                                      <p:to>
                                        <p:strVal val="visible"/>
                                      </p:to>
                                    </p:set>
                                    <p:anim calcmode="lin" valueType="num">
                                      <p:cBhvr additive="base">
                                        <p:cTn id="13" dur="500" fill="hold"/>
                                        <p:tgtEl>
                                          <p:spTgt spid="3123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232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12323">
                                            <p:txEl>
                                              <p:pRg st="2" end="2"/>
                                            </p:txEl>
                                          </p:spTgt>
                                        </p:tgtEl>
                                        <p:attrNameLst>
                                          <p:attrName>style.visibility</p:attrName>
                                        </p:attrNameLst>
                                      </p:cBhvr>
                                      <p:to>
                                        <p:strVal val="visible"/>
                                      </p:to>
                                    </p:set>
                                    <p:anim calcmode="lin" valueType="num">
                                      <p:cBhvr additive="base">
                                        <p:cTn id="17" dur="500" fill="hold"/>
                                        <p:tgtEl>
                                          <p:spTgt spid="31232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1232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12323">
                                            <p:txEl>
                                              <p:pRg st="3" end="3"/>
                                            </p:txEl>
                                          </p:spTgt>
                                        </p:tgtEl>
                                        <p:attrNameLst>
                                          <p:attrName>style.visibility</p:attrName>
                                        </p:attrNameLst>
                                      </p:cBhvr>
                                      <p:to>
                                        <p:strVal val="visible"/>
                                      </p:to>
                                    </p:set>
                                    <p:anim calcmode="lin" valueType="num">
                                      <p:cBhvr additive="base">
                                        <p:cTn id="21" dur="500" fill="hold"/>
                                        <p:tgtEl>
                                          <p:spTgt spid="31232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1232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12323">
                                            <p:txEl>
                                              <p:pRg st="4" end="4"/>
                                            </p:txEl>
                                          </p:spTgt>
                                        </p:tgtEl>
                                        <p:attrNameLst>
                                          <p:attrName>style.visibility</p:attrName>
                                        </p:attrNameLst>
                                      </p:cBhvr>
                                      <p:to>
                                        <p:strVal val="visible"/>
                                      </p:to>
                                    </p:set>
                                    <p:anim calcmode="lin" valueType="num">
                                      <p:cBhvr additive="base">
                                        <p:cTn id="25" dur="500" fill="hold"/>
                                        <p:tgtEl>
                                          <p:spTgt spid="31232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232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55572"/>
            <a:ext cx="8153400" cy="944628"/>
          </a:xfrm>
        </p:spPr>
        <p:txBody>
          <a:bodyPr>
            <a:noAutofit/>
          </a:bodyPr>
          <a:lstStyle/>
          <a:p>
            <a:r>
              <a:rPr lang="en-US" sz="4400" dirty="0"/>
              <a:t>Credit Scores</a:t>
            </a:r>
          </a:p>
        </p:txBody>
      </p:sp>
      <p:sp>
        <p:nvSpPr>
          <p:cNvPr id="3" name="Content Placeholder 2"/>
          <p:cNvSpPr>
            <a:spLocks noGrp="1"/>
          </p:cNvSpPr>
          <p:nvPr>
            <p:ph idx="1"/>
          </p:nvPr>
        </p:nvSpPr>
        <p:spPr>
          <a:xfrm>
            <a:off x="914400" y="1676400"/>
            <a:ext cx="7315200" cy="4800600"/>
          </a:xfrm>
        </p:spPr>
        <p:txBody>
          <a:bodyPr/>
          <a:lstStyle/>
          <a:p>
            <a:r>
              <a:rPr lang="en-US" dirty="0"/>
              <a:t>What is a three-digit number that measures your credit-worthiness?</a:t>
            </a:r>
          </a:p>
          <a:p>
            <a:pPr lvl="1"/>
            <a:r>
              <a:rPr lang="en-US" dirty="0"/>
              <a:t>Credit score   </a:t>
            </a:r>
          </a:p>
        </p:txBody>
      </p:sp>
      <p:pic>
        <p:nvPicPr>
          <p:cNvPr id="1026" name="Picture 2" descr="http://www.creditscorequick.com/_img/creditscorenow-up.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0420" y="3158489"/>
            <a:ext cx="2971800" cy="3207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3365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Credit Scores </a:t>
            </a:r>
            <a:r>
              <a:rPr lang="en-US" sz="2400" dirty="0"/>
              <a:t>(continued)</a:t>
            </a:r>
          </a:p>
        </p:txBody>
      </p:sp>
      <p:sp>
        <p:nvSpPr>
          <p:cNvPr id="3" name="Content Placeholder 2"/>
          <p:cNvSpPr>
            <a:spLocks noGrp="1"/>
          </p:cNvSpPr>
          <p:nvPr>
            <p:ph idx="1"/>
          </p:nvPr>
        </p:nvSpPr>
        <p:spPr/>
        <p:txBody>
          <a:bodyPr/>
          <a:lstStyle/>
          <a:p>
            <a:r>
              <a:rPr lang="en-US" dirty="0"/>
              <a:t>What are the benefits of a high credit score</a:t>
            </a:r>
          </a:p>
          <a:p>
            <a:pPr lvl="1"/>
            <a:r>
              <a:rPr lang="en-US" altLang="en-US" dirty="0"/>
              <a:t>75% of all mortgage loans are sorted on credit scores, the most common being FICO</a:t>
            </a:r>
            <a:endParaRPr lang="en-US" dirty="0"/>
          </a:p>
          <a:p>
            <a:pPr lvl="1"/>
            <a:r>
              <a:rPr lang="en-US" dirty="0"/>
              <a:t>Higher scores allow higher credit limits and lower rates</a:t>
            </a:r>
          </a:p>
          <a:p>
            <a:pPr lvl="1"/>
            <a:r>
              <a:rPr lang="en-US" dirty="0"/>
              <a:t>Example, a 60-month $40k car loan:</a:t>
            </a:r>
          </a:p>
        </p:txBody>
      </p:sp>
      <p:pic>
        <p:nvPicPr>
          <p:cNvPr id="1026" name="Picture 2" descr="http://www.wired.com/images_blogs/autopia/2012/03/Lexus-gs35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952" y="149098"/>
            <a:ext cx="2406216" cy="16035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400800" y="4572000"/>
            <a:ext cx="2362200" cy="1200329"/>
          </a:xfrm>
          <a:prstGeom prst="rect">
            <a:avLst/>
          </a:prstGeom>
          <a:noFill/>
        </p:spPr>
        <p:txBody>
          <a:bodyPr wrap="square" rtlCol="0">
            <a:spAutoFit/>
          </a:bodyPr>
          <a:lstStyle/>
          <a:p>
            <a:r>
              <a:rPr lang="en-US" sz="1800" dirty="0"/>
              <a:t>The lowest score paid $16,318 more in interest than the highest score</a:t>
            </a:r>
            <a:endParaRPr lang="en-US" dirty="0"/>
          </a:p>
        </p:txBody>
      </p:sp>
      <p:pic>
        <p:nvPicPr>
          <p:cNvPr id="6" name="Picture 5">
            <a:extLst>
              <a:ext uri="{FF2B5EF4-FFF2-40B4-BE49-F238E27FC236}">
                <a16:creationId xmlns:a16="http://schemas.microsoft.com/office/drawing/2014/main" id="{08B5CA49-7975-45C5-BB11-222EBCF72E34}"/>
              </a:ext>
            </a:extLst>
          </p:cNvPr>
          <p:cNvPicPr>
            <a:picLocks noChangeAspect="1"/>
          </p:cNvPicPr>
          <p:nvPr/>
        </p:nvPicPr>
        <p:blipFill>
          <a:blip r:embed="rId3"/>
          <a:stretch>
            <a:fillRect/>
          </a:stretch>
        </p:blipFill>
        <p:spPr>
          <a:xfrm>
            <a:off x="1905000" y="4267200"/>
            <a:ext cx="4038600" cy="2396460"/>
          </a:xfrm>
          <a:prstGeom prst="rect">
            <a:avLst/>
          </a:prstGeom>
        </p:spPr>
      </p:pic>
    </p:spTree>
    <p:extLst>
      <p:ext uri="{BB962C8B-B14F-4D97-AF65-F5344CB8AC3E}">
        <p14:creationId xmlns:p14="http://schemas.microsoft.com/office/powerpoint/2010/main" val="164275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96863" y="622300"/>
            <a:ext cx="8550275" cy="944563"/>
          </a:xfrm>
        </p:spPr>
        <p:txBody>
          <a:bodyPr/>
          <a:lstStyle/>
          <a:p>
            <a:pPr eaLnBrk="1" hangingPunct="1"/>
            <a:r>
              <a:rPr lang="en-US" altLang="en-US" dirty="0"/>
              <a:t>Credit Scores </a:t>
            </a:r>
            <a:r>
              <a:rPr lang="en-US" altLang="en-US" sz="2400" dirty="0"/>
              <a:t>(continued)</a:t>
            </a:r>
          </a:p>
        </p:txBody>
      </p:sp>
      <p:sp>
        <p:nvSpPr>
          <p:cNvPr id="314371" name="Rectangle 3"/>
          <p:cNvSpPr>
            <a:spLocks noGrp="1" noChangeArrowheads="1"/>
          </p:cNvSpPr>
          <p:nvPr>
            <p:ph idx="1"/>
          </p:nvPr>
        </p:nvSpPr>
        <p:spPr>
          <a:xfrm>
            <a:off x="962025" y="1581150"/>
            <a:ext cx="7267575" cy="5257800"/>
          </a:xfrm>
        </p:spPr>
        <p:txBody>
          <a:bodyPr/>
          <a:lstStyle/>
          <a:p>
            <a:pPr eaLnBrk="1" hangingPunct="1">
              <a:spcBef>
                <a:spcPts val="500"/>
              </a:spcBef>
            </a:pPr>
            <a:r>
              <a:rPr lang="en-US" altLang="en-US" dirty="0"/>
              <a:t>What is a “FICO” Credit Score?</a:t>
            </a:r>
          </a:p>
          <a:p>
            <a:pPr lvl="1" eaLnBrk="1" hangingPunct="1">
              <a:spcBef>
                <a:spcPts val="500"/>
              </a:spcBef>
            </a:pPr>
            <a:r>
              <a:rPr lang="en-US" altLang="en-US" dirty="0"/>
              <a:t>It is a credit scoring method developed by Fair, Isaac and Company (hence FICO)</a:t>
            </a:r>
          </a:p>
          <a:p>
            <a:pPr lvl="2" eaLnBrk="1" hangingPunct="1">
              <a:spcBef>
                <a:spcPts val="500"/>
              </a:spcBef>
            </a:pPr>
            <a:r>
              <a:rPr lang="en-US" altLang="en-US" dirty="0"/>
              <a:t>Opened to the public in March 2001</a:t>
            </a:r>
          </a:p>
          <a:p>
            <a:pPr lvl="1" eaLnBrk="1" hangingPunct="1">
              <a:spcBef>
                <a:spcPts val="500"/>
              </a:spcBef>
            </a:pPr>
            <a:r>
              <a:rPr lang="en-US" altLang="en-US" dirty="0"/>
              <a:t>Ranges from 300 to 850</a:t>
            </a:r>
          </a:p>
          <a:p>
            <a:pPr lvl="2" eaLnBrk="1" hangingPunct="1">
              <a:spcBef>
                <a:spcPts val="500"/>
              </a:spcBef>
            </a:pPr>
            <a:r>
              <a:rPr lang="en-US" altLang="en-US" dirty="0"/>
              <a:t>Can be purchased from </a:t>
            </a:r>
            <a:r>
              <a:rPr lang="en-US" altLang="en-US" dirty="0">
                <a:hlinkClick r:id="rId2"/>
              </a:rPr>
              <a:t>www.myfico.com</a:t>
            </a:r>
            <a:r>
              <a:rPr lang="en-US" altLang="en-US" dirty="0"/>
              <a:t> and other sites or free at </a:t>
            </a:r>
            <a:r>
              <a:rPr lang="en-US" altLang="en-US" dirty="0">
                <a:hlinkClick r:id="rId3"/>
              </a:rPr>
              <a:t>www.discover.com/free-credit-score</a:t>
            </a:r>
            <a:endParaRPr lang="en-US" altLang="en-US" dirty="0"/>
          </a:p>
          <a:p>
            <a:pPr lvl="1" eaLnBrk="1" hangingPunct="1">
              <a:spcBef>
                <a:spcPts val="500"/>
              </a:spcBef>
            </a:pPr>
            <a:r>
              <a:rPr lang="en-US" altLang="en-US" dirty="0"/>
              <a:t>One of three major scoring companies, but generally used the most</a:t>
            </a:r>
          </a:p>
          <a:p>
            <a:pPr lvl="2" eaLnBrk="1" hangingPunct="1">
              <a:spcBef>
                <a:spcPts val="500"/>
              </a:spcBef>
            </a:pPr>
            <a:r>
              <a:rPr lang="en-US" altLang="en-US" dirty="0"/>
              <a:t>Used in credit approval and other areas as well, i.e. insurance, cell phones, </a:t>
            </a:r>
          </a:p>
          <a:p>
            <a:pPr lvl="1" eaLnBrk="1" hangingPunct="1">
              <a:spcBef>
                <a:spcPts val="500"/>
              </a:spcBef>
            </a:pPr>
            <a:r>
              <a:rPr lang="en-US" altLang="en-US" dirty="0"/>
              <a:t>FICO has 28 credit scores for different users </a:t>
            </a:r>
          </a:p>
        </p:txBody>
      </p:sp>
      <p:pic>
        <p:nvPicPr>
          <p:cNvPr id="4" name="Picture 2" descr="http://blog.smartcredit.com/wp-content/uploads/2012/01/ficoscore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0571" y="2438400"/>
            <a:ext cx="2546535"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74668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43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43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437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43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43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43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437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4371">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derrickteam.com/dtblog/wp-content/upload/FICO-score-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7308" y="1712700"/>
            <a:ext cx="2595482" cy="19449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740408" y="661343"/>
            <a:ext cx="5574792" cy="944629"/>
          </a:xfrm>
        </p:spPr>
        <p:txBody>
          <a:bodyPr>
            <a:normAutofit/>
          </a:bodyPr>
          <a:lstStyle/>
          <a:p>
            <a:r>
              <a:rPr lang="en-US" altLang="en-US" dirty="0"/>
              <a:t>Credit Scores </a:t>
            </a:r>
            <a:r>
              <a:rPr lang="en-US" altLang="en-US" sz="2400" dirty="0"/>
              <a:t>(continued)</a:t>
            </a:r>
            <a:endParaRPr lang="en-US" dirty="0"/>
          </a:p>
        </p:txBody>
      </p:sp>
      <p:sp>
        <p:nvSpPr>
          <p:cNvPr id="3" name="Content Placeholder 2"/>
          <p:cNvSpPr>
            <a:spLocks noGrp="1"/>
          </p:cNvSpPr>
          <p:nvPr>
            <p:ph idx="1"/>
          </p:nvPr>
        </p:nvSpPr>
        <p:spPr>
          <a:xfrm>
            <a:off x="914400" y="1600200"/>
            <a:ext cx="7315200" cy="5486400"/>
          </a:xfrm>
        </p:spPr>
        <p:txBody>
          <a:bodyPr>
            <a:normAutofit fontScale="92500" lnSpcReduction="20000"/>
          </a:bodyPr>
          <a:lstStyle/>
          <a:p>
            <a:pPr>
              <a:lnSpc>
                <a:spcPct val="120000"/>
              </a:lnSpc>
            </a:pPr>
            <a:r>
              <a:rPr lang="en-US" sz="3000" dirty="0"/>
              <a:t>What determines your FICO credit score?</a:t>
            </a:r>
            <a:endParaRPr lang="en-US" sz="2600" dirty="0"/>
          </a:p>
          <a:p>
            <a:pPr lvl="1">
              <a:lnSpc>
                <a:spcPct val="120000"/>
              </a:lnSpc>
            </a:pPr>
            <a:r>
              <a:rPr lang="en-US" sz="2600" dirty="0"/>
              <a:t>Payment History (35%): </a:t>
            </a:r>
          </a:p>
          <a:p>
            <a:pPr lvl="2">
              <a:lnSpc>
                <a:spcPct val="120000"/>
              </a:lnSpc>
            </a:pPr>
            <a:r>
              <a:rPr lang="en-US" sz="2600" dirty="0"/>
              <a:t>What is your on-time payment record?</a:t>
            </a:r>
          </a:p>
          <a:p>
            <a:pPr lvl="1">
              <a:lnSpc>
                <a:spcPct val="120000"/>
              </a:lnSpc>
            </a:pPr>
            <a:r>
              <a:rPr lang="en-US" sz="2600" dirty="0"/>
              <a:t>Amounts Owed (30%): </a:t>
            </a:r>
          </a:p>
          <a:p>
            <a:pPr lvl="2">
              <a:lnSpc>
                <a:spcPct val="120000"/>
              </a:lnSpc>
            </a:pPr>
            <a:r>
              <a:rPr lang="en-US" sz="2600" dirty="0"/>
              <a:t>How much do you owe? (vs. your credit limits)</a:t>
            </a:r>
          </a:p>
          <a:p>
            <a:pPr lvl="1">
              <a:lnSpc>
                <a:spcPct val="120000"/>
              </a:lnSpc>
            </a:pPr>
            <a:r>
              <a:rPr lang="en-US" sz="2600" dirty="0"/>
              <a:t>Length of Credit (15%): </a:t>
            </a:r>
          </a:p>
          <a:p>
            <a:pPr lvl="2">
              <a:lnSpc>
                <a:spcPct val="120000"/>
              </a:lnSpc>
            </a:pPr>
            <a:r>
              <a:rPr lang="en-US" sz="2600" dirty="0"/>
              <a:t>How long have accounts been open?</a:t>
            </a:r>
          </a:p>
          <a:p>
            <a:pPr lvl="1">
              <a:lnSpc>
                <a:spcPct val="120000"/>
              </a:lnSpc>
            </a:pPr>
            <a:r>
              <a:rPr lang="en-US" sz="2600" dirty="0"/>
              <a:t>New Credit (10%): </a:t>
            </a:r>
          </a:p>
          <a:p>
            <a:pPr lvl="2">
              <a:lnSpc>
                <a:spcPct val="120000"/>
              </a:lnSpc>
            </a:pPr>
            <a:r>
              <a:rPr lang="en-US" sz="2600" dirty="0"/>
              <a:t>Are you taking on more debt?</a:t>
            </a:r>
          </a:p>
          <a:p>
            <a:pPr lvl="1">
              <a:lnSpc>
                <a:spcPct val="120000"/>
              </a:lnSpc>
            </a:pPr>
            <a:r>
              <a:rPr lang="en-US" sz="2600" dirty="0"/>
              <a:t>Types of Credit Use (10%): </a:t>
            </a:r>
          </a:p>
          <a:p>
            <a:pPr lvl="2">
              <a:lnSpc>
                <a:spcPct val="120000"/>
              </a:lnSpc>
            </a:pPr>
            <a:r>
              <a:rPr lang="en-US" sz="2600" dirty="0"/>
              <a:t>Do you have a healthy mix? (avoid finance companies and payday loans)</a:t>
            </a:r>
          </a:p>
        </p:txBody>
      </p:sp>
      <p:pic>
        <p:nvPicPr>
          <p:cNvPr id="5" name="Picture 4" descr="http://magnifazine.com/wp-content/uploads/2013/11/Money-Career-Credit-Sco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1" y="4506118"/>
            <a:ext cx="1600200" cy="2160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536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8304" y="1600200"/>
            <a:ext cx="7239000" cy="5410200"/>
          </a:xfrm>
        </p:spPr>
        <p:txBody>
          <a:bodyPr>
            <a:normAutofit/>
          </a:bodyPr>
          <a:lstStyle/>
          <a:p>
            <a:r>
              <a:rPr lang="en-US" dirty="0"/>
              <a:t>What are credit considerations from marriage?</a:t>
            </a:r>
          </a:p>
          <a:p>
            <a:pPr lvl="1"/>
            <a:r>
              <a:rPr lang="en-US" dirty="0"/>
              <a:t>New spouse’s credit is not merged with yours, and does not affect your credit score</a:t>
            </a:r>
          </a:p>
          <a:p>
            <a:pPr lvl="2"/>
            <a:r>
              <a:rPr lang="en-US" dirty="0"/>
              <a:t>When you apply for a mortgage to buy home, both credit scores are considered.</a:t>
            </a:r>
          </a:p>
          <a:p>
            <a:pPr lvl="2"/>
            <a:r>
              <a:rPr lang="en-US" dirty="0"/>
              <a:t>Your goal is both with good credit scores</a:t>
            </a:r>
          </a:p>
          <a:p>
            <a:pPr lvl="1"/>
            <a:r>
              <a:rPr lang="en-US" dirty="0"/>
              <a:t>Add your spouse as a joint account holder and/or cosigner on everything</a:t>
            </a:r>
          </a:p>
          <a:p>
            <a:pPr lvl="2"/>
            <a:r>
              <a:rPr lang="en-US" dirty="0"/>
              <a:t>That way credit is established for both</a:t>
            </a:r>
          </a:p>
          <a:p>
            <a:endParaRPr lang="en-US" dirty="0"/>
          </a:p>
        </p:txBody>
      </p:sp>
      <p:sp>
        <p:nvSpPr>
          <p:cNvPr id="5" name="Title 1"/>
          <p:cNvSpPr txBox="1">
            <a:spLocks/>
          </p:cNvSpPr>
          <p:nvPr/>
        </p:nvSpPr>
        <p:spPr bwMode="auto">
          <a:xfrm>
            <a:off x="1740408" y="661343"/>
            <a:ext cx="5574792" cy="944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a:lstStyle>
          <a:p>
            <a:r>
              <a:rPr lang="en-US" altLang="en-US" kern="0" dirty="0"/>
              <a:t>Credit Scores </a:t>
            </a:r>
            <a:r>
              <a:rPr lang="en-US" altLang="en-US" sz="2400" kern="0" dirty="0"/>
              <a:t>(continued)</a:t>
            </a:r>
            <a:endParaRPr lang="en-US" kern="0" dirty="0"/>
          </a:p>
        </p:txBody>
      </p:sp>
    </p:spTree>
    <p:extLst>
      <p:ext uri="{BB962C8B-B14F-4D97-AF65-F5344CB8AC3E}">
        <p14:creationId xmlns:p14="http://schemas.microsoft.com/office/powerpoint/2010/main" val="124314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632586"/>
            <a:ext cx="5791200" cy="944628"/>
          </a:xfrm>
        </p:spPr>
        <p:txBody>
          <a:bodyPr>
            <a:normAutofit/>
          </a:bodyPr>
          <a:lstStyle/>
          <a:p>
            <a:r>
              <a:rPr lang="en-US" dirty="0"/>
              <a:t>Credit Scores</a:t>
            </a:r>
            <a:r>
              <a:rPr lang="en-US" sz="2400" dirty="0"/>
              <a:t> (continued)</a:t>
            </a:r>
            <a:endParaRPr lang="en-US" dirty="0"/>
          </a:p>
        </p:txBody>
      </p:sp>
      <p:sp>
        <p:nvSpPr>
          <p:cNvPr id="3" name="Content Placeholder 2"/>
          <p:cNvSpPr>
            <a:spLocks noGrp="1"/>
          </p:cNvSpPr>
          <p:nvPr>
            <p:ph idx="1"/>
          </p:nvPr>
        </p:nvSpPr>
        <p:spPr>
          <a:xfrm>
            <a:off x="914400" y="1600200"/>
            <a:ext cx="7315200" cy="5638800"/>
          </a:xfrm>
        </p:spPr>
        <p:txBody>
          <a:bodyPr>
            <a:normAutofit/>
          </a:bodyPr>
          <a:lstStyle/>
          <a:p>
            <a:r>
              <a:rPr lang="en-US" dirty="0"/>
              <a:t>How do you improve your credit use and score?</a:t>
            </a:r>
          </a:p>
          <a:p>
            <a:pPr lvl="1">
              <a:lnSpc>
                <a:spcPct val="90000"/>
              </a:lnSpc>
            </a:pPr>
            <a:r>
              <a:rPr lang="en-US" dirty="0"/>
              <a:t>Payment History (35%): </a:t>
            </a:r>
          </a:p>
          <a:p>
            <a:pPr lvl="2">
              <a:lnSpc>
                <a:spcPct val="90000"/>
              </a:lnSpc>
            </a:pPr>
            <a:r>
              <a:rPr lang="en-US" dirty="0"/>
              <a:t>Make all payments on time including mortgage, rent, utilities, insurance, credit cards, tuition</a:t>
            </a:r>
          </a:p>
          <a:p>
            <a:pPr lvl="1">
              <a:lnSpc>
                <a:spcPct val="90000"/>
              </a:lnSpc>
            </a:pPr>
            <a:r>
              <a:rPr lang="en-US" dirty="0"/>
              <a:t>Amounts Owed as a percent of credit limit (30%):  </a:t>
            </a:r>
          </a:p>
          <a:p>
            <a:pPr lvl="2">
              <a:lnSpc>
                <a:spcPct val="90000"/>
              </a:lnSpc>
            </a:pPr>
            <a:r>
              <a:rPr lang="en-US" dirty="0"/>
              <a:t>Pay down debt, pay off your cards monthly, and eliminate all auto, student and other debt quickly</a:t>
            </a:r>
          </a:p>
          <a:p>
            <a:pPr lvl="2">
              <a:lnSpc>
                <a:spcPct val="90000"/>
              </a:lnSpc>
            </a:pPr>
            <a:r>
              <a:rPr lang="en-US" dirty="0"/>
              <a:t>Get credit limit increases to increase your credit limit</a:t>
            </a:r>
          </a:p>
          <a:p>
            <a:pPr lvl="2">
              <a:lnSpc>
                <a:spcPct val="90000"/>
              </a:lnSpc>
            </a:pPr>
            <a:r>
              <a:rPr lang="en-US" dirty="0"/>
              <a:t>Pay off your credit card several times a month as you get closer to getting a home</a:t>
            </a:r>
          </a:p>
          <a:p>
            <a:pPr lvl="2">
              <a:lnSpc>
                <a:spcPct val="90000"/>
              </a:lnSpc>
            </a:pPr>
            <a:endParaRPr lang="en-US" dirty="0"/>
          </a:p>
          <a:p>
            <a:pPr lvl="2">
              <a:lnSpc>
                <a:spcPct val="90000"/>
              </a:lnSpc>
            </a:pPr>
            <a:endParaRPr lang="en-US" dirty="0"/>
          </a:p>
        </p:txBody>
      </p:sp>
    </p:spTree>
    <p:extLst>
      <p:ext uri="{BB962C8B-B14F-4D97-AF65-F5344CB8AC3E}">
        <p14:creationId xmlns:p14="http://schemas.microsoft.com/office/powerpoint/2010/main" val="2753207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632586"/>
            <a:ext cx="5791200" cy="944628"/>
          </a:xfrm>
        </p:spPr>
        <p:txBody>
          <a:bodyPr>
            <a:normAutofit/>
          </a:bodyPr>
          <a:lstStyle/>
          <a:p>
            <a:r>
              <a:rPr lang="en-US" dirty="0"/>
              <a:t>Credit Scores</a:t>
            </a:r>
            <a:r>
              <a:rPr lang="en-US" sz="2400" dirty="0"/>
              <a:t> (continued)</a:t>
            </a:r>
            <a:endParaRPr lang="en-US" dirty="0"/>
          </a:p>
        </p:txBody>
      </p:sp>
      <p:sp>
        <p:nvSpPr>
          <p:cNvPr id="3" name="Content Placeholder 2"/>
          <p:cNvSpPr>
            <a:spLocks noGrp="1"/>
          </p:cNvSpPr>
          <p:nvPr>
            <p:ph idx="1"/>
          </p:nvPr>
        </p:nvSpPr>
        <p:spPr>
          <a:xfrm>
            <a:off x="914400" y="1600200"/>
            <a:ext cx="7467600" cy="5638800"/>
          </a:xfrm>
        </p:spPr>
        <p:txBody>
          <a:bodyPr>
            <a:normAutofit/>
          </a:bodyPr>
          <a:lstStyle/>
          <a:p>
            <a:pPr lvl="1">
              <a:lnSpc>
                <a:spcPct val="90000"/>
              </a:lnSpc>
            </a:pPr>
            <a:r>
              <a:rPr lang="en-US" dirty="0"/>
              <a:t>Length of Credit (15%):  </a:t>
            </a:r>
          </a:p>
          <a:p>
            <a:pPr lvl="2">
              <a:lnSpc>
                <a:spcPct val="90000"/>
              </a:lnSpc>
            </a:pPr>
            <a:r>
              <a:rPr lang="en-US" dirty="0"/>
              <a:t>Keep your oldest accounts, use each card annually</a:t>
            </a:r>
          </a:p>
          <a:p>
            <a:pPr lvl="2">
              <a:lnSpc>
                <a:spcPct val="90000"/>
              </a:lnSpc>
            </a:pPr>
            <a:r>
              <a:rPr lang="en-US" dirty="0"/>
              <a:t>Keep credit cards active, don’t cancel</a:t>
            </a:r>
          </a:p>
          <a:p>
            <a:pPr lvl="1">
              <a:lnSpc>
                <a:spcPct val="90000"/>
              </a:lnSpc>
            </a:pPr>
            <a:r>
              <a:rPr lang="en-US" dirty="0"/>
              <a:t>New Credit (10%): </a:t>
            </a:r>
          </a:p>
          <a:p>
            <a:pPr lvl="2">
              <a:lnSpc>
                <a:spcPct val="90000"/>
              </a:lnSpc>
            </a:pPr>
            <a:r>
              <a:rPr lang="en-US" dirty="0"/>
              <a:t>Don’t open too many cards, and don’t apply for more than one per year.  </a:t>
            </a:r>
          </a:p>
          <a:p>
            <a:pPr lvl="2">
              <a:lnSpc>
                <a:spcPct val="90000"/>
              </a:lnSpc>
            </a:pPr>
            <a:r>
              <a:rPr lang="en-US" dirty="0"/>
              <a:t>If married, include spouse as a joint account holder</a:t>
            </a:r>
          </a:p>
          <a:p>
            <a:pPr lvl="1">
              <a:lnSpc>
                <a:spcPct val="90000"/>
              </a:lnSpc>
            </a:pPr>
            <a:r>
              <a:rPr lang="en-US" dirty="0"/>
              <a:t>Types of Credit (10%): </a:t>
            </a:r>
          </a:p>
          <a:p>
            <a:pPr lvl="2">
              <a:lnSpc>
                <a:spcPct val="90000"/>
              </a:lnSpc>
            </a:pPr>
            <a:r>
              <a:rPr lang="en-US" dirty="0"/>
              <a:t>Have a healthy mix</a:t>
            </a:r>
          </a:p>
          <a:p>
            <a:pPr lvl="2">
              <a:lnSpc>
                <a:spcPct val="90000"/>
              </a:lnSpc>
            </a:pPr>
            <a:r>
              <a:rPr lang="en-US" dirty="0"/>
              <a:t>Do not have too many of the same type of card </a:t>
            </a:r>
          </a:p>
          <a:p>
            <a:pPr lvl="1"/>
            <a:endParaRPr lang="en-US" dirty="0"/>
          </a:p>
        </p:txBody>
      </p:sp>
      <p:pic>
        <p:nvPicPr>
          <p:cNvPr id="1026" name="Picture 2" descr="http://www.thedigeratilife.com/images/your-credit-scor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3118" y="762000"/>
            <a:ext cx="1590773" cy="10951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859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Title 1"/>
          <p:cNvSpPr>
            <a:spLocks noGrp="1"/>
          </p:cNvSpPr>
          <p:nvPr>
            <p:ph type="title"/>
          </p:nvPr>
        </p:nvSpPr>
        <p:spPr>
          <a:xfrm>
            <a:off x="219075" y="685800"/>
            <a:ext cx="8550275" cy="914400"/>
          </a:xfrm>
        </p:spPr>
        <p:txBody>
          <a:bodyPr/>
          <a:lstStyle/>
          <a:p>
            <a:pPr eaLnBrk="1" hangingPunct="1"/>
            <a:r>
              <a:rPr lang="en-US" altLang="en-US" dirty="0"/>
              <a:t>Reports and Scores </a:t>
            </a:r>
            <a:r>
              <a:rPr lang="en-US" altLang="en-US" sz="2400" dirty="0"/>
              <a:t>(continued)</a:t>
            </a:r>
            <a:endParaRPr lang="en-US" altLang="en-US" dirty="0"/>
          </a:p>
        </p:txBody>
      </p:sp>
      <p:sp>
        <p:nvSpPr>
          <p:cNvPr id="16387" name="Content Placeholder 2"/>
          <p:cNvSpPr>
            <a:spLocks noGrp="1"/>
          </p:cNvSpPr>
          <p:nvPr>
            <p:ph idx="1"/>
          </p:nvPr>
        </p:nvSpPr>
        <p:spPr>
          <a:xfrm>
            <a:off x="914400" y="1600200"/>
            <a:ext cx="7391400" cy="5257800"/>
          </a:xfrm>
        </p:spPr>
        <p:txBody>
          <a:bodyPr/>
          <a:lstStyle/>
          <a:p>
            <a:pPr eaLnBrk="1" hangingPunct="1"/>
            <a:r>
              <a:rPr lang="en-US" altLang="en-US" dirty="0"/>
              <a:t>Getting your Credit Score</a:t>
            </a:r>
          </a:p>
          <a:p>
            <a:pPr lvl="1" eaLnBrk="1" hangingPunct="1"/>
            <a:r>
              <a:rPr lang="en-US" altLang="en-US" dirty="0"/>
              <a:t>Your credit scores is your grade for how well you have used credit. The most used credit score is from FICO</a:t>
            </a:r>
          </a:p>
          <a:p>
            <a:pPr lvl="2" eaLnBrk="1" hangingPunct="1"/>
            <a:r>
              <a:rPr lang="en-US" altLang="en-US" dirty="0"/>
              <a:t>1.  FICO Scores</a:t>
            </a:r>
          </a:p>
          <a:p>
            <a:pPr lvl="3" eaLnBrk="1" hangingPunct="1"/>
            <a:r>
              <a:rPr lang="en-US" altLang="en-US" sz="2200" dirty="0"/>
              <a:t>a. Discover offers your FICO score for free, you can check it often as it is updated monthly.  Go to </a:t>
            </a:r>
            <a:r>
              <a:rPr lang="en-US" altLang="en-US" sz="2200" dirty="0">
                <a:hlinkClick r:id="rId2"/>
              </a:rPr>
              <a:t>https://www.discover.com/free-credit-score/</a:t>
            </a:r>
            <a:r>
              <a:rPr lang="en-US" altLang="en-US" sz="2200" dirty="0"/>
              <a:t> and you can sign up and get a free FICO score</a:t>
            </a:r>
          </a:p>
          <a:p>
            <a:pPr lvl="2" eaLnBrk="1" hangingPunct="1"/>
            <a:r>
              <a:rPr lang="en-US" altLang="en-US" dirty="0"/>
              <a:t>2.  Other Credit Scores:  Vantage/PLUS Scores</a:t>
            </a:r>
          </a:p>
          <a:p>
            <a:pPr lvl="3" eaLnBrk="1" hangingPunct="1"/>
            <a:r>
              <a:rPr lang="en-US" altLang="en-US" dirty="0"/>
              <a:t>a. Other free sites can give a non-FICO score</a:t>
            </a:r>
          </a:p>
          <a:p>
            <a:pPr lvl="4" eaLnBrk="1" hangingPunct="1"/>
            <a:r>
              <a:rPr lang="en-US" altLang="en-US" dirty="0"/>
              <a:t> </a:t>
            </a:r>
            <a:r>
              <a:rPr lang="en-US" altLang="en-US" dirty="0">
                <a:hlinkClick r:id="rId3"/>
              </a:rPr>
              <a:t>www.CreditKarma.com</a:t>
            </a:r>
            <a:r>
              <a:rPr lang="en-US" altLang="en-US" dirty="0"/>
              <a:t> (with an app)</a:t>
            </a:r>
          </a:p>
          <a:p>
            <a:pPr lvl="4" eaLnBrk="1" hangingPunct="1"/>
            <a:r>
              <a:rPr lang="en-US" altLang="en-US" dirty="0">
                <a:hlinkClick r:id="rId4"/>
              </a:rPr>
              <a:t>www.Creditsesame.com</a:t>
            </a:r>
            <a:r>
              <a:rPr lang="en-US" altLang="en-US" dirty="0"/>
              <a:t> (with an app)</a:t>
            </a:r>
          </a:p>
          <a:p>
            <a:pPr lvl="3" eaLnBrk="1" hangingPunct="1"/>
            <a:endParaRPr lang="en-US" altLang="en-US" sz="2200" dirty="0"/>
          </a:p>
          <a:p>
            <a:pPr lvl="2" eaLnBrk="1" hangingPunct="1"/>
            <a:endParaRPr lang="en-US" altLang="en-US" dirty="0"/>
          </a:p>
        </p:txBody>
      </p:sp>
    </p:spTree>
    <p:extLst>
      <p:ext uri="{BB962C8B-B14F-4D97-AF65-F5344CB8AC3E}">
        <p14:creationId xmlns:p14="http://schemas.microsoft.com/office/powerpoint/2010/main" val="19475842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box(in)">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box(in)">
                                      <p:cBhvr>
                                        <p:cTn id="12" dur="500"/>
                                        <p:tgtEl>
                                          <p:spTgt spid="16387">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animEffect transition="in" filter="box(in)">
                                      <p:cBhvr>
                                        <p:cTn id="15" dur="500"/>
                                        <p:tgtEl>
                                          <p:spTgt spid="16387">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6387">
                                            <p:txEl>
                                              <p:pRg st="3" end="3"/>
                                            </p:txEl>
                                          </p:spTgt>
                                        </p:tgtEl>
                                        <p:attrNameLst>
                                          <p:attrName>style.visibility</p:attrName>
                                        </p:attrNameLst>
                                      </p:cBhvr>
                                      <p:to>
                                        <p:strVal val="visible"/>
                                      </p:to>
                                    </p:set>
                                    <p:animEffect transition="in" filter="box(in)">
                                      <p:cBhvr>
                                        <p:cTn id="18" dur="500"/>
                                        <p:tgtEl>
                                          <p:spTgt spid="16387">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6387">
                                            <p:txEl>
                                              <p:pRg st="4" end="4"/>
                                            </p:txEl>
                                          </p:spTgt>
                                        </p:tgtEl>
                                        <p:attrNameLst>
                                          <p:attrName>style.visibility</p:attrName>
                                        </p:attrNameLst>
                                      </p:cBhvr>
                                      <p:to>
                                        <p:strVal val="visible"/>
                                      </p:to>
                                    </p:set>
                                    <p:animEffect transition="in" filter="box(in)">
                                      <p:cBhvr>
                                        <p:cTn id="21" dur="500"/>
                                        <p:tgtEl>
                                          <p:spTgt spid="16387">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6387">
                                            <p:txEl>
                                              <p:pRg st="5" end="5"/>
                                            </p:txEl>
                                          </p:spTgt>
                                        </p:tgtEl>
                                        <p:attrNameLst>
                                          <p:attrName>style.visibility</p:attrName>
                                        </p:attrNameLst>
                                      </p:cBhvr>
                                      <p:to>
                                        <p:strVal val="visible"/>
                                      </p:to>
                                    </p:set>
                                    <p:animEffect transition="in" filter="box(in)">
                                      <p:cBhvr>
                                        <p:cTn id="24" dur="500"/>
                                        <p:tgtEl>
                                          <p:spTgt spid="16387">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6387">
                                            <p:txEl>
                                              <p:pRg st="6" end="6"/>
                                            </p:txEl>
                                          </p:spTgt>
                                        </p:tgtEl>
                                        <p:attrNameLst>
                                          <p:attrName>style.visibility</p:attrName>
                                        </p:attrNameLst>
                                      </p:cBhvr>
                                      <p:to>
                                        <p:strVal val="visible"/>
                                      </p:to>
                                    </p:set>
                                    <p:animEffect transition="in" filter="box(in)">
                                      <p:cBhvr>
                                        <p:cTn id="27" dur="500"/>
                                        <p:tgtEl>
                                          <p:spTgt spid="16387">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16387">
                                            <p:txEl>
                                              <p:pRg st="7" end="7"/>
                                            </p:txEl>
                                          </p:spTgt>
                                        </p:tgtEl>
                                        <p:attrNameLst>
                                          <p:attrName>style.visibility</p:attrName>
                                        </p:attrNameLst>
                                      </p:cBhvr>
                                      <p:to>
                                        <p:strVal val="visible"/>
                                      </p:to>
                                    </p:set>
                                    <p:animEffect transition="in" filter="box(in)">
                                      <p:cBhvr>
                                        <p:cTn id="30" dur="500"/>
                                        <p:tgtEl>
                                          <p:spTgt spid="1638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bldLvl="2"/>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77863" y="457200"/>
            <a:ext cx="7772400" cy="1098550"/>
          </a:xfrm>
        </p:spPr>
        <p:txBody>
          <a:bodyPr/>
          <a:lstStyle/>
          <a:p>
            <a:pPr eaLnBrk="1" hangingPunct="1"/>
            <a:r>
              <a:rPr lang="en-US" altLang="en-US" sz="4000" dirty="0"/>
              <a:t>Objectives</a:t>
            </a:r>
          </a:p>
        </p:txBody>
      </p:sp>
      <p:sp>
        <p:nvSpPr>
          <p:cNvPr id="143363" name="Rectangle 3"/>
          <p:cNvSpPr>
            <a:spLocks noGrp="1" noChangeArrowheads="1"/>
          </p:cNvSpPr>
          <p:nvPr>
            <p:ph type="subTitle" idx="1"/>
          </p:nvPr>
        </p:nvSpPr>
        <p:spPr>
          <a:xfrm>
            <a:off x="914400" y="1600200"/>
            <a:ext cx="7315200" cy="4876800"/>
          </a:xfrm>
        </p:spPr>
        <p:txBody>
          <a:bodyPr/>
          <a:lstStyle/>
          <a:p>
            <a:pPr algn="l" eaLnBrk="1" hangingPunct="1">
              <a:defRPr/>
            </a:pPr>
            <a:r>
              <a:rPr lang="en-US" altLang="en-US" sz="2800" dirty="0">
                <a:cs typeface="Arial" panose="020B0604020202020204" pitchFamily="34" charset="0"/>
              </a:rPr>
              <a:t>A. Understand credit reports, bureaus, scores and the principles of using credit wisely</a:t>
            </a:r>
          </a:p>
          <a:p>
            <a:pPr marL="514350" indent="-514350" algn="l" eaLnBrk="1" hangingPunct="1">
              <a:buAutoNum type="alphaUcPeriod" startAt="2"/>
              <a:defRPr/>
            </a:pPr>
            <a:r>
              <a:rPr lang="en-US" altLang="en-US" sz="2800" dirty="0"/>
              <a:t>Understand the correct uses of credit cards </a:t>
            </a:r>
          </a:p>
          <a:p>
            <a:pPr marL="514350" indent="-514350" algn="l" eaLnBrk="1" hangingPunct="1">
              <a:buAutoNum type="alphaUcPeriod" startAt="2"/>
              <a:defRPr/>
            </a:pPr>
            <a:r>
              <a:rPr lang="en-US" altLang="en-US" sz="2800" dirty="0"/>
              <a:t>Know how credit cards work and how to manage open credit</a:t>
            </a:r>
          </a:p>
          <a:p>
            <a:pPr algn="l" eaLnBrk="1" hangingPunct="1">
              <a:defRPr/>
            </a:pPr>
            <a:r>
              <a:rPr lang="en-US" altLang="en-US" sz="2800" dirty="0">
                <a:cs typeface="Times New Roman" panose="02020603050405020304" pitchFamily="18" charset="0"/>
              </a:rPr>
              <a:t>D. Understand and Create your Credit Plan</a:t>
            </a:r>
            <a:endParaRPr lang="en-US" altLang="en-US" sz="2800" dirty="0"/>
          </a:p>
          <a:p>
            <a:pPr marL="609600" indent="-609600" eaLnBrk="1" hangingPunct="1">
              <a:lnSpc>
                <a:spcPct val="90000"/>
              </a:lnSpc>
              <a:defRPr/>
            </a:pPr>
            <a:endParaRPr lang="en-US" altLang="en-US" sz="4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anim calcmode="lin" valueType="num">
                                      <p:cBhvr additive="base">
                                        <p:cTn id="7" dur="500" fill="hold"/>
                                        <p:tgtEl>
                                          <p:spTgt spid="143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6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3363">
                                            <p:txEl>
                                              <p:pRg st="1" end="1"/>
                                            </p:txEl>
                                          </p:spTgt>
                                        </p:tgtEl>
                                        <p:attrNameLst>
                                          <p:attrName>style.visibility</p:attrName>
                                        </p:attrNameLst>
                                      </p:cBhvr>
                                      <p:to>
                                        <p:strVal val="visible"/>
                                      </p:to>
                                    </p:set>
                                    <p:anim calcmode="lin" valueType="num">
                                      <p:cBhvr additive="base">
                                        <p:cTn id="11" dur="500" fill="hold"/>
                                        <p:tgtEl>
                                          <p:spTgt spid="14336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4336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3363">
                                            <p:txEl>
                                              <p:pRg st="2" end="2"/>
                                            </p:txEl>
                                          </p:spTgt>
                                        </p:tgtEl>
                                        <p:attrNameLst>
                                          <p:attrName>style.visibility</p:attrName>
                                        </p:attrNameLst>
                                      </p:cBhvr>
                                      <p:to>
                                        <p:strVal val="visible"/>
                                      </p:to>
                                    </p:set>
                                    <p:anim calcmode="lin" valueType="num">
                                      <p:cBhvr additive="base">
                                        <p:cTn id="15" dur="500" fill="hold"/>
                                        <p:tgtEl>
                                          <p:spTgt spid="14336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4336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43363">
                                            <p:txEl>
                                              <p:pRg st="3" end="3"/>
                                            </p:txEl>
                                          </p:spTgt>
                                        </p:tgtEl>
                                        <p:attrNameLst>
                                          <p:attrName>style.visibility</p:attrName>
                                        </p:attrNameLst>
                                      </p:cBhvr>
                                      <p:to>
                                        <p:strVal val="visible"/>
                                      </p:to>
                                    </p:set>
                                    <p:anim calcmode="lin" valueType="num">
                                      <p:cBhvr additive="base">
                                        <p:cTn id="19" dur="500" fill="hold"/>
                                        <p:tgtEl>
                                          <p:spTgt spid="14336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6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uiExpand="1" build="allAtOnce"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Content Placeholder 2"/>
          <p:cNvSpPr>
            <a:spLocks noGrp="1"/>
          </p:cNvSpPr>
          <p:nvPr>
            <p:ph idx="1"/>
          </p:nvPr>
        </p:nvSpPr>
        <p:spPr>
          <a:xfrm>
            <a:off x="914400" y="1587500"/>
            <a:ext cx="7315200" cy="4584700"/>
          </a:xfrm>
        </p:spPr>
        <p:txBody>
          <a:bodyPr/>
          <a:lstStyle/>
          <a:p>
            <a:pPr lvl="2" eaLnBrk="1" hangingPunct="1"/>
            <a:r>
              <a:rPr lang="en-US" altLang="en-US" dirty="0"/>
              <a:t>3.  You may be able to get a copy of your credit score from your bank or credit card provider (it may or may not be a FICO score)</a:t>
            </a:r>
          </a:p>
          <a:p>
            <a:pPr lvl="3" eaLnBrk="1" hangingPunct="1"/>
            <a:r>
              <a:rPr lang="en-US" altLang="en-US" dirty="0"/>
              <a:t>This is generally free</a:t>
            </a:r>
          </a:p>
          <a:p>
            <a:pPr lvl="2" eaLnBrk="1" hangingPunct="1"/>
            <a:r>
              <a:rPr lang="en-US" altLang="en-US" dirty="0"/>
              <a:t>4.  If you go to Mint.com, you can also get a free copy of your credit score from them</a:t>
            </a:r>
          </a:p>
          <a:p>
            <a:pPr lvl="3" eaLnBrk="1" hangingPunct="1"/>
            <a:r>
              <a:rPr lang="en-US" altLang="en-US" dirty="0"/>
              <a:t>You need to have already done your budget</a:t>
            </a:r>
          </a:p>
          <a:p>
            <a:pPr lvl="1" eaLnBrk="1" hangingPunct="1"/>
            <a:r>
              <a:rPr lang="en-US" altLang="en-US" dirty="0"/>
              <a:t>Regardless of how you get your credit score, you will view and print off your credit report and credit score and put them in your PFP binder</a:t>
            </a:r>
          </a:p>
          <a:p>
            <a:pPr lvl="2" eaLnBrk="1" hangingPunct="1"/>
            <a:endParaRPr lang="en-US" altLang="en-US" dirty="0"/>
          </a:p>
          <a:p>
            <a:pPr lvl="2" eaLnBrk="1" hangingPunct="1"/>
            <a:endParaRPr lang="en-US" altLang="en-US" dirty="0"/>
          </a:p>
        </p:txBody>
      </p:sp>
      <p:sp>
        <p:nvSpPr>
          <p:cNvPr id="4" name="Title 1"/>
          <p:cNvSpPr>
            <a:spLocks noGrp="1"/>
          </p:cNvSpPr>
          <p:nvPr>
            <p:ph type="title"/>
          </p:nvPr>
        </p:nvSpPr>
        <p:spPr/>
        <p:txBody>
          <a:bodyPr/>
          <a:lstStyle/>
          <a:p>
            <a:pPr eaLnBrk="1" hangingPunct="1"/>
            <a:r>
              <a:rPr lang="en-US" altLang="en-US" dirty="0"/>
              <a:t>Reports and Scores </a:t>
            </a:r>
            <a:r>
              <a:rPr lang="en-US" altLang="en-US" sz="2400" dirty="0"/>
              <a:t>(continued)</a:t>
            </a:r>
            <a:endParaRPr lang="en-US" altLang="en-US" dirty="0"/>
          </a:p>
        </p:txBody>
      </p:sp>
    </p:spTree>
    <p:extLst>
      <p:ext uri="{BB962C8B-B14F-4D97-AF65-F5344CB8AC3E}">
        <p14:creationId xmlns:p14="http://schemas.microsoft.com/office/powerpoint/2010/main" val="2578116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box(in)">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box(in)">
                                      <p:cBhvr>
                                        <p:cTn id="12" dur="500"/>
                                        <p:tgtEl>
                                          <p:spTgt spid="1741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animEffect transition="in" filter="box(in)">
                                      <p:cBhvr>
                                        <p:cTn id="15" dur="500"/>
                                        <p:tgtEl>
                                          <p:spTgt spid="1741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7411">
                                            <p:txEl>
                                              <p:pRg st="3" end="3"/>
                                            </p:txEl>
                                          </p:spTgt>
                                        </p:tgtEl>
                                        <p:attrNameLst>
                                          <p:attrName>style.visibility</p:attrName>
                                        </p:attrNameLst>
                                      </p:cBhvr>
                                      <p:to>
                                        <p:strVal val="visible"/>
                                      </p:to>
                                    </p:set>
                                    <p:animEffect transition="in" filter="box(in)">
                                      <p:cBhvr>
                                        <p:cTn id="18" dur="500"/>
                                        <p:tgtEl>
                                          <p:spTgt spid="1741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7411">
                                            <p:txEl>
                                              <p:pRg st="4" end="4"/>
                                            </p:txEl>
                                          </p:spTgt>
                                        </p:tgtEl>
                                        <p:attrNameLst>
                                          <p:attrName>style.visibility</p:attrName>
                                        </p:attrNameLst>
                                      </p:cBhvr>
                                      <p:to>
                                        <p:strVal val="visible"/>
                                      </p:to>
                                    </p:set>
                                    <p:animEffect transition="in" filter="box(in)">
                                      <p:cBhvr>
                                        <p:cTn id="21" dur="500"/>
                                        <p:tgtEl>
                                          <p:spTgt spid="174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bldLvl="2"/>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30175" y="665163"/>
            <a:ext cx="9404350" cy="858837"/>
          </a:xfrm>
        </p:spPr>
        <p:txBody>
          <a:bodyPr/>
          <a:lstStyle/>
          <a:p>
            <a:pPr eaLnBrk="1" hangingPunct="1"/>
            <a:r>
              <a:rPr lang="en-US" altLang="en-US" dirty="0"/>
              <a:t>Credit Bureaus </a:t>
            </a:r>
            <a:r>
              <a:rPr lang="en-US" altLang="en-US" sz="2400" dirty="0"/>
              <a:t>(continued)</a:t>
            </a:r>
          </a:p>
        </p:txBody>
      </p:sp>
      <p:sp>
        <p:nvSpPr>
          <p:cNvPr id="22531" name="Rectangle 3"/>
          <p:cNvSpPr>
            <a:spLocks noGrp="1" noChangeArrowheads="1"/>
          </p:cNvSpPr>
          <p:nvPr>
            <p:ph idx="1"/>
          </p:nvPr>
        </p:nvSpPr>
        <p:spPr>
          <a:xfrm>
            <a:off x="914400" y="1600200"/>
            <a:ext cx="7315200" cy="4813300"/>
          </a:xfrm>
        </p:spPr>
        <p:txBody>
          <a:bodyPr/>
          <a:lstStyle/>
          <a:p>
            <a:pPr eaLnBrk="1" hangingPunct="1"/>
            <a:r>
              <a:rPr lang="en-US" altLang="en-US" dirty="0"/>
              <a:t>What Should You Do?</a:t>
            </a:r>
          </a:p>
          <a:p>
            <a:pPr lvl="1" eaLnBrk="1" hangingPunct="1"/>
            <a:r>
              <a:rPr lang="en-US" altLang="en-US" dirty="0"/>
              <a:t>We manage our assets weekly--lets manage our liabilities as well</a:t>
            </a:r>
          </a:p>
          <a:p>
            <a:pPr lvl="2" eaLnBrk="1" hangingPunct="1"/>
            <a:r>
              <a:rPr lang="en-US" altLang="en-US" dirty="0"/>
              <a:t>Take an active role in managing your credit</a:t>
            </a:r>
          </a:p>
          <a:p>
            <a:pPr lvl="2" eaLnBrk="1" hangingPunct="1"/>
            <a:r>
              <a:rPr lang="en-US" altLang="en-US" dirty="0"/>
              <a:t>Review the things that go into your credit score</a:t>
            </a:r>
          </a:p>
          <a:p>
            <a:pPr lvl="2" eaLnBrk="1" hangingPunct="1"/>
            <a:r>
              <a:rPr lang="en-US" altLang="en-US" dirty="0"/>
              <a:t>Review your credit report every year (it is free) and view your credit score (I recommend a FICO score) every two years, or more often if you are planning to take out a loan for a house</a:t>
            </a:r>
          </a:p>
        </p:txBody>
      </p:sp>
    </p:spTree>
    <p:extLst>
      <p:ext uri="{BB962C8B-B14F-4D97-AF65-F5344CB8AC3E}">
        <p14:creationId xmlns:p14="http://schemas.microsoft.com/office/powerpoint/2010/main" val="9535925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box(in)">
                                      <p:cBhvr>
                                        <p:cTn id="7" dur="5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box(in)">
                                      <p:cBhvr>
                                        <p:cTn id="12" dur="500"/>
                                        <p:tgtEl>
                                          <p:spTgt spid="2253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animEffect transition="in" filter="box(in)">
                                      <p:cBhvr>
                                        <p:cTn id="15" dur="500"/>
                                        <p:tgtEl>
                                          <p:spTgt spid="2253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2531">
                                            <p:txEl>
                                              <p:pRg st="3" end="3"/>
                                            </p:txEl>
                                          </p:spTgt>
                                        </p:tgtEl>
                                        <p:attrNameLst>
                                          <p:attrName>style.visibility</p:attrName>
                                        </p:attrNameLst>
                                      </p:cBhvr>
                                      <p:to>
                                        <p:strVal val="visible"/>
                                      </p:to>
                                    </p:set>
                                    <p:animEffect transition="in" filter="box(in)">
                                      <p:cBhvr>
                                        <p:cTn id="18" dur="500"/>
                                        <p:tgtEl>
                                          <p:spTgt spid="2253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2531">
                                            <p:txEl>
                                              <p:pRg st="4" end="4"/>
                                            </p:txEl>
                                          </p:spTgt>
                                        </p:tgtEl>
                                        <p:attrNameLst>
                                          <p:attrName>style.visibility</p:attrName>
                                        </p:attrNameLst>
                                      </p:cBhvr>
                                      <p:to>
                                        <p:strVal val="visible"/>
                                      </p:to>
                                    </p:set>
                                    <p:animEffect transition="in" filter="box(in)">
                                      <p:cBhvr>
                                        <p:cTn id="21" dur="500"/>
                                        <p:tgtEl>
                                          <p:spTgt spid="225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bldLvl="2"/>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685800"/>
            <a:ext cx="9144000" cy="914400"/>
          </a:xfrm>
        </p:spPr>
        <p:txBody>
          <a:bodyPr/>
          <a:lstStyle/>
          <a:p>
            <a:pPr eaLnBrk="1" hangingPunct="1"/>
            <a:r>
              <a:rPr lang="en-US" altLang="en-US" sz="3200" dirty="0"/>
              <a:t>Principles of Using Credit Wisely</a:t>
            </a:r>
            <a:endParaRPr lang="en-US" altLang="en-US" sz="1600" dirty="0"/>
          </a:p>
        </p:txBody>
      </p:sp>
      <p:sp>
        <p:nvSpPr>
          <p:cNvPr id="472067" name="Rectangle 3"/>
          <p:cNvSpPr>
            <a:spLocks noGrp="1" noChangeArrowheads="1"/>
          </p:cNvSpPr>
          <p:nvPr>
            <p:ph idx="1"/>
          </p:nvPr>
        </p:nvSpPr>
        <p:spPr>
          <a:xfrm>
            <a:off x="914400" y="1600200"/>
            <a:ext cx="7466013" cy="4800600"/>
          </a:xfrm>
        </p:spPr>
        <p:txBody>
          <a:bodyPr/>
          <a:lstStyle/>
          <a:p>
            <a:pPr eaLnBrk="1" hangingPunct="1"/>
            <a:r>
              <a:rPr lang="en-US" altLang="en-US" dirty="0"/>
              <a:t>What are the Principles of using credit wisely?</a:t>
            </a:r>
          </a:p>
          <a:p>
            <a:pPr lvl="1" eaLnBrk="1" hangingPunct="1"/>
            <a:r>
              <a:rPr lang="en-US" altLang="en-US" sz="2200" dirty="0"/>
              <a:t>1.  Know yourself, your vision, goals and budget</a:t>
            </a:r>
          </a:p>
          <a:p>
            <a:pPr lvl="1" eaLnBrk="1" hangingPunct="1"/>
            <a:r>
              <a:rPr lang="en-US" altLang="en-US" sz="2200" dirty="0"/>
              <a:t>2.  Seek, receive and act on the Spirit’s guidance</a:t>
            </a:r>
          </a:p>
          <a:p>
            <a:pPr lvl="1" eaLnBrk="1" hangingPunct="1"/>
            <a:r>
              <a:rPr lang="en-US" altLang="en-US" sz="2200" dirty="0"/>
              <a:t>3.  Understand the key areas of credit and know where you are financially (your budget, assets and liabilities)</a:t>
            </a:r>
          </a:p>
          <a:p>
            <a:pPr lvl="1" eaLnBrk="1" hangingPunct="1"/>
            <a:r>
              <a:rPr lang="en-US" altLang="en-US" sz="2200" dirty="0"/>
              <a:t>4.  Keep current on all bills (and pay off all credit cards and other debt monthly)</a:t>
            </a:r>
          </a:p>
          <a:p>
            <a:pPr lvl="1" eaLnBrk="1" hangingPunct="1"/>
            <a:r>
              <a:rPr lang="en-US" altLang="en-US" sz="2200" dirty="0"/>
              <a:t>5.  Make only planned purchases (that are in your budget and that are planned for, particularly large purchases)</a:t>
            </a:r>
          </a:p>
          <a:p>
            <a:pPr lvl="1" eaLnBrk="1" hangingPunct="1"/>
            <a:r>
              <a:rPr lang="en-US" altLang="en-US" sz="2200" dirty="0"/>
              <a:t>6.  Be wise in your use of credit and debt (and don’t go into debt except for a modest home and education)</a:t>
            </a:r>
          </a:p>
          <a:p>
            <a:pPr lvl="1" eaLnBrk="1" hangingPunct="1"/>
            <a:r>
              <a:rPr lang="en-US" altLang="en-US" sz="2200" dirty="0"/>
              <a:t>7.  Review your credit score and credit reports annually (to ensure correctness and no identity theft)</a:t>
            </a:r>
          </a:p>
          <a:p>
            <a:pPr lvl="1" eaLnBrk="1" hangingPunct="1"/>
            <a:endParaRPr lang="en-US"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calcmode="lin" valueType="num">
                                      <p:cBhvr additive="base">
                                        <p:cTn id="17" dur="500" fill="hold"/>
                                        <p:tgtEl>
                                          <p:spTgt spid="472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2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2067">
                                            <p:txEl>
                                              <p:pRg st="3" end="3"/>
                                            </p:txEl>
                                          </p:spTgt>
                                        </p:tgtEl>
                                        <p:attrNameLst>
                                          <p:attrName>style.visibility</p:attrName>
                                        </p:attrNameLst>
                                      </p:cBhvr>
                                      <p:to>
                                        <p:strVal val="visible"/>
                                      </p:to>
                                    </p:set>
                                    <p:anim calcmode="lin" valueType="num">
                                      <p:cBhvr additive="base">
                                        <p:cTn id="21" dur="500" fill="hold"/>
                                        <p:tgtEl>
                                          <p:spTgt spid="472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2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2067">
                                            <p:txEl>
                                              <p:pRg st="4" end="4"/>
                                            </p:txEl>
                                          </p:spTgt>
                                        </p:tgtEl>
                                        <p:attrNameLst>
                                          <p:attrName>style.visibility</p:attrName>
                                        </p:attrNameLst>
                                      </p:cBhvr>
                                      <p:to>
                                        <p:strVal val="visible"/>
                                      </p:to>
                                    </p:set>
                                    <p:anim calcmode="lin" valueType="num">
                                      <p:cBhvr additive="base">
                                        <p:cTn id="25" dur="500" fill="hold"/>
                                        <p:tgtEl>
                                          <p:spTgt spid="472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20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2067">
                                            <p:txEl>
                                              <p:pRg st="5" end="5"/>
                                            </p:txEl>
                                          </p:spTgt>
                                        </p:tgtEl>
                                        <p:attrNameLst>
                                          <p:attrName>style.visibility</p:attrName>
                                        </p:attrNameLst>
                                      </p:cBhvr>
                                      <p:to>
                                        <p:strVal val="visible"/>
                                      </p:to>
                                    </p:set>
                                    <p:anim calcmode="lin" valueType="num">
                                      <p:cBhvr additive="base">
                                        <p:cTn id="29" dur="500" fill="hold"/>
                                        <p:tgtEl>
                                          <p:spTgt spid="4720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20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72067">
                                            <p:txEl>
                                              <p:pRg st="6" end="6"/>
                                            </p:txEl>
                                          </p:spTgt>
                                        </p:tgtEl>
                                        <p:attrNameLst>
                                          <p:attrName>style.visibility</p:attrName>
                                        </p:attrNameLst>
                                      </p:cBhvr>
                                      <p:to>
                                        <p:strVal val="visible"/>
                                      </p:to>
                                    </p:set>
                                    <p:anim calcmode="lin" valueType="num">
                                      <p:cBhvr additive="base">
                                        <p:cTn id="33" dur="500" fill="hold"/>
                                        <p:tgtEl>
                                          <p:spTgt spid="4720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7206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72067">
                                            <p:txEl>
                                              <p:pRg st="7" end="7"/>
                                            </p:txEl>
                                          </p:spTgt>
                                        </p:tgtEl>
                                        <p:attrNameLst>
                                          <p:attrName>style.visibility</p:attrName>
                                        </p:attrNameLst>
                                      </p:cBhvr>
                                      <p:to>
                                        <p:strVal val="visible"/>
                                      </p:to>
                                    </p:set>
                                    <p:anim calcmode="lin" valueType="num">
                                      <p:cBhvr additive="base">
                                        <p:cTn id="37" dur="500" fill="hold"/>
                                        <p:tgtEl>
                                          <p:spTgt spid="47206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7206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685800"/>
            <a:ext cx="9144000" cy="914400"/>
          </a:xfrm>
        </p:spPr>
        <p:txBody>
          <a:bodyPr/>
          <a:lstStyle/>
          <a:p>
            <a:pPr eaLnBrk="1" hangingPunct="1"/>
            <a:r>
              <a:rPr lang="en-US" altLang="en-US" sz="3200" dirty="0"/>
              <a:t>Principles </a:t>
            </a:r>
            <a:r>
              <a:rPr lang="en-US" altLang="en-US" sz="2400" dirty="0"/>
              <a:t>(continued)</a:t>
            </a:r>
            <a:endParaRPr lang="en-US" altLang="en-US" sz="1600" dirty="0"/>
          </a:p>
        </p:txBody>
      </p:sp>
      <p:sp>
        <p:nvSpPr>
          <p:cNvPr id="472067" name="Rectangle 3"/>
          <p:cNvSpPr>
            <a:spLocks noGrp="1" noChangeArrowheads="1"/>
          </p:cNvSpPr>
          <p:nvPr>
            <p:ph idx="1"/>
          </p:nvPr>
        </p:nvSpPr>
        <p:spPr>
          <a:xfrm>
            <a:off x="914400" y="1600200"/>
            <a:ext cx="7466013" cy="4800600"/>
          </a:xfrm>
        </p:spPr>
        <p:txBody>
          <a:bodyPr/>
          <a:lstStyle/>
          <a:p>
            <a:pPr marL="0" indent="0" eaLnBrk="1" hangingPunct="1">
              <a:buNone/>
            </a:pPr>
            <a:r>
              <a:rPr lang="en-US" altLang="en-US" dirty="0"/>
              <a:t>Finding balance</a:t>
            </a:r>
          </a:p>
          <a:p>
            <a:pPr marL="0" indent="0" eaLnBrk="1" hangingPunct="1">
              <a:buNone/>
            </a:pPr>
            <a:r>
              <a:rPr lang="en-US" altLang="en-US" sz="2400" u="sng" dirty="0"/>
              <a:t>Guiding Principles				Doctrines</a:t>
            </a:r>
          </a:p>
          <a:p>
            <a:pPr eaLnBrk="1" hangingPunct="1"/>
            <a:r>
              <a:rPr lang="en-US" altLang="en-US" sz="2200" dirty="0"/>
              <a:t>Know yourself and budget			Identity</a:t>
            </a:r>
          </a:p>
          <a:p>
            <a:pPr eaLnBrk="1" hangingPunct="1"/>
            <a:r>
              <a:rPr lang="en-US" altLang="en-US" sz="2200" dirty="0"/>
              <a:t>Seek, receive and act on the Spirit’s guidance	Obedience</a:t>
            </a:r>
          </a:p>
          <a:p>
            <a:pPr eaLnBrk="1" hangingPunct="1"/>
            <a:r>
              <a:rPr lang="en-US" altLang="en-US" sz="2200" dirty="0"/>
              <a:t>Know where you are financially		Stewardship</a:t>
            </a:r>
          </a:p>
          <a:p>
            <a:pPr eaLnBrk="1" hangingPunct="1"/>
            <a:r>
              <a:rPr lang="en-US" altLang="en-US" sz="2200" dirty="0"/>
              <a:t>Keep current on all bills 			Accountability</a:t>
            </a:r>
          </a:p>
          <a:p>
            <a:pPr eaLnBrk="1" hangingPunct="1"/>
            <a:r>
              <a:rPr lang="en-US" altLang="en-US" sz="2200" dirty="0"/>
              <a:t>Make only planned purchases		Stewardship</a:t>
            </a:r>
          </a:p>
          <a:p>
            <a:pPr eaLnBrk="1" hangingPunct="1"/>
            <a:r>
              <a:rPr lang="en-US" altLang="en-US" sz="2200" dirty="0"/>
              <a:t>Be wise in your use of credit			Accountability</a:t>
            </a:r>
          </a:p>
          <a:p>
            <a:pPr eaLnBrk="1" hangingPunct="1"/>
            <a:r>
              <a:rPr lang="en-US" altLang="en-US" sz="2200" dirty="0"/>
              <a:t>Review your score and reports		Stewardship</a:t>
            </a:r>
          </a:p>
          <a:p>
            <a:pPr marL="0" indent="0" eaLnBrk="1" hangingPunct="1">
              <a:buNone/>
            </a:pPr>
            <a:endParaRPr lang="en-US" altLang="en-US" sz="2200" dirty="0"/>
          </a:p>
        </p:txBody>
      </p:sp>
    </p:spTree>
    <p:extLst>
      <p:ext uri="{BB962C8B-B14F-4D97-AF65-F5344CB8AC3E}">
        <p14:creationId xmlns:p14="http://schemas.microsoft.com/office/powerpoint/2010/main" val="2957602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calcmode="lin" valueType="num">
                                      <p:cBhvr additive="base">
                                        <p:cTn id="17" dur="500" fill="hold"/>
                                        <p:tgtEl>
                                          <p:spTgt spid="472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2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2067">
                                            <p:txEl>
                                              <p:pRg st="3" end="3"/>
                                            </p:txEl>
                                          </p:spTgt>
                                        </p:tgtEl>
                                        <p:attrNameLst>
                                          <p:attrName>style.visibility</p:attrName>
                                        </p:attrNameLst>
                                      </p:cBhvr>
                                      <p:to>
                                        <p:strVal val="visible"/>
                                      </p:to>
                                    </p:set>
                                    <p:anim calcmode="lin" valueType="num">
                                      <p:cBhvr additive="base">
                                        <p:cTn id="21" dur="500" fill="hold"/>
                                        <p:tgtEl>
                                          <p:spTgt spid="472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2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2067">
                                            <p:txEl>
                                              <p:pRg st="4" end="4"/>
                                            </p:txEl>
                                          </p:spTgt>
                                        </p:tgtEl>
                                        <p:attrNameLst>
                                          <p:attrName>style.visibility</p:attrName>
                                        </p:attrNameLst>
                                      </p:cBhvr>
                                      <p:to>
                                        <p:strVal val="visible"/>
                                      </p:to>
                                    </p:set>
                                    <p:anim calcmode="lin" valueType="num">
                                      <p:cBhvr additive="base">
                                        <p:cTn id="25" dur="500" fill="hold"/>
                                        <p:tgtEl>
                                          <p:spTgt spid="472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20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2067">
                                            <p:txEl>
                                              <p:pRg st="5" end="5"/>
                                            </p:txEl>
                                          </p:spTgt>
                                        </p:tgtEl>
                                        <p:attrNameLst>
                                          <p:attrName>style.visibility</p:attrName>
                                        </p:attrNameLst>
                                      </p:cBhvr>
                                      <p:to>
                                        <p:strVal val="visible"/>
                                      </p:to>
                                    </p:set>
                                    <p:anim calcmode="lin" valueType="num">
                                      <p:cBhvr additive="base">
                                        <p:cTn id="29" dur="500" fill="hold"/>
                                        <p:tgtEl>
                                          <p:spTgt spid="4720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20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72067">
                                            <p:txEl>
                                              <p:pRg st="6" end="6"/>
                                            </p:txEl>
                                          </p:spTgt>
                                        </p:tgtEl>
                                        <p:attrNameLst>
                                          <p:attrName>style.visibility</p:attrName>
                                        </p:attrNameLst>
                                      </p:cBhvr>
                                      <p:to>
                                        <p:strVal val="visible"/>
                                      </p:to>
                                    </p:set>
                                    <p:anim calcmode="lin" valueType="num">
                                      <p:cBhvr additive="base">
                                        <p:cTn id="33" dur="500" fill="hold"/>
                                        <p:tgtEl>
                                          <p:spTgt spid="4720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7206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72067">
                                            <p:txEl>
                                              <p:pRg st="7" end="7"/>
                                            </p:txEl>
                                          </p:spTgt>
                                        </p:tgtEl>
                                        <p:attrNameLst>
                                          <p:attrName>style.visibility</p:attrName>
                                        </p:attrNameLst>
                                      </p:cBhvr>
                                      <p:to>
                                        <p:strVal val="visible"/>
                                      </p:to>
                                    </p:set>
                                    <p:anim calcmode="lin" valueType="num">
                                      <p:cBhvr additive="base">
                                        <p:cTn id="37" dur="500" fill="hold"/>
                                        <p:tgtEl>
                                          <p:spTgt spid="47206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7206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72067">
                                            <p:txEl>
                                              <p:pRg st="8" end="8"/>
                                            </p:txEl>
                                          </p:spTgt>
                                        </p:tgtEl>
                                        <p:attrNameLst>
                                          <p:attrName>style.visibility</p:attrName>
                                        </p:attrNameLst>
                                      </p:cBhvr>
                                      <p:to>
                                        <p:strVal val="visible"/>
                                      </p:to>
                                    </p:set>
                                    <p:anim calcmode="lin" valueType="num">
                                      <p:cBhvr additive="base">
                                        <p:cTn id="41" dur="500" fill="hold"/>
                                        <p:tgtEl>
                                          <p:spTgt spid="47206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7206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685800"/>
            <a:ext cx="9144000" cy="914400"/>
          </a:xfrm>
        </p:spPr>
        <p:txBody>
          <a:bodyPr/>
          <a:lstStyle/>
          <a:p>
            <a:pPr eaLnBrk="1" hangingPunct="1"/>
            <a:r>
              <a:rPr lang="en-US" altLang="en-US" sz="3200" dirty="0"/>
              <a:t>Principles </a:t>
            </a:r>
            <a:r>
              <a:rPr lang="en-US" altLang="en-US" sz="2400" dirty="0"/>
              <a:t>(continued)</a:t>
            </a:r>
            <a:endParaRPr lang="en-US" altLang="en-US" sz="1600" dirty="0"/>
          </a:p>
        </p:txBody>
      </p:sp>
      <p:sp>
        <p:nvSpPr>
          <p:cNvPr id="472067" name="Rectangle 3"/>
          <p:cNvSpPr>
            <a:spLocks noGrp="1" noChangeArrowheads="1"/>
          </p:cNvSpPr>
          <p:nvPr>
            <p:ph idx="1"/>
          </p:nvPr>
        </p:nvSpPr>
        <p:spPr>
          <a:xfrm>
            <a:off x="914400" y="1600200"/>
            <a:ext cx="7466013" cy="4800600"/>
          </a:xfrm>
        </p:spPr>
        <p:txBody>
          <a:bodyPr/>
          <a:lstStyle/>
          <a:p>
            <a:pPr marL="0" indent="0" algn="ctr" eaLnBrk="1" hangingPunct="1">
              <a:buNone/>
            </a:pPr>
            <a:r>
              <a:rPr lang="en-US" altLang="en-US" i="1" dirty="0"/>
              <a:t>From Obedience to Consecration</a:t>
            </a:r>
          </a:p>
          <a:p>
            <a:pPr eaLnBrk="1" hangingPunct="1"/>
            <a:r>
              <a:rPr lang="en-US" altLang="en-US" sz="2400" dirty="0"/>
              <a:t>You are a child of God (identity), striving to be worth of the Spirit (obedience), acting on your ability to choose (agency), who understands the benefits and dangers of credit (stewardship) and who uses credit only for those items recommended (accountability). You understand the credit industry (stewardship), use it to your advantage by keeping your credit score high (accountability), so you can get the lowest cost on needed credit products (stewardship), so you can eliminate your interest costs and save money to accomplish your personal mission and individual and family vision and goals.</a:t>
            </a:r>
          </a:p>
        </p:txBody>
      </p:sp>
    </p:spTree>
    <p:extLst>
      <p:ext uri="{BB962C8B-B14F-4D97-AF65-F5344CB8AC3E}">
        <p14:creationId xmlns:p14="http://schemas.microsoft.com/office/powerpoint/2010/main" val="29405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685800"/>
            <a:ext cx="9144000" cy="914400"/>
          </a:xfrm>
        </p:spPr>
        <p:txBody>
          <a:bodyPr/>
          <a:lstStyle/>
          <a:p>
            <a:pPr eaLnBrk="1" hangingPunct="1"/>
            <a:r>
              <a:rPr lang="en-US" altLang="en-US" sz="3200" dirty="0"/>
              <a:t>Questions</a:t>
            </a:r>
            <a:endParaRPr lang="en-US" altLang="en-US" sz="1600" dirty="0"/>
          </a:p>
        </p:txBody>
      </p:sp>
      <p:sp>
        <p:nvSpPr>
          <p:cNvPr id="472067" name="Rectangle 3"/>
          <p:cNvSpPr>
            <a:spLocks noGrp="1" noChangeArrowheads="1"/>
          </p:cNvSpPr>
          <p:nvPr>
            <p:ph idx="1"/>
          </p:nvPr>
        </p:nvSpPr>
        <p:spPr>
          <a:xfrm>
            <a:off x="914401" y="1600200"/>
            <a:ext cx="7315200" cy="4800600"/>
          </a:xfrm>
        </p:spPr>
        <p:txBody>
          <a:bodyPr/>
          <a:lstStyle/>
          <a:p>
            <a:pPr eaLnBrk="1" hangingPunct="1">
              <a:defRPr/>
            </a:pPr>
            <a:r>
              <a:rPr lang="en-US" altLang="en-US" dirty="0">
                <a:cs typeface="Arial" panose="020B0604020202020204" pitchFamily="34" charset="0"/>
              </a:rPr>
              <a:t>Do you understand credit bureaus, credit reports, and your credit score and the principles of using credit wisely?</a:t>
            </a:r>
          </a:p>
        </p:txBody>
      </p:sp>
    </p:spTree>
    <p:extLst>
      <p:ext uri="{BB962C8B-B14F-4D97-AF65-F5344CB8AC3E}">
        <p14:creationId xmlns:p14="http://schemas.microsoft.com/office/powerpoint/2010/main" val="152941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642938"/>
            <a:ext cx="9144000" cy="944562"/>
          </a:xfrm>
        </p:spPr>
        <p:txBody>
          <a:bodyPr/>
          <a:lstStyle/>
          <a:p>
            <a:pPr eaLnBrk="1" hangingPunct="1"/>
            <a:r>
              <a:rPr lang="en-US" altLang="en-US" sz="3200" dirty="0"/>
              <a:t>B. Understand the Correct Uses of Credit Cards</a:t>
            </a:r>
          </a:p>
        </p:txBody>
      </p:sp>
      <p:sp>
        <p:nvSpPr>
          <p:cNvPr id="151555" name="Rectangle 3"/>
          <p:cNvSpPr>
            <a:spLocks noGrp="1" noChangeArrowheads="1"/>
          </p:cNvSpPr>
          <p:nvPr>
            <p:ph idx="1"/>
          </p:nvPr>
        </p:nvSpPr>
        <p:spPr>
          <a:xfrm>
            <a:off x="990600" y="1600200"/>
            <a:ext cx="7239000" cy="4800600"/>
          </a:xfrm>
        </p:spPr>
        <p:txBody>
          <a:bodyPr/>
          <a:lstStyle/>
          <a:p>
            <a:pPr eaLnBrk="1" hangingPunct="1"/>
            <a:r>
              <a:rPr lang="en-US" altLang="en-US" dirty="0"/>
              <a:t>What are credit cards?</a:t>
            </a:r>
          </a:p>
          <a:p>
            <a:pPr lvl="1" eaLnBrk="1" hangingPunct="1"/>
            <a:r>
              <a:rPr lang="en-US" altLang="en-US" dirty="0"/>
              <a:t>Credit cards are essentially open lines of credit</a:t>
            </a:r>
          </a:p>
          <a:p>
            <a:pPr lvl="2" eaLnBrk="1" hangingPunct="1"/>
            <a:r>
              <a:rPr lang="en-US" altLang="en-US" dirty="0"/>
              <a:t>Credit cards can be either:</a:t>
            </a:r>
          </a:p>
          <a:p>
            <a:pPr lvl="3" eaLnBrk="1" hangingPunct="1"/>
            <a:r>
              <a:rPr lang="en-US" altLang="en-US" dirty="0"/>
              <a:t>The single most destructive financial instrument in the history of the world, or</a:t>
            </a:r>
          </a:p>
          <a:p>
            <a:pPr lvl="3" eaLnBrk="1" hangingPunct="1"/>
            <a:r>
              <a:rPr lang="en-US" altLang="en-US" dirty="0"/>
              <a:t>A tool to help us reach our personal and family goals</a:t>
            </a:r>
          </a:p>
          <a:p>
            <a:pPr lvl="2" eaLnBrk="1" hangingPunct="1"/>
            <a:r>
              <a:rPr lang="en-US" altLang="en-US" dirty="0"/>
              <a:t>It depends on us!</a:t>
            </a:r>
          </a:p>
          <a:p>
            <a:pPr lvl="3" eaLnBrk="1" hangingPunct="1"/>
            <a:r>
              <a:rPr lang="en-US" altLang="en-US" dirty="0"/>
              <a:t>If we use them to borrow money and get further into debt, they are destructive</a:t>
            </a:r>
          </a:p>
          <a:p>
            <a:pPr lvl="3" eaLnBrk="1" hangingPunct="1"/>
            <a:r>
              <a:rPr lang="en-US" altLang="en-US" dirty="0"/>
              <a:t>If we use them to achieve our personal and family goals, they can be helpful</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1555">
                                            <p:txEl>
                                              <p:pRg st="2" end="2"/>
                                            </p:txEl>
                                          </p:spTgt>
                                        </p:tgtEl>
                                        <p:attrNameLst>
                                          <p:attrName>style.visibility</p:attrName>
                                        </p:attrNameLst>
                                      </p:cBhvr>
                                      <p:to>
                                        <p:strVal val="visible"/>
                                      </p:to>
                                    </p:set>
                                    <p:anim calcmode="lin" valueType="num">
                                      <p:cBhvr additive="base">
                                        <p:cTn id="17" dur="500" fill="hold"/>
                                        <p:tgtEl>
                                          <p:spTgt spid="1515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15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1555">
                                            <p:txEl>
                                              <p:pRg st="3" end="3"/>
                                            </p:txEl>
                                          </p:spTgt>
                                        </p:tgtEl>
                                        <p:attrNameLst>
                                          <p:attrName>style.visibility</p:attrName>
                                        </p:attrNameLst>
                                      </p:cBhvr>
                                      <p:to>
                                        <p:strVal val="visible"/>
                                      </p:to>
                                    </p:set>
                                    <p:anim calcmode="lin" valueType="num">
                                      <p:cBhvr additive="base">
                                        <p:cTn id="21" dur="500" fill="hold"/>
                                        <p:tgtEl>
                                          <p:spTgt spid="1515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15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1555">
                                            <p:txEl>
                                              <p:pRg st="4" end="4"/>
                                            </p:txEl>
                                          </p:spTgt>
                                        </p:tgtEl>
                                        <p:attrNameLst>
                                          <p:attrName>style.visibility</p:attrName>
                                        </p:attrNameLst>
                                      </p:cBhvr>
                                      <p:to>
                                        <p:strVal val="visible"/>
                                      </p:to>
                                    </p:set>
                                    <p:anim calcmode="lin" valueType="num">
                                      <p:cBhvr additive="base">
                                        <p:cTn id="25" dur="500" fill="hold"/>
                                        <p:tgtEl>
                                          <p:spTgt spid="1515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15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1555">
                                            <p:txEl>
                                              <p:pRg st="5" end="5"/>
                                            </p:txEl>
                                          </p:spTgt>
                                        </p:tgtEl>
                                        <p:attrNameLst>
                                          <p:attrName>style.visibility</p:attrName>
                                        </p:attrNameLst>
                                      </p:cBhvr>
                                      <p:to>
                                        <p:strVal val="visible"/>
                                      </p:to>
                                    </p:set>
                                    <p:anim calcmode="lin" valueType="num">
                                      <p:cBhvr additive="base">
                                        <p:cTn id="29" dur="500" fill="hold"/>
                                        <p:tgtEl>
                                          <p:spTgt spid="1515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15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1555">
                                            <p:txEl>
                                              <p:pRg st="6" end="6"/>
                                            </p:txEl>
                                          </p:spTgt>
                                        </p:tgtEl>
                                        <p:attrNameLst>
                                          <p:attrName>style.visibility</p:attrName>
                                        </p:attrNameLst>
                                      </p:cBhvr>
                                      <p:to>
                                        <p:strVal val="visible"/>
                                      </p:to>
                                    </p:set>
                                    <p:anim calcmode="lin" valueType="num">
                                      <p:cBhvr additive="base">
                                        <p:cTn id="33" dur="500" fill="hold"/>
                                        <p:tgtEl>
                                          <p:spTgt spid="1515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155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51555">
                                            <p:txEl>
                                              <p:pRg st="7" end="7"/>
                                            </p:txEl>
                                          </p:spTgt>
                                        </p:tgtEl>
                                        <p:attrNameLst>
                                          <p:attrName>style.visibility</p:attrName>
                                        </p:attrNameLst>
                                      </p:cBhvr>
                                      <p:to>
                                        <p:strVal val="visible"/>
                                      </p:to>
                                    </p:set>
                                    <p:anim calcmode="lin" valueType="num">
                                      <p:cBhvr additive="base">
                                        <p:cTn id="37" dur="500" fill="hold"/>
                                        <p:tgtEl>
                                          <p:spTgt spid="15155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155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4"/>
          <p:cNvSpPr>
            <a:spLocks noGrp="1" noChangeArrowheads="1"/>
          </p:cNvSpPr>
          <p:nvPr>
            <p:ph type="title"/>
          </p:nvPr>
        </p:nvSpPr>
        <p:spPr/>
        <p:txBody>
          <a:bodyPr/>
          <a:lstStyle/>
          <a:p>
            <a:pPr eaLnBrk="1" hangingPunct="1"/>
            <a:r>
              <a:rPr lang="en-US" altLang="en-US" dirty="0"/>
              <a:t>Credit Cards </a:t>
            </a:r>
            <a:r>
              <a:rPr lang="en-US" altLang="en-US" sz="2400" dirty="0"/>
              <a:t>(continued)</a:t>
            </a:r>
            <a:endParaRPr lang="en-US" altLang="en-US" dirty="0"/>
          </a:p>
        </p:txBody>
      </p:sp>
      <p:sp>
        <p:nvSpPr>
          <p:cNvPr id="33795" name="Content Placeholder 1"/>
          <p:cNvSpPr>
            <a:spLocks noGrp="1"/>
          </p:cNvSpPr>
          <p:nvPr>
            <p:ph idx="1"/>
          </p:nvPr>
        </p:nvSpPr>
        <p:spPr>
          <a:xfrm>
            <a:off x="928688" y="1608138"/>
            <a:ext cx="7286625" cy="4419600"/>
          </a:xfrm>
        </p:spPr>
        <p:txBody>
          <a:bodyPr/>
          <a:lstStyle/>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r>
              <a:rPr lang="en-US" altLang="en-US" sz="1400" dirty="0"/>
              <a:t>Source: http://www.nerdwallet.com/blog/credit-card-data/average-credit-card-debt-household/</a:t>
            </a:r>
            <a:endParaRPr lang="en-US" altLang="en-US" dirty="0"/>
          </a:p>
        </p:txBody>
      </p:sp>
      <p:pic>
        <p:nvPicPr>
          <p:cNvPr id="2" name="Picture 1"/>
          <p:cNvPicPr>
            <a:picLocks noChangeAspect="1"/>
          </p:cNvPicPr>
          <p:nvPr/>
        </p:nvPicPr>
        <p:blipFill>
          <a:blip r:embed="rId2"/>
          <a:stretch>
            <a:fillRect/>
          </a:stretch>
        </p:blipFill>
        <p:spPr>
          <a:xfrm>
            <a:off x="928688" y="1608138"/>
            <a:ext cx="7286625" cy="5110922"/>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marL="762000" indent="-762000" eaLnBrk="1" hangingPunct="1"/>
            <a:r>
              <a:rPr lang="en-US" altLang="en-US" dirty="0"/>
              <a:t>Credit Cards </a:t>
            </a:r>
            <a:r>
              <a:rPr lang="en-US" altLang="en-US" sz="2400" dirty="0"/>
              <a:t>(continued)</a:t>
            </a:r>
            <a:endParaRPr lang="en-US" altLang="en-US" dirty="0"/>
          </a:p>
        </p:txBody>
      </p:sp>
      <p:sp>
        <p:nvSpPr>
          <p:cNvPr id="296963" name="Rectangle 3"/>
          <p:cNvSpPr>
            <a:spLocks noGrp="1" noChangeArrowheads="1"/>
          </p:cNvSpPr>
          <p:nvPr>
            <p:ph idx="1"/>
          </p:nvPr>
        </p:nvSpPr>
        <p:spPr>
          <a:xfrm>
            <a:off x="914400" y="1600200"/>
            <a:ext cx="7239000" cy="4813300"/>
          </a:xfrm>
        </p:spPr>
        <p:txBody>
          <a:bodyPr/>
          <a:lstStyle/>
          <a:p>
            <a:pPr eaLnBrk="1" hangingPunct="1"/>
            <a:r>
              <a:rPr lang="en-US" altLang="en-US" dirty="0"/>
              <a:t>What are the correct uses of credit/debit cards?</a:t>
            </a:r>
          </a:p>
          <a:p>
            <a:pPr lvl="1" eaLnBrk="1" hangingPunct="1"/>
            <a:r>
              <a:rPr lang="en-US" altLang="en-US" dirty="0"/>
              <a:t>Guarantee / Emergency Use</a:t>
            </a:r>
          </a:p>
          <a:p>
            <a:pPr lvl="2" eaLnBrk="1" hangingPunct="1"/>
            <a:r>
              <a:rPr lang="en-US" altLang="en-US" dirty="0"/>
              <a:t>Hotel rooms, rental cars, emergencies, etc.</a:t>
            </a:r>
          </a:p>
          <a:p>
            <a:pPr lvl="1" eaLnBrk="1" hangingPunct="1"/>
            <a:r>
              <a:rPr lang="en-US" altLang="en-US" dirty="0"/>
              <a:t>Convenience</a:t>
            </a:r>
          </a:p>
          <a:p>
            <a:pPr lvl="2" eaLnBrk="1" hangingPunct="1"/>
            <a:r>
              <a:rPr lang="en-US" altLang="en-US" dirty="0"/>
              <a:t>Buying things over the internet</a:t>
            </a:r>
          </a:p>
          <a:p>
            <a:pPr lvl="1" eaLnBrk="1" hangingPunct="1"/>
            <a:r>
              <a:rPr lang="en-US" altLang="en-US" dirty="0"/>
              <a:t>Float/Timing</a:t>
            </a:r>
          </a:p>
          <a:p>
            <a:pPr lvl="2" eaLnBrk="1" hangingPunct="1"/>
            <a:r>
              <a:rPr lang="en-US" altLang="en-US" dirty="0"/>
              <a:t>Buy things before you pay for them</a:t>
            </a:r>
          </a:p>
          <a:p>
            <a:pPr lvl="2" eaLnBrk="1" hangingPunct="1"/>
            <a:r>
              <a:rPr lang="en-US" altLang="en-US" dirty="0"/>
              <a:t>Can take advantage of things on sale</a:t>
            </a:r>
          </a:p>
          <a:p>
            <a:pPr lvl="1" eaLnBrk="1" hangingPunct="1"/>
            <a:r>
              <a:rPr lang="en-US" altLang="en-US" dirty="0"/>
              <a:t>Free services</a:t>
            </a:r>
          </a:p>
          <a:p>
            <a:pPr lvl="2" eaLnBrk="1" hangingPunct="1"/>
            <a:r>
              <a:rPr lang="en-US" altLang="en-US" dirty="0"/>
              <a:t>Extended warranties, travel insurance, airplane miles, gasoline, 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6963">
                                            <p:txEl>
                                              <p:pRg st="0" end="0"/>
                                            </p:txEl>
                                          </p:spTgt>
                                        </p:tgtEl>
                                        <p:attrNameLst>
                                          <p:attrName>style.visibility</p:attrName>
                                        </p:attrNameLst>
                                      </p:cBhvr>
                                      <p:to>
                                        <p:strVal val="visible"/>
                                      </p:to>
                                    </p:set>
                                    <p:anim calcmode="lin" valueType="num">
                                      <p:cBhvr additive="base">
                                        <p:cTn id="7" dur="500" fill="hold"/>
                                        <p:tgtEl>
                                          <p:spTgt spid="2969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6963">
                                            <p:txEl>
                                              <p:pRg st="1" end="1"/>
                                            </p:txEl>
                                          </p:spTgt>
                                        </p:tgtEl>
                                        <p:attrNameLst>
                                          <p:attrName>style.visibility</p:attrName>
                                        </p:attrNameLst>
                                      </p:cBhvr>
                                      <p:to>
                                        <p:strVal val="visible"/>
                                      </p:to>
                                    </p:set>
                                    <p:anim calcmode="lin" valueType="num">
                                      <p:cBhvr additive="base">
                                        <p:cTn id="13" dur="500" fill="hold"/>
                                        <p:tgtEl>
                                          <p:spTgt spid="2969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696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96963">
                                            <p:txEl>
                                              <p:pRg st="2" end="2"/>
                                            </p:txEl>
                                          </p:spTgt>
                                        </p:tgtEl>
                                        <p:attrNameLst>
                                          <p:attrName>style.visibility</p:attrName>
                                        </p:attrNameLst>
                                      </p:cBhvr>
                                      <p:to>
                                        <p:strVal val="visible"/>
                                      </p:to>
                                    </p:set>
                                    <p:anim calcmode="lin" valueType="num">
                                      <p:cBhvr additive="base">
                                        <p:cTn id="17" dur="500" fill="hold"/>
                                        <p:tgtEl>
                                          <p:spTgt spid="29696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9696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96963">
                                            <p:txEl>
                                              <p:pRg st="3" end="3"/>
                                            </p:txEl>
                                          </p:spTgt>
                                        </p:tgtEl>
                                        <p:attrNameLst>
                                          <p:attrName>style.visibility</p:attrName>
                                        </p:attrNameLst>
                                      </p:cBhvr>
                                      <p:to>
                                        <p:strVal val="visible"/>
                                      </p:to>
                                    </p:set>
                                    <p:anim calcmode="lin" valueType="num">
                                      <p:cBhvr additive="base">
                                        <p:cTn id="21" dur="400" fill="hold"/>
                                        <p:tgtEl>
                                          <p:spTgt spid="296963">
                                            <p:txEl>
                                              <p:pRg st="3" end="3"/>
                                            </p:txEl>
                                          </p:spTgt>
                                        </p:tgtEl>
                                        <p:attrNameLst>
                                          <p:attrName>ppt_x</p:attrName>
                                        </p:attrNameLst>
                                      </p:cBhvr>
                                      <p:tavLst>
                                        <p:tav tm="0">
                                          <p:val>
                                            <p:strVal val="#ppt_x"/>
                                          </p:val>
                                        </p:tav>
                                        <p:tav tm="100000">
                                          <p:val>
                                            <p:strVal val="#ppt_x"/>
                                          </p:val>
                                        </p:tav>
                                      </p:tavLst>
                                    </p:anim>
                                    <p:anim calcmode="lin" valueType="num">
                                      <p:cBhvr additive="base">
                                        <p:cTn id="22" dur="400" fill="hold"/>
                                        <p:tgtEl>
                                          <p:spTgt spid="29696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96963">
                                            <p:txEl>
                                              <p:pRg st="4" end="4"/>
                                            </p:txEl>
                                          </p:spTgt>
                                        </p:tgtEl>
                                        <p:attrNameLst>
                                          <p:attrName>style.visibility</p:attrName>
                                        </p:attrNameLst>
                                      </p:cBhvr>
                                      <p:to>
                                        <p:strVal val="visible"/>
                                      </p:to>
                                    </p:set>
                                    <p:anim calcmode="lin" valueType="num">
                                      <p:cBhvr additive="base">
                                        <p:cTn id="25" dur="500" fill="hold"/>
                                        <p:tgtEl>
                                          <p:spTgt spid="29696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696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6963">
                                            <p:txEl>
                                              <p:pRg st="5" end="5"/>
                                            </p:txEl>
                                          </p:spTgt>
                                        </p:tgtEl>
                                        <p:attrNameLst>
                                          <p:attrName>style.visibility</p:attrName>
                                        </p:attrNameLst>
                                      </p:cBhvr>
                                      <p:to>
                                        <p:strVal val="visible"/>
                                      </p:to>
                                    </p:set>
                                    <p:anim calcmode="lin" valueType="num">
                                      <p:cBhvr additive="base">
                                        <p:cTn id="29" dur="500" fill="hold"/>
                                        <p:tgtEl>
                                          <p:spTgt spid="29696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9696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96963">
                                            <p:txEl>
                                              <p:pRg st="6" end="6"/>
                                            </p:txEl>
                                          </p:spTgt>
                                        </p:tgtEl>
                                        <p:attrNameLst>
                                          <p:attrName>style.visibility</p:attrName>
                                        </p:attrNameLst>
                                      </p:cBhvr>
                                      <p:to>
                                        <p:strVal val="visible"/>
                                      </p:to>
                                    </p:set>
                                    <p:anim calcmode="lin" valueType="num">
                                      <p:cBhvr additive="base">
                                        <p:cTn id="33" dur="500" fill="hold"/>
                                        <p:tgtEl>
                                          <p:spTgt spid="29696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9696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96963">
                                            <p:txEl>
                                              <p:pRg st="7" end="7"/>
                                            </p:txEl>
                                          </p:spTgt>
                                        </p:tgtEl>
                                        <p:attrNameLst>
                                          <p:attrName>style.visibility</p:attrName>
                                        </p:attrNameLst>
                                      </p:cBhvr>
                                      <p:to>
                                        <p:strVal val="visible"/>
                                      </p:to>
                                    </p:set>
                                    <p:anim calcmode="lin" valueType="num">
                                      <p:cBhvr additive="base">
                                        <p:cTn id="37" dur="500" fill="hold"/>
                                        <p:tgtEl>
                                          <p:spTgt spid="29696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96963">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96963">
                                            <p:txEl>
                                              <p:pRg st="8" end="8"/>
                                            </p:txEl>
                                          </p:spTgt>
                                        </p:tgtEl>
                                        <p:attrNameLst>
                                          <p:attrName>style.visibility</p:attrName>
                                        </p:attrNameLst>
                                      </p:cBhvr>
                                      <p:to>
                                        <p:strVal val="visible"/>
                                      </p:to>
                                    </p:set>
                                    <p:anim calcmode="lin" valueType="num">
                                      <p:cBhvr additive="base">
                                        <p:cTn id="41" dur="500" fill="hold"/>
                                        <p:tgtEl>
                                          <p:spTgt spid="29696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96963">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96963">
                                            <p:txEl>
                                              <p:pRg st="9" end="9"/>
                                            </p:txEl>
                                          </p:spTgt>
                                        </p:tgtEl>
                                        <p:attrNameLst>
                                          <p:attrName>style.visibility</p:attrName>
                                        </p:attrNameLst>
                                      </p:cBhvr>
                                      <p:to>
                                        <p:strVal val="visible"/>
                                      </p:to>
                                    </p:set>
                                    <p:anim calcmode="lin" valueType="num">
                                      <p:cBhvr additive="base">
                                        <p:cTn id="45" dur="500" fill="hold"/>
                                        <p:tgtEl>
                                          <p:spTgt spid="296963">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9696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uiExpand="1" build="p" bldLvl="2"/>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tLang="en-US" dirty="0"/>
              <a:t>Credit Cards</a:t>
            </a:r>
            <a:r>
              <a:rPr lang="en-US" altLang="en-US" sz="2000" dirty="0"/>
              <a:t> (continued)</a:t>
            </a:r>
          </a:p>
        </p:txBody>
      </p:sp>
      <p:sp>
        <p:nvSpPr>
          <p:cNvPr id="319491" name="Rectangle 3"/>
          <p:cNvSpPr>
            <a:spLocks noGrp="1" noChangeArrowheads="1"/>
          </p:cNvSpPr>
          <p:nvPr>
            <p:ph idx="1"/>
          </p:nvPr>
        </p:nvSpPr>
        <p:spPr>
          <a:xfrm>
            <a:off x="971550" y="1600200"/>
            <a:ext cx="7258050" cy="4572000"/>
          </a:xfrm>
        </p:spPr>
        <p:txBody>
          <a:bodyPr/>
          <a:lstStyle/>
          <a:p>
            <a:pPr eaLnBrk="1" hangingPunct="1"/>
            <a:r>
              <a:rPr lang="en-US" altLang="en-US" dirty="0"/>
              <a:t>What are debit cards?</a:t>
            </a:r>
          </a:p>
          <a:p>
            <a:pPr lvl="1" eaLnBrk="1" hangingPunct="1"/>
            <a:r>
              <a:rPr lang="en-US" altLang="en-US" dirty="0"/>
              <a:t>Debit cards are like a check in that money is taken from your checking account, and like a credit card in that you use it instead of cash.</a:t>
            </a:r>
          </a:p>
          <a:p>
            <a:pPr lvl="2" eaLnBrk="1" hangingPunct="1"/>
            <a:r>
              <a:rPr lang="en-US" altLang="en-US" dirty="0"/>
              <a:t>Unless you have overdraft protection, it cannot be used for more than is in your account so you cannot spend borrowed money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9491">
                                            <p:txEl>
                                              <p:pRg st="0" end="0"/>
                                            </p:txEl>
                                          </p:spTgt>
                                        </p:tgtEl>
                                        <p:attrNameLst>
                                          <p:attrName>style.visibility</p:attrName>
                                        </p:attrNameLst>
                                      </p:cBhvr>
                                      <p:to>
                                        <p:strVal val="visible"/>
                                      </p:to>
                                    </p:set>
                                    <p:anim calcmode="lin" valueType="num">
                                      <p:cBhvr additive="base">
                                        <p:cTn id="7" dur="500" fill="hold"/>
                                        <p:tgtEl>
                                          <p:spTgt spid="3194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94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9491">
                                            <p:txEl>
                                              <p:pRg st="1" end="1"/>
                                            </p:txEl>
                                          </p:spTgt>
                                        </p:tgtEl>
                                        <p:attrNameLst>
                                          <p:attrName>style.visibility</p:attrName>
                                        </p:attrNameLst>
                                      </p:cBhvr>
                                      <p:to>
                                        <p:strVal val="visible"/>
                                      </p:to>
                                    </p:set>
                                    <p:anim calcmode="lin" valueType="num">
                                      <p:cBhvr additive="base">
                                        <p:cTn id="13" dur="500" fill="hold"/>
                                        <p:tgtEl>
                                          <p:spTgt spid="3194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949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19491">
                                            <p:txEl>
                                              <p:pRg st="2" end="2"/>
                                            </p:txEl>
                                          </p:spTgt>
                                        </p:tgtEl>
                                        <p:attrNameLst>
                                          <p:attrName>style.visibility</p:attrName>
                                        </p:attrNameLst>
                                      </p:cBhvr>
                                      <p:to>
                                        <p:strVal val="visible"/>
                                      </p:to>
                                    </p:set>
                                    <p:anim calcmode="lin" valueType="num">
                                      <p:cBhvr additive="base">
                                        <p:cTn id="17" dur="500" fill="hold"/>
                                        <p:tgtEl>
                                          <p:spTgt spid="31949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194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1" grpId="0" uiExpand="1" build="p" bldLvl="2"/>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54063" y="533400"/>
            <a:ext cx="7094537" cy="1143000"/>
          </a:xfrm>
        </p:spPr>
        <p:txBody>
          <a:bodyPr/>
          <a:lstStyle/>
          <a:p>
            <a:pPr eaLnBrk="1" hangingPunct="1"/>
            <a:r>
              <a:rPr lang="en-US" altLang="en-US" sz="4000" dirty="0"/>
              <a:t>Your Personal Financial Plan</a:t>
            </a:r>
          </a:p>
        </p:txBody>
      </p:sp>
      <p:sp>
        <p:nvSpPr>
          <p:cNvPr id="377859" name="Rectangle 3"/>
          <p:cNvSpPr>
            <a:spLocks noGrp="1" noChangeArrowheads="1"/>
          </p:cNvSpPr>
          <p:nvPr>
            <p:ph idx="1"/>
          </p:nvPr>
        </p:nvSpPr>
        <p:spPr>
          <a:xfrm>
            <a:off x="928688" y="1608138"/>
            <a:ext cx="7286625" cy="4419600"/>
          </a:xfrm>
        </p:spPr>
        <p:txBody>
          <a:bodyPr/>
          <a:lstStyle/>
          <a:p>
            <a:pPr eaLnBrk="1" hangingPunct="1"/>
            <a:r>
              <a:rPr lang="en-US" altLang="en-US" dirty="0"/>
              <a:t>Section VII:  Credit Use:  Cards, Reports and Scores </a:t>
            </a:r>
            <a:r>
              <a:rPr lang="en-US" altLang="en-US" sz="2400" dirty="0">
                <a:cs typeface="Times New Roman" panose="02020603050405020304" pitchFamily="18" charset="0"/>
              </a:rPr>
              <a:t>(use </a:t>
            </a:r>
            <a:r>
              <a:rPr lang="en-US" altLang="en-US" sz="2400" dirty="0">
                <a:cs typeface="Times New Roman" panose="02020603050405020304" pitchFamily="18" charset="0"/>
                <a:hlinkClick r:id="rId2"/>
              </a:rPr>
              <a:t>Credit template</a:t>
            </a:r>
            <a:r>
              <a:rPr lang="en-US" altLang="en-US" sz="2400" dirty="0">
                <a:cs typeface="Times New Roman" panose="02020603050405020304" pitchFamily="18" charset="0"/>
              </a:rPr>
              <a:t> (LT01-7))</a:t>
            </a:r>
            <a:endParaRPr lang="en-US" altLang="en-US" sz="2400" dirty="0"/>
          </a:p>
          <a:p>
            <a:pPr lvl="1" eaLnBrk="1" hangingPunct="1"/>
            <a:r>
              <a:rPr lang="en-US" altLang="en-US" dirty="0">
                <a:cs typeface="Times New Roman" panose="02020603050405020304" pitchFamily="18" charset="0"/>
              </a:rPr>
              <a:t>What is your vision for your Credit Plan?</a:t>
            </a:r>
          </a:p>
          <a:p>
            <a:pPr lvl="1" eaLnBrk="1" hangingPunct="1"/>
            <a:r>
              <a:rPr lang="en-US" altLang="en-US" dirty="0">
                <a:cs typeface="Times New Roman" panose="02020603050405020304" pitchFamily="18" charset="0"/>
              </a:rPr>
              <a:t>What are your goals?</a:t>
            </a:r>
          </a:p>
          <a:p>
            <a:pPr lvl="2" eaLnBrk="1" hangingPunct="1"/>
            <a:r>
              <a:rPr lang="en-US" altLang="en-US" dirty="0">
                <a:cs typeface="Times New Roman" panose="02020603050405020304" pitchFamily="18" charset="0"/>
              </a:rPr>
              <a:t>What type of credit card user are you (credit, convenience, or both)? Include credit card names, rates (see box) and fees</a:t>
            </a:r>
          </a:p>
          <a:p>
            <a:pPr lvl="2" eaLnBrk="1" hangingPunct="1"/>
            <a:r>
              <a:rPr lang="en-US" altLang="en-US" dirty="0">
                <a:cs typeface="Times New Roman" panose="02020603050405020304" pitchFamily="18" charset="0"/>
              </a:rPr>
              <a:t>Get one credit report and one credit score, and give provider, score, and rankings.  </a:t>
            </a:r>
          </a:p>
          <a:p>
            <a:pPr lvl="3" eaLnBrk="1" hangingPunct="1"/>
            <a:r>
              <a:rPr lang="en-US" altLang="en-US" dirty="0">
                <a:cs typeface="Times New Roman" panose="02020603050405020304" pitchFamily="18" charset="0"/>
              </a:rPr>
              <a:t>Is your credit report correct?</a:t>
            </a:r>
          </a:p>
          <a:p>
            <a:pPr lvl="1" eaLnBrk="1" hangingPunct="1"/>
            <a:r>
              <a:rPr lang="en-US" altLang="en-US" dirty="0"/>
              <a:t>What are your credit Plans and Strategies?</a:t>
            </a:r>
          </a:p>
          <a:p>
            <a:pPr lvl="1" eaLnBrk="1" hangingPunct="1"/>
            <a:r>
              <a:rPr lang="en-US" altLang="en-US" dirty="0"/>
              <a:t>What are your constraints and accountability?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77859">
                                            <p:txEl>
                                              <p:pRg st="0" end="0"/>
                                            </p:txEl>
                                          </p:spTgt>
                                        </p:tgtEl>
                                        <p:attrNameLst>
                                          <p:attrName>style.visibility</p:attrName>
                                        </p:attrNameLst>
                                      </p:cBhvr>
                                      <p:to>
                                        <p:strVal val="visible"/>
                                      </p:to>
                                    </p:set>
                                    <p:animEffect transition="in" filter="box(in)">
                                      <p:cBhvr>
                                        <p:cTn id="7" dur="500"/>
                                        <p:tgtEl>
                                          <p:spTgt spid="3778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77859">
                                            <p:txEl>
                                              <p:pRg st="1" end="1"/>
                                            </p:txEl>
                                          </p:spTgt>
                                        </p:tgtEl>
                                        <p:attrNameLst>
                                          <p:attrName>style.visibility</p:attrName>
                                        </p:attrNameLst>
                                      </p:cBhvr>
                                      <p:to>
                                        <p:strVal val="visible"/>
                                      </p:to>
                                    </p:set>
                                    <p:animEffect transition="in" filter="box(in)">
                                      <p:cBhvr>
                                        <p:cTn id="12" dur="500"/>
                                        <p:tgtEl>
                                          <p:spTgt spid="37785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77859">
                                            <p:txEl>
                                              <p:pRg st="2" end="2"/>
                                            </p:txEl>
                                          </p:spTgt>
                                        </p:tgtEl>
                                        <p:attrNameLst>
                                          <p:attrName>style.visibility</p:attrName>
                                        </p:attrNameLst>
                                      </p:cBhvr>
                                      <p:to>
                                        <p:strVal val="visible"/>
                                      </p:to>
                                    </p:set>
                                    <p:animEffect transition="in" filter="box(in)">
                                      <p:cBhvr>
                                        <p:cTn id="15" dur="500"/>
                                        <p:tgtEl>
                                          <p:spTgt spid="37785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77859">
                                            <p:txEl>
                                              <p:pRg st="3" end="3"/>
                                            </p:txEl>
                                          </p:spTgt>
                                        </p:tgtEl>
                                        <p:attrNameLst>
                                          <p:attrName>style.visibility</p:attrName>
                                        </p:attrNameLst>
                                      </p:cBhvr>
                                      <p:to>
                                        <p:strVal val="visible"/>
                                      </p:to>
                                    </p:set>
                                    <p:animEffect transition="in" filter="box(in)">
                                      <p:cBhvr>
                                        <p:cTn id="18" dur="500"/>
                                        <p:tgtEl>
                                          <p:spTgt spid="377859">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77859">
                                            <p:txEl>
                                              <p:pRg st="4" end="4"/>
                                            </p:txEl>
                                          </p:spTgt>
                                        </p:tgtEl>
                                        <p:attrNameLst>
                                          <p:attrName>style.visibility</p:attrName>
                                        </p:attrNameLst>
                                      </p:cBhvr>
                                      <p:to>
                                        <p:strVal val="visible"/>
                                      </p:to>
                                    </p:set>
                                    <p:animEffect transition="in" filter="box(in)">
                                      <p:cBhvr>
                                        <p:cTn id="21" dur="500"/>
                                        <p:tgtEl>
                                          <p:spTgt spid="377859">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77859">
                                            <p:txEl>
                                              <p:pRg st="5" end="5"/>
                                            </p:txEl>
                                          </p:spTgt>
                                        </p:tgtEl>
                                        <p:attrNameLst>
                                          <p:attrName>style.visibility</p:attrName>
                                        </p:attrNameLst>
                                      </p:cBhvr>
                                      <p:to>
                                        <p:strVal val="visible"/>
                                      </p:to>
                                    </p:set>
                                    <p:animEffect transition="in" filter="box(in)">
                                      <p:cBhvr>
                                        <p:cTn id="24" dur="500"/>
                                        <p:tgtEl>
                                          <p:spTgt spid="377859">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377859">
                                            <p:txEl>
                                              <p:pRg st="6" end="6"/>
                                            </p:txEl>
                                          </p:spTgt>
                                        </p:tgtEl>
                                        <p:attrNameLst>
                                          <p:attrName>style.visibility</p:attrName>
                                        </p:attrNameLst>
                                      </p:cBhvr>
                                      <p:to>
                                        <p:strVal val="visible"/>
                                      </p:to>
                                    </p:set>
                                    <p:animEffect transition="in" filter="box(in)">
                                      <p:cBhvr>
                                        <p:cTn id="27" dur="500"/>
                                        <p:tgtEl>
                                          <p:spTgt spid="377859">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377859">
                                            <p:txEl>
                                              <p:pRg st="7" end="7"/>
                                            </p:txEl>
                                          </p:spTgt>
                                        </p:tgtEl>
                                        <p:attrNameLst>
                                          <p:attrName>style.visibility</p:attrName>
                                        </p:attrNameLst>
                                      </p:cBhvr>
                                      <p:to>
                                        <p:strVal val="visible"/>
                                      </p:to>
                                    </p:set>
                                    <p:animEffect transition="in" filter="box(in)">
                                      <p:cBhvr>
                                        <p:cTn id="30" dur="500"/>
                                        <p:tgtEl>
                                          <p:spTgt spid="3778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59"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dirty="0"/>
              <a:t>Credit Cards</a:t>
            </a:r>
            <a:r>
              <a:rPr lang="en-US" altLang="en-US" sz="2000" dirty="0"/>
              <a:t> (continued)</a:t>
            </a:r>
          </a:p>
        </p:txBody>
      </p:sp>
      <p:sp>
        <p:nvSpPr>
          <p:cNvPr id="334851" name="Rectangle 3"/>
          <p:cNvSpPr>
            <a:spLocks noGrp="1" noChangeArrowheads="1"/>
          </p:cNvSpPr>
          <p:nvPr>
            <p:ph idx="1"/>
          </p:nvPr>
        </p:nvSpPr>
        <p:spPr>
          <a:xfrm>
            <a:off x="914400" y="1600200"/>
            <a:ext cx="7315200" cy="5257800"/>
          </a:xfrm>
        </p:spPr>
        <p:txBody>
          <a:bodyPr/>
          <a:lstStyle/>
          <a:p>
            <a:pPr eaLnBrk="1" hangingPunct="1"/>
            <a:r>
              <a:rPr lang="en-US" altLang="en-US" dirty="0"/>
              <a:t>What are secured credit cards</a:t>
            </a:r>
          </a:p>
          <a:p>
            <a:pPr lvl="1" eaLnBrk="1" hangingPunct="1"/>
            <a:r>
              <a:rPr lang="en-US" altLang="en-US" dirty="0"/>
              <a:t>Secured credit cards are similar to credit cards except that these cards are generally tied to a checking or savings account</a:t>
            </a:r>
          </a:p>
          <a:p>
            <a:pPr lvl="2" eaLnBrk="1" hangingPunct="1"/>
            <a:r>
              <a:rPr lang="en-US" altLang="en-US" dirty="0"/>
              <a:t>When this money is gone, the card is worthless until more funds are added</a:t>
            </a:r>
          </a:p>
          <a:p>
            <a:pPr lvl="1" eaLnBrk="1" hangingPunct="1"/>
            <a:r>
              <a:rPr lang="en-US" altLang="en-US" dirty="0"/>
              <a:t>These cards are convenient, especially to build credit, as credit scoring agencies cannot tell the difference between a secured and unsecured card</a:t>
            </a:r>
          </a:p>
          <a:p>
            <a:pPr lvl="2" eaLnBrk="1" hangingPunct="1">
              <a:lnSpc>
                <a:spcPct val="90000"/>
              </a:lnSpc>
            </a:pPr>
            <a:endParaRPr lang="en-US" altLang="en-US" sz="2000" dirty="0"/>
          </a:p>
          <a:p>
            <a:pPr lvl="1" eaLnBrk="1" hangingPunct="1">
              <a:lnSpc>
                <a:spcPct val="90000"/>
              </a:lnSpc>
            </a:pP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4851">
                                            <p:txEl>
                                              <p:pRg st="0" end="0"/>
                                            </p:txEl>
                                          </p:spTgt>
                                        </p:tgtEl>
                                        <p:attrNameLst>
                                          <p:attrName>style.visibility</p:attrName>
                                        </p:attrNameLst>
                                      </p:cBhvr>
                                      <p:to>
                                        <p:strVal val="visible"/>
                                      </p:to>
                                    </p:set>
                                    <p:anim calcmode="lin" valueType="num">
                                      <p:cBhvr additive="base">
                                        <p:cTn id="7" dur="500" fill="hold"/>
                                        <p:tgtEl>
                                          <p:spTgt spid="3348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48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4851">
                                            <p:txEl>
                                              <p:pRg st="1" end="1"/>
                                            </p:txEl>
                                          </p:spTgt>
                                        </p:tgtEl>
                                        <p:attrNameLst>
                                          <p:attrName>style.visibility</p:attrName>
                                        </p:attrNameLst>
                                      </p:cBhvr>
                                      <p:to>
                                        <p:strVal val="visible"/>
                                      </p:to>
                                    </p:set>
                                    <p:anim calcmode="lin" valueType="num">
                                      <p:cBhvr additive="base">
                                        <p:cTn id="13" dur="500" fill="hold"/>
                                        <p:tgtEl>
                                          <p:spTgt spid="33485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3485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34851">
                                            <p:txEl>
                                              <p:pRg st="2" end="2"/>
                                            </p:txEl>
                                          </p:spTgt>
                                        </p:tgtEl>
                                        <p:attrNameLst>
                                          <p:attrName>style.visibility</p:attrName>
                                        </p:attrNameLst>
                                      </p:cBhvr>
                                      <p:to>
                                        <p:strVal val="visible"/>
                                      </p:to>
                                    </p:set>
                                    <p:anim calcmode="lin" valueType="num">
                                      <p:cBhvr additive="base">
                                        <p:cTn id="17" dur="500" fill="hold"/>
                                        <p:tgtEl>
                                          <p:spTgt spid="33485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3485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34851">
                                            <p:txEl>
                                              <p:pRg st="3" end="3"/>
                                            </p:txEl>
                                          </p:spTgt>
                                        </p:tgtEl>
                                        <p:attrNameLst>
                                          <p:attrName>style.visibility</p:attrName>
                                        </p:attrNameLst>
                                      </p:cBhvr>
                                      <p:to>
                                        <p:strVal val="visible"/>
                                      </p:to>
                                    </p:set>
                                    <p:anim calcmode="lin" valueType="num">
                                      <p:cBhvr additive="base">
                                        <p:cTn id="21" dur="500" fill="hold"/>
                                        <p:tgtEl>
                                          <p:spTgt spid="33485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3485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51" grpId="0" uiExpand="1" build="p" bldLvl="2"/>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dirty="0"/>
              <a:t>Credit Card Summary and Questions</a:t>
            </a:r>
            <a:endParaRPr lang="en-US" altLang="en-US" sz="2000" dirty="0"/>
          </a:p>
        </p:txBody>
      </p:sp>
      <p:sp>
        <p:nvSpPr>
          <p:cNvPr id="334851" name="Rectangle 3"/>
          <p:cNvSpPr>
            <a:spLocks noGrp="1" noChangeArrowheads="1"/>
          </p:cNvSpPr>
          <p:nvPr>
            <p:ph idx="1"/>
          </p:nvPr>
        </p:nvSpPr>
        <p:spPr>
          <a:xfrm>
            <a:off x="914400" y="1600200"/>
            <a:ext cx="7315200" cy="5257800"/>
          </a:xfrm>
        </p:spPr>
        <p:txBody>
          <a:bodyPr/>
          <a:lstStyle/>
          <a:p>
            <a:pPr lvl="2" eaLnBrk="1" hangingPunct="1">
              <a:lnSpc>
                <a:spcPct val="90000"/>
              </a:lnSpc>
            </a:pPr>
            <a:endParaRPr lang="en-US" altLang="en-US" sz="2000" dirty="0"/>
          </a:p>
          <a:p>
            <a:pPr lvl="1" eaLnBrk="1" hangingPunct="1">
              <a:lnSpc>
                <a:spcPct val="90000"/>
              </a:lnSpc>
            </a:pPr>
            <a:endParaRPr lang="en-US" altLang="en-US" sz="2000" dirty="0"/>
          </a:p>
        </p:txBody>
      </p:sp>
      <p:pic>
        <p:nvPicPr>
          <p:cNvPr id="2" name="Picture 1"/>
          <p:cNvPicPr>
            <a:picLocks noChangeAspect="1"/>
          </p:cNvPicPr>
          <p:nvPr/>
        </p:nvPicPr>
        <p:blipFill>
          <a:blip r:embed="rId2"/>
          <a:stretch>
            <a:fillRect/>
          </a:stretch>
        </p:blipFill>
        <p:spPr>
          <a:xfrm>
            <a:off x="266700" y="1447800"/>
            <a:ext cx="8610600" cy="5181600"/>
          </a:xfrm>
          <a:prstGeom prst="rect">
            <a:avLst/>
          </a:prstGeom>
        </p:spPr>
      </p:pic>
    </p:spTree>
    <p:extLst>
      <p:ext uri="{BB962C8B-B14F-4D97-AF65-F5344CB8AC3E}">
        <p14:creationId xmlns:p14="http://schemas.microsoft.com/office/powerpoint/2010/main" val="16215305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85800" y="685800"/>
            <a:ext cx="7772400" cy="944628"/>
          </a:xfrm>
          <a:noFill/>
        </p:spPr>
        <p:txBody>
          <a:bodyPr lIns="90488" tIns="44450" rIns="90488" bIns="44450" anchor="b"/>
          <a:lstStyle/>
          <a:p>
            <a:pPr eaLnBrk="1" hangingPunct="1"/>
            <a:r>
              <a:rPr lang="en-US" altLang="en-US" sz="3200" dirty="0"/>
              <a:t>C. Understand How Credit Cards </a:t>
            </a:r>
            <a:br>
              <a:rPr lang="en-US" altLang="en-US" sz="3200" dirty="0"/>
            </a:br>
            <a:r>
              <a:rPr lang="en-US" altLang="en-US" sz="3200" dirty="0"/>
              <a:t>Work and How to Manage Open Credit</a:t>
            </a:r>
          </a:p>
        </p:txBody>
      </p:sp>
      <p:sp>
        <p:nvSpPr>
          <p:cNvPr id="8195" name="Rectangle 3"/>
          <p:cNvSpPr>
            <a:spLocks noGrp="1" noChangeArrowheads="1"/>
          </p:cNvSpPr>
          <p:nvPr>
            <p:ph idx="1"/>
          </p:nvPr>
        </p:nvSpPr>
        <p:spPr>
          <a:xfrm>
            <a:off x="914400" y="1600200"/>
            <a:ext cx="7264400" cy="4648200"/>
          </a:xfrm>
        </p:spPr>
        <p:txBody>
          <a:bodyPr lIns="90488" tIns="44450" rIns="90488" bIns="44450"/>
          <a:lstStyle/>
          <a:p>
            <a:pPr eaLnBrk="1" hangingPunct="1"/>
            <a:r>
              <a:rPr lang="en-US" altLang="en-US" dirty="0"/>
              <a:t>Why do companies like to issue credit cards?</a:t>
            </a:r>
          </a:p>
          <a:p>
            <a:pPr lvl="1" eaLnBrk="1" hangingPunct="1">
              <a:buFont typeface="Arial" panose="020B0604020202020204" pitchFamily="34" charset="0"/>
              <a:buChar char="•"/>
            </a:pPr>
            <a:r>
              <a:rPr lang="en-US" altLang="en-US" dirty="0"/>
              <a:t>Large annual fees ($10-$300)</a:t>
            </a:r>
          </a:p>
          <a:p>
            <a:pPr lvl="1" eaLnBrk="1" hangingPunct="1">
              <a:buFont typeface="Arial" panose="020B0604020202020204" pitchFamily="34" charset="0"/>
              <a:buChar char="•"/>
            </a:pPr>
            <a:r>
              <a:rPr lang="en-US" altLang="en-US" dirty="0"/>
              <a:t>High interest rates (up to 23% +)</a:t>
            </a:r>
          </a:p>
          <a:p>
            <a:pPr lvl="1" eaLnBrk="1" hangingPunct="1">
              <a:buFont typeface="Arial" panose="020B0604020202020204" pitchFamily="34" charset="0"/>
              <a:buChar char="•"/>
            </a:pPr>
            <a:r>
              <a:rPr lang="en-US" altLang="en-US" dirty="0"/>
              <a:t>Large balance transfer fees (3%+)</a:t>
            </a:r>
          </a:p>
          <a:p>
            <a:pPr lvl="1" eaLnBrk="1" hangingPunct="1">
              <a:buFont typeface="Arial" panose="020B0604020202020204" pitchFamily="34" charset="0"/>
              <a:buChar char="•"/>
            </a:pPr>
            <a:r>
              <a:rPr lang="en-US" altLang="en-US" dirty="0"/>
              <a:t>Wonderful cash advance fees (4.0%+)</a:t>
            </a:r>
          </a:p>
          <a:p>
            <a:pPr lvl="1" eaLnBrk="1" hangingPunct="1">
              <a:buFont typeface="Arial" panose="020B0604020202020204" pitchFamily="34" charset="0"/>
              <a:buChar char="•"/>
            </a:pPr>
            <a:r>
              <a:rPr lang="en-US" altLang="en-US" dirty="0"/>
              <a:t>High penalty rates (25%+) plus late fee</a:t>
            </a:r>
          </a:p>
          <a:p>
            <a:pPr lvl="1" eaLnBrk="1" hangingPunct="1">
              <a:buFont typeface="Arial" panose="020B0604020202020204" pitchFamily="34" charset="0"/>
              <a:buChar char="•"/>
            </a:pPr>
            <a:r>
              <a:rPr lang="en-US" altLang="en-US" dirty="0"/>
              <a:t>All of this on top of a 1.5%-5% charge to merchants. </a:t>
            </a:r>
            <a:r>
              <a:rPr lang="en-US" altLang="en-US" dirty="0">
                <a:solidFill>
                  <a:srgbClr val="FFFF00"/>
                </a:solidFill>
              </a:rPr>
              <a:t> </a:t>
            </a:r>
            <a:r>
              <a:rPr lang="en-US" altLang="en-US" dirty="0">
                <a:solidFill>
                  <a:srgbClr val="FF0000"/>
                </a:solidFill>
              </a:rPr>
              <a:t>What a Business!!!</a:t>
            </a:r>
          </a:p>
          <a:p>
            <a:pPr lvl="2" eaLnBrk="1" hangingPunct="1">
              <a:buFont typeface="Wingdings" panose="05000000000000000000" pitchFamily="2" charset="2"/>
              <a:buChar char="ü"/>
            </a:pPr>
            <a:endParaRPr lang="en-US" altLang="en-US" dirty="0"/>
          </a:p>
        </p:txBody>
      </p:sp>
    </p:spTree>
    <p:extLst>
      <p:ext uri="{BB962C8B-B14F-4D97-AF65-F5344CB8AC3E}">
        <p14:creationId xmlns:p14="http://schemas.microsoft.com/office/powerpoint/2010/main" val="226212694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ox(in)">
                                      <p:cBhvr>
                                        <p:cTn id="7" dur="5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box(in)">
                                      <p:cBhvr>
                                        <p:cTn id="12" dur="500"/>
                                        <p:tgtEl>
                                          <p:spTgt spid="819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animEffect transition="in" filter="box(in)">
                                      <p:cBhvr>
                                        <p:cTn id="15" dur="500"/>
                                        <p:tgtEl>
                                          <p:spTgt spid="819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8195">
                                            <p:txEl>
                                              <p:pRg st="3" end="3"/>
                                            </p:txEl>
                                          </p:spTgt>
                                        </p:tgtEl>
                                        <p:attrNameLst>
                                          <p:attrName>style.visibility</p:attrName>
                                        </p:attrNameLst>
                                      </p:cBhvr>
                                      <p:to>
                                        <p:strVal val="visible"/>
                                      </p:to>
                                    </p:set>
                                    <p:animEffect transition="in" filter="box(in)">
                                      <p:cBhvr>
                                        <p:cTn id="18" dur="500"/>
                                        <p:tgtEl>
                                          <p:spTgt spid="819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8195">
                                            <p:txEl>
                                              <p:pRg st="4" end="4"/>
                                            </p:txEl>
                                          </p:spTgt>
                                        </p:tgtEl>
                                        <p:attrNameLst>
                                          <p:attrName>style.visibility</p:attrName>
                                        </p:attrNameLst>
                                      </p:cBhvr>
                                      <p:to>
                                        <p:strVal val="visible"/>
                                      </p:to>
                                    </p:set>
                                    <p:animEffect transition="in" filter="box(in)">
                                      <p:cBhvr>
                                        <p:cTn id="21" dur="500"/>
                                        <p:tgtEl>
                                          <p:spTgt spid="819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8195">
                                            <p:txEl>
                                              <p:pRg st="5" end="5"/>
                                            </p:txEl>
                                          </p:spTgt>
                                        </p:tgtEl>
                                        <p:attrNameLst>
                                          <p:attrName>style.visibility</p:attrName>
                                        </p:attrNameLst>
                                      </p:cBhvr>
                                      <p:to>
                                        <p:strVal val="visible"/>
                                      </p:to>
                                    </p:set>
                                    <p:animEffect transition="in" filter="box(in)">
                                      <p:cBhvr>
                                        <p:cTn id="24" dur="500"/>
                                        <p:tgtEl>
                                          <p:spTgt spid="8195">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8195">
                                            <p:txEl>
                                              <p:pRg st="6" end="6"/>
                                            </p:txEl>
                                          </p:spTgt>
                                        </p:tgtEl>
                                        <p:attrNameLst>
                                          <p:attrName>style.visibility</p:attrName>
                                        </p:attrNameLst>
                                      </p:cBhvr>
                                      <p:to>
                                        <p:strVal val="visible"/>
                                      </p:to>
                                    </p:set>
                                    <p:animEffect transition="in" filter="box(in)">
                                      <p:cBhvr>
                                        <p:cTn id="27" dur="500"/>
                                        <p:tgtEl>
                                          <p:spTgt spid="81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ltLang="en-US" dirty="0"/>
              <a:t>How Credit Cards Work </a:t>
            </a:r>
            <a:r>
              <a:rPr lang="en-US" altLang="en-US" sz="2400" dirty="0"/>
              <a:t>(continued)</a:t>
            </a:r>
          </a:p>
        </p:txBody>
      </p:sp>
      <p:sp>
        <p:nvSpPr>
          <p:cNvPr id="45059" name="Rectangle 3"/>
          <p:cNvSpPr>
            <a:spLocks noGrp="1" noChangeArrowheads="1"/>
          </p:cNvSpPr>
          <p:nvPr>
            <p:ph idx="1"/>
          </p:nvPr>
        </p:nvSpPr>
        <p:spPr>
          <a:xfrm>
            <a:off x="990600" y="1600200"/>
            <a:ext cx="7239000" cy="5257800"/>
          </a:xfrm>
        </p:spPr>
        <p:txBody>
          <a:bodyPr/>
          <a:lstStyle/>
          <a:p>
            <a:pPr eaLnBrk="1" hangingPunct="1">
              <a:buClr>
                <a:srgbClr val="FFFF00"/>
              </a:buClr>
            </a:pPr>
            <a:r>
              <a:rPr lang="en-US" altLang="en-US" sz="2400" dirty="0"/>
              <a:t>What type of credit card user are you?  This will tell you what type of card to look for:</a:t>
            </a:r>
          </a:p>
          <a:p>
            <a:pPr lvl="1" eaLnBrk="1" hangingPunct="1"/>
            <a:r>
              <a:rPr lang="en-US" altLang="en-US" dirty="0"/>
              <a:t>Credit user - You carry a balance, so look for a low interest rate</a:t>
            </a:r>
          </a:p>
          <a:p>
            <a:pPr lvl="1" eaLnBrk="1" hangingPunct="1"/>
            <a:r>
              <a:rPr lang="en-US" altLang="en-US" dirty="0"/>
              <a:t>Convenience user - You pay it off each month, so look for a low annual fee, interest-free grace period, and free benefits</a:t>
            </a:r>
          </a:p>
          <a:p>
            <a:pPr lvl="1" eaLnBrk="1" hangingPunct="1"/>
            <a:r>
              <a:rPr lang="en-US" altLang="en-US" dirty="0"/>
              <a:t>Convenience and credit user - You generally pay it off, but sometimes carry a balance, so balance the interest rate and annual fee </a:t>
            </a:r>
          </a:p>
        </p:txBody>
      </p:sp>
    </p:spTree>
    <p:extLst>
      <p:ext uri="{BB962C8B-B14F-4D97-AF65-F5344CB8AC3E}">
        <p14:creationId xmlns:p14="http://schemas.microsoft.com/office/powerpoint/2010/main" val="6954249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box(in)">
                                      <p:cBhvr>
                                        <p:cTn id="7" dur="500"/>
                                        <p:tgtEl>
                                          <p:spTgt spid="45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box(in)">
                                      <p:cBhvr>
                                        <p:cTn id="12" dur="500"/>
                                        <p:tgtEl>
                                          <p:spTgt spid="4505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Effect transition="in" filter="box(in)">
                                      <p:cBhvr>
                                        <p:cTn id="15" dur="500"/>
                                        <p:tgtEl>
                                          <p:spTgt spid="4505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45059">
                                            <p:txEl>
                                              <p:pRg st="3" end="3"/>
                                            </p:txEl>
                                          </p:spTgt>
                                        </p:tgtEl>
                                        <p:attrNameLst>
                                          <p:attrName>style.visibility</p:attrName>
                                        </p:attrNameLst>
                                      </p:cBhvr>
                                      <p:to>
                                        <p:strVal val="visible"/>
                                      </p:to>
                                    </p:set>
                                    <p:animEffect transition="in" filter="box(in)">
                                      <p:cBhvr>
                                        <p:cTn id="18" dur="400"/>
                                        <p:tgtEl>
                                          <p:spTgt spid="450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uiExpand="1" build="p" bldLvl="2"/>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09600" y="381000"/>
            <a:ext cx="7772400" cy="1143000"/>
          </a:xfrm>
          <a:noFill/>
        </p:spPr>
        <p:txBody>
          <a:bodyPr lIns="90488" tIns="44450" rIns="90488" bIns="44450" anchor="b"/>
          <a:lstStyle/>
          <a:p>
            <a:pPr eaLnBrk="1" hangingPunct="1"/>
            <a:r>
              <a:rPr lang="en-US" altLang="en-US" dirty="0"/>
              <a:t>How Credit Cards Work </a:t>
            </a:r>
            <a:r>
              <a:rPr lang="en-US" altLang="en-US" sz="2400" dirty="0"/>
              <a:t>(continued)</a:t>
            </a:r>
          </a:p>
        </p:txBody>
      </p:sp>
      <p:sp>
        <p:nvSpPr>
          <p:cNvPr id="6147" name="Rectangle 3"/>
          <p:cNvSpPr>
            <a:spLocks noGrp="1" noChangeArrowheads="1"/>
          </p:cNvSpPr>
          <p:nvPr>
            <p:ph idx="1"/>
          </p:nvPr>
        </p:nvSpPr>
        <p:spPr>
          <a:xfrm>
            <a:off x="914400" y="1600200"/>
            <a:ext cx="7239000" cy="4584700"/>
          </a:xfrm>
        </p:spPr>
        <p:txBody>
          <a:bodyPr lIns="90488" tIns="44450" rIns="90488" bIns="44450"/>
          <a:lstStyle/>
          <a:p>
            <a:pPr eaLnBrk="1" hangingPunct="1"/>
            <a:r>
              <a:rPr lang="en-US" altLang="en-US" dirty="0"/>
              <a:t>What determines the Costs of Open Credit?</a:t>
            </a:r>
          </a:p>
          <a:p>
            <a:pPr lvl="1" eaLnBrk="1" hangingPunct="1"/>
            <a:r>
              <a:rPr lang="en-US" altLang="en-US" dirty="0"/>
              <a:t>The balance owed</a:t>
            </a:r>
          </a:p>
          <a:p>
            <a:pPr lvl="2" eaLnBrk="1" hangingPunct="1"/>
            <a:r>
              <a:rPr lang="en-US" altLang="en-US" dirty="0"/>
              <a:t>The more you owe, the higher the costs</a:t>
            </a:r>
          </a:p>
          <a:p>
            <a:pPr lvl="1" eaLnBrk="1" hangingPunct="1"/>
            <a:r>
              <a:rPr lang="en-US" altLang="en-US" dirty="0"/>
              <a:t>Interest rates</a:t>
            </a:r>
          </a:p>
          <a:p>
            <a:pPr lvl="2" eaLnBrk="1" hangingPunct="1"/>
            <a:r>
              <a:rPr lang="en-US" altLang="en-US" dirty="0"/>
              <a:t>Rates are stated in terms of an Annual percentage rate (APR) which does not take into account the time value of money!</a:t>
            </a:r>
          </a:p>
          <a:p>
            <a:pPr lvl="1" eaLnBrk="1" hangingPunct="1"/>
            <a:r>
              <a:rPr lang="en-US" altLang="en-US" dirty="0"/>
              <a:t>Cash advance costs</a:t>
            </a:r>
          </a:p>
          <a:p>
            <a:pPr lvl="2" eaLnBrk="1" hangingPunct="1"/>
            <a:r>
              <a:rPr lang="en-US" altLang="en-US" dirty="0"/>
              <a:t>Interest begins immediately, may be at a higher rate than for purchases, and usually entails a “cash advance fee” of 2% to 4% of the amount advanced</a:t>
            </a:r>
          </a:p>
        </p:txBody>
      </p:sp>
    </p:spTree>
    <p:extLst>
      <p:ext uri="{BB962C8B-B14F-4D97-AF65-F5344CB8AC3E}">
        <p14:creationId xmlns:p14="http://schemas.microsoft.com/office/powerpoint/2010/main" val="2830154544"/>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 calcmode="lin" valueType="num">
                                      <p:cBhvr additive="base">
                                        <p:cTn id="17"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1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147">
                                            <p:txEl>
                                              <p:pRg st="3" end="3"/>
                                            </p:txEl>
                                          </p:spTgt>
                                        </p:tgtEl>
                                        <p:attrNameLst>
                                          <p:attrName>style.visibility</p:attrName>
                                        </p:attrNameLst>
                                      </p:cBhvr>
                                      <p:to>
                                        <p:strVal val="visible"/>
                                      </p:to>
                                    </p:set>
                                    <p:anim calcmode="lin" valueType="num">
                                      <p:cBhvr additive="base">
                                        <p:cTn id="21"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1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147">
                                            <p:txEl>
                                              <p:pRg st="4" end="4"/>
                                            </p:txEl>
                                          </p:spTgt>
                                        </p:tgtEl>
                                        <p:attrNameLst>
                                          <p:attrName>style.visibility</p:attrName>
                                        </p:attrNameLst>
                                      </p:cBhvr>
                                      <p:to>
                                        <p:strVal val="visible"/>
                                      </p:to>
                                    </p:set>
                                    <p:anim calcmode="lin" valueType="num">
                                      <p:cBhvr additive="base">
                                        <p:cTn id="25"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6147">
                                            <p:txEl>
                                              <p:pRg st="5" end="5"/>
                                            </p:txEl>
                                          </p:spTgt>
                                        </p:tgtEl>
                                        <p:attrNameLst>
                                          <p:attrName>style.visibility</p:attrName>
                                        </p:attrNameLst>
                                      </p:cBhvr>
                                      <p:to>
                                        <p:strVal val="visible"/>
                                      </p:to>
                                    </p:set>
                                    <p:anim calcmode="lin" valueType="num">
                                      <p:cBhvr additive="base">
                                        <p:cTn id="29" dur="500" fill="hold"/>
                                        <p:tgtEl>
                                          <p:spTgt spid="61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614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6147">
                                            <p:txEl>
                                              <p:pRg st="6" end="6"/>
                                            </p:txEl>
                                          </p:spTgt>
                                        </p:tgtEl>
                                        <p:attrNameLst>
                                          <p:attrName>style.visibility</p:attrName>
                                        </p:attrNameLst>
                                      </p:cBhvr>
                                      <p:to>
                                        <p:strVal val="visible"/>
                                      </p:to>
                                    </p:set>
                                    <p:anim calcmode="lin" valueType="num">
                                      <p:cBhvr additive="base">
                                        <p:cTn id="33" dur="500" fill="hold"/>
                                        <p:tgtEl>
                                          <p:spTgt spid="614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614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09600" y="381000"/>
            <a:ext cx="7772400" cy="1143000"/>
          </a:xfrm>
          <a:noFill/>
        </p:spPr>
        <p:txBody>
          <a:bodyPr lIns="90488" tIns="44450" rIns="90488" bIns="44450" anchor="b"/>
          <a:lstStyle/>
          <a:p>
            <a:pPr eaLnBrk="1" hangingPunct="1"/>
            <a:r>
              <a:rPr lang="en-US" altLang="en-US" dirty="0"/>
              <a:t>How Credit Cards Work </a:t>
            </a:r>
            <a:r>
              <a:rPr lang="en-US" altLang="en-US" sz="2400" dirty="0"/>
              <a:t>(continued)</a:t>
            </a:r>
          </a:p>
        </p:txBody>
      </p:sp>
      <p:sp>
        <p:nvSpPr>
          <p:cNvPr id="6147" name="Rectangle 3"/>
          <p:cNvSpPr>
            <a:spLocks noGrp="1" noChangeArrowheads="1"/>
          </p:cNvSpPr>
          <p:nvPr>
            <p:ph idx="1"/>
          </p:nvPr>
        </p:nvSpPr>
        <p:spPr>
          <a:xfrm>
            <a:off x="914400" y="1600200"/>
            <a:ext cx="7239000" cy="4584700"/>
          </a:xfrm>
        </p:spPr>
        <p:txBody>
          <a:bodyPr lIns="90488" tIns="44450" rIns="90488" bIns="44450"/>
          <a:lstStyle/>
          <a:p>
            <a:pPr lvl="1" eaLnBrk="1" hangingPunct="1"/>
            <a:r>
              <a:rPr lang="en-US" altLang="en-US" dirty="0"/>
              <a:t>The grace period</a:t>
            </a:r>
          </a:p>
          <a:p>
            <a:pPr lvl="2" eaLnBrk="1" hangingPunct="1"/>
            <a:r>
              <a:rPr lang="en-US" altLang="en-US" dirty="0"/>
              <a:t>Normally 20 to 25 days, excluding cash advances and doesn’t apply if you carry a balance. Not all credit cards offer a grace period</a:t>
            </a:r>
          </a:p>
          <a:p>
            <a:pPr lvl="1" eaLnBrk="1" hangingPunct="1"/>
            <a:r>
              <a:rPr lang="en-US" altLang="en-US" dirty="0"/>
              <a:t>The annual fee</a:t>
            </a:r>
          </a:p>
          <a:p>
            <a:pPr lvl="2" eaLnBrk="1" hangingPunct="1"/>
            <a:r>
              <a:rPr lang="en-US" altLang="en-US" dirty="0"/>
              <a:t>An annual fee for the privilege of using the card.  May range from $0 to $150+</a:t>
            </a:r>
          </a:p>
          <a:p>
            <a:pPr lvl="1" eaLnBrk="1" hangingPunct="1"/>
            <a:r>
              <a:rPr lang="en-US" altLang="en-US" dirty="0"/>
              <a:t>Additional or penalty fees</a:t>
            </a:r>
          </a:p>
          <a:p>
            <a:pPr lvl="2" eaLnBrk="1" hangingPunct="1"/>
            <a:r>
              <a:rPr lang="en-US" altLang="en-US" dirty="0"/>
              <a:t>May include annual, activation, usage, or other fees</a:t>
            </a:r>
          </a:p>
        </p:txBody>
      </p:sp>
    </p:spTree>
    <p:extLst>
      <p:ext uri="{BB962C8B-B14F-4D97-AF65-F5344CB8AC3E}">
        <p14:creationId xmlns:p14="http://schemas.microsoft.com/office/powerpoint/2010/main" val="1549708673"/>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 calcmode="lin" valueType="num">
                                      <p:cBhvr additive="base">
                                        <p:cTn id="17"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1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147">
                                            <p:txEl>
                                              <p:pRg st="3" end="3"/>
                                            </p:txEl>
                                          </p:spTgt>
                                        </p:tgtEl>
                                        <p:attrNameLst>
                                          <p:attrName>style.visibility</p:attrName>
                                        </p:attrNameLst>
                                      </p:cBhvr>
                                      <p:to>
                                        <p:strVal val="visible"/>
                                      </p:to>
                                    </p:set>
                                    <p:anim calcmode="lin" valueType="num">
                                      <p:cBhvr additive="base">
                                        <p:cTn id="21"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1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147">
                                            <p:txEl>
                                              <p:pRg st="4" end="4"/>
                                            </p:txEl>
                                          </p:spTgt>
                                        </p:tgtEl>
                                        <p:attrNameLst>
                                          <p:attrName>style.visibility</p:attrName>
                                        </p:attrNameLst>
                                      </p:cBhvr>
                                      <p:to>
                                        <p:strVal val="visible"/>
                                      </p:to>
                                    </p:set>
                                    <p:anim calcmode="lin" valueType="num">
                                      <p:cBhvr additive="base">
                                        <p:cTn id="25"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6147">
                                            <p:txEl>
                                              <p:pRg st="5" end="5"/>
                                            </p:txEl>
                                          </p:spTgt>
                                        </p:tgtEl>
                                        <p:attrNameLst>
                                          <p:attrName>style.visibility</p:attrName>
                                        </p:attrNameLst>
                                      </p:cBhvr>
                                      <p:to>
                                        <p:strVal val="visible"/>
                                      </p:to>
                                    </p:set>
                                    <p:anim calcmode="lin" valueType="num">
                                      <p:cBhvr additive="base">
                                        <p:cTn id="29" dur="500" fill="hold"/>
                                        <p:tgtEl>
                                          <p:spTgt spid="61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614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dirty="0"/>
              <a:t>Managing Open Credit </a:t>
            </a:r>
            <a:r>
              <a:rPr lang="en-US" altLang="en-US" sz="2400" dirty="0"/>
              <a:t>(continued)</a:t>
            </a:r>
            <a:endParaRPr lang="en-US" altLang="en-US" dirty="0"/>
          </a:p>
        </p:txBody>
      </p:sp>
      <p:sp>
        <p:nvSpPr>
          <p:cNvPr id="337923" name="Rectangle 3"/>
          <p:cNvSpPr>
            <a:spLocks noGrp="1" noChangeArrowheads="1"/>
          </p:cNvSpPr>
          <p:nvPr>
            <p:ph idx="1"/>
          </p:nvPr>
        </p:nvSpPr>
        <p:spPr>
          <a:xfrm>
            <a:off x="914400" y="1600200"/>
            <a:ext cx="7315200" cy="4114800"/>
          </a:xfrm>
        </p:spPr>
        <p:txBody>
          <a:bodyPr/>
          <a:lstStyle/>
          <a:p>
            <a:pPr eaLnBrk="1" hangingPunct="1"/>
            <a:r>
              <a:rPr lang="en-US" altLang="en-US" dirty="0"/>
              <a:t>In order to manage your credit cards and open credit, there are four steps you need to follow:</a:t>
            </a:r>
          </a:p>
          <a:p>
            <a:pPr eaLnBrk="1" hangingPunct="1"/>
            <a:r>
              <a:rPr lang="en-US" altLang="en-US" dirty="0"/>
              <a:t>1. Reduce your Balance</a:t>
            </a:r>
          </a:p>
          <a:p>
            <a:pPr lvl="1" eaLnBrk="1" hangingPunct="1"/>
            <a:r>
              <a:rPr lang="en-US" altLang="en-US" dirty="0"/>
              <a:t>Set up your budget and stick to it</a:t>
            </a:r>
          </a:p>
          <a:p>
            <a:pPr lvl="2" eaLnBrk="1" hangingPunct="1"/>
            <a:r>
              <a:rPr lang="en-US" altLang="en-US" dirty="0"/>
              <a:t>If you are in debt, commit to reducing your balance each month by a specific dollar amount (i.e., $150)</a:t>
            </a:r>
          </a:p>
          <a:p>
            <a:pPr lvl="2" eaLnBrk="1" hangingPunct="1"/>
            <a:r>
              <a:rPr lang="en-US" altLang="en-US" dirty="0"/>
              <a:t>Do not go into any new debt (i.e., if you find yourself in a hole, stop digging)</a:t>
            </a:r>
          </a:p>
          <a:p>
            <a:pPr lvl="2" eaLnBrk="1" hangingPunct="1"/>
            <a:r>
              <a:rPr lang="en-US" altLang="en-US" dirty="0"/>
              <a:t>Develop your saving, income and expense plan and have the discipline to stick to it</a:t>
            </a:r>
          </a:p>
        </p:txBody>
      </p:sp>
    </p:spTree>
    <p:extLst>
      <p:ext uri="{BB962C8B-B14F-4D97-AF65-F5344CB8AC3E}">
        <p14:creationId xmlns:p14="http://schemas.microsoft.com/office/powerpoint/2010/main" val="25951441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23">
                                            <p:txEl>
                                              <p:pRg st="0" end="0"/>
                                            </p:txEl>
                                          </p:spTgt>
                                        </p:tgtEl>
                                        <p:attrNameLst>
                                          <p:attrName>style.visibility</p:attrName>
                                        </p:attrNameLst>
                                      </p:cBhvr>
                                      <p:to>
                                        <p:strVal val="visible"/>
                                      </p:to>
                                    </p:set>
                                    <p:anim calcmode="lin" valueType="num">
                                      <p:cBhvr additive="base">
                                        <p:cTn id="7" dur="500" fill="hold"/>
                                        <p:tgtEl>
                                          <p:spTgt spid="337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23">
                                            <p:txEl>
                                              <p:pRg st="1" end="1"/>
                                            </p:txEl>
                                          </p:spTgt>
                                        </p:tgtEl>
                                        <p:attrNameLst>
                                          <p:attrName>style.visibility</p:attrName>
                                        </p:attrNameLst>
                                      </p:cBhvr>
                                      <p:to>
                                        <p:strVal val="visible"/>
                                      </p:to>
                                    </p:set>
                                    <p:anim calcmode="lin" valueType="num">
                                      <p:cBhvr additive="base">
                                        <p:cTn id="13" dur="500" fill="hold"/>
                                        <p:tgtEl>
                                          <p:spTgt spid="337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7923">
                                            <p:txEl>
                                              <p:pRg st="2" end="2"/>
                                            </p:txEl>
                                          </p:spTgt>
                                        </p:tgtEl>
                                        <p:attrNameLst>
                                          <p:attrName>style.visibility</p:attrName>
                                        </p:attrNameLst>
                                      </p:cBhvr>
                                      <p:to>
                                        <p:strVal val="visible"/>
                                      </p:to>
                                    </p:set>
                                    <p:anim calcmode="lin" valueType="num">
                                      <p:cBhvr additive="base">
                                        <p:cTn id="17" dur="500" fill="hold"/>
                                        <p:tgtEl>
                                          <p:spTgt spid="3379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79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7923">
                                            <p:txEl>
                                              <p:pRg st="3" end="3"/>
                                            </p:txEl>
                                          </p:spTgt>
                                        </p:tgtEl>
                                        <p:attrNameLst>
                                          <p:attrName>style.visibility</p:attrName>
                                        </p:attrNameLst>
                                      </p:cBhvr>
                                      <p:to>
                                        <p:strVal val="visible"/>
                                      </p:to>
                                    </p:set>
                                    <p:anim calcmode="lin" valueType="num">
                                      <p:cBhvr additive="base">
                                        <p:cTn id="21" dur="500" fill="hold"/>
                                        <p:tgtEl>
                                          <p:spTgt spid="3379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79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7923">
                                            <p:txEl>
                                              <p:pRg st="4" end="4"/>
                                            </p:txEl>
                                          </p:spTgt>
                                        </p:tgtEl>
                                        <p:attrNameLst>
                                          <p:attrName>style.visibility</p:attrName>
                                        </p:attrNameLst>
                                      </p:cBhvr>
                                      <p:to>
                                        <p:strVal val="visible"/>
                                      </p:to>
                                    </p:set>
                                    <p:anim calcmode="lin" valueType="num">
                                      <p:cBhvr additive="base">
                                        <p:cTn id="25" dur="500" fill="hold"/>
                                        <p:tgtEl>
                                          <p:spTgt spid="3379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7923">
                                            <p:txEl>
                                              <p:pRg st="5" end="5"/>
                                            </p:txEl>
                                          </p:spTgt>
                                        </p:tgtEl>
                                        <p:attrNameLst>
                                          <p:attrName>style.visibility</p:attrName>
                                        </p:attrNameLst>
                                      </p:cBhvr>
                                      <p:to>
                                        <p:strVal val="visible"/>
                                      </p:to>
                                    </p:set>
                                    <p:anim calcmode="lin" valueType="num">
                                      <p:cBhvr additive="base">
                                        <p:cTn id="29" dur="500" fill="hold"/>
                                        <p:tgtEl>
                                          <p:spTgt spid="3379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792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uiExpand="1"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09600" y="685800"/>
            <a:ext cx="7772400" cy="922338"/>
          </a:xfrm>
          <a:noFill/>
        </p:spPr>
        <p:txBody>
          <a:bodyPr lIns="90488" tIns="44450" rIns="90488" bIns="44450" anchor="ctr"/>
          <a:lstStyle/>
          <a:p>
            <a:pPr eaLnBrk="1" hangingPunct="1"/>
            <a:r>
              <a:rPr lang="en-US" altLang="en-US" dirty="0"/>
              <a:t>Managing Open Credit </a:t>
            </a:r>
            <a:r>
              <a:rPr lang="en-US" altLang="en-US" sz="2400" dirty="0"/>
              <a:t>(continued)</a:t>
            </a:r>
            <a:endParaRPr lang="en-US" altLang="en-US" dirty="0"/>
          </a:p>
        </p:txBody>
      </p:sp>
      <p:sp>
        <p:nvSpPr>
          <p:cNvPr id="338947" name="Rectangle 3"/>
          <p:cNvSpPr>
            <a:spLocks noGrp="1" noChangeArrowheads="1"/>
          </p:cNvSpPr>
          <p:nvPr>
            <p:ph idx="1"/>
          </p:nvPr>
        </p:nvSpPr>
        <p:spPr>
          <a:xfrm>
            <a:off x="928688" y="1608138"/>
            <a:ext cx="7286625" cy="4419600"/>
          </a:xfrm>
        </p:spPr>
        <p:txBody>
          <a:bodyPr lIns="90488" tIns="44450" rIns="90488" bIns="44450"/>
          <a:lstStyle/>
          <a:p>
            <a:pPr eaLnBrk="1" hangingPunct="1"/>
            <a:r>
              <a:rPr lang="en-US" altLang="en-US" dirty="0"/>
              <a:t>2. Protect Against Fraud</a:t>
            </a:r>
          </a:p>
          <a:p>
            <a:pPr lvl="1" eaLnBrk="1" hangingPunct="1"/>
            <a:r>
              <a:rPr lang="en-US" altLang="en-US" dirty="0"/>
              <a:t>Use wisdom in what you do</a:t>
            </a:r>
          </a:p>
          <a:p>
            <a:pPr lvl="2" eaLnBrk="1" hangingPunct="1"/>
            <a:r>
              <a:rPr lang="en-US" altLang="en-US" dirty="0"/>
              <a:t>Save your credit receipts to ensure against fraud</a:t>
            </a:r>
          </a:p>
          <a:p>
            <a:pPr lvl="3" eaLnBrk="1" hangingPunct="1"/>
            <a:r>
              <a:rPr lang="en-US" altLang="en-US" dirty="0"/>
              <a:t>Compare receipts to your credit statement</a:t>
            </a:r>
          </a:p>
          <a:p>
            <a:pPr lvl="3" eaLnBrk="1" hangingPunct="1"/>
            <a:r>
              <a:rPr lang="en-US" altLang="en-US" dirty="0"/>
              <a:t>Once checked, destroy your old receipts.</a:t>
            </a:r>
          </a:p>
          <a:p>
            <a:pPr lvl="2" eaLnBrk="1" hangingPunct="1"/>
            <a:r>
              <a:rPr lang="en-US" altLang="en-US" dirty="0"/>
              <a:t>Use caution when giving out your credit card number</a:t>
            </a:r>
          </a:p>
          <a:p>
            <a:pPr lvl="2" eaLnBrk="1" hangingPunct="1"/>
            <a:r>
              <a:rPr lang="en-US" altLang="en-US" dirty="0"/>
              <a:t>Be aware of where your cards are at all times</a:t>
            </a:r>
          </a:p>
          <a:p>
            <a:pPr lvl="3" eaLnBrk="1" hangingPunct="1"/>
            <a:r>
              <a:rPr lang="en-US" altLang="en-US" dirty="0"/>
              <a:t>Never leave a store without your card</a:t>
            </a:r>
          </a:p>
        </p:txBody>
      </p:sp>
      <p:pic>
        <p:nvPicPr>
          <p:cNvPr id="2" name="Picture 1">
            <a:extLst>
              <a:ext uri="{FF2B5EF4-FFF2-40B4-BE49-F238E27FC236}">
                <a16:creationId xmlns:a16="http://schemas.microsoft.com/office/drawing/2014/main" id="{CA627700-2FE6-413D-9DCE-1AAAF2FAC651}"/>
              </a:ext>
            </a:extLst>
          </p:cNvPr>
          <p:cNvPicPr>
            <a:picLocks noChangeAspect="1"/>
          </p:cNvPicPr>
          <p:nvPr/>
        </p:nvPicPr>
        <p:blipFill>
          <a:blip r:embed="rId3"/>
          <a:stretch>
            <a:fillRect/>
          </a:stretch>
        </p:blipFill>
        <p:spPr>
          <a:xfrm>
            <a:off x="6858000" y="5486400"/>
            <a:ext cx="2133600" cy="1202470"/>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38947">
                                            <p:txEl>
                                              <p:pRg st="0" end="0"/>
                                            </p:txEl>
                                          </p:spTgt>
                                        </p:tgtEl>
                                        <p:attrNameLst>
                                          <p:attrName>style.visibility</p:attrName>
                                        </p:attrNameLst>
                                      </p:cBhvr>
                                      <p:to>
                                        <p:strVal val="visible"/>
                                      </p:to>
                                    </p:set>
                                    <p:animEffect transition="in" filter="box(out)">
                                      <p:cBhvr>
                                        <p:cTn id="7" dur="500"/>
                                        <p:tgtEl>
                                          <p:spTgt spid="3389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38947">
                                            <p:txEl>
                                              <p:pRg st="1" end="1"/>
                                            </p:txEl>
                                          </p:spTgt>
                                        </p:tgtEl>
                                        <p:attrNameLst>
                                          <p:attrName>style.visibility</p:attrName>
                                        </p:attrNameLst>
                                      </p:cBhvr>
                                      <p:to>
                                        <p:strVal val="visible"/>
                                      </p:to>
                                    </p:set>
                                    <p:animEffect transition="in" filter="box(out)">
                                      <p:cBhvr>
                                        <p:cTn id="12" dur="500"/>
                                        <p:tgtEl>
                                          <p:spTgt spid="338947">
                                            <p:txEl>
                                              <p:pRg st="1" end="1"/>
                                            </p:txEl>
                                          </p:spTgt>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338947">
                                            <p:txEl>
                                              <p:pRg st="2" end="2"/>
                                            </p:txEl>
                                          </p:spTgt>
                                        </p:tgtEl>
                                        <p:attrNameLst>
                                          <p:attrName>style.visibility</p:attrName>
                                        </p:attrNameLst>
                                      </p:cBhvr>
                                      <p:to>
                                        <p:strVal val="visible"/>
                                      </p:to>
                                    </p:set>
                                    <p:animEffect transition="in" filter="box(out)">
                                      <p:cBhvr>
                                        <p:cTn id="15" dur="500"/>
                                        <p:tgtEl>
                                          <p:spTgt spid="338947">
                                            <p:txEl>
                                              <p:pRg st="2" end="2"/>
                                            </p:txEl>
                                          </p:spTgt>
                                        </p:tgtEl>
                                      </p:cBhvr>
                                    </p:animEffect>
                                  </p:childTnLst>
                                </p:cTn>
                              </p:par>
                              <p:par>
                                <p:cTn id="16" presetID="4" presetClass="entr" presetSubtype="32" fill="hold" grpId="0" nodeType="withEffect">
                                  <p:stCondLst>
                                    <p:cond delay="0"/>
                                  </p:stCondLst>
                                  <p:childTnLst>
                                    <p:set>
                                      <p:cBhvr>
                                        <p:cTn id="17" dur="1" fill="hold">
                                          <p:stCondLst>
                                            <p:cond delay="0"/>
                                          </p:stCondLst>
                                        </p:cTn>
                                        <p:tgtEl>
                                          <p:spTgt spid="338947">
                                            <p:txEl>
                                              <p:pRg st="3" end="3"/>
                                            </p:txEl>
                                          </p:spTgt>
                                        </p:tgtEl>
                                        <p:attrNameLst>
                                          <p:attrName>style.visibility</p:attrName>
                                        </p:attrNameLst>
                                      </p:cBhvr>
                                      <p:to>
                                        <p:strVal val="visible"/>
                                      </p:to>
                                    </p:set>
                                    <p:animEffect transition="in" filter="box(out)">
                                      <p:cBhvr>
                                        <p:cTn id="18" dur="500"/>
                                        <p:tgtEl>
                                          <p:spTgt spid="338947">
                                            <p:txEl>
                                              <p:pRg st="3" end="3"/>
                                            </p:txEl>
                                          </p:spTgt>
                                        </p:tgtEl>
                                      </p:cBhvr>
                                    </p:animEffect>
                                  </p:childTnLst>
                                </p:cTn>
                              </p:par>
                              <p:par>
                                <p:cTn id="19" presetID="4" presetClass="entr" presetSubtype="32" fill="hold" grpId="0" nodeType="withEffect">
                                  <p:stCondLst>
                                    <p:cond delay="0"/>
                                  </p:stCondLst>
                                  <p:childTnLst>
                                    <p:set>
                                      <p:cBhvr>
                                        <p:cTn id="20" dur="1" fill="hold">
                                          <p:stCondLst>
                                            <p:cond delay="0"/>
                                          </p:stCondLst>
                                        </p:cTn>
                                        <p:tgtEl>
                                          <p:spTgt spid="338947">
                                            <p:txEl>
                                              <p:pRg st="4" end="4"/>
                                            </p:txEl>
                                          </p:spTgt>
                                        </p:tgtEl>
                                        <p:attrNameLst>
                                          <p:attrName>style.visibility</p:attrName>
                                        </p:attrNameLst>
                                      </p:cBhvr>
                                      <p:to>
                                        <p:strVal val="visible"/>
                                      </p:to>
                                    </p:set>
                                    <p:animEffect transition="in" filter="box(out)">
                                      <p:cBhvr>
                                        <p:cTn id="21" dur="500"/>
                                        <p:tgtEl>
                                          <p:spTgt spid="338947">
                                            <p:txEl>
                                              <p:pRg st="4" end="4"/>
                                            </p:txEl>
                                          </p:spTgt>
                                        </p:tgtEl>
                                      </p:cBhvr>
                                    </p:animEffect>
                                  </p:childTnLst>
                                </p:cTn>
                              </p:par>
                              <p:par>
                                <p:cTn id="22" presetID="4" presetClass="entr" presetSubtype="32" fill="hold" grpId="0" nodeType="withEffect">
                                  <p:stCondLst>
                                    <p:cond delay="0"/>
                                  </p:stCondLst>
                                  <p:childTnLst>
                                    <p:set>
                                      <p:cBhvr>
                                        <p:cTn id="23" dur="1" fill="hold">
                                          <p:stCondLst>
                                            <p:cond delay="0"/>
                                          </p:stCondLst>
                                        </p:cTn>
                                        <p:tgtEl>
                                          <p:spTgt spid="338947">
                                            <p:txEl>
                                              <p:pRg st="5" end="5"/>
                                            </p:txEl>
                                          </p:spTgt>
                                        </p:tgtEl>
                                        <p:attrNameLst>
                                          <p:attrName>style.visibility</p:attrName>
                                        </p:attrNameLst>
                                      </p:cBhvr>
                                      <p:to>
                                        <p:strVal val="visible"/>
                                      </p:to>
                                    </p:set>
                                    <p:animEffect transition="in" filter="box(out)">
                                      <p:cBhvr>
                                        <p:cTn id="24" dur="500"/>
                                        <p:tgtEl>
                                          <p:spTgt spid="338947">
                                            <p:txEl>
                                              <p:pRg st="5" end="5"/>
                                            </p:txEl>
                                          </p:spTgt>
                                        </p:tgtEl>
                                      </p:cBhvr>
                                    </p:animEffect>
                                  </p:childTnLst>
                                </p:cTn>
                              </p:par>
                              <p:par>
                                <p:cTn id="25" presetID="4" presetClass="entr" presetSubtype="32" fill="hold" grpId="0" nodeType="withEffect">
                                  <p:stCondLst>
                                    <p:cond delay="0"/>
                                  </p:stCondLst>
                                  <p:childTnLst>
                                    <p:set>
                                      <p:cBhvr>
                                        <p:cTn id="26" dur="1" fill="hold">
                                          <p:stCondLst>
                                            <p:cond delay="0"/>
                                          </p:stCondLst>
                                        </p:cTn>
                                        <p:tgtEl>
                                          <p:spTgt spid="338947">
                                            <p:txEl>
                                              <p:pRg st="6" end="6"/>
                                            </p:txEl>
                                          </p:spTgt>
                                        </p:tgtEl>
                                        <p:attrNameLst>
                                          <p:attrName>style.visibility</p:attrName>
                                        </p:attrNameLst>
                                      </p:cBhvr>
                                      <p:to>
                                        <p:strVal val="visible"/>
                                      </p:to>
                                    </p:set>
                                    <p:animEffect transition="in" filter="box(out)">
                                      <p:cBhvr>
                                        <p:cTn id="27" dur="500"/>
                                        <p:tgtEl>
                                          <p:spTgt spid="338947">
                                            <p:txEl>
                                              <p:pRg st="6" end="6"/>
                                            </p:txEl>
                                          </p:spTgt>
                                        </p:tgtEl>
                                      </p:cBhvr>
                                    </p:animEffect>
                                  </p:childTnLst>
                                </p:cTn>
                              </p:par>
                              <p:par>
                                <p:cTn id="28" presetID="4" presetClass="entr" presetSubtype="32" fill="hold" grpId="0" nodeType="withEffect">
                                  <p:stCondLst>
                                    <p:cond delay="0"/>
                                  </p:stCondLst>
                                  <p:childTnLst>
                                    <p:set>
                                      <p:cBhvr>
                                        <p:cTn id="29" dur="1" fill="hold">
                                          <p:stCondLst>
                                            <p:cond delay="0"/>
                                          </p:stCondLst>
                                        </p:cTn>
                                        <p:tgtEl>
                                          <p:spTgt spid="338947">
                                            <p:txEl>
                                              <p:pRg st="7" end="7"/>
                                            </p:txEl>
                                          </p:spTgt>
                                        </p:tgtEl>
                                        <p:attrNameLst>
                                          <p:attrName>style.visibility</p:attrName>
                                        </p:attrNameLst>
                                      </p:cBhvr>
                                      <p:to>
                                        <p:strVal val="visible"/>
                                      </p:to>
                                    </p:set>
                                    <p:animEffect transition="in" filter="box(out)">
                                      <p:cBhvr>
                                        <p:cTn id="30" dur="500"/>
                                        <p:tgtEl>
                                          <p:spTgt spid="338947">
                                            <p:txEl>
                                              <p:pRg st="7" end="7"/>
                                            </p:txEl>
                                          </p:spTgt>
                                        </p:tgtEl>
                                      </p:cBhvr>
                                    </p:animEffec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7" grpId="0" uiExpand="1"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609600"/>
            <a:ext cx="7772400" cy="990600"/>
          </a:xfrm>
        </p:spPr>
        <p:txBody>
          <a:bodyPr/>
          <a:lstStyle/>
          <a:p>
            <a:pPr marL="838200" indent="-838200" eaLnBrk="1" hangingPunct="1"/>
            <a:r>
              <a:rPr lang="en-US" altLang="en-US" dirty="0"/>
              <a:t>Managing Open Credit </a:t>
            </a:r>
            <a:r>
              <a:rPr lang="en-US" altLang="en-US" sz="2400" dirty="0"/>
              <a:t>(continued)</a:t>
            </a:r>
            <a:endParaRPr lang="en-US" altLang="en-US" dirty="0"/>
          </a:p>
        </p:txBody>
      </p:sp>
      <p:sp>
        <p:nvSpPr>
          <p:cNvPr id="340995" name="Rectangle 3"/>
          <p:cNvSpPr>
            <a:spLocks noGrp="1" noChangeArrowheads="1"/>
          </p:cNvSpPr>
          <p:nvPr>
            <p:ph type="body" sz="half" idx="2"/>
          </p:nvPr>
        </p:nvSpPr>
        <p:spPr>
          <a:xfrm>
            <a:off x="914400" y="1600200"/>
            <a:ext cx="7696200" cy="5029200"/>
          </a:xfrm>
        </p:spPr>
        <p:txBody>
          <a:bodyPr/>
          <a:lstStyle/>
          <a:p>
            <a:pPr eaLnBrk="1" hangingPunct="1">
              <a:lnSpc>
                <a:spcPct val="90000"/>
              </a:lnSpc>
              <a:buFontTx/>
              <a:buNone/>
            </a:pPr>
            <a:r>
              <a:rPr lang="en-US" altLang="en-US" dirty="0"/>
              <a:t>3. Know the Trouble Signs</a:t>
            </a:r>
          </a:p>
          <a:p>
            <a:pPr eaLnBrk="1" hangingPunct="1">
              <a:lnSpc>
                <a:spcPct val="90000"/>
              </a:lnSpc>
              <a:buFontTx/>
              <a:buNone/>
            </a:pPr>
            <a:r>
              <a:rPr lang="en-US" altLang="en-US" dirty="0"/>
              <a:t>	</a:t>
            </a:r>
            <a:r>
              <a:rPr lang="en-US" altLang="en-US" sz="2400" dirty="0"/>
              <a:t>A “Yes” below means you may have a problem:</a:t>
            </a:r>
          </a:p>
          <a:p>
            <a:pPr lvl="1" eaLnBrk="1" hangingPunct="1">
              <a:lnSpc>
                <a:spcPct val="90000"/>
              </a:lnSpc>
              <a:buClr>
                <a:srgbClr val="FF3300"/>
              </a:buClr>
              <a:buFont typeface="Arial" panose="020B0604020202020204" pitchFamily="34" charset="0"/>
              <a:buChar char="•"/>
            </a:pPr>
            <a:r>
              <a:rPr lang="en-US" altLang="en-US" sz="2200" dirty="0"/>
              <a:t>Do you only make the minimum payment each month?</a:t>
            </a:r>
          </a:p>
          <a:p>
            <a:pPr lvl="1" eaLnBrk="1" hangingPunct="1">
              <a:lnSpc>
                <a:spcPct val="90000"/>
              </a:lnSpc>
              <a:buClr>
                <a:srgbClr val="FF3300"/>
              </a:buClr>
              <a:buFont typeface="Arial" panose="020B0604020202020204" pitchFamily="34" charset="0"/>
              <a:buChar char="•"/>
            </a:pPr>
            <a:r>
              <a:rPr lang="en-US" altLang="en-US" sz="2200" dirty="0"/>
              <a:t>Have you reached your credit limit on any of your cards?</a:t>
            </a:r>
          </a:p>
          <a:p>
            <a:pPr lvl="1" eaLnBrk="1" hangingPunct="1">
              <a:lnSpc>
                <a:spcPct val="90000"/>
              </a:lnSpc>
              <a:buClr>
                <a:srgbClr val="FF3300"/>
              </a:buClr>
              <a:buFont typeface="Arial" panose="020B0604020202020204" pitchFamily="34" charset="0"/>
              <a:buChar char="•"/>
            </a:pPr>
            <a:r>
              <a:rPr lang="en-US" altLang="en-US" sz="2200" dirty="0"/>
              <a:t>When with friends, do you pay the entire bill and have them reimburse you with cash?</a:t>
            </a:r>
          </a:p>
          <a:p>
            <a:pPr lvl="1" eaLnBrk="1" hangingPunct="1">
              <a:lnSpc>
                <a:spcPct val="90000"/>
              </a:lnSpc>
              <a:buClr>
                <a:srgbClr val="FF3300"/>
              </a:buClr>
              <a:buFont typeface="Arial" panose="020B0604020202020204" pitchFamily="34" charset="0"/>
              <a:buChar char="•"/>
            </a:pPr>
            <a:r>
              <a:rPr lang="en-US" altLang="en-US" sz="2200" dirty="0"/>
              <a:t>Do you wait for your monthly bill to determine how much you have charged?</a:t>
            </a:r>
          </a:p>
          <a:p>
            <a:pPr lvl="1" eaLnBrk="1" hangingPunct="1">
              <a:lnSpc>
                <a:spcPct val="90000"/>
              </a:lnSpc>
              <a:buClr>
                <a:srgbClr val="FF3300"/>
              </a:buClr>
              <a:buFont typeface="Arial" panose="020B0604020202020204" pitchFamily="34" charset="0"/>
              <a:buChar char="•"/>
            </a:pPr>
            <a:r>
              <a:rPr lang="en-US" altLang="en-US" sz="2200" dirty="0"/>
              <a:t>Do you get cash advances because you do not have enough in your checking account?</a:t>
            </a:r>
          </a:p>
          <a:p>
            <a:pPr lvl="1" eaLnBrk="1" hangingPunct="1">
              <a:lnSpc>
                <a:spcPct val="90000"/>
              </a:lnSpc>
              <a:buClr>
                <a:srgbClr val="FF3300"/>
              </a:buClr>
              <a:buFont typeface="Arial" panose="020B0604020202020204" pitchFamily="34" charset="0"/>
              <a:buChar char="•"/>
            </a:pPr>
            <a:r>
              <a:rPr lang="en-US" altLang="en-US" sz="2200" dirty="0"/>
              <a:t>Have you been turned down for credit or had a card cancelled?</a:t>
            </a:r>
          </a:p>
          <a:p>
            <a:pPr lvl="1" eaLnBrk="1" hangingPunct="1">
              <a:lnSpc>
                <a:spcPct val="90000"/>
              </a:lnSpc>
              <a:buClr>
                <a:srgbClr val="FF3300"/>
              </a:buClr>
              <a:buFont typeface="Arial" panose="020B0604020202020204" pitchFamily="34" charset="0"/>
              <a:buChar char="•"/>
            </a:pPr>
            <a:r>
              <a:rPr lang="en-US" altLang="en-US" sz="2200" dirty="0"/>
              <a:t>Have you used some savings to pay off credit card bills?</a:t>
            </a:r>
          </a:p>
          <a:p>
            <a:pPr lvl="1" eaLnBrk="1" hangingPunct="1">
              <a:lnSpc>
                <a:spcPct val="90000"/>
              </a:lnSpc>
              <a:buClr>
                <a:srgbClr val="FF3300"/>
              </a:buClr>
              <a:buFont typeface="Arial" panose="020B0604020202020204" pitchFamily="34" charset="0"/>
              <a:buChar char="•"/>
            </a:pPr>
            <a:r>
              <a:rPr lang="en-US" altLang="en-US" sz="2200" dirty="0"/>
              <a:t>Do you know how much of your credit card bill is for interest?</a:t>
            </a:r>
          </a:p>
          <a:p>
            <a:pPr lvl="1" eaLnBrk="1" hangingPunct="1">
              <a:lnSpc>
                <a:spcPct val="90000"/>
              </a:lnSpc>
              <a:buFont typeface="Wingdings" panose="05000000000000000000" pitchFamily="2" charset="2"/>
              <a:buNone/>
            </a:pPr>
            <a:endParaRPr lang="en-US" altLang="en-US" sz="1800" b="1"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0995">
                                            <p:txEl>
                                              <p:pRg st="0" end="0"/>
                                            </p:txEl>
                                          </p:spTgt>
                                        </p:tgtEl>
                                        <p:attrNameLst>
                                          <p:attrName>style.visibility</p:attrName>
                                        </p:attrNameLst>
                                      </p:cBhvr>
                                      <p:to>
                                        <p:strVal val="visible"/>
                                      </p:to>
                                    </p:set>
                                    <p:anim calcmode="lin" valueType="num">
                                      <p:cBhvr additive="base">
                                        <p:cTn id="7" dur="500" fill="hold"/>
                                        <p:tgtEl>
                                          <p:spTgt spid="340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0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0995">
                                            <p:txEl>
                                              <p:pRg st="1" end="1"/>
                                            </p:txEl>
                                          </p:spTgt>
                                        </p:tgtEl>
                                        <p:attrNameLst>
                                          <p:attrName>style.visibility</p:attrName>
                                        </p:attrNameLst>
                                      </p:cBhvr>
                                      <p:to>
                                        <p:strVal val="visible"/>
                                      </p:to>
                                    </p:set>
                                    <p:anim calcmode="lin" valueType="num">
                                      <p:cBhvr additive="base">
                                        <p:cTn id="13" dur="500" fill="hold"/>
                                        <p:tgtEl>
                                          <p:spTgt spid="3409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09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0995">
                                            <p:txEl>
                                              <p:pRg st="2" end="2"/>
                                            </p:txEl>
                                          </p:spTgt>
                                        </p:tgtEl>
                                        <p:attrNameLst>
                                          <p:attrName>style.visibility</p:attrName>
                                        </p:attrNameLst>
                                      </p:cBhvr>
                                      <p:to>
                                        <p:strVal val="visible"/>
                                      </p:to>
                                    </p:set>
                                    <p:anim calcmode="lin" valueType="num">
                                      <p:cBhvr additive="base">
                                        <p:cTn id="17" dur="500" fill="hold"/>
                                        <p:tgtEl>
                                          <p:spTgt spid="3409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09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0995">
                                            <p:txEl>
                                              <p:pRg st="3" end="3"/>
                                            </p:txEl>
                                          </p:spTgt>
                                        </p:tgtEl>
                                        <p:attrNameLst>
                                          <p:attrName>style.visibility</p:attrName>
                                        </p:attrNameLst>
                                      </p:cBhvr>
                                      <p:to>
                                        <p:strVal val="visible"/>
                                      </p:to>
                                    </p:set>
                                    <p:anim calcmode="lin" valueType="num">
                                      <p:cBhvr additive="base">
                                        <p:cTn id="21" dur="500" fill="hold"/>
                                        <p:tgtEl>
                                          <p:spTgt spid="3409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09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0995">
                                            <p:txEl>
                                              <p:pRg st="4" end="4"/>
                                            </p:txEl>
                                          </p:spTgt>
                                        </p:tgtEl>
                                        <p:attrNameLst>
                                          <p:attrName>style.visibility</p:attrName>
                                        </p:attrNameLst>
                                      </p:cBhvr>
                                      <p:to>
                                        <p:strVal val="visible"/>
                                      </p:to>
                                    </p:set>
                                    <p:anim calcmode="lin" valueType="num">
                                      <p:cBhvr additive="base">
                                        <p:cTn id="25" dur="500" fill="hold"/>
                                        <p:tgtEl>
                                          <p:spTgt spid="3409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09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40995">
                                            <p:txEl>
                                              <p:pRg st="5" end="5"/>
                                            </p:txEl>
                                          </p:spTgt>
                                        </p:tgtEl>
                                        <p:attrNameLst>
                                          <p:attrName>style.visibility</p:attrName>
                                        </p:attrNameLst>
                                      </p:cBhvr>
                                      <p:to>
                                        <p:strVal val="visible"/>
                                      </p:to>
                                    </p:set>
                                    <p:anim calcmode="lin" valueType="num">
                                      <p:cBhvr additive="base">
                                        <p:cTn id="29" dur="500" fill="hold"/>
                                        <p:tgtEl>
                                          <p:spTgt spid="3409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409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40995">
                                            <p:txEl>
                                              <p:pRg st="6" end="6"/>
                                            </p:txEl>
                                          </p:spTgt>
                                        </p:tgtEl>
                                        <p:attrNameLst>
                                          <p:attrName>style.visibility</p:attrName>
                                        </p:attrNameLst>
                                      </p:cBhvr>
                                      <p:to>
                                        <p:strVal val="visible"/>
                                      </p:to>
                                    </p:set>
                                    <p:anim calcmode="lin" valueType="num">
                                      <p:cBhvr additive="base">
                                        <p:cTn id="33" dur="500" fill="hold"/>
                                        <p:tgtEl>
                                          <p:spTgt spid="3409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4099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40995">
                                            <p:txEl>
                                              <p:pRg st="7" end="7"/>
                                            </p:txEl>
                                          </p:spTgt>
                                        </p:tgtEl>
                                        <p:attrNameLst>
                                          <p:attrName>style.visibility</p:attrName>
                                        </p:attrNameLst>
                                      </p:cBhvr>
                                      <p:to>
                                        <p:strVal val="visible"/>
                                      </p:to>
                                    </p:set>
                                    <p:anim calcmode="lin" valueType="num">
                                      <p:cBhvr additive="base">
                                        <p:cTn id="37" dur="500" fill="hold"/>
                                        <p:tgtEl>
                                          <p:spTgt spid="34099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4099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40995">
                                            <p:txEl>
                                              <p:pRg st="8" end="8"/>
                                            </p:txEl>
                                          </p:spTgt>
                                        </p:tgtEl>
                                        <p:attrNameLst>
                                          <p:attrName>style.visibility</p:attrName>
                                        </p:attrNameLst>
                                      </p:cBhvr>
                                      <p:to>
                                        <p:strVal val="visible"/>
                                      </p:to>
                                    </p:set>
                                    <p:anim calcmode="lin" valueType="num">
                                      <p:cBhvr additive="base">
                                        <p:cTn id="41" dur="500" fill="hold"/>
                                        <p:tgtEl>
                                          <p:spTgt spid="34099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40995">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40995">
                                            <p:txEl>
                                              <p:pRg st="9" end="9"/>
                                            </p:txEl>
                                          </p:spTgt>
                                        </p:tgtEl>
                                        <p:attrNameLst>
                                          <p:attrName>style.visibility</p:attrName>
                                        </p:attrNameLst>
                                      </p:cBhvr>
                                      <p:to>
                                        <p:strVal val="visible"/>
                                      </p:to>
                                    </p:set>
                                    <p:anim calcmode="lin" valueType="num">
                                      <p:cBhvr additive="base">
                                        <p:cTn id="45" dur="500" fill="hold"/>
                                        <p:tgtEl>
                                          <p:spTgt spid="340995">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4099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995" grpId="0" uiExpand="1"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09600" y="685800"/>
            <a:ext cx="7772400" cy="914400"/>
          </a:xfrm>
        </p:spPr>
        <p:txBody>
          <a:bodyPr/>
          <a:lstStyle/>
          <a:p>
            <a:pPr eaLnBrk="1" hangingPunct="1">
              <a:buFont typeface="Wingdings" panose="05000000000000000000" pitchFamily="2" charset="2"/>
              <a:buNone/>
            </a:pPr>
            <a:r>
              <a:rPr lang="en-US" altLang="en-US" dirty="0"/>
              <a:t>Managing Open Credit </a:t>
            </a:r>
            <a:r>
              <a:rPr lang="en-US" altLang="en-US" sz="2400" dirty="0"/>
              <a:t>(continued)</a:t>
            </a:r>
            <a:endParaRPr lang="en-US" altLang="en-US" dirty="0"/>
          </a:p>
        </p:txBody>
      </p:sp>
      <p:sp>
        <p:nvSpPr>
          <p:cNvPr id="343043" name="Rectangle 3"/>
          <p:cNvSpPr>
            <a:spLocks noGrp="1" noChangeArrowheads="1"/>
          </p:cNvSpPr>
          <p:nvPr>
            <p:ph type="body" sz="half" idx="2"/>
          </p:nvPr>
        </p:nvSpPr>
        <p:spPr>
          <a:xfrm>
            <a:off x="914400" y="1600200"/>
            <a:ext cx="7467600" cy="4648200"/>
          </a:xfrm>
        </p:spPr>
        <p:txBody>
          <a:bodyPr/>
          <a:lstStyle/>
          <a:p>
            <a:pPr eaLnBrk="1" hangingPunct="1"/>
            <a:r>
              <a:rPr lang="en-US" altLang="en-US" dirty="0"/>
              <a:t>4.  Control Your Spending</a:t>
            </a:r>
          </a:p>
          <a:p>
            <a:pPr lvl="1" eaLnBrk="1" hangingPunct="1"/>
            <a:r>
              <a:rPr lang="en-US" altLang="en-US" dirty="0"/>
              <a:t>Commit to always live on less than you earn</a:t>
            </a:r>
          </a:p>
          <a:p>
            <a:pPr lvl="2" eaLnBrk="1" hangingPunct="1"/>
            <a:r>
              <a:rPr lang="en-US" altLang="en-US" dirty="0"/>
              <a:t>Catch your vision, goals and plans for your Credit Plan</a:t>
            </a:r>
          </a:p>
          <a:p>
            <a:pPr lvl="2" eaLnBrk="1" hangingPunct="1"/>
            <a:r>
              <a:rPr lang="en-US" altLang="en-US" dirty="0"/>
              <a:t>Live on your budget, and only spend for what is planned</a:t>
            </a:r>
          </a:p>
          <a:p>
            <a:pPr lvl="2" eaLnBrk="1" hangingPunct="1"/>
            <a:r>
              <a:rPr lang="en-US" altLang="en-US" dirty="0"/>
              <a:t>If you have problems with credit, perform plastic surgery, i.e., cut up your credit cards</a:t>
            </a:r>
          </a:p>
          <a:p>
            <a:pPr lvl="2" eaLnBrk="1" hangingPunct="1"/>
            <a:r>
              <a:rPr lang="en-US" altLang="en-US" dirty="0"/>
              <a:t>If all else fails, use the “envelope method” of budgeting</a:t>
            </a:r>
          </a:p>
          <a:p>
            <a:pPr lvl="3" eaLnBrk="1" hangingPunct="1"/>
            <a:r>
              <a:rPr lang="en-US" altLang="en-US" dirty="0"/>
              <a:t>Put money for each budget category in an envelope.  When it is gone, you have nothing more to spend.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3043">
                                            <p:txEl>
                                              <p:pRg st="0" end="0"/>
                                            </p:txEl>
                                          </p:spTgt>
                                        </p:tgtEl>
                                        <p:attrNameLst>
                                          <p:attrName>style.visibility</p:attrName>
                                        </p:attrNameLst>
                                      </p:cBhvr>
                                      <p:to>
                                        <p:strVal val="visible"/>
                                      </p:to>
                                    </p:set>
                                    <p:anim calcmode="lin" valueType="num">
                                      <p:cBhvr additive="base">
                                        <p:cTn id="7" dur="500" fill="hold"/>
                                        <p:tgtEl>
                                          <p:spTgt spid="3430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30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3043">
                                            <p:txEl>
                                              <p:pRg st="1" end="1"/>
                                            </p:txEl>
                                          </p:spTgt>
                                        </p:tgtEl>
                                        <p:attrNameLst>
                                          <p:attrName>style.visibility</p:attrName>
                                        </p:attrNameLst>
                                      </p:cBhvr>
                                      <p:to>
                                        <p:strVal val="visible"/>
                                      </p:to>
                                    </p:set>
                                    <p:anim calcmode="lin" valueType="num">
                                      <p:cBhvr additive="base">
                                        <p:cTn id="13" dur="500" fill="hold"/>
                                        <p:tgtEl>
                                          <p:spTgt spid="3430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30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3043">
                                            <p:txEl>
                                              <p:pRg st="2" end="2"/>
                                            </p:txEl>
                                          </p:spTgt>
                                        </p:tgtEl>
                                        <p:attrNameLst>
                                          <p:attrName>style.visibility</p:attrName>
                                        </p:attrNameLst>
                                      </p:cBhvr>
                                      <p:to>
                                        <p:strVal val="visible"/>
                                      </p:to>
                                    </p:set>
                                    <p:anim calcmode="lin" valueType="num">
                                      <p:cBhvr additive="base">
                                        <p:cTn id="17" dur="500" fill="hold"/>
                                        <p:tgtEl>
                                          <p:spTgt spid="3430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30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3043">
                                            <p:txEl>
                                              <p:pRg st="3" end="3"/>
                                            </p:txEl>
                                          </p:spTgt>
                                        </p:tgtEl>
                                        <p:attrNameLst>
                                          <p:attrName>style.visibility</p:attrName>
                                        </p:attrNameLst>
                                      </p:cBhvr>
                                      <p:to>
                                        <p:strVal val="visible"/>
                                      </p:to>
                                    </p:set>
                                    <p:anim calcmode="lin" valueType="num">
                                      <p:cBhvr additive="base">
                                        <p:cTn id="21" dur="500" fill="hold"/>
                                        <p:tgtEl>
                                          <p:spTgt spid="3430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30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3043">
                                            <p:txEl>
                                              <p:pRg st="4" end="4"/>
                                            </p:txEl>
                                          </p:spTgt>
                                        </p:tgtEl>
                                        <p:attrNameLst>
                                          <p:attrName>style.visibility</p:attrName>
                                        </p:attrNameLst>
                                      </p:cBhvr>
                                      <p:to>
                                        <p:strVal val="visible"/>
                                      </p:to>
                                    </p:set>
                                    <p:anim calcmode="lin" valueType="num">
                                      <p:cBhvr additive="base">
                                        <p:cTn id="25" dur="500" fill="hold"/>
                                        <p:tgtEl>
                                          <p:spTgt spid="3430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30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43043">
                                            <p:txEl>
                                              <p:pRg st="5" end="5"/>
                                            </p:txEl>
                                          </p:spTgt>
                                        </p:tgtEl>
                                        <p:attrNameLst>
                                          <p:attrName>style.visibility</p:attrName>
                                        </p:attrNameLst>
                                      </p:cBhvr>
                                      <p:to>
                                        <p:strVal val="visible"/>
                                      </p:to>
                                    </p:set>
                                    <p:anim calcmode="lin" valueType="num">
                                      <p:cBhvr additive="base">
                                        <p:cTn id="29" dur="500" fill="hold"/>
                                        <p:tgtEl>
                                          <p:spTgt spid="3430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430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43043">
                                            <p:txEl>
                                              <p:pRg st="6" end="6"/>
                                            </p:txEl>
                                          </p:spTgt>
                                        </p:tgtEl>
                                        <p:attrNameLst>
                                          <p:attrName>style.visibility</p:attrName>
                                        </p:attrNameLst>
                                      </p:cBhvr>
                                      <p:to>
                                        <p:strVal val="visible"/>
                                      </p:to>
                                    </p:set>
                                    <p:anim calcmode="lin" valueType="num">
                                      <p:cBhvr additive="base">
                                        <p:cTn id="33" dur="500" fill="hold"/>
                                        <p:tgtEl>
                                          <p:spTgt spid="3430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430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3" grpId="0" uiExpand="1"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58825" y="685800"/>
            <a:ext cx="7550150" cy="858838"/>
          </a:xfrm>
        </p:spPr>
        <p:txBody>
          <a:bodyPr/>
          <a:lstStyle/>
          <a:p>
            <a:pPr eaLnBrk="1" hangingPunct="1"/>
            <a:r>
              <a:rPr lang="en-US" altLang="en-US" dirty="0"/>
              <a:t>Opt Out for Credit Card Applications</a:t>
            </a:r>
          </a:p>
        </p:txBody>
      </p:sp>
      <p:sp>
        <p:nvSpPr>
          <p:cNvPr id="289795" name="Rectangle 3"/>
          <p:cNvSpPr>
            <a:spLocks noGrp="1" noChangeArrowheads="1"/>
          </p:cNvSpPr>
          <p:nvPr>
            <p:ph idx="1"/>
          </p:nvPr>
        </p:nvSpPr>
        <p:spPr>
          <a:xfrm>
            <a:off x="914400" y="1600200"/>
            <a:ext cx="7162800" cy="4953000"/>
          </a:xfrm>
        </p:spPr>
        <p:txBody>
          <a:bodyPr/>
          <a:lstStyle/>
          <a:p>
            <a:pPr eaLnBrk="1" hangingPunct="1"/>
            <a:r>
              <a:rPr lang="en-US" altLang="en-US" dirty="0"/>
              <a:t>Getting too many credit card applications?  </a:t>
            </a:r>
          </a:p>
          <a:p>
            <a:pPr lvl="1" eaLnBrk="1" hangingPunct="1"/>
            <a:r>
              <a:rPr lang="en-US" altLang="en-US" dirty="0"/>
              <a:t>There is a national credit opt-out number to take your name off the mailing lists of all four major credit reporting agencies either permanently or for five years.  This may also help reduce your risk of identity theft.  It is easy and (relatively) painless!</a:t>
            </a:r>
          </a:p>
          <a:p>
            <a:pPr lvl="2" eaLnBrk="1" hangingPunct="1"/>
            <a:r>
              <a:rPr lang="en-US" altLang="en-US" dirty="0"/>
              <a:t>Call 1-888-567-8688 or  1-888-5 OPT OUT or www.optoutprescreen.com</a:t>
            </a:r>
          </a:p>
          <a:p>
            <a:pPr lvl="1" eaLnBrk="1" hangingPunct="1"/>
            <a:r>
              <a:rPr lang="en-US" altLang="en-US" dirty="0"/>
              <a:t>Answer the questions on the phone or online.  It only asks your home phone number, your name, address, and your social security number.  Then they send a form for you to fill out and mail in.</a:t>
            </a:r>
          </a:p>
          <a:p>
            <a:pPr lvl="2" eaLnBrk="1" hangingPunct="1"/>
            <a:r>
              <a:rPr lang="en-US" altLang="en-US" dirty="0"/>
              <a:t>It is worth it (unless you like junk mail).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9795">
                                            <p:txEl>
                                              <p:pRg st="0" end="0"/>
                                            </p:txEl>
                                          </p:spTgt>
                                        </p:tgtEl>
                                        <p:attrNameLst>
                                          <p:attrName>style.visibility</p:attrName>
                                        </p:attrNameLst>
                                      </p:cBhvr>
                                      <p:to>
                                        <p:strVal val="visible"/>
                                      </p:to>
                                    </p:set>
                                    <p:anim calcmode="lin" valueType="num">
                                      <p:cBhvr additive="base">
                                        <p:cTn id="7" dur="500" fill="hold"/>
                                        <p:tgtEl>
                                          <p:spTgt spid="2897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97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9795">
                                            <p:txEl>
                                              <p:pRg st="1" end="1"/>
                                            </p:txEl>
                                          </p:spTgt>
                                        </p:tgtEl>
                                        <p:attrNameLst>
                                          <p:attrName>style.visibility</p:attrName>
                                        </p:attrNameLst>
                                      </p:cBhvr>
                                      <p:to>
                                        <p:strVal val="visible"/>
                                      </p:to>
                                    </p:set>
                                    <p:anim calcmode="lin" valueType="num">
                                      <p:cBhvr additive="base">
                                        <p:cTn id="13" dur="500" fill="hold"/>
                                        <p:tgtEl>
                                          <p:spTgt spid="2897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979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89795">
                                            <p:txEl>
                                              <p:pRg st="2" end="2"/>
                                            </p:txEl>
                                          </p:spTgt>
                                        </p:tgtEl>
                                        <p:attrNameLst>
                                          <p:attrName>style.visibility</p:attrName>
                                        </p:attrNameLst>
                                      </p:cBhvr>
                                      <p:to>
                                        <p:strVal val="visible"/>
                                      </p:to>
                                    </p:set>
                                    <p:anim calcmode="lin" valueType="num">
                                      <p:cBhvr additive="base">
                                        <p:cTn id="17" dur="500" fill="hold"/>
                                        <p:tgtEl>
                                          <p:spTgt spid="28979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8979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89795">
                                            <p:txEl>
                                              <p:pRg st="3" end="3"/>
                                            </p:txEl>
                                          </p:spTgt>
                                        </p:tgtEl>
                                        <p:attrNameLst>
                                          <p:attrName>style.visibility</p:attrName>
                                        </p:attrNameLst>
                                      </p:cBhvr>
                                      <p:to>
                                        <p:strVal val="visible"/>
                                      </p:to>
                                    </p:set>
                                    <p:anim calcmode="lin" valueType="num">
                                      <p:cBhvr additive="base">
                                        <p:cTn id="21" dur="500" fill="hold"/>
                                        <p:tgtEl>
                                          <p:spTgt spid="28979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8979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89795">
                                            <p:txEl>
                                              <p:pRg st="4" end="4"/>
                                            </p:txEl>
                                          </p:spTgt>
                                        </p:tgtEl>
                                        <p:attrNameLst>
                                          <p:attrName>style.visibility</p:attrName>
                                        </p:attrNameLst>
                                      </p:cBhvr>
                                      <p:to>
                                        <p:strVal val="visible"/>
                                      </p:to>
                                    </p:set>
                                    <p:anim calcmode="lin" valueType="num">
                                      <p:cBhvr additive="base">
                                        <p:cTn id="25" dur="500" fill="hold"/>
                                        <p:tgtEl>
                                          <p:spTgt spid="28979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8979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5" grpId="0" uiExpand="1" build="p" bldLvl="2"/>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4067" name="Rectangle 3"/>
          <p:cNvSpPr>
            <a:spLocks noGrp="1" noChangeArrowheads="1"/>
          </p:cNvSpPr>
          <p:nvPr>
            <p:ph type="body" sz="half" idx="2"/>
          </p:nvPr>
        </p:nvSpPr>
        <p:spPr>
          <a:xfrm>
            <a:off x="914400" y="1600200"/>
            <a:ext cx="7315200" cy="5257800"/>
          </a:xfrm>
        </p:spPr>
        <p:txBody>
          <a:bodyPr/>
          <a:lstStyle/>
          <a:p>
            <a:pPr eaLnBrk="1" hangingPunct="1"/>
            <a:r>
              <a:rPr lang="en-US" altLang="en-US" dirty="0"/>
              <a:t>What do you do if your credit cards are lost or stolen?</a:t>
            </a:r>
          </a:p>
          <a:p>
            <a:pPr lvl="1" eaLnBrk="1" hangingPunct="1"/>
            <a:r>
              <a:rPr lang="en-US" altLang="en-US" dirty="0"/>
              <a:t>1.  Call your credit card company IMMEDIATELY (or sooner)!</a:t>
            </a:r>
          </a:p>
          <a:p>
            <a:pPr lvl="2" eaLnBrk="1" hangingPunct="1"/>
            <a:r>
              <a:rPr lang="en-US" altLang="en-US" dirty="0"/>
              <a:t>Copy all your cards, front and back, and keep the 800 numbers handy to report any loss or theft.  </a:t>
            </a:r>
          </a:p>
          <a:p>
            <a:pPr lvl="2" eaLnBrk="1" hangingPunct="1"/>
            <a:r>
              <a:rPr lang="en-US" altLang="en-US" dirty="0"/>
              <a:t>Put this information in a safe place in case of theft.</a:t>
            </a:r>
          </a:p>
          <a:p>
            <a:pPr lvl="1" eaLnBrk="1" hangingPunct="1"/>
            <a:r>
              <a:rPr lang="en-US" altLang="en-US" dirty="0"/>
              <a:t>2.  File a police report IMMEDIATELY in the jurisdiction of the loss</a:t>
            </a:r>
          </a:p>
          <a:p>
            <a:pPr lvl="2" eaLnBrk="1" hangingPunct="1"/>
            <a:r>
              <a:rPr lang="en-US" altLang="en-US" dirty="0"/>
              <a:t>This shows the credit card company that you are diligent and trying to find it.</a:t>
            </a:r>
          </a:p>
        </p:txBody>
      </p:sp>
      <p:sp>
        <p:nvSpPr>
          <p:cNvPr id="4" name="Rectangle 2"/>
          <p:cNvSpPr>
            <a:spLocks noGrp="1" noChangeArrowheads="1"/>
          </p:cNvSpPr>
          <p:nvPr>
            <p:ph type="title"/>
          </p:nvPr>
        </p:nvSpPr>
        <p:spPr>
          <a:xfrm>
            <a:off x="685800" y="685800"/>
            <a:ext cx="7772400" cy="944563"/>
          </a:xfrm>
        </p:spPr>
        <p:txBody>
          <a:bodyPr/>
          <a:lstStyle/>
          <a:p>
            <a:pPr eaLnBrk="1" hangingPunct="1">
              <a:buFont typeface="Wingdings" panose="05000000000000000000" pitchFamily="2" charset="2"/>
              <a:buNone/>
            </a:pPr>
            <a:r>
              <a:rPr lang="en-US" altLang="en-US" dirty="0"/>
              <a:t>Managing Open Credit </a:t>
            </a:r>
            <a:r>
              <a:rPr lang="en-US" altLang="en-US" sz="2400" dirty="0"/>
              <a:t>(continued)</a:t>
            </a:r>
            <a:endParaRPr lang="en-US" altLang="en-US" dirty="0"/>
          </a:p>
        </p:txBody>
      </p:sp>
      <p:pic>
        <p:nvPicPr>
          <p:cNvPr id="2" name="Picture 1">
            <a:extLst>
              <a:ext uri="{FF2B5EF4-FFF2-40B4-BE49-F238E27FC236}">
                <a16:creationId xmlns:a16="http://schemas.microsoft.com/office/drawing/2014/main" id="{FE2A7DF7-67BA-4FE0-B066-20A315962703}"/>
              </a:ext>
            </a:extLst>
          </p:cNvPr>
          <p:cNvPicPr>
            <a:picLocks noChangeAspect="1"/>
          </p:cNvPicPr>
          <p:nvPr/>
        </p:nvPicPr>
        <p:blipFill>
          <a:blip r:embed="rId2"/>
          <a:stretch>
            <a:fillRect/>
          </a:stretch>
        </p:blipFill>
        <p:spPr>
          <a:xfrm>
            <a:off x="6749633" y="76201"/>
            <a:ext cx="2394367" cy="1295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4067">
                                            <p:txEl>
                                              <p:pRg st="0" end="0"/>
                                            </p:txEl>
                                          </p:spTgt>
                                        </p:tgtEl>
                                        <p:attrNameLst>
                                          <p:attrName>style.visibility</p:attrName>
                                        </p:attrNameLst>
                                      </p:cBhvr>
                                      <p:to>
                                        <p:strVal val="visible"/>
                                      </p:to>
                                    </p:set>
                                    <p:animEffect transition="in" filter="box(in)">
                                      <p:cBhvr>
                                        <p:cTn id="7" dur="500"/>
                                        <p:tgtEl>
                                          <p:spTgt spid="344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4067">
                                            <p:txEl>
                                              <p:pRg st="1" end="1"/>
                                            </p:txEl>
                                          </p:spTgt>
                                        </p:tgtEl>
                                        <p:attrNameLst>
                                          <p:attrName>style.visibility</p:attrName>
                                        </p:attrNameLst>
                                      </p:cBhvr>
                                      <p:to>
                                        <p:strVal val="visible"/>
                                      </p:to>
                                    </p:set>
                                    <p:animEffect transition="in" filter="box(in)">
                                      <p:cBhvr>
                                        <p:cTn id="12" dur="500"/>
                                        <p:tgtEl>
                                          <p:spTgt spid="344067">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44067">
                                            <p:txEl>
                                              <p:pRg st="2" end="2"/>
                                            </p:txEl>
                                          </p:spTgt>
                                        </p:tgtEl>
                                        <p:attrNameLst>
                                          <p:attrName>style.visibility</p:attrName>
                                        </p:attrNameLst>
                                      </p:cBhvr>
                                      <p:to>
                                        <p:strVal val="visible"/>
                                      </p:to>
                                    </p:set>
                                    <p:animEffect transition="in" filter="box(in)">
                                      <p:cBhvr>
                                        <p:cTn id="15" dur="500"/>
                                        <p:tgtEl>
                                          <p:spTgt spid="344067">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44067">
                                            <p:txEl>
                                              <p:pRg st="3" end="3"/>
                                            </p:txEl>
                                          </p:spTgt>
                                        </p:tgtEl>
                                        <p:attrNameLst>
                                          <p:attrName>style.visibility</p:attrName>
                                        </p:attrNameLst>
                                      </p:cBhvr>
                                      <p:to>
                                        <p:strVal val="visible"/>
                                      </p:to>
                                    </p:set>
                                    <p:animEffect transition="in" filter="box(in)">
                                      <p:cBhvr>
                                        <p:cTn id="18" dur="500"/>
                                        <p:tgtEl>
                                          <p:spTgt spid="344067">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44067">
                                            <p:txEl>
                                              <p:pRg st="4" end="4"/>
                                            </p:txEl>
                                          </p:spTgt>
                                        </p:tgtEl>
                                        <p:attrNameLst>
                                          <p:attrName>style.visibility</p:attrName>
                                        </p:attrNameLst>
                                      </p:cBhvr>
                                      <p:to>
                                        <p:strVal val="visible"/>
                                      </p:to>
                                    </p:set>
                                    <p:animEffect transition="in" filter="box(in)">
                                      <p:cBhvr>
                                        <p:cTn id="21" dur="500"/>
                                        <p:tgtEl>
                                          <p:spTgt spid="344067">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44067">
                                            <p:txEl>
                                              <p:pRg st="5" end="5"/>
                                            </p:txEl>
                                          </p:spTgt>
                                        </p:tgtEl>
                                        <p:attrNameLst>
                                          <p:attrName>style.visibility</p:attrName>
                                        </p:attrNameLst>
                                      </p:cBhvr>
                                      <p:to>
                                        <p:strVal val="visible"/>
                                      </p:to>
                                    </p:set>
                                    <p:animEffect transition="in" filter="box(in)">
                                      <p:cBhvr>
                                        <p:cTn id="24" dur="500"/>
                                        <p:tgtEl>
                                          <p:spTgt spid="344067">
                                            <p:txEl>
                                              <p:pRg st="5" end="5"/>
                                            </p:txEl>
                                          </p:spTgt>
                                        </p:tgtEl>
                                      </p:cBhvr>
                                    </p:animEffec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67"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5091" name="Rectangle 3"/>
          <p:cNvSpPr>
            <a:spLocks noGrp="1" noChangeArrowheads="1"/>
          </p:cNvSpPr>
          <p:nvPr>
            <p:ph type="body" sz="half" idx="2"/>
          </p:nvPr>
        </p:nvSpPr>
        <p:spPr>
          <a:xfrm>
            <a:off x="990600" y="1600200"/>
            <a:ext cx="7239000" cy="5029200"/>
          </a:xfrm>
        </p:spPr>
        <p:txBody>
          <a:bodyPr/>
          <a:lstStyle/>
          <a:p>
            <a:pPr lvl="1" eaLnBrk="1" hangingPunct="1"/>
            <a:r>
              <a:rPr lang="en-US" altLang="en-US" dirty="0"/>
              <a:t>3. Call the 3 national credit reporting organizations and the Social Security Administration to place a fraud alert on your name and social security number:</a:t>
            </a:r>
          </a:p>
          <a:p>
            <a:pPr lvl="3" eaLnBrk="1" hangingPunct="1">
              <a:buFontTx/>
              <a:buNone/>
            </a:pPr>
            <a:r>
              <a:rPr lang="en-US" altLang="en-US" dirty="0"/>
              <a:t>Equifax:     		800-525-6285 </a:t>
            </a:r>
          </a:p>
          <a:p>
            <a:pPr lvl="3" eaLnBrk="1" hangingPunct="1">
              <a:buFontTx/>
              <a:buNone/>
            </a:pPr>
            <a:r>
              <a:rPr lang="en-US" altLang="en-US" dirty="0"/>
              <a:t>Experian    		888-397-3742 </a:t>
            </a:r>
          </a:p>
          <a:p>
            <a:pPr lvl="3" eaLnBrk="1" hangingPunct="1">
              <a:buFontTx/>
              <a:buNone/>
            </a:pPr>
            <a:r>
              <a:rPr lang="en-US" altLang="en-US" dirty="0"/>
              <a:t>Trans Union:		800-680-7289 </a:t>
            </a:r>
          </a:p>
          <a:p>
            <a:pPr lvl="3" eaLnBrk="1" hangingPunct="1">
              <a:buFontTx/>
              <a:buNone/>
            </a:pPr>
            <a:r>
              <a:rPr lang="en-US" altLang="en-US" dirty="0"/>
              <a:t>Social Security Administration </a:t>
            </a:r>
          </a:p>
          <a:p>
            <a:pPr lvl="4" eaLnBrk="1" hangingPunct="1">
              <a:buFontTx/>
              <a:buNone/>
            </a:pPr>
            <a:r>
              <a:rPr lang="en-US" altLang="en-US" dirty="0"/>
              <a:t>(fraud line):  	800-269-0271</a:t>
            </a:r>
            <a:r>
              <a:rPr lang="en-US" altLang="en-US" dirty="0">
                <a:latin typeface="Courier New" panose="02070309020205020404" pitchFamily="49" charset="0"/>
              </a:rPr>
              <a:t> </a:t>
            </a:r>
          </a:p>
        </p:txBody>
      </p:sp>
      <p:sp>
        <p:nvSpPr>
          <p:cNvPr id="4" name="Rectangle 2"/>
          <p:cNvSpPr>
            <a:spLocks noGrp="1" noChangeArrowheads="1"/>
          </p:cNvSpPr>
          <p:nvPr>
            <p:ph type="title"/>
          </p:nvPr>
        </p:nvSpPr>
        <p:spPr>
          <a:xfrm>
            <a:off x="685800" y="655572"/>
            <a:ext cx="7772400" cy="944628"/>
          </a:xfrm>
        </p:spPr>
        <p:txBody>
          <a:bodyPr/>
          <a:lstStyle/>
          <a:p>
            <a:pPr eaLnBrk="1" hangingPunct="1">
              <a:buFont typeface="Wingdings" panose="05000000000000000000" pitchFamily="2" charset="2"/>
              <a:buNone/>
            </a:pPr>
            <a:r>
              <a:rPr lang="en-US" altLang="en-US" dirty="0"/>
              <a:t>Managing Open Credit </a:t>
            </a:r>
            <a:r>
              <a:rPr lang="en-US" altLang="en-US" sz="2400" dirty="0"/>
              <a:t>(continued)</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5091">
                                            <p:txEl>
                                              <p:pRg st="0" end="0"/>
                                            </p:txEl>
                                          </p:spTgt>
                                        </p:tgtEl>
                                        <p:attrNameLst>
                                          <p:attrName>style.visibility</p:attrName>
                                        </p:attrNameLst>
                                      </p:cBhvr>
                                      <p:to>
                                        <p:strVal val="visible"/>
                                      </p:to>
                                    </p:set>
                                    <p:anim calcmode="lin" valueType="num">
                                      <p:cBhvr additive="base">
                                        <p:cTn id="7" dur="500" fill="hold"/>
                                        <p:tgtEl>
                                          <p:spTgt spid="3450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50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5091">
                                            <p:txEl>
                                              <p:pRg st="1" end="1"/>
                                            </p:txEl>
                                          </p:spTgt>
                                        </p:tgtEl>
                                        <p:attrNameLst>
                                          <p:attrName>style.visibility</p:attrName>
                                        </p:attrNameLst>
                                      </p:cBhvr>
                                      <p:to>
                                        <p:strVal val="visible"/>
                                      </p:to>
                                    </p:set>
                                    <p:anim calcmode="lin" valueType="num">
                                      <p:cBhvr additive="base">
                                        <p:cTn id="13" dur="500" fill="hold"/>
                                        <p:tgtEl>
                                          <p:spTgt spid="3450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509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45091">
                                            <p:txEl>
                                              <p:pRg st="2" end="2"/>
                                            </p:txEl>
                                          </p:spTgt>
                                        </p:tgtEl>
                                        <p:attrNameLst>
                                          <p:attrName>style.visibility</p:attrName>
                                        </p:attrNameLst>
                                      </p:cBhvr>
                                      <p:to>
                                        <p:strVal val="visible"/>
                                      </p:to>
                                    </p:set>
                                    <p:anim calcmode="lin" valueType="num">
                                      <p:cBhvr additive="base">
                                        <p:cTn id="17" dur="500" fill="hold"/>
                                        <p:tgtEl>
                                          <p:spTgt spid="34509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4509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45091">
                                            <p:txEl>
                                              <p:pRg st="3" end="3"/>
                                            </p:txEl>
                                          </p:spTgt>
                                        </p:tgtEl>
                                        <p:attrNameLst>
                                          <p:attrName>style.visibility</p:attrName>
                                        </p:attrNameLst>
                                      </p:cBhvr>
                                      <p:to>
                                        <p:strVal val="visible"/>
                                      </p:to>
                                    </p:set>
                                    <p:anim calcmode="lin" valueType="num">
                                      <p:cBhvr additive="base">
                                        <p:cTn id="21" dur="500" fill="hold"/>
                                        <p:tgtEl>
                                          <p:spTgt spid="34509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45091">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45091">
                                            <p:txEl>
                                              <p:pRg st="4" end="4"/>
                                            </p:txEl>
                                          </p:spTgt>
                                        </p:tgtEl>
                                        <p:attrNameLst>
                                          <p:attrName>style.visibility</p:attrName>
                                        </p:attrNameLst>
                                      </p:cBhvr>
                                      <p:to>
                                        <p:strVal val="visible"/>
                                      </p:to>
                                    </p:set>
                                    <p:anim calcmode="lin" valueType="num">
                                      <p:cBhvr additive="base">
                                        <p:cTn id="25" dur="500" fill="hold"/>
                                        <p:tgtEl>
                                          <p:spTgt spid="34509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45091">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45091">
                                            <p:txEl>
                                              <p:pRg st="5" end="5"/>
                                            </p:txEl>
                                          </p:spTgt>
                                        </p:tgtEl>
                                        <p:attrNameLst>
                                          <p:attrName>style.visibility</p:attrName>
                                        </p:attrNameLst>
                                      </p:cBhvr>
                                      <p:to>
                                        <p:strVal val="visible"/>
                                      </p:to>
                                    </p:set>
                                    <p:anim calcmode="lin" valueType="num">
                                      <p:cBhvr additive="base">
                                        <p:cTn id="29" dur="500" fill="hold"/>
                                        <p:tgtEl>
                                          <p:spTgt spid="34509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4509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1" grpId="0" uiExpand="1" build="allAtOnce" bldLvl="4"/>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81000" y="685800"/>
            <a:ext cx="8610600" cy="944563"/>
          </a:xfrm>
        </p:spPr>
        <p:txBody>
          <a:bodyPr/>
          <a:lstStyle/>
          <a:p>
            <a:pPr eaLnBrk="1" hangingPunct="1"/>
            <a:r>
              <a:rPr lang="en-US" altLang="en-US" dirty="0"/>
              <a:t>E. Understand and Create Your Credit Plan</a:t>
            </a:r>
          </a:p>
        </p:txBody>
      </p:sp>
      <p:sp>
        <p:nvSpPr>
          <p:cNvPr id="336899" name="Rectangle 3"/>
          <p:cNvSpPr>
            <a:spLocks noGrp="1" noChangeArrowheads="1"/>
          </p:cNvSpPr>
          <p:nvPr>
            <p:ph idx="1"/>
          </p:nvPr>
        </p:nvSpPr>
        <p:spPr>
          <a:xfrm>
            <a:off x="928688" y="1608138"/>
            <a:ext cx="7286625" cy="4419600"/>
          </a:xfrm>
        </p:spPr>
        <p:txBody>
          <a:bodyPr/>
          <a:lstStyle/>
          <a:p>
            <a:pPr eaLnBrk="1" hangingPunct="1"/>
            <a:r>
              <a:rPr lang="en-US" altLang="en-US" dirty="0"/>
              <a:t>Your Credit Plan should include how you will handle credit cards and open credit</a:t>
            </a:r>
          </a:p>
          <a:p>
            <a:pPr lvl="1" eaLnBrk="1" hangingPunct="1"/>
            <a:r>
              <a:rPr lang="en-US" altLang="en-US" dirty="0"/>
              <a:t>It need not be long, but it needs to be thought out</a:t>
            </a:r>
          </a:p>
          <a:p>
            <a:pPr lvl="2" eaLnBrk="1" hangingPunct="1"/>
            <a:r>
              <a:rPr lang="en-US" altLang="en-US" dirty="0"/>
              <a:t>Following are a few ideas</a:t>
            </a:r>
          </a:p>
        </p:txBody>
      </p:sp>
    </p:spTree>
    <p:extLst>
      <p:ext uri="{BB962C8B-B14F-4D97-AF65-F5344CB8AC3E}">
        <p14:creationId xmlns:p14="http://schemas.microsoft.com/office/powerpoint/2010/main" val="396733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6899">
                                            <p:txEl>
                                              <p:pRg st="0" end="0"/>
                                            </p:txEl>
                                          </p:spTgt>
                                        </p:tgtEl>
                                        <p:attrNameLst>
                                          <p:attrName>style.visibility</p:attrName>
                                        </p:attrNameLst>
                                      </p:cBhvr>
                                      <p:to>
                                        <p:strVal val="visible"/>
                                      </p:to>
                                    </p:set>
                                    <p:anim calcmode="lin" valueType="num">
                                      <p:cBhvr additive="base">
                                        <p:cTn id="7" dur="500" fill="hold"/>
                                        <p:tgtEl>
                                          <p:spTgt spid="336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68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6899">
                                            <p:txEl>
                                              <p:pRg st="1" end="1"/>
                                            </p:txEl>
                                          </p:spTgt>
                                        </p:tgtEl>
                                        <p:attrNameLst>
                                          <p:attrName>style.visibility</p:attrName>
                                        </p:attrNameLst>
                                      </p:cBhvr>
                                      <p:to>
                                        <p:strVal val="visible"/>
                                      </p:to>
                                    </p:set>
                                    <p:anim calcmode="lin" valueType="num">
                                      <p:cBhvr additive="base">
                                        <p:cTn id="13" dur="500" fill="hold"/>
                                        <p:tgtEl>
                                          <p:spTgt spid="3368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68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6899">
                                            <p:txEl>
                                              <p:pRg st="2" end="2"/>
                                            </p:txEl>
                                          </p:spTgt>
                                        </p:tgtEl>
                                        <p:attrNameLst>
                                          <p:attrName>style.visibility</p:attrName>
                                        </p:attrNameLst>
                                      </p:cBhvr>
                                      <p:to>
                                        <p:strVal val="visible"/>
                                      </p:to>
                                    </p:set>
                                    <p:anim calcmode="lin" valueType="num">
                                      <p:cBhvr additive="base">
                                        <p:cTn id="17" dur="500" fill="hold"/>
                                        <p:tgtEl>
                                          <p:spTgt spid="3368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689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uiExpand="1"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60400" y="685800"/>
            <a:ext cx="7772400" cy="944563"/>
          </a:xfrm>
        </p:spPr>
        <p:txBody>
          <a:bodyPr/>
          <a:lstStyle/>
          <a:p>
            <a:pPr eaLnBrk="1" hangingPunct="1"/>
            <a:r>
              <a:rPr lang="en-US" altLang="en-US" dirty="0"/>
              <a:t>Developing a Credit Plan </a:t>
            </a:r>
            <a:r>
              <a:rPr lang="en-US" altLang="en-US" sz="2400" dirty="0"/>
              <a:t>(continued)</a:t>
            </a:r>
          </a:p>
        </p:txBody>
      </p:sp>
      <p:sp>
        <p:nvSpPr>
          <p:cNvPr id="336899" name="Rectangle 3"/>
          <p:cNvSpPr>
            <a:spLocks noGrp="1" noChangeArrowheads="1"/>
          </p:cNvSpPr>
          <p:nvPr>
            <p:ph idx="1"/>
          </p:nvPr>
        </p:nvSpPr>
        <p:spPr>
          <a:xfrm>
            <a:off x="928688" y="1608138"/>
            <a:ext cx="7286625" cy="4419600"/>
          </a:xfrm>
        </p:spPr>
        <p:txBody>
          <a:bodyPr/>
          <a:lstStyle/>
          <a:p>
            <a:pPr eaLnBrk="1" hangingPunct="1"/>
            <a:r>
              <a:rPr lang="en-US" altLang="en-US" dirty="0"/>
              <a:t>Vision:  </a:t>
            </a:r>
          </a:p>
          <a:p>
            <a:pPr lvl="1" eaLnBrk="1" hangingPunct="1"/>
            <a:r>
              <a:rPr lang="en-US" altLang="en-US" dirty="0"/>
              <a:t>This is likely from your Plan for Life</a:t>
            </a:r>
          </a:p>
          <a:p>
            <a:pPr lvl="1" eaLnBrk="1" hangingPunct="1"/>
            <a:r>
              <a:rPr lang="en-US" altLang="en-US" dirty="0"/>
              <a:t>Other ideas include:</a:t>
            </a:r>
          </a:p>
          <a:p>
            <a:pPr lvl="2" eaLnBrk="1" hangingPunct="1"/>
            <a:r>
              <a:rPr lang="en-US" altLang="en-US" dirty="0"/>
              <a:t>We will watch Credit Reports and Scores quarterly to ensure no major changes nor fraud</a:t>
            </a:r>
          </a:p>
          <a:p>
            <a:pPr eaLnBrk="1" hangingPunct="1"/>
            <a:r>
              <a:rPr lang="en-US" altLang="en-US" dirty="0"/>
              <a:t>Goals: </a:t>
            </a:r>
          </a:p>
          <a:p>
            <a:pPr lvl="1" eaLnBrk="1" hangingPunct="1"/>
            <a:r>
              <a:rPr lang="en-US" altLang="en-US" dirty="0"/>
              <a:t>We will not go into debt except for those things specified by the prophets: a modest education and home, and perhaps a first car</a:t>
            </a:r>
          </a:p>
          <a:p>
            <a:pPr lvl="1" eaLnBrk="1" hangingPunct="1"/>
            <a:r>
              <a:rPr lang="en-US" altLang="en-US" dirty="0"/>
              <a:t>We will not buy cars on debt after the first car</a:t>
            </a:r>
          </a:p>
          <a:p>
            <a:pPr lvl="1" eaLnBrk="1" hangingPunct="1"/>
            <a:r>
              <a:rPr lang="en-US" altLang="en-US" dirty="0"/>
              <a:t>We will pay off all credit cards monthly</a:t>
            </a:r>
          </a:p>
          <a:p>
            <a:pPr lvl="1" eaLnBrk="1" hangingPunct="1"/>
            <a:r>
              <a:rPr lang="en-US" altLang="en-US" dirty="0"/>
              <a:t>We will not pay any credit card or auto interest</a:t>
            </a:r>
          </a:p>
        </p:txBody>
      </p:sp>
    </p:spTree>
    <p:extLst>
      <p:ext uri="{BB962C8B-B14F-4D97-AF65-F5344CB8AC3E}">
        <p14:creationId xmlns:p14="http://schemas.microsoft.com/office/powerpoint/2010/main" val="8582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6899">
                                            <p:txEl>
                                              <p:pRg st="0" end="0"/>
                                            </p:txEl>
                                          </p:spTgt>
                                        </p:tgtEl>
                                        <p:attrNameLst>
                                          <p:attrName>style.visibility</p:attrName>
                                        </p:attrNameLst>
                                      </p:cBhvr>
                                      <p:to>
                                        <p:strVal val="visible"/>
                                      </p:to>
                                    </p:set>
                                    <p:anim calcmode="lin" valueType="num">
                                      <p:cBhvr additive="base">
                                        <p:cTn id="7" dur="500" fill="hold"/>
                                        <p:tgtEl>
                                          <p:spTgt spid="336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68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6899">
                                            <p:txEl>
                                              <p:pRg st="1" end="1"/>
                                            </p:txEl>
                                          </p:spTgt>
                                        </p:tgtEl>
                                        <p:attrNameLst>
                                          <p:attrName>style.visibility</p:attrName>
                                        </p:attrNameLst>
                                      </p:cBhvr>
                                      <p:to>
                                        <p:strVal val="visible"/>
                                      </p:to>
                                    </p:set>
                                    <p:anim calcmode="lin" valueType="num">
                                      <p:cBhvr additive="base">
                                        <p:cTn id="11" dur="500" fill="hold"/>
                                        <p:tgtEl>
                                          <p:spTgt spid="3368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3689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36899">
                                            <p:txEl>
                                              <p:pRg st="2" end="2"/>
                                            </p:txEl>
                                          </p:spTgt>
                                        </p:tgtEl>
                                        <p:attrNameLst>
                                          <p:attrName>style.visibility</p:attrName>
                                        </p:attrNameLst>
                                      </p:cBhvr>
                                      <p:to>
                                        <p:strVal val="visible"/>
                                      </p:to>
                                    </p:set>
                                    <p:anim calcmode="lin" valueType="num">
                                      <p:cBhvr additive="base">
                                        <p:cTn id="15" dur="500" fill="hold"/>
                                        <p:tgtEl>
                                          <p:spTgt spid="33689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3689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36899">
                                            <p:txEl>
                                              <p:pRg st="3" end="3"/>
                                            </p:txEl>
                                          </p:spTgt>
                                        </p:tgtEl>
                                        <p:attrNameLst>
                                          <p:attrName>style.visibility</p:attrName>
                                        </p:attrNameLst>
                                      </p:cBhvr>
                                      <p:to>
                                        <p:strVal val="visible"/>
                                      </p:to>
                                    </p:set>
                                    <p:anim calcmode="lin" valueType="num">
                                      <p:cBhvr additive="base">
                                        <p:cTn id="19" dur="500" fill="hold"/>
                                        <p:tgtEl>
                                          <p:spTgt spid="33689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68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6899">
                                            <p:txEl>
                                              <p:pRg st="4" end="4"/>
                                            </p:txEl>
                                          </p:spTgt>
                                        </p:tgtEl>
                                        <p:attrNameLst>
                                          <p:attrName>style.visibility</p:attrName>
                                        </p:attrNameLst>
                                      </p:cBhvr>
                                      <p:to>
                                        <p:strVal val="visible"/>
                                      </p:to>
                                    </p:set>
                                    <p:anim calcmode="lin" valueType="num">
                                      <p:cBhvr additive="base">
                                        <p:cTn id="25" dur="500" fill="hold"/>
                                        <p:tgtEl>
                                          <p:spTgt spid="3368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68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6899">
                                            <p:txEl>
                                              <p:pRg st="5" end="5"/>
                                            </p:txEl>
                                          </p:spTgt>
                                        </p:tgtEl>
                                        <p:attrNameLst>
                                          <p:attrName>style.visibility</p:attrName>
                                        </p:attrNameLst>
                                      </p:cBhvr>
                                      <p:to>
                                        <p:strVal val="visible"/>
                                      </p:to>
                                    </p:set>
                                    <p:anim calcmode="lin" valueType="num">
                                      <p:cBhvr additive="base">
                                        <p:cTn id="29" dur="500" fill="hold"/>
                                        <p:tgtEl>
                                          <p:spTgt spid="3368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68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36899">
                                            <p:txEl>
                                              <p:pRg st="6" end="6"/>
                                            </p:txEl>
                                          </p:spTgt>
                                        </p:tgtEl>
                                        <p:attrNameLst>
                                          <p:attrName>style.visibility</p:attrName>
                                        </p:attrNameLst>
                                      </p:cBhvr>
                                      <p:to>
                                        <p:strVal val="visible"/>
                                      </p:to>
                                    </p:set>
                                    <p:anim calcmode="lin" valueType="num">
                                      <p:cBhvr additive="base">
                                        <p:cTn id="33" dur="500" fill="hold"/>
                                        <p:tgtEl>
                                          <p:spTgt spid="3368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3689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36899">
                                            <p:txEl>
                                              <p:pRg st="7" end="7"/>
                                            </p:txEl>
                                          </p:spTgt>
                                        </p:tgtEl>
                                        <p:attrNameLst>
                                          <p:attrName>style.visibility</p:attrName>
                                        </p:attrNameLst>
                                      </p:cBhvr>
                                      <p:to>
                                        <p:strVal val="visible"/>
                                      </p:to>
                                    </p:set>
                                    <p:anim calcmode="lin" valueType="num">
                                      <p:cBhvr additive="base">
                                        <p:cTn id="37" dur="500" fill="hold"/>
                                        <p:tgtEl>
                                          <p:spTgt spid="33689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36899">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36899">
                                            <p:txEl>
                                              <p:pRg st="8" end="8"/>
                                            </p:txEl>
                                          </p:spTgt>
                                        </p:tgtEl>
                                        <p:attrNameLst>
                                          <p:attrName>style.visibility</p:attrName>
                                        </p:attrNameLst>
                                      </p:cBhvr>
                                      <p:to>
                                        <p:strVal val="visible"/>
                                      </p:to>
                                    </p:set>
                                    <p:anim calcmode="lin" valueType="num">
                                      <p:cBhvr additive="base">
                                        <p:cTn id="41" dur="500" fill="hold"/>
                                        <p:tgtEl>
                                          <p:spTgt spid="336899">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3689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uiExpand="1"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60400" y="685800"/>
            <a:ext cx="7772400" cy="944563"/>
          </a:xfrm>
        </p:spPr>
        <p:txBody>
          <a:bodyPr/>
          <a:lstStyle/>
          <a:p>
            <a:pPr eaLnBrk="1" hangingPunct="1"/>
            <a:r>
              <a:rPr lang="en-US" altLang="en-US" dirty="0"/>
              <a:t>Developing a Credit Plan </a:t>
            </a:r>
            <a:r>
              <a:rPr lang="en-US" altLang="en-US" sz="2400" dirty="0"/>
              <a:t>(continued)</a:t>
            </a:r>
          </a:p>
        </p:txBody>
      </p:sp>
      <p:sp>
        <p:nvSpPr>
          <p:cNvPr id="336899"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i="1" dirty="0"/>
              <a:t>     Overall</a:t>
            </a:r>
          </a:p>
          <a:p>
            <a:pPr lvl="1" eaLnBrk="1" hangingPunct="1"/>
            <a:r>
              <a:rPr lang="en-US" altLang="en-US" dirty="0"/>
              <a:t>We will live on a budget and save 20% (with 15% saved for retirement)</a:t>
            </a:r>
          </a:p>
          <a:p>
            <a:pPr lvl="1" eaLnBrk="1" hangingPunct="1"/>
            <a:r>
              <a:rPr lang="en-US" altLang="en-US" dirty="0"/>
              <a:t>We will not buy anything with credit cards unless we have the money to pay it off at the end of the month</a:t>
            </a:r>
          </a:p>
          <a:p>
            <a:pPr lvl="1" eaLnBrk="1" hangingPunct="1"/>
            <a:r>
              <a:rPr lang="en-US" altLang="en-US" dirty="0"/>
              <a:t>If we have problems, we will perform “plastic surgery” and cut up the cards</a:t>
            </a:r>
          </a:p>
          <a:p>
            <a:pPr lvl="1" eaLnBrk="1" hangingPunct="1"/>
            <a:r>
              <a:rPr lang="en-US" altLang="en-US" dirty="0"/>
              <a:t>We will save for all auto and toy purchases, and will pay cash for all autos and toys</a:t>
            </a:r>
          </a:p>
          <a:p>
            <a:pPr lvl="2" eaLnBrk="1" hangingPunct="1"/>
            <a:endParaRPr lang="en-US" altLang="en-US" sz="2200" dirty="0"/>
          </a:p>
          <a:p>
            <a:pPr lvl="2" eaLnBrk="1" hangingPunct="1"/>
            <a:endParaRPr lang="en-US" altLang="en-US" dirty="0"/>
          </a:p>
        </p:txBody>
      </p:sp>
    </p:spTree>
    <p:extLst>
      <p:ext uri="{BB962C8B-B14F-4D97-AF65-F5344CB8AC3E}">
        <p14:creationId xmlns:p14="http://schemas.microsoft.com/office/powerpoint/2010/main" val="4111904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6899">
                                            <p:txEl>
                                              <p:pRg st="0" end="0"/>
                                            </p:txEl>
                                          </p:spTgt>
                                        </p:tgtEl>
                                        <p:attrNameLst>
                                          <p:attrName>style.visibility</p:attrName>
                                        </p:attrNameLst>
                                      </p:cBhvr>
                                      <p:to>
                                        <p:strVal val="visible"/>
                                      </p:to>
                                    </p:set>
                                    <p:anim calcmode="lin" valueType="num">
                                      <p:cBhvr additive="base">
                                        <p:cTn id="7" dur="500" fill="hold"/>
                                        <p:tgtEl>
                                          <p:spTgt spid="336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68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6899">
                                            <p:txEl>
                                              <p:pRg st="1" end="1"/>
                                            </p:txEl>
                                          </p:spTgt>
                                        </p:tgtEl>
                                        <p:attrNameLst>
                                          <p:attrName>style.visibility</p:attrName>
                                        </p:attrNameLst>
                                      </p:cBhvr>
                                      <p:to>
                                        <p:strVal val="visible"/>
                                      </p:to>
                                    </p:set>
                                    <p:anim calcmode="lin" valueType="num">
                                      <p:cBhvr additive="base">
                                        <p:cTn id="11" dur="500" fill="hold"/>
                                        <p:tgtEl>
                                          <p:spTgt spid="3368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368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36899">
                                            <p:txEl>
                                              <p:pRg st="2" end="2"/>
                                            </p:txEl>
                                          </p:spTgt>
                                        </p:tgtEl>
                                        <p:attrNameLst>
                                          <p:attrName>style.visibility</p:attrName>
                                        </p:attrNameLst>
                                      </p:cBhvr>
                                      <p:to>
                                        <p:strVal val="visible"/>
                                      </p:to>
                                    </p:set>
                                    <p:anim calcmode="lin" valueType="num">
                                      <p:cBhvr additive="base">
                                        <p:cTn id="17" dur="500" fill="hold"/>
                                        <p:tgtEl>
                                          <p:spTgt spid="3368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68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6899">
                                            <p:txEl>
                                              <p:pRg st="3" end="3"/>
                                            </p:txEl>
                                          </p:spTgt>
                                        </p:tgtEl>
                                        <p:attrNameLst>
                                          <p:attrName>style.visibility</p:attrName>
                                        </p:attrNameLst>
                                      </p:cBhvr>
                                      <p:to>
                                        <p:strVal val="visible"/>
                                      </p:to>
                                    </p:set>
                                    <p:anim calcmode="lin" valueType="num">
                                      <p:cBhvr additive="base">
                                        <p:cTn id="21" dur="500" fill="hold"/>
                                        <p:tgtEl>
                                          <p:spTgt spid="3368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68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6899">
                                            <p:txEl>
                                              <p:pRg st="4" end="4"/>
                                            </p:txEl>
                                          </p:spTgt>
                                        </p:tgtEl>
                                        <p:attrNameLst>
                                          <p:attrName>style.visibility</p:attrName>
                                        </p:attrNameLst>
                                      </p:cBhvr>
                                      <p:to>
                                        <p:strVal val="visible"/>
                                      </p:to>
                                    </p:set>
                                    <p:anim calcmode="lin" valueType="num">
                                      <p:cBhvr additive="base">
                                        <p:cTn id="25" dur="500" fill="hold"/>
                                        <p:tgtEl>
                                          <p:spTgt spid="3368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68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6899">
                                            <p:txEl>
                                              <p:pRg st="5" end="5"/>
                                            </p:txEl>
                                          </p:spTgt>
                                        </p:tgtEl>
                                        <p:attrNameLst>
                                          <p:attrName>style.visibility</p:attrName>
                                        </p:attrNameLst>
                                      </p:cBhvr>
                                      <p:to>
                                        <p:strVal val="visible"/>
                                      </p:to>
                                    </p:set>
                                    <p:anim calcmode="lin" valueType="num">
                                      <p:cBhvr additive="base">
                                        <p:cTn id="29" dur="500" fill="hold"/>
                                        <p:tgtEl>
                                          <p:spTgt spid="3368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689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uiExpand="1"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60400" y="685800"/>
            <a:ext cx="7772400" cy="944563"/>
          </a:xfrm>
        </p:spPr>
        <p:txBody>
          <a:bodyPr/>
          <a:lstStyle/>
          <a:p>
            <a:pPr eaLnBrk="1" hangingPunct="1"/>
            <a:r>
              <a:rPr lang="en-US" altLang="en-US" dirty="0"/>
              <a:t>Developing a Credit Plan </a:t>
            </a:r>
            <a:r>
              <a:rPr lang="en-US" altLang="en-US" sz="2400" dirty="0"/>
              <a:t>(continued)</a:t>
            </a:r>
          </a:p>
        </p:txBody>
      </p:sp>
      <p:sp>
        <p:nvSpPr>
          <p:cNvPr id="336899"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i="1" dirty="0"/>
              <a:t>     Credit Cards</a:t>
            </a:r>
          </a:p>
          <a:p>
            <a:pPr lvl="1" eaLnBrk="1" hangingPunct="1"/>
            <a:r>
              <a:rPr lang="en-US" altLang="en-US" dirty="0"/>
              <a:t>We will use cards credit cards wisely and only for planned items</a:t>
            </a:r>
          </a:p>
          <a:p>
            <a:pPr lvl="1" eaLnBrk="1" hangingPunct="1"/>
            <a:r>
              <a:rPr lang="en-US" altLang="en-US" dirty="0"/>
              <a:t>We will use debit cards carefully as the risk is higher of loss</a:t>
            </a:r>
          </a:p>
          <a:p>
            <a:pPr lvl="1" eaLnBrk="1" hangingPunct="1"/>
            <a:r>
              <a:rPr lang="en-US" altLang="en-US" dirty="0"/>
              <a:t>We will not buy anything with credit cards unless we have the money to pay it off at the end of the month</a:t>
            </a:r>
          </a:p>
          <a:p>
            <a:pPr lvl="2" eaLnBrk="1" hangingPunct="1"/>
            <a:endParaRPr lang="en-US" altLang="en-US" sz="2200" dirty="0"/>
          </a:p>
          <a:p>
            <a:pPr lvl="2" eaLnBrk="1" hangingPunct="1"/>
            <a:endParaRPr lang="en-US" altLang="en-US" dirty="0"/>
          </a:p>
        </p:txBody>
      </p:sp>
    </p:spTree>
    <p:extLst>
      <p:ext uri="{BB962C8B-B14F-4D97-AF65-F5344CB8AC3E}">
        <p14:creationId xmlns:p14="http://schemas.microsoft.com/office/powerpoint/2010/main" val="85101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6899">
                                            <p:txEl>
                                              <p:pRg st="0" end="0"/>
                                            </p:txEl>
                                          </p:spTgt>
                                        </p:tgtEl>
                                        <p:attrNameLst>
                                          <p:attrName>style.visibility</p:attrName>
                                        </p:attrNameLst>
                                      </p:cBhvr>
                                      <p:to>
                                        <p:strVal val="visible"/>
                                      </p:to>
                                    </p:set>
                                    <p:anim calcmode="lin" valueType="num">
                                      <p:cBhvr additive="base">
                                        <p:cTn id="7" dur="500" fill="hold"/>
                                        <p:tgtEl>
                                          <p:spTgt spid="336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68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6899">
                                            <p:txEl>
                                              <p:pRg st="1" end="1"/>
                                            </p:txEl>
                                          </p:spTgt>
                                        </p:tgtEl>
                                        <p:attrNameLst>
                                          <p:attrName>style.visibility</p:attrName>
                                        </p:attrNameLst>
                                      </p:cBhvr>
                                      <p:to>
                                        <p:strVal val="visible"/>
                                      </p:to>
                                    </p:set>
                                    <p:anim calcmode="lin" valueType="num">
                                      <p:cBhvr additive="base">
                                        <p:cTn id="11" dur="500" fill="hold"/>
                                        <p:tgtEl>
                                          <p:spTgt spid="3368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368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36899">
                                            <p:txEl>
                                              <p:pRg st="2" end="2"/>
                                            </p:txEl>
                                          </p:spTgt>
                                        </p:tgtEl>
                                        <p:attrNameLst>
                                          <p:attrName>style.visibility</p:attrName>
                                        </p:attrNameLst>
                                      </p:cBhvr>
                                      <p:to>
                                        <p:strVal val="visible"/>
                                      </p:to>
                                    </p:set>
                                    <p:anim calcmode="lin" valueType="num">
                                      <p:cBhvr additive="base">
                                        <p:cTn id="17" dur="500" fill="hold"/>
                                        <p:tgtEl>
                                          <p:spTgt spid="3368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68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6899">
                                            <p:txEl>
                                              <p:pRg st="3" end="3"/>
                                            </p:txEl>
                                          </p:spTgt>
                                        </p:tgtEl>
                                        <p:attrNameLst>
                                          <p:attrName>style.visibility</p:attrName>
                                        </p:attrNameLst>
                                      </p:cBhvr>
                                      <p:to>
                                        <p:strVal val="visible"/>
                                      </p:to>
                                    </p:set>
                                    <p:anim calcmode="lin" valueType="num">
                                      <p:cBhvr additive="base">
                                        <p:cTn id="21" dur="500" fill="hold"/>
                                        <p:tgtEl>
                                          <p:spTgt spid="3368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68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6899">
                                            <p:txEl>
                                              <p:pRg st="4" end="4"/>
                                            </p:txEl>
                                          </p:spTgt>
                                        </p:tgtEl>
                                        <p:attrNameLst>
                                          <p:attrName>style.visibility</p:attrName>
                                        </p:attrNameLst>
                                      </p:cBhvr>
                                      <p:to>
                                        <p:strVal val="visible"/>
                                      </p:to>
                                    </p:set>
                                    <p:anim calcmode="lin" valueType="num">
                                      <p:cBhvr additive="base">
                                        <p:cTn id="25" dur="500" fill="hold"/>
                                        <p:tgtEl>
                                          <p:spTgt spid="3368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689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uiExpand="1"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60400" y="685800"/>
            <a:ext cx="7772400" cy="944563"/>
          </a:xfrm>
        </p:spPr>
        <p:txBody>
          <a:bodyPr/>
          <a:lstStyle/>
          <a:p>
            <a:pPr eaLnBrk="1" hangingPunct="1"/>
            <a:r>
              <a:rPr lang="en-US" altLang="en-US" dirty="0"/>
              <a:t>Developing a Credit Plan </a:t>
            </a:r>
            <a:r>
              <a:rPr lang="en-US" altLang="en-US" sz="2400" dirty="0"/>
              <a:t>(continued)</a:t>
            </a:r>
          </a:p>
        </p:txBody>
      </p:sp>
      <p:sp>
        <p:nvSpPr>
          <p:cNvPr id="336899"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dirty="0"/>
              <a:t>     </a:t>
            </a:r>
            <a:r>
              <a:rPr lang="en-US" altLang="en-US" sz="2400" i="1" dirty="0"/>
              <a:t>Credit Report</a:t>
            </a:r>
          </a:p>
          <a:p>
            <a:pPr lvl="1" eaLnBrk="1" hangingPunct="1"/>
            <a:r>
              <a:rPr lang="en-US" altLang="en-US" sz="2200" dirty="0"/>
              <a:t>We will Opt Out of all mailing lists for credit cards</a:t>
            </a:r>
          </a:p>
          <a:p>
            <a:pPr lvl="1" eaLnBrk="1" hangingPunct="1"/>
            <a:r>
              <a:rPr lang="en-US" altLang="en-US" sz="2200" dirty="0"/>
              <a:t>We will pull one credit report every four months to make sure there are no changes</a:t>
            </a:r>
          </a:p>
          <a:p>
            <a:pPr lvl="1" eaLnBrk="1" hangingPunct="1"/>
            <a:r>
              <a:rPr lang="en-US" altLang="en-US" sz="2200" dirty="0"/>
              <a:t>We will check each of our Credit Report’s annually to make sure there are no mistakes or fraud</a:t>
            </a:r>
          </a:p>
          <a:p>
            <a:pPr lvl="1" eaLnBrk="1" hangingPunct="1"/>
            <a:r>
              <a:rPr lang="en-US" altLang="en-US" sz="2200" dirty="0"/>
              <a:t>We will watch our VantageScore monthly via the CreditKarma or CreditSesame app to ensure no major changes.  If so, we will immediately check our credit reports</a:t>
            </a:r>
          </a:p>
          <a:p>
            <a:pPr lvl="1" eaLnBrk="1" hangingPunct="1"/>
            <a:endParaRPr lang="en-US" altLang="en-US" sz="2200" dirty="0"/>
          </a:p>
          <a:p>
            <a:pPr lvl="2" eaLnBrk="1" hangingPunct="1"/>
            <a:endParaRPr lang="en-US" altLang="en-US" dirty="0"/>
          </a:p>
        </p:txBody>
      </p:sp>
    </p:spTree>
    <p:extLst>
      <p:ext uri="{BB962C8B-B14F-4D97-AF65-F5344CB8AC3E}">
        <p14:creationId xmlns:p14="http://schemas.microsoft.com/office/powerpoint/2010/main" val="78082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6899">
                                            <p:txEl>
                                              <p:pRg st="0" end="0"/>
                                            </p:txEl>
                                          </p:spTgt>
                                        </p:tgtEl>
                                        <p:attrNameLst>
                                          <p:attrName>style.visibility</p:attrName>
                                        </p:attrNameLst>
                                      </p:cBhvr>
                                      <p:to>
                                        <p:strVal val="visible"/>
                                      </p:to>
                                    </p:set>
                                    <p:anim calcmode="lin" valueType="num">
                                      <p:cBhvr additive="base">
                                        <p:cTn id="7" dur="500" fill="hold"/>
                                        <p:tgtEl>
                                          <p:spTgt spid="336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68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6899">
                                            <p:txEl>
                                              <p:pRg st="1" end="1"/>
                                            </p:txEl>
                                          </p:spTgt>
                                        </p:tgtEl>
                                        <p:attrNameLst>
                                          <p:attrName>style.visibility</p:attrName>
                                        </p:attrNameLst>
                                      </p:cBhvr>
                                      <p:to>
                                        <p:strVal val="visible"/>
                                      </p:to>
                                    </p:set>
                                    <p:anim calcmode="lin" valueType="num">
                                      <p:cBhvr additive="base">
                                        <p:cTn id="11" dur="500" fill="hold"/>
                                        <p:tgtEl>
                                          <p:spTgt spid="3368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368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36899">
                                            <p:txEl>
                                              <p:pRg st="2" end="2"/>
                                            </p:txEl>
                                          </p:spTgt>
                                        </p:tgtEl>
                                        <p:attrNameLst>
                                          <p:attrName>style.visibility</p:attrName>
                                        </p:attrNameLst>
                                      </p:cBhvr>
                                      <p:to>
                                        <p:strVal val="visible"/>
                                      </p:to>
                                    </p:set>
                                    <p:anim calcmode="lin" valueType="num">
                                      <p:cBhvr additive="base">
                                        <p:cTn id="17" dur="500" fill="hold"/>
                                        <p:tgtEl>
                                          <p:spTgt spid="3368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68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6899">
                                            <p:txEl>
                                              <p:pRg st="3" end="3"/>
                                            </p:txEl>
                                          </p:spTgt>
                                        </p:tgtEl>
                                        <p:attrNameLst>
                                          <p:attrName>style.visibility</p:attrName>
                                        </p:attrNameLst>
                                      </p:cBhvr>
                                      <p:to>
                                        <p:strVal val="visible"/>
                                      </p:to>
                                    </p:set>
                                    <p:anim calcmode="lin" valueType="num">
                                      <p:cBhvr additive="base">
                                        <p:cTn id="21" dur="500" fill="hold"/>
                                        <p:tgtEl>
                                          <p:spTgt spid="3368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68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6899">
                                            <p:txEl>
                                              <p:pRg st="4" end="4"/>
                                            </p:txEl>
                                          </p:spTgt>
                                        </p:tgtEl>
                                        <p:attrNameLst>
                                          <p:attrName>style.visibility</p:attrName>
                                        </p:attrNameLst>
                                      </p:cBhvr>
                                      <p:to>
                                        <p:strVal val="visible"/>
                                      </p:to>
                                    </p:set>
                                    <p:anim calcmode="lin" valueType="num">
                                      <p:cBhvr additive="base">
                                        <p:cTn id="25" dur="500" fill="hold"/>
                                        <p:tgtEl>
                                          <p:spTgt spid="3368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68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6899">
                                            <p:txEl>
                                              <p:pRg st="5" end="5"/>
                                            </p:txEl>
                                          </p:spTgt>
                                        </p:tgtEl>
                                        <p:attrNameLst>
                                          <p:attrName>style.visibility</p:attrName>
                                        </p:attrNameLst>
                                      </p:cBhvr>
                                      <p:to>
                                        <p:strVal val="visible"/>
                                      </p:to>
                                    </p:set>
                                    <p:anim calcmode="lin" valueType="num">
                                      <p:cBhvr additive="base">
                                        <p:cTn id="29" dur="500" fill="hold"/>
                                        <p:tgtEl>
                                          <p:spTgt spid="3368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689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uiExpand="1"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60400" y="685800"/>
            <a:ext cx="7772400" cy="944563"/>
          </a:xfrm>
        </p:spPr>
        <p:txBody>
          <a:bodyPr/>
          <a:lstStyle/>
          <a:p>
            <a:pPr eaLnBrk="1" hangingPunct="1"/>
            <a:r>
              <a:rPr lang="en-US" altLang="en-US" dirty="0"/>
              <a:t>Developing a Credit Plan </a:t>
            </a:r>
            <a:r>
              <a:rPr lang="en-US" altLang="en-US" sz="2400" dirty="0"/>
              <a:t>(continued)</a:t>
            </a:r>
          </a:p>
        </p:txBody>
      </p:sp>
      <p:sp>
        <p:nvSpPr>
          <p:cNvPr id="336899" name="Rectangle 3"/>
          <p:cNvSpPr>
            <a:spLocks noGrp="1" noChangeArrowheads="1"/>
          </p:cNvSpPr>
          <p:nvPr>
            <p:ph idx="1"/>
          </p:nvPr>
        </p:nvSpPr>
        <p:spPr>
          <a:xfrm>
            <a:off x="928688" y="1608138"/>
            <a:ext cx="7286625" cy="4419600"/>
          </a:xfrm>
        </p:spPr>
        <p:txBody>
          <a:bodyPr/>
          <a:lstStyle/>
          <a:p>
            <a:pPr eaLnBrk="1" hangingPunct="1"/>
            <a:r>
              <a:rPr lang="en-US" altLang="en-US" dirty="0"/>
              <a:t>Plans and Strategies</a:t>
            </a:r>
          </a:p>
          <a:p>
            <a:pPr marL="0" indent="0" eaLnBrk="1" hangingPunct="1">
              <a:buNone/>
            </a:pPr>
            <a:r>
              <a:rPr lang="en-US" altLang="en-US" sz="2400" i="1" dirty="0"/>
              <a:t>     Credit Score</a:t>
            </a:r>
          </a:p>
          <a:p>
            <a:pPr lvl="1" eaLnBrk="1" hangingPunct="1"/>
            <a:r>
              <a:rPr lang="en-US" altLang="en-US" sz="2200" dirty="0"/>
              <a:t>We will Opt Out of all mailing lists for credit cards</a:t>
            </a:r>
          </a:p>
          <a:p>
            <a:pPr lvl="1" eaLnBrk="1" hangingPunct="1"/>
            <a:r>
              <a:rPr lang="en-US" altLang="en-US" sz="2200" dirty="0"/>
              <a:t>We will keep our credit score above 760 so we can get the lowest rates for a mortgage and insurance</a:t>
            </a:r>
          </a:p>
          <a:p>
            <a:pPr lvl="1" eaLnBrk="1" hangingPunct="1"/>
            <a:r>
              <a:rPr lang="en-US" altLang="en-US" sz="2200" dirty="0"/>
              <a:t>We will pull our free FICO Credit Score annually to make sure there are no major changes</a:t>
            </a:r>
          </a:p>
          <a:p>
            <a:pPr lvl="1" eaLnBrk="1" hangingPunct="1"/>
            <a:r>
              <a:rPr lang="en-US" altLang="en-US" sz="2200" dirty="0"/>
              <a:t>We will watch our VantageScore monthly via the CreditKarma or CreditSesame app to ensure no major changes</a:t>
            </a:r>
          </a:p>
          <a:p>
            <a:pPr lvl="2" eaLnBrk="1" hangingPunct="1"/>
            <a:endParaRPr lang="en-US" altLang="en-US" dirty="0"/>
          </a:p>
        </p:txBody>
      </p:sp>
    </p:spTree>
    <p:extLst>
      <p:ext uri="{BB962C8B-B14F-4D97-AF65-F5344CB8AC3E}">
        <p14:creationId xmlns:p14="http://schemas.microsoft.com/office/powerpoint/2010/main" val="262178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6899">
                                            <p:txEl>
                                              <p:pRg st="0" end="0"/>
                                            </p:txEl>
                                          </p:spTgt>
                                        </p:tgtEl>
                                        <p:attrNameLst>
                                          <p:attrName>style.visibility</p:attrName>
                                        </p:attrNameLst>
                                      </p:cBhvr>
                                      <p:to>
                                        <p:strVal val="visible"/>
                                      </p:to>
                                    </p:set>
                                    <p:anim calcmode="lin" valueType="num">
                                      <p:cBhvr additive="base">
                                        <p:cTn id="7" dur="500" fill="hold"/>
                                        <p:tgtEl>
                                          <p:spTgt spid="336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68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6899">
                                            <p:txEl>
                                              <p:pRg st="1" end="1"/>
                                            </p:txEl>
                                          </p:spTgt>
                                        </p:tgtEl>
                                        <p:attrNameLst>
                                          <p:attrName>style.visibility</p:attrName>
                                        </p:attrNameLst>
                                      </p:cBhvr>
                                      <p:to>
                                        <p:strVal val="visible"/>
                                      </p:to>
                                    </p:set>
                                    <p:anim calcmode="lin" valueType="num">
                                      <p:cBhvr additive="base">
                                        <p:cTn id="11" dur="500" fill="hold"/>
                                        <p:tgtEl>
                                          <p:spTgt spid="3368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368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36899">
                                            <p:txEl>
                                              <p:pRg st="2" end="2"/>
                                            </p:txEl>
                                          </p:spTgt>
                                        </p:tgtEl>
                                        <p:attrNameLst>
                                          <p:attrName>style.visibility</p:attrName>
                                        </p:attrNameLst>
                                      </p:cBhvr>
                                      <p:to>
                                        <p:strVal val="visible"/>
                                      </p:to>
                                    </p:set>
                                    <p:anim calcmode="lin" valueType="num">
                                      <p:cBhvr additive="base">
                                        <p:cTn id="17" dur="500" fill="hold"/>
                                        <p:tgtEl>
                                          <p:spTgt spid="3368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68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6899">
                                            <p:txEl>
                                              <p:pRg st="3" end="3"/>
                                            </p:txEl>
                                          </p:spTgt>
                                        </p:tgtEl>
                                        <p:attrNameLst>
                                          <p:attrName>style.visibility</p:attrName>
                                        </p:attrNameLst>
                                      </p:cBhvr>
                                      <p:to>
                                        <p:strVal val="visible"/>
                                      </p:to>
                                    </p:set>
                                    <p:anim calcmode="lin" valueType="num">
                                      <p:cBhvr additive="base">
                                        <p:cTn id="21" dur="500" fill="hold"/>
                                        <p:tgtEl>
                                          <p:spTgt spid="3368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68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6899">
                                            <p:txEl>
                                              <p:pRg st="4" end="4"/>
                                            </p:txEl>
                                          </p:spTgt>
                                        </p:tgtEl>
                                        <p:attrNameLst>
                                          <p:attrName>style.visibility</p:attrName>
                                        </p:attrNameLst>
                                      </p:cBhvr>
                                      <p:to>
                                        <p:strVal val="visible"/>
                                      </p:to>
                                    </p:set>
                                    <p:anim calcmode="lin" valueType="num">
                                      <p:cBhvr additive="base">
                                        <p:cTn id="25" dur="500" fill="hold"/>
                                        <p:tgtEl>
                                          <p:spTgt spid="3368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68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6899">
                                            <p:txEl>
                                              <p:pRg st="5" end="5"/>
                                            </p:txEl>
                                          </p:spTgt>
                                        </p:tgtEl>
                                        <p:attrNameLst>
                                          <p:attrName>style.visibility</p:attrName>
                                        </p:attrNameLst>
                                      </p:cBhvr>
                                      <p:to>
                                        <p:strVal val="visible"/>
                                      </p:to>
                                    </p:set>
                                    <p:anim calcmode="lin" valueType="num">
                                      <p:cBhvr additive="base">
                                        <p:cTn id="29" dur="500" fill="hold"/>
                                        <p:tgtEl>
                                          <p:spTgt spid="3368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689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uiExpand="1"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60400" y="685800"/>
            <a:ext cx="7772400" cy="944563"/>
          </a:xfrm>
        </p:spPr>
        <p:txBody>
          <a:bodyPr/>
          <a:lstStyle/>
          <a:p>
            <a:pPr eaLnBrk="1" hangingPunct="1"/>
            <a:r>
              <a:rPr lang="en-US" altLang="en-US" dirty="0"/>
              <a:t>Developing a Credit Plan </a:t>
            </a:r>
            <a:r>
              <a:rPr lang="en-US" altLang="en-US" sz="2400" dirty="0"/>
              <a:t>(continued)</a:t>
            </a:r>
          </a:p>
        </p:txBody>
      </p:sp>
      <p:sp>
        <p:nvSpPr>
          <p:cNvPr id="336899" name="Rectangle 3"/>
          <p:cNvSpPr>
            <a:spLocks noGrp="1" noChangeArrowheads="1"/>
          </p:cNvSpPr>
          <p:nvPr>
            <p:ph idx="1"/>
          </p:nvPr>
        </p:nvSpPr>
        <p:spPr>
          <a:xfrm>
            <a:off x="928688" y="1608138"/>
            <a:ext cx="7286625" cy="4419600"/>
          </a:xfrm>
        </p:spPr>
        <p:txBody>
          <a:bodyPr/>
          <a:lstStyle/>
          <a:p>
            <a:pPr eaLnBrk="1" hangingPunct="1"/>
            <a:r>
              <a:rPr lang="en-US" altLang="en-US" dirty="0"/>
              <a:t>Constraints</a:t>
            </a:r>
          </a:p>
          <a:p>
            <a:pPr lvl="1" eaLnBrk="1" hangingPunct="1"/>
            <a:r>
              <a:rPr lang="en-US" altLang="en-US" dirty="0"/>
              <a:t>Our biggest hurdles to accomplishing this will be:</a:t>
            </a:r>
          </a:p>
          <a:p>
            <a:pPr lvl="2" eaLnBrk="1" hangingPunct="1"/>
            <a:r>
              <a:rPr lang="en-US" altLang="en-US" dirty="0"/>
              <a:t>Not living on a budget and not saving money</a:t>
            </a:r>
          </a:p>
          <a:p>
            <a:pPr lvl="2" eaLnBrk="1" hangingPunct="1"/>
            <a:r>
              <a:rPr lang="en-US" altLang="en-US" dirty="0"/>
              <a:t>Being impatient and not saving for our vehicles, toys, and other large purchases</a:t>
            </a:r>
          </a:p>
          <a:p>
            <a:pPr lvl="2" eaLnBrk="1" hangingPunct="1"/>
            <a:r>
              <a:rPr lang="en-US" altLang="en-US" dirty="0"/>
              <a:t>Losing the Spirit and not keeping an eternal perspective</a:t>
            </a:r>
          </a:p>
          <a:p>
            <a:pPr lvl="2" eaLnBrk="1" hangingPunct="1"/>
            <a:r>
              <a:rPr lang="en-US" altLang="en-US" dirty="0"/>
              <a:t>Not watching spending on the little things</a:t>
            </a:r>
          </a:p>
          <a:p>
            <a:pPr eaLnBrk="1" hangingPunct="1"/>
            <a:r>
              <a:rPr lang="en-US" altLang="en-US" dirty="0"/>
              <a:t>Accountability</a:t>
            </a:r>
          </a:p>
          <a:p>
            <a:pPr lvl="1" eaLnBrk="1" hangingPunct="1"/>
            <a:r>
              <a:rPr lang="en-US" altLang="en-US" dirty="0"/>
              <a:t>From your Plan for Life</a:t>
            </a:r>
          </a:p>
          <a:p>
            <a:pPr lvl="2" eaLnBrk="1" hangingPunct="1"/>
            <a:endParaRPr lang="en-US" altLang="en-US" dirty="0"/>
          </a:p>
        </p:txBody>
      </p:sp>
      <p:pic>
        <p:nvPicPr>
          <p:cNvPr id="2" name="Picture 1">
            <a:extLst>
              <a:ext uri="{FF2B5EF4-FFF2-40B4-BE49-F238E27FC236}">
                <a16:creationId xmlns:a16="http://schemas.microsoft.com/office/drawing/2014/main" id="{1908AA5C-FCAB-4DB4-9927-D55C8BABAFDB}"/>
              </a:ext>
            </a:extLst>
          </p:cNvPr>
          <p:cNvPicPr>
            <a:picLocks noChangeAspect="1"/>
          </p:cNvPicPr>
          <p:nvPr/>
        </p:nvPicPr>
        <p:blipFill>
          <a:blip r:embed="rId2"/>
          <a:stretch>
            <a:fillRect/>
          </a:stretch>
        </p:blipFill>
        <p:spPr>
          <a:xfrm>
            <a:off x="6705600" y="5573501"/>
            <a:ext cx="960873" cy="926942"/>
          </a:xfrm>
          <a:prstGeom prst="rect">
            <a:avLst/>
          </a:prstGeom>
        </p:spPr>
      </p:pic>
      <p:pic>
        <p:nvPicPr>
          <p:cNvPr id="3" name="Picture 2">
            <a:extLst>
              <a:ext uri="{FF2B5EF4-FFF2-40B4-BE49-F238E27FC236}">
                <a16:creationId xmlns:a16="http://schemas.microsoft.com/office/drawing/2014/main" id="{B6F03860-BEFE-4681-ACCD-23B8A1FDA1DB}"/>
              </a:ext>
            </a:extLst>
          </p:cNvPr>
          <p:cNvPicPr>
            <a:picLocks noChangeAspect="1"/>
          </p:cNvPicPr>
          <p:nvPr/>
        </p:nvPicPr>
        <p:blipFill>
          <a:blip r:embed="rId3"/>
          <a:stretch>
            <a:fillRect/>
          </a:stretch>
        </p:blipFill>
        <p:spPr>
          <a:xfrm>
            <a:off x="8003164" y="5563518"/>
            <a:ext cx="960874" cy="928440"/>
          </a:xfrm>
          <a:prstGeom prst="rect">
            <a:avLst/>
          </a:prstGeom>
        </p:spPr>
      </p:pic>
      <p:sp>
        <p:nvSpPr>
          <p:cNvPr id="4" name="TextBox 3">
            <a:extLst>
              <a:ext uri="{FF2B5EF4-FFF2-40B4-BE49-F238E27FC236}">
                <a16:creationId xmlns:a16="http://schemas.microsoft.com/office/drawing/2014/main" id="{3B9D9222-DDBA-4E2F-9333-5DA02580FEFC}"/>
              </a:ext>
            </a:extLst>
          </p:cNvPr>
          <p:cNvSpPr txBox="1"/>
          <p:nvPr/>
        </p:nvSpPr>
        <p:spPr>
          <a:xfrm>
            <a:off x="6553200" y="5095835"/>
            <a:ext cx="2590800" cy="400110"/>
          </a:xfrm>
          <a:prstGeom prst="rect">
            <a:avLst/>
          </a:prstGeom>
          <a:noFill/>
        </p:spPr>
        <p:txBody>
          <a:bodyPr wrap="square" rtlCol="0">
            <a:spAutoFit/>
          </a:bodyPr>
          <a:lstStyle/>
          <a:p>
            <a:pPr algn="ctr"/>
            <a:r>
              <a:rPr lang="en-US" sz="2000" dirty="0"/>
              <a:t>Success Emails</a:t>
            </a:r>
          </a:p>
        </p:txBody>
      </p:sp>
    </p:spTree>
    <p:extLst>
      <p:ext uri="{BB962C8B-B14F-4D97-AF65-F5344CB8AC3E}">
        <p14:creationId xmlns:p14="http://schemas.microsoft.com/office/powerpoint/2010/main" val="4024381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6899">
                                            <p:txEl>
                                              <p:pRg st="0" end="0"/>
                                            </p:txEl>
                                          </p:spTgt>
                                        </p:tgtEl>
                                        <p:attrNameLst>
                                          <p:attrName>style.visibility</p:attrName>
                                        </p:attrNameLst>
                                      </p:cBhvr>
                                      <p:to>
                                        <p:strVal val="visible"/>
                                      </p:to>
                                    </p:set>
                                    <p:anim calcmode="lin" valueType="num">
                                      <p:cBhvr additive="base">
                                        <p:cTn id="7" dur="500" fill="hold"/>
                                        <p:tgtEl>
                                          <p:spTgt spid="336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68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6899">
                                            <p:txEl>
                                              <p:pRg st="1" end="1"/>
                                            </p:txEl>
                                          </p:spTgt>
                                        </p:tgtEl>
                                        <p:attrNameLst>
                                          <p:attrName>style.visibility</p:attrName>
                                        </p:attrNameLst>
                                      </p:cBhvr>
                                      <p:to>
                                        <p:strVal val="visible"/>
                                      </p:to>
                                    </p:set>
                                    <p:anim calcmode="lin" valueType="num">
                                      <p:cBhvr additive="base">
                                        <p:cTn id="13" dur="500" fill="hold"/>
                                        <p:tgtEl>
                                          <p:spTgt spid="3368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68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36899">
                                            <p:txEl>
                                              <p:pRg st="2" end="2"/>
                                            </p:txEl>
                                          </p:spTgt>
                                        </p:tgtEl>
                                        <p:attrNameLst>
                                          <p:attrName>style.visibility</p:attrName>
                                        </p:attrNameLst>
                                      </p:cBhvr>
                                      <p:to>
                                        <p:strVal val="visible"/>
                                      </p:to>
                                    </p:set>
                                    <p:anim calcmode="lin" valueType="num">
                                      <p:cBhvr additive="base">
                                        <p:cTn id="17" dur="500" fill="hold"/>
                                        <p:tgtEl>
                                          <p:spTgt spid="3368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368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36899">
                                            <p:txEl>
                                              <p:pRg st="3" end="3"/>
                                            </p:txEl>
                                          </p:spTgt>
                                        </p:tgtEl>
                                        <p:attrNameLst>
                                          <p:attrName>style.visibility</p:attrName>
                                        </p:attrNameLst>
                                      </p:cBhvr>
                                      <p:to>
                                        <p:strVal val="visible"/>
                                      </p:to>
                                    </p:set>
                                    <p:anim calcmode="lin" valueType="num">
                                      <p:cBhvr additive="base">
                                        <p:cTn id="21" dur="500" fill="hold"/>
                                        <p:tgtEl>
                                          <p:spTgt spid="3368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368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36899">
                                            <p:txEl>
                                              <p:pRg st="4" end="4"/>
                                            </p:txEl>
                                          </p:spTgt>
                                        </p:tgtEl>
                                        <p:attrNameLst>
                                          <p:attrName>style.visibility</p:attrName>
                                        </p:attrNameLst>
                                      </p:cBhvr>
                                      <p:to>
                                        <p:strVal val="visible"/>
                                      </p:to>
                                    </p:set>
                                    <p:anim calcmode="lin" valueType="num">
                                      <p:cBhvr additive="base">
                                        <p:cTn id="25" dur="500" fill="hold"/>
                                        <p:tgtEl>
                                          <p:spTgt spid="3368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68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36899">
                                            <p:txEl>
                                              <p:pRg st="5" end="5"/>
                                            </p:txEl>
                                          </p:spTgt>
                                        </p:tgtEl>
                                        <p:attrNameLst>
                                          <p:attrName>style.visibility</p:attrName>
                                        </p:attrNameLst>
                                      </p:cBhvr>
                                      <p:to>
                                        <p:strVal val="visible"/>
                                      </p:to>
                                    </p:set>
                                    <p:anim calcmode="lin" valueType="num">
                                      <p:cBhvr additive="base">
                                        <p:cTn id="29" dur="500" fill="hold"/>
                                        <p:tgtEl>
                                          <p:spTgt spid="3368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368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36899">
                                            <p:txEl>
                                              <p:pRg st="6" end="6"/>
                                            </p:txEl>
                                          </p:spTgt>
                                        </p:tgtEl>
                                        <p:attrNameLst>
                                          <p:attrName>style.visibility</p:attrName>
                                        </p:attrNameLst>
                                      </p:cBhvr>
                                      <p:to>
                                        <p:strVal val="visible"/>
                                      </p:to>
                                    </p:set>
                                    <p:anim calcmode="lin" valueType="num">
                                      <p:cBhvr additive="base">
                                        <p:cTn id="33" dur="500" fill="hold"/>
                                        <p:tgtEl>
                                          <p:spTgt spid="3368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3689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336899">
                                            <p:txEl>
                                              <p:pRg st="7" end="7"/>
                                            </p:txEl>
                                          </p:spTgt>
                                        </p:tgtEl>
                                        <p:attrNameLst>
                                          <p:attrName>style.visibility</p:attrName>
                                        </p:attrNameLst>
                                      </p:cBhvr>
                                      <p:to>
                                        <p:strVal val="visible"/>
                                      </p:to>
                                    </p:set>
                                    <p:anim calcmode="lin" valueType="num">
                                      <p:cBhvr additive="base">
                                        <p:cTn id="37" dur="500" fill="hold"/>
                                        <p:tgtEl>
                                          <p:spTgt spid="33689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36899">
                                            <p:txEl>
                                              <p:pRg st="7" end="7"/>
                                            </p:txEl>
                                          </p:spTgt>
                                        </p:tgtEl>
                                        <p:attrNameLst>
                                          <p:attrName>ppt_y</p:attrName>
                                        </p:attrNameLst>
                                      </p:cBhvr>
                                      <p:tavLst>
                                        <p:tav tm="0">
                                          <p:val>
                                            <p:strVal val="#ppt_y"/>
                                          </p:val>
                                        </p:tav>
                                        <p:tav tm="100000">
                                          <p:val>
                                            <p:strVal val="#ppt_y"/>
                                          </p:val>
                                        </p:tav>
                                      </p:tavLst>
                                    </p:anim>
                                  </p:childTnLst>
                                </p:cTn>
                              </p:par>
                              <p:par>
                                <p:cTn id="39" presetID="1"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uiExpand="1" build="p" autoUpdateAnimBg="0"/>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ltLang="en-US" dirty="0"/>
              <a:t>Questions</a:t>
            </a:r>
          </a:p>
        </p:txBody>
      </p:sp>
      <p:sp>
        <p:nvSpPr>
          <p:cNvPr id="51203" name="Rectangle 3"/>
          <p:cNvSpPr>
            <a:spLocks noGrp="1" noChangeArrowheads="1"/>
          </p:cNvSpPr>
          <p:nvPr>
            <p:ph idx="1"/>
          </p:nvPr>
        </p:nvSpPr>
        <p:spPr>
          <a:xfrm>
            <a:off x="928688" y="1608138"/>
            <a:ext cx="7286625" cy="4419600"/>
          </a:xfrm>
        </p:spPr>
        <p:txBody>
          <a:bodyPr/>
          <a:lstStyle/>
          <a:p>
            <a:pPr eaLnBrk="1" hangingPunct="1"/>
            <a:r>
              <a:rPr lang="en-US" altLang="en-US" dirty="0"/>
              <a:t>Do you know how to develop a credit plan?</a:t>
            </a:r>
          </a:p>
          <a:p>
            <a:pPr eaLnBrk="1" hangingPunct="1"/>
            <a:endParaRPr lang="en-US"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42938"/>
            <a:ext cx="7772400" cy="944562"/>
          </a:xfrm>
        </p:spPr>
        <p:txBody>
          <a:bodyPr/>
          <a:lstStyle/>
          <a:p>
            <a:pPr eaLnBrk="1" hangingPunct="1"/>
            <a:r>
              <a:rPr lang="en-US" altLang="en-US" dirty="0"/>
              <a:t>Opt Out for Telemarketers </a:t>
            </a:r>
          </a:p>
        </p:txBody>
      </p:sp>
      <p:sp>
        <p:nvSpPr>
          <p:cNvPr id="354307" name="Rectangle 3"/>
          <p:cNvSpPr>
            <a:spLocks noGrp="1" noChangeArrowheads="1"/>
          </p:cNvSpPr>
          <p:nvPr>
            <p:ph idx="1"/>
          </p:nvPr>
        </p:nvSpPr>
        <p:spPr>
          <a:xfrm>
            <a:off x="939800" y="1600200"/>
            <a:ext cx="7289800" cy="5162550"/>
          </a:xfrm>
        </p:spPr>
        <p:txBody>
          <a:bodyPr/>
          <a:lstStyle/>
          <a:p>
            <a:pPr eaLnBrk="1" hangingPunct="1"/>
            <a:r>
              <a:rPr lang="en-US" altLang="en-US" dirty="0"/>
              <a:t>Getting too many telephone calls:</a:t>
            </a:r>
          </a:p>
          <a:p>
            <a:pPr lvl="1" eaLnBrk="1" hangingPunct="1"/>
            <a:r>
              <a:rPr lang="en-US" altLang="en-US" dirty="0"/>
              <a:t>The do not call registry can be accessed by signing on to:</a:t>
            </a:r>
          </a:p>
          <a:p>
            <a:pPr lvl="2" eaLnBrk="1" hangingPunct="1"/>
            <a:r>
              <a:rPr lang="en-US" altLang="en-US" dirty="0"/>
              <a:t>www.</a:t>
            </a:r>
            <a:r>
              <a:rPr lang="en-US" altLang="en-US" dirty="0">
                <a:hlinkClick r:id="rId2"/>
              </a:rPr>
              <a:t>Donotcall.gov</a:t>
            </a:r>
            <a:endParaRPr lang="en-US" altLang="en-US" dirty="0"/>
          </a:p>
          <a:p>
            <a:pPr lvl="1" eaLnBrk="1" hangingPunct="1"/>
            <a:r>
              <a:rPr lang="en-US" altLang="en-US" dirty="0"/>
              <a:t>From here, you will put in up to 3 phone number(s) and your email address.  </a:t>
            </a:r>
          </a:p>
          <a:p>
            <a:pPr lvl="2" eaLnBrk="1" hangingPunct="1"/>
            <a:r>
              <a:rPr lang="en-US" altLang="en-US" dirty="0"/>
              <a:t>You will then receive confirming emails.  When you receive them, click on the hyperlink to confirm them, and you will be set up on the Do Not Call list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4307">
                                            <p:txEl>
                                              <p:pRg st="0" end="0"/>
                                            </p:txEl>
                                          </p:spTgt>
                                        </p:tgtEl>
                                        <p:attrNameLst>
                                          <p:attrName>style.visibility</p:attrName>
                                        </p:attrNameLst>
                                      </p:cBhvr>
                                      <p:to>
                                        <p:strVal val="visible"/>
                                      </p:to>
                                    </p:set>
                                    <p:anim calcmode="lin" valueType="num">
                                      <p:cBhvr additive="base">
                                        <p:cTn id="7" dur="500" fill="hold"/>
                                        <p:tgtEl>
                                          <p:spTgt spid="3543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43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4307">
                                            <p:txEl>
                                              <p:pRg st="1" end="1"/>
                                            </p:txEl>
                                          </p:spTgt>
                                        </p:tgtEl>
                                        <p:attrNameLst>
                                          <p:attrName>style.visibility</p:attrName>
                                        </p:attrNameLst>
                                      </p:cBhvr>
                                      <p:to>
                                        <p:strVal val="visible"/>
                                      </p:to>
                                    </p:set>
                                    <p:anim calcmode="lin" valueType="num">
                                      <p:cBhvr additive="base">
                                        <p:cTn id="13" dur="500" fill="hold"/>
                                        <p:tgtEl>
                                          <p:spTgt spid="3543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430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54307">
                                            <p:txEl>
                                              <p:pRg st="2" end="2"/>
                                            </p:txEl>
                                          </p:spTgt>
                                        </p:tgtEl>
                                        <p:attrNameLst>
                                          <p:attrName>style.visibility</p:attrName>
                                        </p:attrNameLst>
                                      </p:cBhvr>
                                      <p:to>
                                        <p:strVal val="visible"/>
                                      </p:to>
                                    </p:set>
                                    <p:anim calcmode="lin" valueType="num">
                                      <p:cBhvr additive="base">
                                        <p:cTn id="17" dur="500" fill="hold"/>
                                        <p:tgtEl>
                                          <p:spTgt spid="35430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5430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54307">
                                            <p:txEl>
                                              <p:pRg st="3" end="3"/>
                                            </p:txEl>
                                          </p:spTgt>
                                        </p:tgtEl>
                                        <p:attrNameLst>
                                          <p:attrName>style.visibility</p:attrName>
                                        </p:attrNameLst>
                                      </p:cBhvr>
                                      <p:to>
                                        <p:strVal val="visible"/>
                                      </p:to>
                                    </p:set>
                                    <p:anim calcmode="lin" valueType="num">
                                      <p:cBhvr additive="base">
                                        <p:cTn id="21" dur="500" fill="hold"/>
                                        <p:tgtEl>
                                          <p:spTgt spid="35430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5430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54307">
                                            <p:txEl>
                                              <p:pRg st="4" end="4"/>
                                            </p:txEl>
                                          </p:spTgt>
                                        </p:tgtEl>
                                        <p:attrNameLst>
                                          <p:attrName>style.visibility</p:attrName>
                                        </p:attrNameLst>
                                      </p:cBhvr>
                                      <p:to>
                                        <p:strVal val="visible"/>
                                      </p:to>
                                    </p:set>
                                    <p:anim calcmode="lin" valueType="num">
                                      <p:cBhvr additive="base">
                                        <p:cTn id="25" dur="500" fill="hold"/>
                                        <p:tgtEl>
                                          <p:spTgt spid="3543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430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307" grpId="0" uiExpand="1" build="p" bldLvl="2"/>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dirty="0"/>
              <a:t>Review of Objectives</a:t>
            </a:r>
          </a:p>
        </p:txBody>
      </p:sp>
      <p:sp>
        <p:nvSpPr>
          <p:cNvPr id="52227" name="Rectangle 3"/>
          <p:cNvSpPr>
            <a:spLocks noGrp="1" noChangeArrowheads="1"/>
          </p:cNvSpPr>
          <p:nvPr>
            <p:ph idx="1"/>
          </p:nvPr>
        </p:nvSpPr>
        <p:spPr>
          <a:xfrm>
            <a:off x="914400" y="1600200"/>
            <a:ext cx="7239000" cy="4584700"/>
          </a:xfrm>
        </p:spPr>
        <p:txBody>
          <a:bodyPr/>
          <a:lstStyle/>
          <a:p>
            <a:pPr marL="0" indent="0" eaLnBrk="1" hangingPunct="1">
              <a:buFontTx/>
              <a:buNone/>
            </a:pPr>
            <a:r>
              <a:rPr lang="en-US" altLang="en-US" sz="2400" dirty="0">
                <a:cs typeface="Arial" panose="020B0604020202020204" pitchFamily="34" charset="0"/>
              </a:rPr>
              <a:t>A. Do you know about credit evaluation, credit reports, and your FICO credit score and the principles of effective credit use?</a:t>
            </a:r>
          </a:p>
          <a:p>
            <a:pPr marL="0" indent="0" eaLnBrk="1" hangingPunct="1">
              <a:buFontTx/>
              <a:buNone/>
            </a:pPr>
            <a:r>
              <a:rPr lang="en-US" altLang="en-US" sz="2400" dirty="0"/>
              <a:t>B. Do you understand the correct uses of credit cards?</a:t>
            </a:r>
          </a:p>
          <a:p>
            <a:pPr marL="0" indent="0" eaLnBrk="1" hangingPunct="1">
              <a:buFontTx/>
              <a:buNone/>
            </a:pPr>
            <a:r>
              <a:rPr lang="en-US" altLang="en-US" sz="2400" dirty="0">
                <a:cs typeface="Times New Roman" panose="02020603050405020304" pitchFamily="18" charset="0"/>
              </a:rPr>
              <a:t>C. Do you know how credit cards work and how to manage your credit cards and open credit</a:t>
            </a:r>
            <a:r>
              <a:rPr lang="en-US" altLang="en-US" sz="2400" dirty="0"/>
              <a:t>?</a:t>
            </a:r>
          </a:p>
          <a:p>
            <a:pPr marL="0" indent="0" eaLnBrk="1" hangingPunct="1">
              <a:buNone/>
              <a:defRPr/>
            </a:pPr>
            <a:r>
              <a:rPr lang="en-US" altLang="en-US" sz="2400" dirty="0"/>
              <a:t>D. Do you u</a:t>
            </a:r>
            <a:r>
              <a:rPr lang="en-US" altLang="en-US" sz="2400" dirty="0">
                <a:cs typeface="Times New Roman" panose="02020603050405020304" pitchFamily="18" charset="0"/>
              </a:rPr>
              <a:t>nderstand how to develop your Credit Plan</a:t>
            </a: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box(in)">
                                      <p:cBhvr>
                                        <p:cTn id="7" dur="500"/>
                                        <p:tgtEl>
                                          <p:spTgt spid="52227">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2227">
                                            <p:txEl>
                                              <p:pRg st="1" end="1"/>
                                            </p:txEl>
                                          </p:spTgt>
                                        </p:tgtEl>
                                        <p:attrNameLst>
                                          <p:attrName>style.visibility</p:attrName>
                                        </p:attrNameLst>
                                      </p:cBhvr>
                                      <p:to>
                                        <p:strVal val="visible"/>
                                      </p:to>
                                    </p:set>
                                    <p:animEffect transition="in" filter="box(in)">
                                      <p:cBhvr>
                                        <p:cTn id="10" dur="500"/>
                                        <p:tgtEl>
                                          <p:spTgt spid="52227">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52227">
                                            <p:txEl>
                                              <p:pRg st="2" end="2"/>
                                            </p:txEl>
                                          </p:spTgt>
                                        </p:tgtEl>
                                        <p:attrNameLst>
                                          <p:attrName>style.visibility</p:attrName>
                                        </p:attrNameLst>
                                      </p:cBhvr>
                                      <p:to>
                                        <p:strVal val="visible"/>
                                      </p:to>
                                    </p:set>
                                    <p:animEffect transition="in" filter="box(in)">
                                      <p:cBhvr>
                                        <p:cTn id="13" dur="500"/>
                                        <p:tgtEl>
                                          <p:spTgt spid="52227">
                                            <p:txEl>
                                              <p:pRg st="2" end="2"/>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52227">
                                            <p:txEl>
                                              <p:pRg st="3" end="3"/>
                                            </p:txEl>
                                          </p:spTgt>
                                        </p:tgtEl>
                                        <p:attrNameLst>
                                          <p:attrName>style.visibility</p:attrName>
                                        </p:attrNameLst>
                                      </p:cBhvr>
                                      <p:to>
                                        <p:strVal val="visible"/>
                                      </p:to>
                                    </p:set>
                                    <p:animEffect transition="in" filter="box(in)">
                                      <p:cBhvr>
                                        <p:cTn id="16" dur="500"/>
                                        <p:tgtEl>
                                          <p:spTgt spid="522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uiExpand="1" build="p" bldLvl="2"/>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eaLnBrk="1" hangingPunct="1"/>
            <a:r>
              <a:rPr lang="en-US" altLang="en-US" dirty="0"/>
              <a:t>Case Study #1</a:t>
            </a:r>
          </a:p>
        </p:txBody>
      </p:sp>
      <p:sp>
        <p:nvSpPr>
          <p:cNvPr id="59395" name="Content Placeholder 2"/>
          <p:cNvSpPr>
            <a:spLocks noGrp="1"/>
          </p:cNvSpPr>
          <p:nvPr>
            <p:ph idx="1"/>
          </p:nvPr>
        </p:nvSpPr>
        <p:spPr>
          <a:xfrm>
            <a:off x="914400" y="1600200"/>
            <a:ext cx="7696200" cy="4584700"/>
          </a:xfrm>
        </p:spPr>
        <p:txBody>
          <a:bodyPr/>
          <a:lstStyle/>
          <a:p>
            <a:pPr eaLnBrk="1" hangingPunct="1">
              <a:lnSpc>
                <a:spcPct val="90000"/>
              </a:lnSpc>
              <a:buFont typeface="Wingdings" panose="05000000000000000000" pitchFamily="2" charset="2"/>
              <a:buNone/>
            </a:pPr>
            <a:r>
              <a:rPr lang="en-US" altLang="en-US" sz="2400" dirty="0"/>
              <a:t>Data:</a:t>
            </a:r>
          </a:p>
          <a:p>
            <a:pPr eaLnBrk="1" hangingPunct="1">
              <a:lnSpc>
                <a:spcPct val="90000"/>
              </a:lnSpc>
            </a:pPr>
            <a:r>
              <a:rPr lang="en-US" altLang="en-US" sz="2400" dirty="0"/>
              <a:t>Bill, a BYU student, was reading about the importance of keeping a high credit score, and got his FICO score of 690.  He heard a rumor that to improve his FICO score, he needed to reduce the number of cards in his name.  Bill  cancelled three of his five credit/bank cards which he had not used in a long time.  Instead of helping, the next time he purchased his FICO score it had dropped by 40 points. </a:t>
            </a:r>
          </a:p>
          <a:p>
            <a:pPr eaLnBrk="1" hangingPunct="1">
              <a:lnSpc>
                <a:spcPct val="90000"/>
              </a:lnSpc>
              <a:buFont typeface="Wingdings" panose="05000000000000000000" pitchFamily="2" charset="2"/>
              <a:buNone/>
            </a:pPr>
            <a:r>
              <a:rPr lang="en-US" altLang="en-US" sz="2400" dirty="0"/>
              <a:t>Analysis:</a:t>
            </a:r>
          </a:p>
          <a:p>
            <a:pPr lvl="1" eaLnBrk="1" hangingPunct="1">
              <a:lnSpc>
                <a:spcPct val="90000"/>
              </a:lnSpc>
            </a:pPr>
            <a:r>
              <a:rPr lang="en-US" altLang="en-US" dirty="0"/>
              <a:t>A. List three possible reasons why his score may have dropped?</a:t>
            </a:r>
          </a:p>
          <a:p>
            <a:pPr lvl="1" eaLnBrk="1" hangingPunct="1">
              <a:lnSpc>
                <a:spcPct val="90000"/>
              </a:lnSpc>
            </a:pPr>
            <a:r>
              <a:rPr lang="en-US" altLang="en-US" dirty="0"/>
              <a:t>B. What should he have done to make sure the cancelled cards helped, and not hurt, his score?</a:t>
            </a:r>
          </a:p>
          <a:p>
            <a:pPr lvl="1" eaLnBrk="1" hangingPunct="1">
              <a:lnSpc>
                <a:spcPct val="90000"/>
              </a:lnSpc>
            </a:pPr>
            <a:r>
              <a:rPr lang="en-US" altLang="en-US" dirty="0"/>
              <a:t>C.  What things might he do to improve his score?</a:t>
            </a:r>
          </a:p>
        </p:txBody>
      </p:sp>
    </p:spTree>
    <p:extLst>
      <p:ext uri="{BB962C8B-B14F-4D97-AF65-F5344CB8AC3E}">
        <p14:creationId xmlns:p14="http://schemas.microsoft.com/office/powerpoint/2010/main" val="34283164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box(in)">
                                      <p:cBhvr>
                                        <p:cTn id="7" dur="500"/>
                                        <p:tgtEl>
                                          <p:spTgt spid="593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9395">
                                            <p:txEl>
                                              <p:pRg st="1" end="1"/>
                                            </p:txEl>
                                          </p:spTgt>
                                        </p:tgtEl>
                                        <p:attrNameLst>
                                          <p:attrName>style.visibility</p:attrName>
                                        </p:attrNameLst>
                                      </p:cBhvr>
                                      <p:to>
                                        <p:strVal val="visible"/>
                                      </p:to>
                                    </p:set>
                                    <p:animEffect transition="in" filter="box(in)">
                                      <p:cBhvr>
                                        <p:cTn id="12" dur="500"/>
                                        <p:tgtEl>
                                          <p:spTgt spid="5939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animEffect transition="in" filter="box(in)">
                                      <p:cBhvr>
                                        <p:cTn id="15" dur="500"/>
                                        <p:tgtEl>
                                          <p:spTgt spid="5939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9395">
                                            <p:txEl>
                                              <p:pRg st="3" end="3"/>
                                            </p:txEl>
                                          </p:spTgt>
                                        </p:tgtEl>
                                        <p:attrNameLst>
                                          <p:attrName>style.visibility</p:attrName>
                                        </p:attrNameLst>
                                      </p:cBhvr>
                                      <p:to>
                                        <p:strVal val="visible"/>
                                      </p:to>
                                    </p:set>
                                    <p:animEffect transition="in" filter="box(in)">
                                      <p:cBhvr>
                                        <p:cTn id="18" dur="500"/>
                                        <p:tgtEl>
                                          <p:spTgt spid="5939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9395">
                                            <p:txEl>
                                              <p:pRg st="4" end="4"/>
                                            </p:txEl>
                                          </p:spTgt>
                                        </p:tgtEl>
                                        <p:attrNameLst>
                                          <p:attrName>style.visibility</p:attrName>
                                        </p:attrNameLst>
                                      </p:cBhvr>
                                      <p:to>
                                        <p:strVal val="visible"/>
                                      </p:to>
                                    </p:set>
                                    <p:animEffect transition="in" filter="box(in)">
                                      <p:cBhvr>
                                        <p:cTn id="21" dur="500"/>
                                        <p:tgtEl>
                                          <p:spTgt spid="5939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9395">
                                            <p:txEl>
                                              <p:pRg st="5" end="5"/>
                                            </p:txEl>
                                          </p:spTgt>
                                        </p:tgtEl>
                                        <p:attrNameLst>
                                          <p:attrName>style.visibility</p:attrName>
                                        </p:attrNameLst>
                                      </p:cBhvr>
                                      <p:to>
                                        <p:strVal val="visible"/>
                                      </p:to>
                                    </p:set>
                                    <p:animEffect transition="in" filter="box(in)">
                                      <p:cBhvr>
                                        <p:cTn id="24" dur="500"/>
                                        <p:tgtEl>
                                          <p:spTgt spid="593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uiExpand="1" build="p" bldLvl="2"/>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pPr eaLnBrk="1" hangingPunct="1"/>
            <a:r>
              <a:rPr lang="en-US" altLang="en-US" dirty="0"/>
              <a:t>Case Study #1 Answers</a:t>
            </a:r>
          </a:p>
        </p:txBody>
      </p:sp>
      <p:sp>
        <p:nvSpPr>
          <p:cNvPr id="60419" name="Content Placeholder 2"/>
          <p:cNvSpPr>
            <a:spLocks noGrp="1"/>
          </p:cNvSpPr>
          <p:nvPr>
            <p:ph idx="1"/>
          </p:nvPr>
        </p:nvSpPr>
        <p:spPr>
          <a:xfrm>
            <a:off x="928688" y="1608138"/>
            <a:ext cx="7286625" cy="4419600"/>
          </a:xfrm>
        </p:spPr>
        <p:txBody>
          <a:bodyPr/>
          <a:lstStyle/>
          <a:p>
            <a:pPr eaLnBrk="1" hangingPunct="1"/>
            <a:r>
              <a:rPr lang="en-US" altLang="en-US" dirty="0"/>
              <a:t>A. Three possible reasons his score may have dropped:</a:t>
            </a:r>
          </a:p>
          <a:p>
            <a:pPr lvl="1" eaLnBrk="1" hangingPunct="1"/>
            <a:r>
              <a:rPr lang="en-US" altLang="en-US" dirty="0"/>
              <a:t>1.  </a:t>
            </a:r>
            <a:r>
              <a:rPr lang="en-US" altLang="en-US" u="sng" dirty="0"/>
              <a:t>History</a:t>
            </a:r>
            <a:r>
              <a:rPr lang="en-US" altLang="en-US" dirty="0"/>
              <a:t>.  One of the cards cancelled was his card with the longest history.  His score may have dropped as his time with credit was lessened.</a:t>
            </a:r>
          </a:p>
          <a:p>
            <a:pPr lvl="1" eaLnBrk="1" hangingPunct="1"/>
            <a:r>
              <a:rPr lang="en-US" altLang="en-US" dirty="0"/>
              <a:t>2.  </a:t>
            </a:r>
            <a:r>
              <a:rPr lang="en-US" altLang="en-US" u="sng" dirty="0"/>
              <a:t>Available credit</a:t>
            </a:r>
            <a:r>
              <a:rPr lang="en-US" altLang="en-US" dirty="0"/>
              <a:t>.  Each of the cancelled cards had a large amount of available credit.  When these were cancelled, they decreased his total available credit, and increased his percentage usage each month, resulting in a lower score.</a:t>
            </a:r>
          </a:p>
          <a:p>
            <a:pPr lvl="1" eaLnBrk="1" hangingPunct="1"/>
            <a:r>
              <a:rPr lang="en-US" altLang="en-US" dirty="0"/>
              <a:t>3.  </a:t>
            </a:r>
            <a:r>
              <a:rPr lang="en-US" altLang="en-US" u="sng" dirty="0"/>
              <a:t>Mix</a:t>
            </a:r>
            <a:r>
              <a:rPr lang="en-US" altLang="en-US" dirty="0"/>
              <a:t>.  Perhaps the cards cancelled resulted in a mix of credit that was biased toward one type of card.  This may have lowered his score.</a:t>
            </a:r>
          </a:p>
        </p:txBody>
      </p:sp>
    </p:spTree>
    <p:extLst>
      <p:ext uri="{BB962C8B-B14F-4D97-AF65-F5344CB8AC3E}">
        <p14:creationId xmlns:p14="http://schemas.microsoft.com/office/powerpoint/2010/main" val="7592633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box(in)">
                                      <p:cBhvr>
                                        <p:cTn id="7" dur="500"/>
                                        <p:tgtEl>
                                          <p:spTgt spid="604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0419">
                                            <p:txEl>
                                              <p:pRg st="1" end="1"/>
                                            </p:txEl>
                                          </p:spTgt>
                                        </p:tgtEl>
                                        <p:attrNameLst>
                                          <p:attrName>style.visibility</p:attrName>
                                        </p:attrNameLst>
                                      </p:cBhvr>
                                      <p:to>
                                        <p:strVal val="visible"/>
                                      </p:to>
                                    </p:set>
                                    <p:animEffect transition="in" filter="box(in)">
                                      <p:cBhvr>
                                        <p:cTn id="12" dur="500"/>
                                        <p:tgtEl>
                                          <p:spTgt spid="6041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0419">
                                            <p:txEl>
                                              <p:pRg st="2" end="2"/>
                                            </p:txEl>
                                          </p:spTgt>
                                        </p:tgtEl>
                                        <p:attrNameLst>
                                          <p:attrName>style.visibility</p:attrName>
                                        </p:attrNameLst>
                                      </p:cBhvr>
                                      <p:to>
                                        <p:strVal val="visible"/>
                                      </p:to>
                                    </p:set>
                                    <p:animEffect transition="in" filter="box(in)">
                                      <p:cBhvr>
                                        <p:cTn id="17" dur="500"/>
                                        <p:tgtEl>
                                          <p:spTgt spid="6041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0419">
                                            <p:txEl>
                                              <p:pRg st="3" end="3"/>
                                            </p:txEl>
                                          </p:spTgt>
                                        </p:tgtEl>
                                        <p:attrNameLst>
                                          <p:attrName>style.visibility</p:attrName>
                                        </p:attrNameLst>
                                      </p:cBhvr>
                                      <p:to>
                                        <p:strVal val="visible"/>
                                      </p:to>
                                    </p:set>
                                    <p:animEffect transition="in" filter="box(in)">
                                      <p:cBhvr>
                                        <p:cTn id="22" dur="500"/>
                                        <p:tgtEl>
                                          <p:spTgt spid="604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uiExpand="1" build="p" bldLvl="2"/>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pPr eaLnBrk="1" hangingPunct="1"/>
            <a:r>
              <a:rPr lang="en-US" altLang="en-US" dirty="0"/>
              <a:t>Case Study #1 Answers</a:t>
            </a:r>
          </a:p>
        </p:txBody>
      </p:sp>
      <p:sp>
        <p:nvSpPr>
          <p:cNvPr id="3" name="Content Placeholder 2"/>
          <p:cNvSpPr>
            <a:spLocks noGrp="1"/>
          </p:cNvSpPr>
          <p:nvPr>
            <p:ph idx="1"/>
          </p:nvPr>
        </p:nvSpPr>
        <p:spPr>
          <a:xfrm>
            <a:off x="914400" y="1600200"/>
            <a:ext cx="7696200" cy="4584700"/>
          </a:xfrm>
        </p:spPr>
        <p:txBody>
          <a:bodyPr/>
          <a:lstStyle/>
          <a:p>
            <a:pPr marL="914400" lvl="1" indent="-457200" eaLnBrk="1" hangingPunct="1">
              <a:buFontTx/>
              <a:buNone/>
            </a:pPr>
            <a:r>
              <a:rPr lang="en-US" altLang="en-US" sz="2800" dirty="0"/>
              <a:t>B. What should he have done to make sure his score did not drop:</a:t>
            </a:r>
          </a:p>
          <a:p>
            <a:pPr marL="1314450" lvl="2" indent="-457200" eaLnBrk="1" hangingPunct="1">
              <a:buFontTx/>
              <a:buNone/>
            </a:pPr>
            <a:r>
              <a:rPr lang="en-US" altLang="en-US" dirty="0"/>
              <a:t>1.   </a:t>
            </a:r>
            <a:r>
              <a:rPr lang="en-US" altLang="en-US" u="sng" dirty="0"/>
              <a:t>History</a:t>
            </a:r>
            <a:r>
              <a:rPr lang="en-US" altLang="en-US" dirty="0"/>
              <a:t>. Make sure the cards cancelled did not have his longest credit history.  He should keep the card with the longest credit history.</a:t>
            </a:r>
          </a:p>
          <a:p>
            <a:pPr marL="1314450" lvl="2" indent="-457200" eaLnBrk="1" hangingPunct="1">
              <a:buFontTx/>
              <a:buNone/>
            </a:pPr>
            <a:r>
              <a:rPr lang="en-US" altLang="en-US" dirty="0"/>
              <a:t>2.  	</a:t>
            </a:r>
            <a:r>
              <a:rPr lang="en-US" altLang="en-US" u="sng" dirty="0"/>
              <a:t>Limits</a:t>
            </a:r>
            <a:r>
              <a:rPr lang="en-US" altLang="en-US" dirty="0"/>
              <a:t>.  Before dropping the cards, he should go to his existing credit/bank card companies and request an increase in credit limit, at least to match the amount he had previously.  If they will not increase the limit, keep the old cards.</a:t>
            </a:r>
          </a:p>
          <a:p>
            <a:pPr marL="1314450" lvl="2" indent="-457200" eaLnBrk="1" hangingPunct="1">
              <a:buFontTx/>
              <a:buNone/>
            </a:pPr>
            <a:r>
              <a:rPr lang="en-US" altLang="en-US" dirty="0"/>
              <a:t>3.  	</a:t>
            </a:r>
            <a:r>
              <a:rPr lang="en-US" altLang="en-US" u="sng" dirty="0"/>
              <a:t>Mix</a:t>
            </a:r>
            <a:r>
              <a:rPr lang="en-US" altLang="en-US" dirty="0"/>
              <a:t>.  Even though the cards may not be used, if they give a better mix, it may be wise to keep them.  Avoid too many of the same types of cards.</a:t>
            </a:r>
          </a:p>
          <a:p>
            <a:pPr marL="914400" lvl="1" indent="-457200" eaLnBrk="1" hangingPunct="1"/>
            <a:endParaRPr lang="en-US" altLang="en-US" dirty="0"/>
          </a:p>
        </p:txBody>
      </p:sp>
    </p:spTree>
    <p:extLst>
      <p:ext uri="{BB962C8B-B14F-4D97-AF65-F5344CB8AC3E}">
        <p14:creationId xmlns:p14="http://schemas.microsoft.com/office/powerpoint/2010/main" val="39331042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3"/>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pPr eaLnBrk="1" hangingPunct="1"/>
            <a:r>
              <a:rPr lang="en-US" altLang="en-US" dirty="0"/>
              <a:t>Case Study #1 Answers</a:t>
            </a:r>
          </a:p>
        </p:txBody>
      </p:sp>
      <p:sp>
        <p:nvSpPr>
          <p:cNvPr id="62467" name="Content Placeholder 2"/>
          <p:cNvSpPr>
            <a:spLocks noGrp="1"/>
          </p:cNvSpPr>
          <p:nvPr>
            <p:ph idx="1"/>
          </p:nvPr>
        </p:nvSpPr>
        <p:spPr>
          <a:xfrm>
            <a:off x="928688" y="1608138"/>
            <a:ext cx="7286625" cy="4419600"/>
          </a:xfrm>
        </p:spPr>
        <p:txBody>
          <a:bodyPr/>
          <a:lstStyle/>
          <a:p>
            <a:pPr marL="914400" lvl="1" indent="-457200" eaLnBrk="1" hangingPunct="1">
              <a:buFontTx/>
              <a:buNone/>
            </a:pPr>
            <a:r>
              <a:rPr lang="en-US" altLang="en-US" sz="2800" dirty="0"/>
              <a:t>C. What other things might he do to improve his credit score </a:t>
            </a:r>
            <a:r>
              <a:rPr lang="en-US" altLang="en-US" dirty="0"/>
              <a:t>(above what has been talked about)?</a:t>
            </a:r>
          </a:p>
          <a:p>
            <a:pPr marL="1314450" lvl="2" indent="-457200" eaLnBrk="1" hangingPunct="1">
              <a:buFontTx/>
              <a:buNone/>
            </a:pPr>
            <a:r>
              <a:rPr lang="en-US" altLang="en-US" dirty="0"/>
              <a:t>1. 	</a:t>
            </a:r>
            <a:r>
              <a:rPr lang="en-US" altLang="en-US" u="sng" dirty="0"/>
              <a:t>Payment Record</a:t>
            </a:r>
            <a:r>
              <a:rPr lang="en-US" altLang="en-US" dirty="0"/>
              <a:t>.  Tighten his budget and save 20%.  Pay bills on time and don’t miss!</a:t>
            </a:r>
          </a:p>
          <a:p>
            <a:pPr marL="1314450" lvl="2" indent="-457200" eaLnBrk="1" hangingPunct="1">
              <a:buFontTx/>
              <a:buNone/>
            </a:pPr>
            <a:r>
              <a:rPr lang="en-US" altLang="en-US" dirty="0"/>
              <a:t>2.	</a:t>
            </a:r>
            <a:r>
              <a:rPr lang="en-US" altLang="en-US" u="sng" dirty="0"/>
              <a:t>Amount Owed</a:t>
            </a:r>
            <a:r>
              <a:rPr lang="en-US" altLang="en-US" dirty="0"/>
              <a:t>.  Use that 20% and any additional money to pay down debt (after he has started his Emergency fund).  This will reduce his amount owed and his usage of available balances.  </a:t>
            </a:r>
          </a:p>
          <a:p>
            <a:pPr marL="1314450" lvl="2" indent="-457200" eaLnBrk="1" hangingPunct="1">
              <a:buFontTx/>
              <a:buNone/>
            </a:pPr>
            <a:r>
              <a:rPr lang="en-US" altLang="en-US" dirty="0"/>
              <a:t>3.	</a:t>
            </a:r>
            <a:r>
              <a:rPr lang="en-US" altLang="en-US" u="sng" dirty="0"/>
              <a:t>Limits</a:t>
            </a:r>
            <a:r>
              <a:rPr lang="en-US" altLang="en-US" dirty="0"/>
              <a:t>.  Call his credit card companies and request an increase in credit limits.  This will help his use of available balances.</a:t>
            </a:r>
          </a:p>
        </p:txBody>
      </p:sp>
    </p:spTree>
    <p:extLst>
      <p:ext uri="{BB962C8B-B14F-4D97-AF65-F5344CB8AC3E}">
        <p14:creationId xmlns:p14="http://schemas.microsoft.com/office/powerpoint/2010/main" val="35327092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Effect transition="in" filter="box(in)">
                                      <p:cBhvr>
                                        <p:cTn id="7" dur="500"/>
                                        <p:tgtEl>
                                          <p:spTgt spid="624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2467">
                                            <p:txEl>
                                              <p:pRg st="1" end="1"/>
                                            </p:txEl>
                                          </p:spTgt>
                                        </p:tgtEl>
                                        <p:attrNameLst>
                                          <p:attrName>style.visibility</p:attrName>
                                        </p:attrNameLst>
                                      </p:cBhvr>
                                      <p:to>
                                        <p:strVal val="visible"/>
                                      </p:to>
                                    </p:set>
                                    <p:animEffect transition="in" filter="box(in)">
                                      <p:cBhvr>
                                        <p:cTn id="12" dur="500"/>
                                        <p:tgtEl>
                                          <p:spTgt spid="6246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2467">
                                            <p:txEl>
                                              <p:pRg st="2" end="2"/>
                                            </p:txEl>
                                          </p:spTgt>
                                        </p:tgtEl>
                                        <p:attrNameLst>
                                          <p:attrName>style.visibility</p:attrName>
                                        </p:attrNameLst>
                                      </p:cBhvr>
                                      <p:to>
                                        <p:strVal val="visible"/>
                                      </p:to>
                                    </p:set>
                                    <p:animEffect transition="in" filter="box(in)">
                                      <p:cBhvr>
                                        <p:cTn id="17" dur="500"/>
                                        <p:tgtEl>
                                          <p:spTgt spid="6246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2467">
                                            <p:txEl>
                                              <p:pRg st="3" end="3"/>
                                            </p:txEl>
                                          </p:spTgt>
                                        </p:tgtEl>
                                        <p:attrNameLst>
                                          <p:attrName>style.visibility</p:attrName>
                                        </p:attrNameLst>
                                      </p:cBhvr>
                                      <p:to>
                                        <p:strVal val="visible"/>
                                      </p:to>
                                    </p:set>
                                    <p:animEffect transition="in" filter="box(in)">
                                      <p:cBhvr>
                                        <p:cTn id="22" dur="500"/>
                                        <p:tgtEl>
                                          <p:spTgt spid="624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uiExpand="1" build="p" bldLvl="3"/>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pPr eaLnBrk="1" hangingPunct="1"/>
            <a:r>
              <a:rPr lang="en-US" altLang="en-US" dirty="0"/>
              <a:t>Case Study #1 Answers</a:t>
            </a:r>
          </a:p>
        </p:txBody>
      </p:sp>
      <p:sp>
        <p:nvSpPr>
          <p:cNvPr id="63491" name="Content Placeholder 2"/>
          <p:cNvSpPr>
            <a:spLocks noGrp="1"/>
          </p:cNvSpPr>
          <p:nvPr>
            <p:ph idx="1"/>
          </p:nvPr>
        </p:nvSpPr>
        <p:spPr>
          <a:xfrm>
            <a:off x="928688" y="1608138"/>
            <a:ext cx="7286625" cy="4419600"/>
          </a:xfrm>
        </p:spPr>
        <p:txBody>
          <a:bodyPr/>
          <a:lstStyle/>
          <a:p>
            <a:pPr marL="1371600" lvl="2" indent="-514350" eaLnBrk="1" hangingPunct="1">
              <a:buFontTx/>
              <a:buNone/>
            </a:pPr>
            <a:r>
              <a:rPr lang="en-US" altLang="en-US" dirty="0"/>
              <a:t>4.	</a:t>
            </a:r>
            <a:r>
              <a:rPr lang="en-US" altLang="en-US" u="sng" dirty="0"/>
              <a:t>Credit History</a:t>
            </a:r>
            <a:r>
              <a:rPr lang="en-US" altLang="en-US" dirty="0"/>
              <a:t>.  If he can convince his parents (I am not sure I would do this), have him included on one of his parent’s credit cards.  This will increase his credit history (this is called piggybacking and it works only for families, not individuals).</a:t>
            </a:r>
          </a:p>
          <a:p>
            <a:pPr marL="1371600" lvl="2" indent="-514350" eaLnBrk="1" hangingPunct="1">
              <a:buFontTx/>
              <a:buNone/>
            </a:pPr>
            <a:r>
              <a:rPr lang="en-US" altLang="en-US" dirty="0"/>
              <a:t>5.	</a:t>
            </a:r>
            <a:r>
              <a:rPr lang="en-US" altLang="en-US" u="sng" dirty="0"/>
              <a:t>Application Histor</a:t>
            </a:r>
            <a:r>
              <a:rPr lang="en-US" altLang="en-US" dirty="0"/>
              <a:t>y.  Do not apply for new cards.  Generally, I recommend between 2-4 cards for most individuals.  Do not get new cards (just for the store credit)</a:t>
            </a:r>
          </a:p>
          <a:p>
            <a:pPr marL="1371600" lvl="2" indent="-514350" eaLnBrk="1" hangingPunct="1">
              <a:buFontTx/>
              <a:buAutoNum type="arabicPeriod" startAt="6"/>
            </a:pPr>
            <a:r>
              <a:rPr lang="en-US" altLang="en-US" u="sng" dirty="0"/>
              <a:t>Credit Mix</a:t>
            </a:r>
            <a:r>
              <a:rPr lang="en-US" altLang="en-US" dirty="0"/>
              <a:t>.  Do not apply for too many of the same type of cards.</a:t>
            </a:r>
          </a:p>
          <a:p>
            <a:pPr marL="1371600" lvl="2" indent="-514350" eaLnBrk="1" hangingPunct="1">
              <a:buFontTx/>
              <a:buAutoNum type="arabicPeriod" startAt="6"/>
            </a:pPr>
            <a:endParaRPr lang="en-US" altLang="en-US" dirty="0"/>
          </a:p>
          <a:p>
            <a:pPr marL="1371600" lvl="2" indent="-514350" eaLnBrk="1" hangingPunct="1">
              <a:buFontTx/>
              <a:buNone/>
            </a:pPr>
            <a:endParaRPr lang="en-US" altLang="en-US" dirty="0"/>
          </a:p>
        </p:txBody>
      </p:sp>
    </p:spTree>
    <p:extLst>
      <p:ext uri="{BB962C8B-B14F-4D97-AF65-F5344CB8AC3E}">
        <p14:creationId xmlns:p14="http://schemas.microsoft.com/office/powerpoint/2010/main" val="4287359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box(in)">
                                      <p:cBhvr>
                                        <p:cTn id="7" dur="500"/>
                                        <p:tgtEl>
                                          <p:spTgt spid="63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3491">
                                            <p:txEl>
                                              <p:pRg st="1" end="1"/>
                                            </p:txEl>
                                          </p:spTgt>
                                        </p:tgtEl>
                                        <p:attrNameLst>
                                          <p:attrName>style.visibility</p:attrName>
                                        </p:attrNameLst>
                                      </p:cBhvr>
                                      <p:to>
                                        <p:strVal val="visible"/>
                                      </p:to>
                                    </p:set>
                                    <p:animEffect transition="in" filter="box(in)">
                                      <p:cBhvr>
                                        <p:cTn id="12" dur="500"/>
                                        <p:tgtEl>
                                          <p:spTgt spid="634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3491">
                                            <p:txEl>
                                              <p:pRg st="2" end="2"/>
                                            </p:txEl>
                                          </p:spTgt>
                                        </p:tgtEl>
                                        <p:attrNameLst>
                                          <p:attrName>style.visibility</p:attrName>
                                        </p:attrNameLst>
                                      </p:cBhvr>
                                      <p:to>
                                        <p:strVal val="visible"/>
                                      </p:to>
                                    </p:set>
                                    <p:animEffect transition="in" filter="box(in)">
                                      <p:cBhvr>
                                        <p:cTn id="17" dur="500"/>
                                        <p:tgtEl>
                                          <p:spTgt spid="634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uiExpand="1" build="p" bldLvl="3"/>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dirty="0"/>
              <a:t>Case Study #2</a:t>
            </a:r>
          </a:p>
        </p:txBody>
      </p:sp>
      <p:sp>
        <p:nvSpPr>
          <p:cNvPr id="65539" name="Rectangle 3"/>
          <p:cNvSpPr>
            <a:spLocks noGrp="1" noChangeArrowheads="1"/>
          </p:cNvSpPr>
          <p:nvPr>
            <p:ph idx="1"/>
          </p:nvPr>
        </p:nvSpPr>
        <p:spPr>
          <a:xfrm>
            <a:off x="914400" y="1600200"/>
            <a:ext cx="7543800" cy="5194300"/>
          </a:xfrm>
        </p:spPr>
        <p:txBody>
          <a:bodyPr/>
          <a:lstStyle/>
          <a:p>
            <a:pPr eaLnBrk="1" hangingPunct="1"/>
            <a:r>
              <a:rPr lang="en-US" altLang="en-US" dirty="0"/>
              <a:t>Data</a:t>
            </a:r>
          </a:p>
          <a:p>
            <a:pPr lvl="1" eaLnBrk="1" hangingPunct="1"/>
            <a:r>
              <a:rPr lang="en-US" altLang="en-US" dirty="0"/>
              <a:t>Adrian Tanner graduated from college and got her first job.  Based on her salary of $70,000, the bank pre-qualified her for a home loan and she found the perfect house.  However, when she went in to finalize the loan, she was told that she didn’t qualify for the loan due to her low credit scores.</a:t>
            </a:r>
          </a:p>
          <a:p>
            <a:pPr eaLnBrk="1" hangingPunct="1"/>
            <a:r>
              <a:rPr lang="en-US" altLang="en-US" dirty="0"/>
              <a:t>Application</a:t>
            </a:r>
          </a:p>
          <a:p>
            <a:pPr lvl="1" eaLnBrk="1" hangingPunct="1"/>
            <a:r>
              <a:rPr lang="en-US" altLang="en-US" dirty="0"/>
              <a:t>A. What didn’t she do? </a:t>
            </a:r>
          </a:p>
          <a:p>
            <a:pPr lvl="1" eaLnBrk="1" hangingPunct="1"/>
            <a:r>
              <a:rPr lang="en-US" altLang="en-US" dirty="0"/>
              <a:t>B. What should she have done? and </a:t>
            </a:r>
          </a:p>
          <a:p>
            <a:pPr lvl="1" eaLnBrk="1" hangingPunct="1"/>
            <a:r>
              <a:rPr lang="en-US" altLang="en-US" dirty="0"/>
              <a:t>C.  What can she do to remedy the situation?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553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553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553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553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55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ltLang="en-US" dirty="0"/>
              <a:t>Case Study #2 Answers</a:t>
            </a:r>
          </a:p>
        </p:txBody>
      </p:sp>
      <p:sp>
        <p:nvSpPr>
          <p:cNvPr id="55299" name="Rectangle 3"/>
          <p:cNvSpPr>
            <a:spLocks noGrp="1" noChangeArrowheads="1"/>
          </p:cNvSpPr>
          <p:nvPr>
            <p:ph idx="1"/>
          </p:nvPr>
        </p:nvSpPr>
        <p:spPr>
          <a:xfrm>
            <a:off x="914400" y="1600200"/>
            <a:ext cx="7315200" cy="5194300"/>
          </a:xfrm>
        </p:spPr>
        <p:txBody>
          <a:bodyPr/>
          <a:lstStyle/>
          <a:p>
            <a:pPr eaLnBrk="1" hangingPunct="1"/>
            <a:r>
              <a:rPr lang="en-US" altLang="en-US" dirty="0"/>
              <a:t>Recommendations:</a:t>
            </a:r>
          </a:p>
          <a:p>
            <a:pPr lvl="1" eaLnBrk="1" hangingPunct="1"/>
            <a:r>
              <a:rPr lang="en-US" altLang="en-US" dirty="0"/>
              <a:t>A.  What she didn’t do was determine her credit score before going and getting a loan.  Know your credit score before you go.  Knowledge is power!</a:t>
            </a:r>
          </a:p>
          <a:p>
            <a:pPr lvl="1" eaLnBrk="1" hangingPunct="1"/>
            <a:r>
              <a:rPr lang="en-US" altLang="en-US" dirty="0"/>
              <a:t>B.  She should have reviewed her credit report and score, and tried to resolve any problem areas of her credit before getting the loan.  She also should have gotten her credit score to see how she was looked upon by the financial community.</a:t>
            </a:r>
          </a:p>
          <a:p>
            <a:pPr lvl="1" eaLnBrk="1" hangingPunct="1"/>
            <a:r>
              <a:rPr lang="en-US" altLang="en-US" dirty="0"/>
              <a:t>C.  She can get her free annual credit report from each of the three agencies each year, and then pay to get her credit score (or get a free one), then work to improve that score.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box(in)">
                                      <p:cBhvr>
                                        <p:cTn id="7" dur="500"/>
                                        <p:tgtEl>
                                          <p:spTgt spid="552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5299">
                                            <p:txEl>
                                              <p:pRg st="1" end="1"/>
                                            </p:txEl>
                                          </p:spTgt>
                                        </p:tgtEl>
                                        <p:attrNameLst>
                                          <p:attrName>style.visibility</p:attrName>
                                        </p:attrNameLst>
                                      </p:cBhvr>
                                      <p:to>
                                        <p:strVal val="visible"/>
                                      </p:to>
                                    </p:set>
                                    <p:animEffect transition="in" filter="box(in)">
                                      <p:cBhvr>
                                        <p:cTn id="12" dur="500"/>
                                        <p:tgtEl>
                                          <p:spTgt spid="552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5299">
                                            <p:txEl>
                                              <p:pRg st="2" end="2"/>
                                            </p:txEl>
                                          </p:spTgt>
                                        </p:tgtEl>
                                        <p:attrNameLst>
                                          <p:attrName>style.visibility</p:attrName>
                                        </p:attrNameLst>
                                      </p:cBhvr>
                                      <p:to>
                                        <p:strVal val="visible"/>
                                      </p:to>
                                    </p:set>
                                    <p:animEffect transition="in" filter="box(in)">
                                      <p:cBhvr>
                                        <p:cTn id="17" dur="500"/>
                                        <p:tgtEl>
                                          <p:spTgt spid="5529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55299">
                                            <p:txEl>
                                              <p:pRg st="3" end="3"/>
                                            </p:txEl>
                                          </p:spTgt>
                                        </p:tgtEl>
                                        <p:attrNameLst>
                                          <p:attrName>style.visibility</p:attrName>
                                        </p:attrNameLst>
                                      </p:cBhvr>
                                      <p:to>
                                        <p:strVal val="visible"/>
                                      </p:to>
                                    </p:set>
                                    <p:animEffect transition="in" filter="box(in)">
                                      <p:cBhvr>
                                        <p:cTn id="22" dur="500"/>
                                        <p:tgtEl>
                                          <p:spTgt spid="552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uiExpand="1" build="p" bldLvl="2"/>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altLang="en-US" dirty="0"/>
              <a:t>Case Study #3</a:t>
            </a:r>
          </a:p>
        </p:txBody>
      </p:sp>
      <p:sp>
        <p:nvSpPr>
          <p:cNvPr id="370691" name="Rectangle 3"/>
          <p:cNvSpPr>
            <a:spLocks noGrp="1" noChangeArrowheads="1"/>
          </p:cNvSpPr>
          <p:nvPr>
            <p:ph idx="1"/>
          </p:nvPr>
        </p:nvSpPr>
        <p:spPr>
          <a:xfrm>
            <a:off x="914400" y="1600200"/>
            <a:ext cx="7315200" cy="5194300"/>
          </a:xfrm>
        </p:spPr>
        <p:txBody>
          <a:bodyPr/>
          <a:lstStyle/>
          <a:p>
            <a:pPr eaLnBrk="1" hangingPunct="1">
              <a:lnSpc>
                <a:spcPct val="90000"/>
              </a:lnSpc>
            </a:pPr>
            <a:r>
              <a:rPr lang="en-US" altLang="en-US" sz="2400" dirty="0"/>
              <a:t>Data:  </a:t>
            </a:r>
          </a:p>
          <a:p>
            <a:pPr lvl="1" eaLnBrk="1" hangingPunct="1">
              <a:lnSpc>
                <a:spcPct val="90000"/>
              </a:lnSpc>
            </a:pPr>
            <a:r>
              <a:rPr lang="en-US" altLang="en-US" dirty="0"/>
              <a:t>Steve carried an average daily balance of $600 this month.  His balance last month was $1,000 and he made a $900 payment on the 15th of this month.  </a:t>
            </a:r>
          </a:p>
          <a:p>
            <a:pPr eaLnBrk="1" hangingPunct="1">
              <a:lnSpc>
                <a:spcPct val="90000"/>
              </a:lnSpc>
            </a:pPr>
            <a:r>
              <a:rPr lang="en-US" altLang="en-US" sz="2400" dirty="0"/>
              <a:t>Calculations</a:t>
            </a:r>
          </a:p>
          <a:p>
            <a:pPr lvl="1" eaLnBrk="1" hangingPunct="1">
              <a:lnSpc>
                <a:spcPct val="90000"/>
              </a:lnSpc>
            </a:pPr>
            <a:r>
              <a:rPr lang="en-US" altLang="en-US" dirty="0"/>
              <a:t>Calculate the monthly interest charges for his credit card accounts charging 10%, 16%, 18%, and 24% interest.  Fill in the following chart:</a:t>
            </a:r>
          </a:p>
          <a:p>
            <a:pPr lvl="2" eaLnBrk="1" hangingPunct="1">
              <a:lnSpc>
                <a:spcPct val="90000"/>
              </a:lnSpc>
            </a:pPr>
            <a:r>
              <a:rPr lang="en-US" altLang="en-US" dirty="0"/>
              <a:t>			</a:t>
            </a:r>
            <a:r>
              <a:rPr lang="en-US" altLang="en-US" u="sng" dirty="0"/>
              <a:t>10%</a:t>
            </a:r>
            <a:r>
              <a:rPr lang="en-US" altLang="en-US" dirty="0"/>
              <a:t>	  </a:t>
            </a:r>
            <a:r>
              <a:rPr lang="en-US" altLang="en-US" u="sng" dirty="0"/>
              <a:t>16%</a:t>
            </a:r>
            <a:r>
              <a:rPr lang="en-US" altLang="en-US" dirty="0"/>
              <a:t>	  </a:t>
            </a:r>
            <a:r>
              <a:rPr lang="en-US" altLang="en-US" u="sng" dirty="0"/>
              <a:t>18%</a:t>
            </a:r>
            <a:r>
              <a:rPr lang="en-US" altLang="en-US" dirty="0"/>
              <a:t> 	</a:t>
            </a:r>
            <a:r>
              <a:rPr lang="en-US" altLang="en-US" u="sng" dirty="0"/>
              <a:t>24%</a:t>
            </a:r>
            <a:endParaRPr lang="en-US" altLang="en-US" dirty="0"/>
          </a:p>
          <a:p>
            <a:pPr eaLnBrk="1" hangingPunct="1">
              <a:lnSpc>
                <a:spcPct val="90000"/>
              </a:lnSpc>
              <a:buFont typeface="Wingdings" panose="05000000000000000000" pitchFamily="2" charset="2"/>
              <a:buNone/>
            </a:pPr>
            <a:r>
              <a:rPr lang="en-US" altLang="en-US" sz="2400" dirty="0"/>
              <a:t>	Average Daily Balance     $5.00	  </a:t>
            </a:r>
          </a:p>
          <a:p>
            <a:pPr eaLnBrk="1" hangingPunct="1">
              <a:lnSpc>
                <a:spcPct val="90000"/>
              </a:lnSpc>
              <a:buFont typeface="Wingdings" panose="05000000000000000000" pitchFamily="2" charset="2"/>
              <a:buNone/>
            </a:pPr>
            <a:r>
              <a:rPr lang="en-US" altLang="en-US" sz="2400" dirty="0"/>
              <a:t>Application</a:t>
            </a:r>
          </a:p>
          <a:p>
            <a:pPr lvl="1" eaLnBrk="1" hangingPunct="1">
              <a:lnSpc>
                <a:spcPct val="90000"/>
              </a:lnSpc>
            </a:pPr>
            <a:r>
              <a:rPr lang="en-US" altLang="en-US" dirty="0"/>
              <a:t>What does this chart say about the need to get a low interest rate?</a:t>
            </a:r>
          </a:p>
          <a:p>
            <a:pPr eaLnBrk="1" hangingPunct="1">
              <a:lnSpc>
                <a:spcPct val="90000"/>
              </a:lnSpc>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0691">
                                            <p:txEl>
                                              <p:pRg st="0" end="0"/>
                                            </p:txEl>
                                          </p:spTgt>
                                        </p:tgtEl>
                                        <p:attrNameLst>
                                          <p:attrName>style.visibility</p:attrName>
                                        </p:attrNameLst>
                                      </p:cBhvr>
                                      <p:to>
                                        <p:strVal val="visible"/>
                                      </p:to>
                                    </p:set>
                                    <p:anim calcmode="lin" valueType="num">
                                      <p:cBhvr additive="base">
                                        <p:cTn id="7" dur="500" fill="hold"/>
                                        <p:tgtEl>
                                          <p:spTgt spid="3706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06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70691">
                                            <p:txEl>
                                              <p:pRg st="1" end="1"/>
                                            </p:txEl>
                                          </p:spTgt>
                                        </p:tgtEl>
                                        <p:attrNameLst>
                                          <p:attrName>style.visibility</p:attrName>
                                        </p:attrNameLst>
                                      </p:cBhvr>
                                      <p:to>
                                        <p:strVal val="visible"/>
                                      </p:to>
                                    </p:set>
                                    <p:anim calcmode="lin" valueType="num">
                                      <p:cBhvr additive="base">
                                        <p:cTn id="13" dur="500" fill="hold"/>
                                        <p:tgtEl>
                                          <p:spTgt spid="3706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0691">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70691">
                                            <p:txEl>
                                              <p:pRg st="2" end="2"/>
                                            </p:txEl>
                                          </p:spTgt>
                                        </p:tgtEl>
                                        <p:attrNameLst>
                                          <p:attrName>style.visibility</p:attrName>
                                        </p:attrNameLst>
                                      </p:cBhvr>
                                      <p:to>
                                        <p:strVal val="visible"/>
                                      </p:to>
                                    </p:set>
                                    <p:anim calcmode="lin" valueType="num">
                                      <p:cBhvr additive="base">
                                        <p:cTn id="17" dur="500" fill="hold"/>
                                        <p:tgtEl>
                                          <p:spTgt spid="370691">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70691">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70691">
                                            <p:txEl>
                                              <p:pRg st="3" end="3"/>
                                            </p:txEl>
                                          </p:spTgt>
                                        </p:tgtEl>
                                        <p:attrNameLst>
                                          <p:attrName>style.visibility</p:attrName>
                                        </p:attrNameLst>
                                      </p:cBhvr>
                                      <p:to>
                                        <p:strVal val="visible"/>
                                      </p:to>
                                    </p:set>
                                    <p:anim calcmode="lin" valueType="num">
                                      <p:cBhvr additive="base">
                                        <p:cTn id="21" dur="500" fill="hold"/>
                                        <p:tgtEl>
                                          <p:spTgt spid="37069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70691">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70691">
                                            <p:txEl>
                                              <p:pRg st="4" end="4"/>
                                            </p:txEl>
                                          </p:spTgt>
                                        </p:tgtEl>
                                        <p:attrNameLst>
                                          <p:attrName>style.visibility</p:attrName>
                                        </p:attrNameLst>
                                      </p:cBhvr>
                                      <p:to>
                                        <p:strVal val="visible"/>
                                      </p:to>
                                    </p:set>
                                    <p:anim calcmode="lin" valueType="num">
                                      <p:cBhvr additive="base">
                                        <p:cTn id="25" dur="500" fill="hold"/>
                                        <p:tgtEl>
                                          <p:spTgt spid="37069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70691">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70691">
                                            <p:txEl>
                                              <p:pRg st="5" end="5"/>
                                            </p:txEl>
                                          </p:spTgt>
                                        </p:tgtEl>
                                        <p:attrNameLst>
                                          <p:attrName>style.visibility</p:attrName>
                                        </p:attrNameLst>
                                      </p:cBhvr>
                                      <p:to>
                                        <p:strVal val="visible"/>
                                      </p:to>
                                    </p:set>
                                    <p:anim calcmode="lin" valueType="num">
                                      <p:cBhvr additive="base">
                                        <p:cTn id="29" dur="500" fill="hold"/>
                                        <p:tgtEl>
                                          <p:spTgt spid="370691">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70691">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70691">
                                            <p:txEl>
                                              <p:pRg st="6" end="6"/>
                                            </p:txEl>
                                          </p:spTgt>
                                        </p:tgtEl>
                                        <p:attrNameLst>
                                          <p:attrName>style.visibility</p:attrName>
                                        </p:attrNameLst>
                                      </p:cBhvr>
                                      <p:to>
                                        <p:strVal val="visible"/>
                                      </p:to>
                                    </p:set>
                                    <p:anim calcmode="lin" valueType="num">
                                      <p:cBhvr additive="base">
                                        <p:cTn id="33" dur="500" fill="hold"/>
                                        <p:tgtEl>
                                          <p:spTgt spid="370691">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70691">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70691">
                                            <p:txEl>
                                              <p:pRg st="7" end="7"/>
                                            </p:txEl>
                                          </p:spTgt>
                                        </p:tgtEl>
                                        <p:attrNameLst>
                                          <p:attrName>style.visibility</p:attrName>
                                        </p:attrNameLst>
                                      </p:cBhvr>
                                      <p:to>
                                        <p:strVal val="visible"/>
                                      </p:to>
                                    </p:set>
                                    <p:anim calcmode="lin" valueType="num">
                                      <p:cBhvr additive="base">
                                        <p:cTn id="37" dur="500" fill="hold"/>
                                        <p:tgtEl>
                                          <p:spTgt spid="370691">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7069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1" grpId="0" uiExpand="1" build="allAtOnce" bldLvl="2"/>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altLang="en-US" dirty="0"/>
              <a:t>Case Study #3 Answers</a:t>
            </a:r>
          </a:p>
        </p:txBody>
      </p:sp>
      <p:sp>
        <p:nvSpPr>
          <p:cNvPr id="70659" name="Rectangle 3"/>
          <p:cNvSpPr>
            <a:spLocks noGrp="1" noChangeArrowheads="1"/>
          </p:cNvSpPr>
          <p:nvPr>
            <p:ph idx="1"/>
          </p:nvPr>
        </p:nvSpPr>
        <p:spPr>
          <a:xfrm>
            <a:off x="914400" y="1600200"/>
            <a:ext cx="7315200" cy="5194300"/>
          </a:xfrm>
        </p:spPr>
        <p:txBody>
          <a:bodyPr/>
          <a:lstStyle/>
          <a:p>
            <a:pPr eaLnBrk="1" hangingPunct="1">
              <a:lnSpc>
                <a:spcPct val="90000"/>
              </a:lnSpc>
            </a:pPr>
            <a:r>
              <a:rPr lang="en-US" altLang="en-US" dirty="0"/>
              <a:t>Calculations:  </a:t>
            </a:r>
          </a:p>
          <a:p>
            <a:pPr lvl="1" eaLnBrk="1" hangingPunct="1">
              <a:lnSpc>
                <a:spcPct val="90000"/>
              </a:lnSpc>
            </a:pPr>
            <a:r>
              <a:rPr lang="en-US" altLang="en-US" dirty="0"/>
              <a:t>Average daily balance (ADB)                     $600</a:t>
            </a:r>
          </a:p>
          <a:p>
            <a:pPr lvl="1" eaLnBrk="1" hangingPunct="1">
              <a:lnSpc>
                <a:spcPct val="90000"/>
              </a:lnSpc>
            </a:pPr>
            <a:r>
              <a:rPr lang="en-US" altLang="en-US" dirty="0"/>
              <a:t>		   		</a:t>
            </a:r>
            <a:r>
              <a:rPr lang="en-US" altLang="en-US" u="sng" dirty="0"/>
              <a:t>10%</a:t>
            </a:r>
            <a:r>
              <a:rPr lang="en-US" altLang="en-US" dirty="0"/>
              <a:t>	</a:t>
            </a:r>
            <a:r>
              <a:rPr lang="en-US" altLang="en-US" u="sng" dirty="0"/>
              <a:t>16%</a:t>
            </a:r>
            <a:r>
              <a:rPr lang="en-US" altLang="en-US" dirty="0"/>
              <a:t>	</a:t>
            </a:r>
            <a:r>
              <a:rPr lang="en-US" altLang="en-US" u="sng" dirty="0"/>
              <a:t>18%</a:t>
            </a:r>
            <a:r>
              <a:rPr lang="en-US" altLang="en-US" dirty="0"/>
              <a:t>	</a:t>
            </a:r>
            <a:r>
              <a:rPr lang="en-US" altLang="en-US" u="sng" dirty="0"/>
              <a:t>24%</a:t>
            </a:r>
            <a:endParaRPr lang="en-US" altLang="en-US" dirty="0"/>
          </a:p>
          <a:p>
            <a:pPr eaLnBrk="1" hangingPunct="1">
              <a:lnSpc>
                <a:spcPct val="90000"/>
              </a:lnSpc>
              <a:buFont typeface="Wingdings" panose="05000000000000000000" pitchFamily="2" charset="2"/>
              <a:buNone/>
            </a:pPr>
            <a:r>
              <a:rPr lang="en-US" altLang="en-US" dirty="0"/>
              <a:t>Average Daily Balance  	$5	$8	$9     $12	  </a:t>
            </a:r>
          </a:p>
          <a:p>
            <a:pPr eaLnBrk="1" hangingPunct="1">
              <a:lnSpc>
                <a:spcPct val="90000"/>
              </a:lnSpc>
              <a:buFont typeface="Wingdings" panose="05000000000000000000" pitchFamily="2" charset="2"/>
              <a:buNone/>
            </a:pPr>
            <a:r>
              <a:rPr lang="en-US" altLang="en-US" dirty="0"/>
              <a:t>	ADB * Interest Rate / 12</a:t>
            </a:r>
          </a:p>
          <a:p>
            <a:pPr eaLnBrk="1" hangingPunct="1">
              <a:lnSpc>
                <a:spcPct val="90000"/>
              </a:lnSpc>
              <a:buFont typeface="Wingdings" panose="05000000000000000000" pitchFamily="2" charset="2"/>
              <a:buNone/>
            </a:pPr>
            <a:r>
              <a:rPr lang="en-US" altLang="en-US" dirty="0"/>
              <a:t>Recommendations:  If you use credit cards to finance spending (which is not recommended), it is important that you get a low interest rate on your card.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pPr eaLnBrk="1" hangingPunct="1"/>
            <a:r>
              <a:rPr lang="en-US" altLang="en-US" dirty="0"/>
              <a:t>Credit Case Study</a:t>
            </a:r>
          </a:p>
        </p:txBody>
      </p:sp>
      <p:sp>
        <p:nvSpPr>
          <p:cNvPr id="59395" name="Content Placeholder 2"/>
          <p:cNvSpPr>
            <a:spLocks noGrp="1"/>
          </p:cNvSpPr>
          <p:nvPr>
            <p:ph idx="1"/>
          </p:nvPr>
        </p:nvSpPr>
        <p:spPr>
          <a:xfrm>
            <a:off x="914400" y="1600200"/>
            <a:ext cx="7696200" cy="4584700"/>
          </a:xfrm>
        </p:spPr>
        <p:txBody>
          <a:bodyPr/>
          <a:lstStyle/>
          <a:p>
            <a:pPr eaLnBrk="1" hangingPunct="1">
              <a:lnSpc>
                <a:spcPct val="90000"/>
              </a:lnSpc>
              <a:buFont typeface="Wingdings" panose="05000000000000000000" pitchFamily="2" charset="2"/>
              <a:buNone/>
            </a:pPr>
            <a:r>
              <a:rPr lang="en-US" altLang="en-US" sz="2400" dirty="0"/>
              <a:t>Data:</a:t>
            </a:r>
          </a:p>
          <a:p>
            <a:pPr eaLnBrk="1" hangingPunct="1">
              <a:lnSpc>
                <a:spcPct val="90000"/>
              </a:lnSpc>
            </a:pPr>
            <a:r>
              <a:rPr lang="en-US" altLang="en-US" sz="2400" dirty="0"/>
              <a:t>Bill, a BYU student, was reading about the importance of keeping a high credit score and got his FICO score of 690.  He heard a rumor that to improve his FICO score, he needed to reduce the number of cards in his name.  Bill  cancelled three of his five credit/bank cards which he had not used in a long time.  Instead of helping, the next time he purchased his FICO score it had dropped by 40 points. </a:t>
            </a:r>
          </a:p>
          <a:p>
            <a:pPr eaLnBrk="1" hangingPunct="1">
              <a:lnSpc>
                <a:spcPct val="90000"/>
              </a:lnSpc>
              <a:buFont typeface="Wingdings" panose="05000000000000000000" pitchFamily="2" charset="2"/>
              <a:buNone/>
            </a:pPr>
            <a:r>
              <a:rPr lang="en-US" altLang="en-US" sz="2400" dirty="0"/>
              <a:t>Analysis:</a:t>
            </a:r>
          </a:p>
          <a:p>
            <a:pPr lvl="1" eaLnBrk="1" hangingPunct="1">
              <a:lnSpc>
                <a:spcPct val="90000"/>
              </a:lnSpc>
            </a:pPr>
            <a:r>
              <a:rPr lang="en-US" altLang="en-US" dirty="0"/>
              <a:t>A. List three possible reasons why his score may have dropped?</a:t>
            </a:r>
          </a:p>
          <a:p>
            <a:pPr lvl="1" eaLnBrk="1" hangingPunct="1">
              <a:lnSpc>
                <a:spcPct val="90000"/>
              </a:lnSpc>
            </a:pPr>
            <a:r>
              <a:rPr lang="en-US" altLang="en-US" dirty="0"/>
              <a:t>B. What should he have done to make sure the cancelled cards helped, and not hurt, his score?</a:t>
            </a:r>
          </a:p>
          <a:p>
            <a:pPr lvl="1" eaLnBrk="1" hangingPunct="1">
              <a:lnSpc>
                <a:spcPct val="90000"/>
              </a:lnSpc>
            </a:pPr>
            <a:r>
              <a:rPr lang="en-US" altLang="en-US" dirty="0"/>
              <a:t>C.  What things might he do to improve his score?</a:t>
            </a:r>
          </a:p>
        </p:txBody>
      </p:sp>
      <p:pic>
        <p:nvPicPr>
          <p:cNvPr id="2" name="Picture 1">
            <a:extLst>
              <a:ext uri="{FF2B5EF4-FFF2-40B4-BE49-F238E27FC236}">
                <a16:creationId xmlns:a16="http://schemas.microsoft.com/office/drawing/2014/main" id="{41C452FE-8D49-4BAC-ADA0-7702D60B90E4}"/>
              </a:ext>
            </a:extLst>
          </p:cNvPr>
          <p:cNvPicPr>
            <a:picLocks noChangeAspect="1"/>
          </p:cNvPicPr>
          <p:nvPr/>
        </p:nvPicPr>
        <p:blipFill>
          <a:blip r:embed="rId2"/>
          <a:stretch>
            <a:fillRect/>
          </a:stretch>
        </p:blipFill>
        <p:spPr>
          <a:xfrm>
            <a:off x="7315200" y="76200"/>
            <a:ext cx="1749704" cy="1694835"/>
          </a:xfrm>
          <a:prstGeom prst="rect">
            <a:avLst/>
          </a:prstGeom>
        </p:spPr>
      </p:pic>
    </p:spTree>
    <p:extLst>
      <p:ext uri="{BB962C8B-B14F-4D97-AF65-F5344CB8AC3E}">
        <p14:creationId xmlns:p14="http://schemas.microsoft.com/office/powerpoint/2010/main" val="7182305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box(in)">
                                      <p:cBhvr>
                                        <p:cTn id="7" dur="500"/>
                                        <p:tgtEl>
                                          <p:spTgt spid="593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9395">
                                            <p:txEl>
                                              <p:pRg st="1" end="1"/>
                                            </p:txEl>
                                          </p:spTgt>
                                        </p:tgtEl>
                                        <p:attrNameLst>
                                          <p:attrName>style.visibility</p:attrName>
                                        </p:attrNameLst>
                                      </p:cBhvr>
                                      <p:to>
                                        <p:strVal val="visible"/>
                                      </p:to>
                                    </p:set>
                                    <p:animEffect transition="in" filter="box(in)">
                                      <p:cBhvr>
                                        <p:cTn id="12" dur="500"/>
                                        <p:tgtEl>
                                          <p:spTgt spid="5939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animEffect transition="in" filter="box(in)">
                                      <p:cBhvr>
                                        <p:cTn id="15" dur="500"/>
                                        <p:tgtEl>
                                          <p:spTgt spid="5939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9395">
                                            <p:txEl>
                                              <p:pRg st="3" end="3"/>
                                            </p:txEl>
                                          </p:spTgt>
                                        </p:tgtEl>
                                        <p:attrNameLst>
                                          <p:attrName>style.visibility</p:attrName>
                                        </p:attrNameLst>
                                      </p:cBhvr>
                                      <p:to>
                                        <p:strVal val="visible"/>
                                      </p:to>
                                    </p:set>
                                    <p:animEffect transition="in" filter="box(in)">
                                      <p:cBhvr>
                                        <p:cTn id="18" dur="500"/>
                                        <p:tgtEl>
                                          <p:spTgt spid="5939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9395">
                                            <p:txEl>
                                              <p:pRg st="4" end="4"/>
                                            </p:txEl>
                                          </p:spTgt>
                                        </p:tgtEl>
                                        <p:attrNameLst>
                                          <p:attrName>style.visibility</p:attrName>
                                        </p:attrNameLst>
                                      </p:cBhvr>
                                      <p:to>
                                        <p:strVal val="visible"/>
                                      </p:to>
                                    </p:set>
                                    <p:animEffect transition="in" filter="box(in)">
                                      <p:cBhvr>
                                        <p:cTn id="21" dur="500"/>
                                        <p:tgtEl>
                                          <p:spTgt spid="5939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9395">
                                            <p:txEl>
                                              <p:pRg st="5" end="5"/>
                                            </p:txEl>
                                          </p:spTgt>
                                        </p:tgtEl>
                                        <p:attrNameLst>
                                          <p:attrName>style.visibility</p:attrName>
                                        </p:attrNameLst>
                                      </p:cBhvr>
                                      <p:to>
                                        <p:strVal val="visible"/>
                                      </p:to>
                                    </p:set>
                                    <p:animEffect transition="in" filter="box(in)">
                                      <p:cBhvr>
                                        <p:cTn id="24" dur="500"/>
                                        <p:tgtEl>
                                          <p:spTgt spid="59395">
                                            <p:txEl>
                                              <p:pRg st="5" end="5"/>
                                            </p:txEl>
                                          </p:spTgt>
                                        </p:tgtEl>
                                      </p:cBhvr>
                                    </p:animEffec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uiExpand="1" build="p" bldLvl="2"/>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pPr eaLnBrk="1" hangingPunct="1"/>
            <a:r>
              <a:rPr lang="en-US" altLang="en-US" dirty="0"/>
              <a:t>Case Study #4</a:t>
            </a:r>
          </a:p>
        </p:txBody>
      </p:sp>
      <p:sp>
        <p:nvSpPr>
          <p:cNvPr id="64515" name="Content Placeholder 2"/>
          <p:cNvSpPr>
            <a:spLocks noGrp="1"/>
          </p:cNvSpPr>
          <p:nvPr>
            <p:ph idx="1"/>
          </p:nvPr>
        </p:nvSpPr>
        <p:spPr>
          <a:xfrm>
            <a:off x="914400" y="1600200"/>
            <a:ext cx="7696200" cy="4584700"/>
          </a:xfrm>
        </p:spPr>
        <p:txBody>
          <a:bodyPr/>
          <a:lstStyle/>
          <a:p>
            <a:pPr eaLnBrk="1" hangingPunct="1">
              <a:lnSpc>
                <a:spcPct val="90000"/>
              </a:lnSpc>
              <a:buFont typeface="Wingdings" panose="05000000000000000000" pitchFamily="2" charset="2"/>
              <a:buNone/>
            </a:pPr>
            <a:r>
              <a:rPr lang="en-US" altLang="en-US" sz="2400" dirty="0"/>
              <a:t>Data:</a:t>
            </a:r>
          </a:p>
          <a:p>
            <a:pPr eaLnBrk="1" hangingPunct="1">
              <a:lnSpc>
                <a:spcPct val="90000"/>
              </a:lnSpc>
            </a:pPr>
            <a:r>
              <a:rPr lang="en-US" altLang="en-US" sz="2400" dirty="0"/>
              <a:t>Bethany, a BYU student, was reading about the importance of having a high credit score.  She went to </a:t>
            </a:r>
            <a:r>
              <a:rPr lang="en-US" altLang="en-US" sz="2400" dirty="0">
                <a:hlinkClick r:id="rId2"/>
              </a:rPr>
              <a:t>www.annualcreditreport.com</a:t>
            </a:r>
            <a:r>
              <a:rPr lang="en-US" altLang="en-US" sz="2400" dirty="0"/>
              <a:t> but found she has no credit history. She pays her bills on time, has a checking account and a debit card</a:t>
            </a:r>
          </a:p>
          <a:p>
            <a:pPr eaLnBrk="1" hangingPunct="1">
              <a:lnSpc>
                <a:spcPct val="90000"/>
              </a:lnSpc>
              <a:buFont typeface="Wingdings" panose="05000000000000000000" pitchFamily="2" charset="2"/>
              <a:buNone/>
            </a:pPr>
            <a:r>
              <a:rPr lang="en-US" altLang="en-US" sz="2400" dirty="0"/>
              <a:t>Questions:</a:t>
            </a:r>
          </a:p>
          <a:p>
            <a:pPr marL="457200" lvl="1" indent="0" eaLnBrk="1" hangingPunct="1">
              <a:lnSpc>
                <a:spcPct val="90000"/>
              </a:lnSpc>
              <a:buFontTx/>
              <a:buNone/>
            </a:pPr>
            <a:r>
              <a:rPr lang="en-US" altLang="en-US" dirty="0"/>
              <a:t>A.  Why might she not have a credit report?</a:t>
            </a:r>
          </a:p>
          <a:p>
            <a:pPr marL="457200" lvl="1" indent="0" eaLnBrk="1" hangingPunct="1">
              <a:lnSpc>
                <a:spcPct val="90000"/>
              </a:lnSpc>
              <a:buFontTx/>
              <a:buNone/>
            </a:pPr>
            <a:r>
              <a:rPr lang="en-US" altLang="en-US" dirty="0"/>
              <a:t>B.  What can she do to improve her credit history? </a:t>
            </a:r>
          </a:p>
          <a:p>
            <a:pPr marL="457200" lvl="1" indent="0" eaLnBrk="1" hangingPunct="1">
              <a:lnSpc>
                <a:spcPct val="90000"/>
              </a:lnSpc>
              <a:buFontTx/>
              <a:buNone/>
            </a:pPr>
            <a:r>
              <a:rPr lang="en-US" altLang="en-US" dirty="0"/>
              <a:t>C.  Does a debit card help build credit?</a:t>
            </a:r>
          </a:p>
          <a:p>
            <a:pPr marL="457200" lvl="1" indent="0" eaLnBrk="1" hangingPunct="1">
              <a:lnSpc>
                <a:spcPct val="90000"/>
              </a:lnSpc>
              <a:buFontTx/>
              <a:buNone/>
            </a:pPr>
            <a:r>
              <a:rPr lang="en-US" altLang="en-US" dirty="0"/>
              <a:t>D.  If banks will not allow her to get a credit card, what could she do?</a:t>
            </a:r>
          </a:p>
          <a:p>
            <a:pPr marL="457200" lvl="1" indent="0" eaLnBrk="1" hangingPunct="1">
              <a:lnSpc>
                <a:spcPct val="90000"/>
              </a:lnSpc>
              <a:buFontTx/>
              <a:buNone/>
            </a:pPr>
            <a:r>
              <a:rPr lang="en-US" altLang="en-US" dirty="0"/>
              <a:t>E.  How could she get a secured credit card?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Effect transition="in" filter="box(in)">
                                      <p:cBhvr>
                                        <p:cTn id="7" dur="500"/>
                                        <p:tgtEl>
                                          <p:spTgt spid="645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4515">
                                            <p:txEl>
                                              <p:pRg st="1" end="1"/>
                                            </p:txEl>
                                          </p:spTgt>
                                        </p:tgtEl>
                                        <p:attrNameLst>
                                          <p:attrName>style.visibility</p:attrName>
                                        </p:attrNameLst>
                                      </p:cBhvr>
                                      <p:to>
                                        <p:strVal val="visible"/>
                                      </p:to>
                                    </p:set>
                                    <p:animEffect transition="in" filter="box(in)">
                                      <p:cBhvr>
                                        <p:cTn id="12" dur="500"/>
                                        <p:tgtEl>
                                          <p:spTgt spid="6451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64515">
                                            <p:txEl>
                                              <p:pRg st="2" end="2"/>
                                            </p:txEl>
                                          </p:spTgt>
                                        </p:tgtEl>
                                        <p:attrNameLst>
                                          <p:attrName>style.visibility</p:attrName>
                                        </p:attrNameLst>
                                      </p:cBhvr>
                                      <p:to>
                                        <p:strVal val="visible"/>
                                      </p:to>
                                    </p:set>
                                    <p:animEffect transition="in" filter="box(in)">
                                      <p:cBhvr>
                                        <p:cTn id="15" dur="500"/>
                                        <p:tgtEl>
                                          <p:spTgt spid="6451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64515">
                                            <p:txEl>
                                              <p:pRg st="3" end="3"/>
                                            </p:txEl>
                                          </p:spTgt>
                                        </p:tgtEl>
                                        <p:attrNameLst>
                                          <p:attrName>style.visibility</p:attrName>
                                        </p:attrNameLst>
                                      </p:cBhvr>
                                      <p:to>
                                        <p:strVal val="visible"/>
                                      </p:to>
                                    </p:set>
                                    <p:animEffect transition="in" filter="box(in)">
                                      <p:cBhvr>
                                        <p:cTn id="18" dur="500"/>
                                        <p:tgtEl>
                                          <p:spTgt spid="6451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64515">
                                            <p:txEl>
                                              <p:pRg st="4" end="4"/>
                                            </p:txEl>
                                          </p:spTgt>
                                        </p:tgtEl>
                                        <p:attrNameLst>
                                          <p:attrName>style.visibility</p:attrName>
                                        </p:attrNameLst>
                                      </p:cBhvr>
                                      <p:to>
                                        <p:strVal val="visible"/>
                                      </p:to>
                                    </p:set>
                                    <p:animEffect transition="in" filter="box(in)">
                                      <p:cBhvr>
                                        <p:cTn id="21" dur="500"/>
                                        <p:tgtEl>
                                          <p:spTgt spid="6451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64515">
                                            <p:txEl>
                                              <p:pRg st="5" end="5"/>
                                            </p:txEl>
                                          </p:spTgt>
                                        </p:tgtEl>
                                        <p:attrNameLst>
                                          <p:attrName>style.visibility</p:attrName>
                                        </p:attrNameLst>
                                      </p:cBhvr>
                                      <p:to>
                                        <p:strVal val="visible"/>
                                      </p:to>
                                    </p:set>
                                    <p:animEffect transition="in" filter="box(in)">
                                      <p:cBhvr>
                                        <p:cTn id="24" dur="500"/>
                                        <p:tgtEl>
                                          <p:spTgt spid="64515">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64515">
                                            <p:txEl>
                                              <p:pRg st="6" end="6"/>
                                            </p:txEl>
                                          </p:spTgt>
                                        </p:tgtEl>
                                        <p:attrNameLst>
                                          <p:attrName>style.visibility</p:attrName>
                                        </p:attrNameLst>
                                      </p:cBhvr>
                                      <p:to>
                                        <p:strVal val="visible"/>
                                      </p:to>
                                    </p:set>
                                    <p:animEffect transition="in" filter="box(in)">
                                      <p:cBhvr>
                                        <p:cTn id="27" dur="500"/>
                                        <p:tgtEl>
                                          <p:spTgt spid="64515">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64515">
                                            <p:txEl>
                                              <p:pRg st="7" end="7"/>
                                            </p:txEl>
                                          </p:spTgt>
                                        </p:tgtEl>
                                        <p:attrNameLst>
                                          <p:attrName>style.visibility</p:attrName>
                                        </p:attrNameLst>
                                      </p:cBhvr>
                                      <p:to>
                                        <p:strVal val="visible"/>
                                      </p:to>
                                    </p:set>
                                    <p:animEffect transition="in" filter="box(in)">
                                      <p:cBhvr>
                                        <p:cTn id="30" dur="500"/>
                                        <p:tgtEl>
                                          <p:spTgt spid="645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uiExpand="1" build="p" bldLvl="2"/>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pPr eaLnBrk="1" hangingPunct="1"/>
            <a:r>
              <a:rPr lang="en-US" altLang="en-US" dirty="0"/>
              <a:t>Case Study #4 Answers</a:t>
            </a:r>
          </a:p>
        </p:txBody>
      </p:sp>
      <p:sp>
        <p:nvSpPr>
          <p:cNvPr id="65539" name="Content Placeholder 2"/>
          <p:cNvSpPr>
            <a:spLocks noGrp="1"/>
          </p:cNvSpPr>
          <p:nvPr>
            <p:ph idx="1"/>
          </p:nvPr>
        </p:nvSpPr>
        <p:spPr>
          <a:xfrm>
            <a:off x="928688" y="1608138"/>
            <a:ext cx="7286625" cy="4419600"/>
          </a:xfrm>
        </p:spPr>
        <p:txBody>
          <a:bodyPr/>
          <a:lstStyle/>
          <a:p>
            <a:pPr lvl="1" eaLnBrk="1" hangingPunct="1"/>
            <a:r>
              <a:rPr lang="en-US" altLang="en-US" dirty="0"/>
              <a:t>A.  She may not have credit history because she has not had much credit.  Even though she pays her bill on time, the bills  may be in other student’s names.  She may also be an international student without a social security number. </a:t>
            </a:r>
          </a:p>
          <a:p>
            <a:pPr lvl="1" eaLnBrk="1" hangingPunct="1"/>
            <a:r>
              <a:rPr lang="en-US" altLang="en-US" dirty="0"/>
              <a:t>B.  She could try to get a credit card.  This would be helpful to her in improving her credit history.</a:t>
            </a:r>
          </a:p>
          <a:p>
            <a:pPr lvl="1" eaLnBrk="1" hangingPunct="1"/>
            <a:r>
              <a:rPr lang="en-US" altLang="en-US" dirty="0"/>
              <a:t>C.  A debit card does not help build credit.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Effect transition="in" filter="box(in)">
                                      <p:cBhvr>
                                        <p:cTn id="7" dur="500"/>
                                        <p:tgtEl>
                                          <p:spTgt spid="655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5539">
                                            <p:txEl>
                                              <p:pRg st="1" end="1"/>
                                            </p:txEl>
                                          </p:spTgt>
                                        </p:tgtEl>
                                        <p:attrNameLst>
                                          <p:attrName>style.visibility</p:attrName>
                                        </p:attrNameLst>
                                      </p:cBhvr>
                                      <p:to>
                                        <p:strVal val="visible"/>
                                      </p:to>
                                    </p:set>
                                    <p:animEffect transition="in" filter="box(in)">
                                      <p:cBhvr>
                                        <p:cTn id="12" dur="500"/>
                                        <p:tgtEl>
                                          <p:spTgt spid="655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5539">
                                            <p:txEl>
                                              <p:pRg st="2" end="2"/>
                                            </p:txEl>
                                          </p:spTgt>
                                        </p:tgtEl>
                                        <p:attrNameLst>
                                          <p:attrName>style.visibility</p:attrName>
                                        </p:attrNameLst>
                                      </p:cBhvr>
                                      <p:to>
                                        <p:strVal val="visible"/>
                                      </p:to>
                                    </p:set>
                                    <p:animEffect transition="in" filter="box(in)">
                                      <p:cBhvr>
                                        <p:cTn id="17" dur="500"/>
                                        <p:tgtEl>
                                          <p:spTgt spid="655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uiExpand="1" build="p" bldLvl="2"/>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pPr eaLnBrk="1" hangingPunct="1"/>
            <a:r>
              <a:rPr lang="en-US" altLang="en-US" dirty="0"/>
              <a:t>Case Study #4 Answers</a:t>
            </a:r>
          </a:p>
        </p:txBody>
      </p:sp>
      <p:sp>
        <p:nvSpPr>
          <p:cNvPr id="66563" name="Content Placeholder 2"/>
          <p:cNvSpPr>
            <a:spLocks noGrp="1"/>
          </p:cNvSpPr>
          <p:nvPr>
            <p:ph idx="1"/>
          </p:nvPr>
        </p:nvSpPr>
        <p:spPr>
          <a:xfrm>
            <a:off x="928688" y="1608138"/>
            <a:ext cx="7286625" cy="4419600"/>
          </a:xfrm>
        </p:spPr>
        <p:txBody>
          <a:bodyPr/>
          <a:lstStyle/>
          <a:p>
            <a:pPr lvl="1" eaLnBrk="1" hangingPunct="1"/>
            <a:r>
              <a:rPr lang="en-US" altLang="en-US" dirty="0"/>
              <a:t>D. If she cannot get a credit card, she should (carefully) look into a secured credit card.  If she can find one with low fees, she will put money into the card and can charge up to the amount of money on the card.  Credit reporting agencies cannot tell the difference between a credit card and a secure credit card</a:t>
            </a:r>
          </a:p>
          <a:p>
            <a:pPr lvl="1" eaLnBrk="1" hangingPunct="1"/>
            <a:r>
              <a:rPr lang="en-US" altLang="en-US" dirty="0"/>
              <a:t>E.  She should check with her bank or </a:t>
            </a:r>
            <a:r>
              <a:rPr lang="en-US" altLang="en-US" dirty="0">
                <a:hlinkClick r:id="rId2"/>
              </a:rPr>
              <a:t>www.bankrate.com</a:t>
            </a:r>
            <a:r>
              <a:rPr lang="en-US" altLang="en-US" dirty="0"/>
              <a:t> for a card that does not charge an application or insurance fee and that has a low annual fee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Effect transition="in" filter="box(in)">
                                      <p:cBhvr>
                                        <p:cTn id="7" dur="500"/>
                                        <p:tgtEl>
                                          <p:spTgt spid="665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6563">
                                            <p:txEl>
                                              <p:pRg st="1" end="1"/>
                                            </p:txEl>
                                          </p:spTgt>
                                        </p:tgtEl>
                                        <p:attrNameLst>
                                          <p:attrName>style.visibility</p:attrName>
                                        </p:attrNameLst>
                                      </p:cBhvr>
                                      <p:to>
                                        <p:strVal val="visible"/>
                                      </p:to>
                                    </p:set>
                                    <p:animEffect transition="in" filter="box(in)">
                                      <p:cBhvr>
                                        <p:cTn id="12" dur="500"/>
                                        <p:tgtEl>
                                          <p:spTgt spid="665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uiExpand="1" build="p" bldLvl="2"/>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en-US" altLang="en-US" dirty="0"/>
              <a:t>Suggestions from Students</a:t>
            </a:r>
          </a:p>
        </p:txBody>
      </p:sp>
      <p:sp>
        <p:nvSpPr>
          <p:cNvPr id="79875" name="Content Placeholder 2"/>
          <p:cNvSpPr>
            <a:spLocks noGrp="1"/>
          </p:cNvSpPr>
          <p:nvPr>
            <p:ph idx="1"/>
          </p:nvPr>
        </p:nvSpPr>
        <p:spPr>
          <a:xfrm>
            <a:off x="928688" y="1608138"/>
            <a:ext cx="7286625" cy="4419600"/>
          </a:xfrm>
        </p:spPr>
        <p:txBody>
          <a:bodyPr/>
          <a:lstStyle/>
          <a:p>
            <a:r>
              <a:rPr lang="en-US" altLang="en-US" sz="2400" dirty="0"/>
              <a:t>Discover offers your credit score for free, you can check it often as it is updated monthly. </a:t>
            </a:r>
            <a:r>
              <a:rPr lang="en-US" altLang="en-US" sz="2400" dirty="0">
                <a:hlinkClick r:id="rId2"/>
              </a:rPr>
              <a:t>https://www.discover.com/free-credit-score/</a:t>
            </a:r>
            <a:endParaRPr lang="en-US" altLang="en-US" sz="2400" dirty="0"/>
          </a:p>
          <a:p>
            <a:r>
              <a:rPr lang="en-US" altLang="en-US" sz="2400" dirty="0"/>
              <a:t>Other banks and credit card companies may also offer you access to your FICO score on a monthly basis </a:t>
            </a:r>
          </a:p>
          <a:p>
            <a:pPr lvl="1"/>
            <a:r>
              <a:rPr lang="en-US" altLang="en-US" dirty="0"/>
              <a:t>These services show what you are doing well and what tools may improve your credit. (OB ‘17)</a:t>
            </a:r>
          </a:p>
          <a:p>
            <a:r>
              <a:rPr lang="en-US" altLang="en-US" sz="2400" dirty="0"/>
              <a:t>Creditkarma.com and Creditsesame.com offer free credit scores</a:t>
            </a:r>
          </a:p>
          <a:p>
            <a:pPr lvl="1"/>
            <a:r>
              <a:rPr lang="en-US" altLang="en-US" dirty="0"/>
              <a:t>Their mobile apps may help you monitor your credit score, but they do not use a FICO score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55572"/>
            <a:ext cx="9144000" cy="944628"/>
          </a:xfrm>
        </p:spPr>
        <p:txBody>
          <a:bodyPr>
            <a:normAutofit fontScale="90000"/>
          </a:bodyPr>
          <a:lstStyle/>
          <a:p>
            <a:r>
              <a:rPr lang="en-US" altLang="en-US" dirty="0"/>
              <a:t>A. Understand Credit Reports, Bureaus, Scoring, and the Principles of using Credit Wisely</a:t>
            </a:r>
            <a:endParaRPr lang="en-US" dirty="0"/>
          </a:p>
        </p:txBody>
      </p:sp>
      <p:sp>
        <p:nvSpPr>
          <p:cNvPr id="3" name="Content Placeholder 2"/>
          <p:cNvSpPr>
            <a:spLocks noGrp="1"/>
          </p:cNvSpPr>
          <p:nvPr>
            <p:ph idx="1"/>
          </p:nvPr>
        </p:nvSpPr>
        <p:spPr>
          <a:xfrm>
            <a:off x="914400" y="1600200"/>
            <a:ext cx="6781800" cy="5410200"/>
          </a:xfrm>
        </p:spPr>
        <p:txBody>
          <a:bodyPr>
            <a:normAutofit/>
          </a:bodyPr>
          <a:lstStyle/>
          <a:p>
            <a:r>
              <a:rPr lang="en-US" dirty="0"/>
              <a:t>What is a credit report?</a:t>
            </a:r>
          </a:p>
          <a:p>
            <a:pPr lvl="1"/>
            <a:r>
              <a:rPr lang="en-US" dirty="0"/>
              <a:t>It is a listing of what credit you have and how you have used and repaid your credit in the past</a:t>
            </a:r>
          </a:p>
          <a:p>
            <a:pPr lvl="1"/>
            <a:r>
              <a:rPr lang="en-US" dirty="0"/>
              <a:t>Why should I care about my credit report?</a:t>
            </a:r>
          </a:p>
          <a:p>
            <a:pPr lvl="2"/>
            <a:r>
              <a:rPr lang="en-US" dirty="0"/>
              <a:t>It is the raw data from which your credit score is calculated</a:t>
            </a:r>
          </a:p>
          <a:p>
            <a:pPr lvl="3"/>
            <a:r>
              <a:rPr lang="en-US" dirty="0"/>
              <a:t>If there are mistakes, your credit score will be lower and so you will pay more for loans and debt</a:t>
            </a:r>
          </a:p>
        </p:txBody>
      </p:sp>
      <p:pic>
        <p:nvPicPr>
          <p:cNvPr id="4" name="Picture 6" descr="http://www.gobankingrates.com/system/uploads/FICO-score-calculation-300x2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460209"/>
            <a:ext cx="1248247" cy="1169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430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77825" y="685800"/>
            <a:ext cx="8464550" cy="858838"/>
          </a:xfrm>
        </p:spPr>
        <p:txBody>
          <a:bodyPr/>
          <a:lstStyle/>
          <a:p>
            <a:pPr eaLnBrk="1" hangingPunct="1"/>
            <a:r>
              <a:rPr lang="en-US" altLang="en-US" dirty="0"/>
              <a:t>Credit Reports </a:t>
            </a:r>
            <a:r>
              <a:rPr lang="en-US" altLang="en-US" sz="2400" dirty="0"/>
              <a:t>(continued)</a:t>
            </a:r>
          </a:p>
        </p:txBody>
      </p:sp>
      <p:pic>
        <p:nvPicPr>
          <p:cNvPr id="4" name="AnnualCreditReport.com  Restaurant">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295400" y="1608138"/>
            <a:ext cx="6593416" cy="4945062"/>
          </a:xfrm>
        </p:spPr>
      </p:pic>
    </p:spTree>
    <p:extLst>
      <p:ext uri="{BB962C8B-B14F-4D97-AF65-F5344CB8AC3E}">
        <p14:creationId xmlns:p14="http://schemas.microsoft.com/office/powerpoint/2010/main" val="874077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6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96863" y="685800"/>
            <a:ext cx="8550275" cy="858838"/>
          </a:xfrm>
        </p:spPr>
        <p:txBody>
          <a:bodyPr/>
          <a:lstStyle/>
          <a:p>
            <a:pPr eaLnBrk="1" hangingPunct="1"/>
            <a:r>
              <a:rPr lang="en-US" altLang="en-US" dirty="0"/>
              <a:t>Credit Reports </a:t>
            </a:r>
            <a:r>
              <a:rPr lang="en-US" altLang="en-US" sz="2400" dirty="0"/>
              <a:t>(continued)</a:t>
            </a:r>
          </a:p>
        </p:txBody>
      </p:sp>
      <p:sp>
        <p:nvSpPr>
          <p:cNvPr id="352259" name="Rectangle 3"/>
          <p:cNvSpPr>
            <a:spLocks noGrp="1" noChangeArrowheads="1"/>
          </p:cNvSpPr>
          <p:nvPr>
            <p:ph idx="1"/>
          </p:nvPr>
        </p:nvSpPr>
        <p:spPr>
          <a:xfrm>
            <a:off x="914400" y="1600200"/>
            <a:ext cx="7315200" cy="5178425"/>
          </a:xfrm>
        </p:spPr>
        <p:txBody>
          <a:bodyPr/>
          <a:lstStyle/>
          <a:p>
            <a:pPr eaLnBrk="1" hangingPunct="1"/>
            <a:r>
              <a:rPr lang="en-US" altLang="en-US" dirty="0"/>
              <a:t>How do you get your Credit Report?</a:t>
            </a:r>
          </a:p>
          <a:p>
            <a:pPr lvl="1" eaLnBrk="1" hangingPunct="1"/>
            <a:r>
              <a:rPr lang="en-US" altLang="en-US" dirty="0"/>
              <a:t>You can get 3 free credit reports each year, one from each of the three major reporting agencies</a:t>
            </a:r>
          </a:p>
          <a:p>
            <a:pPr lvl="2" eaLnBrk="1" hangingPunct="1"/>
            <a:r>
              <a:rPr lang="en-US" altLang="en-US" dirty="0"/>
              <a:t>Go to </a:t>
            </a:r>
            <a:r>
              <a:rPr lang="en-US" altLang="en-US" dirty="0">
                <a:hlinkClick r:id="rId2"/>
              </a:rPr>
              <a:t>www.annualcreditreport.com</a:t>
            </a:r>
            <a:r>
              <a:rPr lang="en-US" altLang="en-US" dirty="0"/>
              <a:t> (NOT FREECREDITREPORT.COM</a:t>
            </a:r>
          </a:p>
          <a:p>
            <a:pPr lvl="2" eaLnBrk="1" hangingPunct="1"/>
            <a:r>
              <a:rPr lang="en-US" altLang="en-US" dirty="0"/>
              <a:t>Click on request credit report, then fill out</a:t>
            </a:r>
          </a:p>
          <a:p>
            <a:pPr lvl="2" eaLnBrk="1" hangingPunct="1"/>
            <a:r>
              <a:rPr lang="en-US" altLang="en-US" dirty="0"/>
              <a:t>Choose your report supplier (any will do)</a:t>
            </a:r>
          </a:p>
          <a:p>
            <a:pPr lvl="2" eaLnBrk="1" hangingPunct="1"/>
            <a:r>
              <a:rPr lang="en-US" altLang="en-US" dirty="0"/>
              <a:t>Answer questions—they are very picky!</a:t>
            </a:r>
          </a:p>
          <a:p>
            <a:pPr lvl="2" eaLnBrk="1" hangingPunct="1"/>
            <a:r>
              <a:rPr lang="en-US" altLang="en-US" dirty="0"/>
              <a:t>Click on “Save as PDF” or “Print” for binder</a:t>
            </a:r>
          </a:p>
          <a:p>
            <a:pPr lvl="1" eaLnBrk="1" hangingPunct="1"/>
            <a:r>
              <a:rPr lang="en-US" altLang="en-US" dirty="0"/>
              <a:t>Print off your credit report from one provider</a:t>
            </a:r>
          </a:p>
          <a:p>
            <a:pPr lvl="2" eaLnBrk="1" hangingPunct="1"/>
            <a:r>
              <a:rPr lang="en-US" altLang="en-US" sz="2000" dirty="0"/>
              <a:t>DO NOT PUT IN A CREDIT CARD NUMBER</a:t>
            </a:r>
            <a:endParaRPr lang="en-US" altLang="en-US" dirty="0"/>
          </a:p>
        </p:txBody>
      </p:sp>
    </p:spTree>
    <p:extLst>
      <p:ext uri="{BB962C8B-B14F-4D97-AF65-F5344CB8AC3E}">
        <p14:creationId xmlns:p14="http://schemas.microsoft.com/office/powerpoint/2010/main" val="38241392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2259">
                                            <p:txEl>
                                              <p:pRg st="0" end="0"/>
                                            </p:txEl>
                                          </p:spTgt>
                                        </p:tgtEl>
                                        <p:attrNameLst>
                                          <p:attrName>style.visibility</p:attrName>
                                        </p:attrNameLst>
                                      </p:cBhvr>
                                      <p:to>
                                        <p:strVal val="visible"/>
                                      </p:to>
                                    </p:set>
                                    <p:anim calcmode="lin" valueType="num">
                                      <p:cBhvr additive="base">
                                        <p:cTn id="7" dur="500" fill="hold"/>
                                        <p:tgtEl>
                                          <p:spTgt spid="3522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22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2259">
                                            <p:txEl>
                                              <p:pRg st="1" end="1"/>
                                            </p:txEl>
                                          </p:spTgt>
                                        </p:tgtEl>
                                        <p:attrNameLst>
                                          <p:attrName>style.visibility</p:attrName>
                                        </p:attrNameLst>
                                      </p:cBhvr>
                                      <p:to>
                                        <p:strVal val="visible"/>
                                      </p:to>
                                    </p:set>
                                    <p:anim calcmode="lin" valueType="num">
                                      <p:cBhvr additive="base">
                                        <p:cTn id="13" dur="500" fill="hold"/>
                                        <p:tgtEl>
                                          <p:spTgt spid="3522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225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52259">
                                            <p:txEl>
                                              <p:pRg st="2" end="2"/>
                                            </p:txEl>
                                          </p:spTgt>
                                        </p:tgtEl>
                                        <p:attrNameLst>
                                          <p:attrName>style.visibility</p:attrName>
                                        </p:attrNameLst>
                                      </p:cBhvr>
                                      <p:to>
                                        <p:strVal val="visible"/>
                                      </p:to>
                                    </p:set>
                                    <p:anim calcmode="lin" valueType="num">
                                      <p:cBhvr additive="base">
                                        <p:cTn id="17" dur="500" fill="hold"/>
                                        <p:tgtEl>
                                          <p:spTgt spid="35225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5225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52259">
                                            <p:txEl>
                                              <p:pRg st="3" end="3"/>
                                            </p:txEl>
                                          </p:spTgt>
                                        </p:tgtEl>
                                        <p:attrNameLst>
                                          <p:attrName>style.visibility</p:attrName>
                                        </p:attrNameLst>
                                      </p:cBhvr>
                                      <p:to>
                                        <p:strVal val="visible"/>
                                      </p:to>
                                    </p:set>
                                    <p:anim calcmode="lin" valueType="num">
                                      <p:cBhvr additive="base">
                                        <p:cTn id="21" dur="500" fill="hold"/>
                                        <p:tgtEl>
                                          <p:spTgt spid="35225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5225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52259">
                                            <p:txEl>
                                              <p:pRg st="4" end="4"/>
                                            </p:txEl>
                                          </p:spTgt>
                                        </p:tgtEl>
                                        <p:attrNameLst>
                                          <p:attrName>style.visibility</p:attrName>
                                        </p:attrNameLst>
                                      </p:cBhvr>
                                      <p:to>
                                        <p:strVal val="visible"/>
                                      </p:to>
                                    </p:set>
                                    <p:anim calcmode="lin" valueType="num">
                                      <p:cBhvr additive="base">
                                        <p:cTn id="25" dur="500" fill="hold"/>
                                        <p:tgtEl>
                                          <p:spTgt spid="35225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225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52259">
                                            <p:txEl>
                                              <p:pRg st="5" end="5"/>
                                            </p:txEl>
                                          </p:spTgt>
                                        </p:tgtEl>
                                        <p:attrNameLst>
                                          <p:attrName>style.visibility</p:attrName>
                                        </p:attrNameLst>
                                      </p:cBhvr>
                                      <p:to>
                                        <p:strVal val="visible"/>
                                      </p:to>
                                    </p:set>
                                    <p:anim calcmode="lin" valueType="num">
                                      <p:cBhvr additive="base">
                                        <p:cTn id="29" dur="500" fill="hold"/>
                                        <p:tgtEl>
                                          <p:spTgt spid="35225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52259">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52259">
                                            <p:txEl>
                                              <p:pRg st="6" end="6"/>
                                            </p:txEl>
                                          </p:spTgt>
                                        </p:tgtEl>
                                        <p:attrNameLst>
                                          <p:attrName>style.visibility</p:attrName>
                                        </p:attrNameLst>
                                      </p:cBhvr>
                                      <p:to>
                                        <p:strVal val="visible"/>
                                      </p:to>
                                    </p:set>
                                    <p:anim calcmode="lin" valueType="num">
                                      <p:cBhvr additive="base">
                                        <p:cTn id="33" dur="500" fill="hold"/>
                                        <p:tgtEl>
                                          <p:spTgt spid="352259">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52259">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52259">
                                            <p:txEl>
                                              <p:pRg st="7" end="7"/>
                                            </p:txEl>
                                          </p:spTgt>
                                        </p:tgtEl>
                                        <p:attrNameLst>
                                          <p:attrName>style.visibility</p:attrName>
                                        </p:attrNameLst>
                                      </p:cBhvr>
                                      <p:to>
                                        <p:strVal val="visible"/>
                                      </p:to>
                                    </p:set>
                                    <p:anim calcmode="lin" valueType="num">
                                      <p:cBhvr additive="base">
                                        <p:cTn id="37" dur="500" fill="hold"/>
                                        <p:tgtEl>
                                          <p:spTgt spid="352259">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52259">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52259">
                                            <p:txEl>
                                              <p:pRg st="8" end="8"/>
                                            </p:txEl>
                                          </p:spTgt>
                                        </p:tgtEl>
                                        <p:attrNameLst>
                                          <p:attrName>style.visibility</p:attrName>
                                        </p:attrNameLst>
                                      </p:cBhvr>
                                      <p:to>
                                        <p:strVal val="visible"/>
                                      </p:to>
                                    </p:set>
                                    <p:anim calcmode="lin" valueType="num">
                                      <p:cBhvr additive="base">
                                        <p:cTn id="41" dur="500" fill="hold"/>
                                        <p:tgtEl>
                                          <p:spTgt spid="352259">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5225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259" grpId="0" uiExpand="1"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Settings\Bryan Sudweeks\Application Data\Microsoft\Templates\LE PowerPlugs\PT LightBlue018A.pot</Template>
  <TotalTime>8306</TotalTime>
  <Pages>35</Pages>
  <Words>4710</Words>
  <Application>Microsoft Office PowerPoint</Application>
  <PresentationFormat>On-screen Show (4:3)</PresentationFormat>
  <Paragraphs>422</Paragraphs>
  <Slides>63</Slides>
  <Notes>6</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63</vt:i4>
      </vt:variant>
    </vt:vector>
  </HeadingPairs>
  <TitlesOfParts>
    <vt:vector size="68" baseType="lpstr">
      <vt:lpstr>Arial</vt:lpstr>
      <vt:lpstr>Courier New</vt:lpstr>
      <vt:lpstr>Times New Roman</vt:lpstr>
      <vt:lpstr>Wingdings</vt:lpstr>
      <vt:lpstr>BM418-Theme1</vt:lpstr>
      <vt:lpstr>Personal Finance: Another Perspective</vt:lpstr>
      <vt:lpstr>Objectives</vt:lpstr>
      <vt:lpstr>Your Personal Financial Plan</vt:lpstr>
      <vt:lpstr>Opt Out for Credit Card Applications</vt:lpstr>
      <vt:lpstr>Opt Out for Telemarketers </vt:lpstr>
      <vt:lpstr>Credit Case Study</vt:lpstr>
      <vt:lpstr>A. Understand Credit Reports, Bureaus, Scoring, and the Principles of using Credit Wisely</vt:lpstr>
      <vt:lpstr>Credit Reports (continued)</vt:lpstr>
      <vt:lpstr>Credit Reports (continued)</vt:lpstr>
      <vt:lpstr>Credit Reports (continued)</vt:lpstr>
      <vt:lpstr>Credit Bureaus</vt:lpstr>
      <vt:lpstr>Credit Scores</vt:lpstr>
      <vt:lpstr>Credit Scores (continued)</vt:lpstr>
      <vt:lpstr>Credit Scores (continued)</vt:lpstr>
      <vt:lpstr>Credit Scores (continued)</vt:lpstr>
      <vt:lpstr>PowerPoint Presentation</vt:lpstr>
      <vt:lpstr>Credit Scores (continued)</vt:lpstr>
      <vt:lpstr>Credit Scores (continued)</vt:lpstr>
      <vt:lpstr>Reports and Scores (continued)</vt:lpstr>
      <vt:lpstr>Reports and Scores (continued)</vt:lpstr>
      <vt:lpstr>Credit Bureaus (continued)</vt:lpstr>
      <vt:lpstr>Principles of Using Credit Wisely</vt:lpstr>
      <vt:lpstr>Principles (continued)</vt:lpstr>
      <vt:lpstr>Principles (continued)</vt:lpstr>
      <vt:lpstr>Questions</vt:lpstr>
      <vt:lpstr>B. Understand the Correct Uses of Credit Cards</vt:lpstr>
      <vt:lpstr>Credit Cards (continued)</vt:lpstr>
      <vt:lpstr>Credit Cards (continued)</vt:lpstr>
      <vt:lpstr>Credit Cards (continued)</vt:lpstr>
      <vt:lpstr>Credit Cards (continued)</vt:lpstr>
      <vt:lpstr>Credit Card Summary and Questions</vt:lpstr>
      <vt:lpstr>C. Understand How Credit Cards  Work and How to Manage Open Credit</vt:lpstr>
      <vt:lpstr>How Credit Cards Work (continued)</vt:lpstr>
      <vt:lpstr>How Credit Cards Work (continued)</vt:lpstr>
      <vt:lpstr>How Credit Cards Work (continued)</vt:lpstr>
      <vt:lpstr>Managing Open Credit (continued)</vt:lpstr>
      <vt:lpstr>Managing Open Credit (continued)</vt:lpstr>
      <vt:lpstr>Managing Open Credit (continued)</vt:lpstr>
      <vt:lpstr>Managing Open Credit (continued)</vt:lpstr>
      <vt:lpstr>Managing Open Credit (continued)</vt:lpstr>
      <vt:lpstr>Managing Open Credit (continued)</vt:lpstr>
      <vt:lpstr>E. Understand and Create Your Credit Plan</vt:lpstr>
      <vt:lpstr>Developing a Credit Plan (continued)</vt:lpstr>
      <vt:lpstr>Developing a Credit Plan (continued)</vt:lpstr>
      <vt:lpstr>Developing a Credit Plan (continued)</vt:lpstr>
      <vt:lpstr>Developing a Credit Plan (continued)</vt:lpstr>
      <vt:lpstr>Developing a Credit Plan (continued)</vt:lpstr>
      <vt:lpstr>Developing a Credit Plan (continued)</vt:lpstr>
      <vt:lpstr>Questions</vt:lpstr>
      <vt:lpstr>Review of Objectives</vt:lpstr>
      <vt:lpstr>Case Study #1</vt:lpstr>
      <vt:lpstr>Case Study #1 Answers</vt:lpstr>
      <vt:lpstr>Case Study #1 Answers</vt:lpstr>
      <vt:lpstr>Case Study #1 Answers</vt:lpstr>
      <vt:lpstr>Case Study #1 Answers</vt:lpstr>
      <vt:lpstr>Case Study #2</vt:lpstr>
      <vt:lpstr>Case Study #2 Answers</vt:lpstr>
      <vt:lpstr>Case Study #3</vt:lpstr>
      <vt:lpstr>Case Study #3 Answers</vt:lpstr>
      <vt:lpstr>Case Study #4</vt:lpstr>
      <vt:lpstr>Case Study #4 Answers</vt:lpstr>
      <vt:lpstr>Case Study #4 Answers</vt:lpstr>
      <vt:lpstr>Suggestions from Students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Credit and Credit Cards</dc:title>
  <dc:subject>Using Credit Cards</dc:subject>
  <dc:creator>Bryan Sudweeks</dc:creator>
  <cp:lastModifiedBy>Bryan Sudweeks</cp:lastModifiedBy>
  <cp:revision>375</cp:revision>
  <cp:lastPrinted>2019-09-27T20:08:42Z</cp:lastPrinted>
  <dcterms:created xsi:type="dcterms:W3CDTF">1998-02-08T19:44:10Z</dcterms:created>
  <dcterms:modified xsi:type="dcterms:W3CDTF">2020-05-27T20:16:00Z</dcterms:modified>
</cp:coreProperties>
</file>