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42" r:id="rId1"/>
  </p:sldMasterIdLst>
  <p:notesMasterIdLst>
    <p:notesMasterId r:id="rId86"/>
  </p:notesMasterIdLst>
  <p:handoutMasterIdLst>
    <p:handoutMasterId r:id="rId87"/>
  </p:handoutMasterIdLst>
  <p:sldIdLst>
    <p:sldId id="340" r:id="rId2"/>
    <p:sldId id="256" r:id="rId3"/>
    <p:sldId id="380" r:id="rId4"/>
    <p:sldId id="411" r:id="rId5"/>
    <p:sldId id="416" r:id="rId6"/>
    <p:sldId id="417" r:id="rId7"/>
    <p:sldId id="418" r:id="rId8"/>
    <p:sldId id="419" r:id="rId9"/>
    <p:sldId id="420" r:id="rId10"/>
    <p:sldId id="421" r:id="rId11"/>
    <p:sldId id="423" r:id="rId12"/>
    <p:sldId id="425" r:id="rId13"/>
    <p:sldId id="426" r:id="rId14"/>
    <p:sldId id="427" r:id="rId15"/>
    <p:sldId id="428" r:id="rId16"/>
    <p:sldId id="429" r:id="rId17"/>
    <p:sldId id="430" r:id="rId18"/>
    <p:sldId id="431" r:id="rId19"/>
    <p:sldId id="432" r:id="rId20"/>
    <p:sldId id="379" r:id="rId21"/>
    <p:sldId id="408" r:id="rId22"/>
    <p:sldId id="377" r:id="rId23"/>
    <p:sldId id="399" r:id="rId24"/>
    <p:sldId id="402" r:id="rId25"/>
    <p:sldId id="410" r:id="rId26"/>
    <p:sldId id="263" r:id="rId27"/>
    <p:sldId id="372" r:id="rId28"/>
    <p:sldId id="264" r:id="rId29"/>
    <p:sldId id="266" r:id="rId30"/>
    <p:sldId id="267" r:id="rId31"/>
    <p:sldId id="390" r:id="rId32"/>
    <p:sldId id="270" r:id="rId33"/>
    <p:sldId id="271" r:id="rId34"/>
    <p:sldId id="412" r:id="rId35"/>
    <p:sldId id="276" r:id="rId36"/>
    <p:sldId id="413" r:id="rId37"/>
    <p:sldId id="278" r:id="rId38"/>
    <p:sldId id="388" r:id="rId39"/>
    <p:sldId id="415" r:id="rId40"/>
    <p:sldId id="414" r:id="rId41"/>
    <p:sldId id="284" r:id="rId42"/>
    <p:sldId id="386" r:id="rId43"/>
    <p:sldId id="404" r:id="rId44"/>
    <p:sldId id="405" r:id="rId45"/>
    <p:sldId id="397" r:id="rId46"/>
    <p:sldId id="382" r:id="rId47"/>
    <p:sldId id="407" r:id="rId48"/>
    <p:sldId id="406" r:id="rId49"/>
    <p:sldId id="398" r:id="rId50"/>
    <p:sldId id="287" r:id="rId51"/>
    <p:sldId id="365" r:id="rId52"/>
    <p:sldId id="367" r:id="rId53"/>
    <p:sldId id="369" r:id="rId54"/>
    <p:sldId id="400" r:id="rId55"/>
    <p:sldId id="403" r:id="rId56"/>
    <p:sldId id="370" r:id="rId57"/>
    <p:sldId id="371" r:id="rId58"/>
    <p:sldId id="433" r:id="rId59"/>
    <p:sldId id="434" r:id="rId60"/>
    <p:sldId id="435" r:id="rId61"/>
    <p:sldId id="436" r:id="rId62"/>
    <p:sldId id="437" r:id="rId63"/>
    <p:sldId id="438" r:id="rId64"/>
    <p:sldId id="439" r:id="rId65"/>
    <p:sldId id="440" r:id="rId66"/>
    <p:sldId id="441" r:id="rId67"/>
    <p:sldId id="442" r:id="rId68"/>
    <p:sldId id="443" r:id="rId69"/>
    <p:sldId id="444" r:id="rId70"/>
    <p:sldId id="445" r:id="rId71"/>
    <p:sldId id="446" r:id="rId72"/>
    <p:sldId id="447" r:id="rId73"/>
    <p:sldId id="448" r:id="rId74"/>
    <p:sldId id="449" r:id="rId75"/>
    <p:sldId id="450" r:id="rId76"/>
    <p:sldId id="451" r:id="rId77"/>
    <p:sldId id="452" r:id="rId78"/>
    <p:sldId id="453" r:id="rId79"/>
    <p:sldId id="454" r:id="rId80"/>
    <p:sldId id="455" r:id="rId81"/>
    <p:sldId id="456" r:id="rId82"/>
    <p:sldId id="458" r:id="rId83"/>
    <p:sldId id="459" r:id="rId84"/>
    <p:sldId id="460" r:id="rId85"/>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583" autoAdjust="0"/>
    <p:restoredTop sz="86347" autoAdjust="0"/>
  </p:normalViewPr>
  <p:slideViewPr>
    <p:cSldViewPr>
      <p:cViewPr varScale="1">
        <p:scale>
          <a:sx n="66" d="100"/>
          <a:sy n="66" d="100"/>
        </p:scale>
        <p:origin x="78" y="606"/>
      </p:cViewPr>
      <p:guideLst>
        <p:guide orient="horz" pos="2160"/>
        <p:guide pos="2880"/>
      </p:guideLst>
    </p:cSldViewPr>
  </p:slideViewPr>
  <p:outlineViewPr>
    <p:cViewPr>
      <p:scale>
        <a:sx n="33" d="100"/>
        <a:sy n="33" d="100"/>
      </p:scale>
      <p:origin x="0" y="704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882" y="132"/>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bwMode="auto">
          <a:xfrm>
            <a:off x="1987550" y="219075"/>
            <a:ext cx="3035300" cy="465138"/>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ctr" eaLnBrk="0" hangingPunct="0">
              <a:defRPr sz="1300">
                <a:latin typeface="Tahoma" charset="0"/>
              </a:defRPr>
            </a:lvl1pPr>
          </a:lstStyle>
          <a:p>
            <a:pPr>
              <a:defRPr/>
            </a:pPr>
            <a:r>
              <a:rPr lang="en-US" dirty="0">
                <a:latin typeface="Times New Roman" panose="02020603050405020304" pitchFamily="18" charset="0"/>
                <a:cs typeface="Times New Roman" panose="02020603050405020304" pitchFamily="18" charset="0"/>
              </a:rPr>
              <a:t>The Automobile Decision</a:t>
            </a:r>
          </a:p>
          <a:p>
            <a:pPr>
              <a:defRPr/>
            </a:pPr>
            <a:r>
              <a:rPr lang="en-US" dirty="0">
                <a:latin typeface="Times New Roman" panose="02020603050405020304" pitchFamily="18" charset="0"/>
                <a:cs typeface="Times New Roman" panose="02020603050405020304" pitchFamily="18" charset="0"/>
              </a:rPr>
              <a:t>Personal Finance: Another Perspective</a:t>
            </a:r>
          </a:p>
        </p:txBody>
      </p:sp>
      <p:sp>
        <p:nvSpPr>
          <p:cNvPr id="105477" name="Rectangle 5"/>
          <p:cNvSpPr>
            <a:spLocks noGrp="1" noChangeArrowheads="1"/>
          </p:cNvSpPr>
          <p:nvPr>
            <p:ph type="sldNum" sz="quarter" idx="3"/>
          </p:nvPr>
        </p:nvSpPr>
        <p:spPr bwMode="auto">
          <a:xfrm>
            <a:off x="1987550" y="8521700"/>
            <a:ext cx="3035300" cy="465138"/>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ctr" eaLnBrk="0" hangingPunct="0">
              <a:defRPr sz="1300">
                <a:latin typeface="Tahoma" panose="020B0604030504040204" pitchFamily="34" charset="0"/>
              </a:defRPr>
            </a:lvl1pPr>
          </a:lstStyle>
          <a:p>
            <a:pPr>
              <a:defRPr/>
            </a:pPr>
            <a:fld id="{6E5A60BB-C9C9-480E-9510-DEDF9B6C5C7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eaLnBrk="0" hangingPunct="0">
              <a:defRPr sz="1300">
                <a:latin typeface="Tahoma" charset="0"/>
              </a:defRPr>
            </a:lvl1pPr>
          </a:lstStyle>
          <a:p>
            <a:pPr>
              <a:defRPr/>
            </a:pPr>
            <a:endParaRPr lang="en-US"/>
          </a:p>
        </p:txBody>
      </p:sp>
      <p:sp>
        <p:nvSpPr>
          <p:cNvPr id="115715" name="Rectangle 3"/>
          <p:cNvSpPr>
            <a:spLocks noGrp="1" noChangeArrowheads="1"/>
          </p:cNvSpPr>
          <p:nvPr>
            <p:ph type="dt" idx="1"/>
          </p:nvPr>
        </p:nvSpPr>
        <p:spPr bwMode="auto">
          <a:xfrm>
            <a:off x="3971925" y="0"/>
            <a:ext cx="3038475"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r" eaLnBrk="0" hangingPunct="0">
              <a:defRPr sz="1300">
                <a:latin typeface="Tahoma"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84275" y="698500"/>
            <a:ext cx="4643438"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7" name="Rectangle 5"/>
          <p:cNvSpPr>
            <a:spLocks noGrp="1" noChangeArrowheads="1"/>
          </p:cNvSpPr>
          <p:nvPr>
            <p:ph type="body" sz="quarter" idx="3"/>
          </p:nvPr>
        </p:nvSpPr>
        <p:spPr bwMode="auto">
          <a:xfrm>
            <a:off x="933450" y="4416425"/>
            <a:ext cx="5143500" cy="4181475"/>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5718" name="Rectangle 6"/>
          <p:cNvSpPr>
            <a:spLocks noGrp="1" noChangeArrowheads="1"/>
          </p:cNvSpPr>
          <p:nvPr>
            <p:ph type="ftr" sz="quarter" idx="4"/>
          </p:nvPr>
        </p:nvSpPr>
        <p:spPr bwMode="auto">
          <a:xfrm>
            <a:off x="0" y="8832850"/>
            <a:ext cx="3038475"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eaLnBrk="0" hangingPunct="0">
              <a:defRPr sz="1300">
                <a:latin typeface="Tahoma" charset="0"/>
              </a:defRPr>
            </a:lvl1pPr>
          </a:lstStyle>
          <a:p>
            <a:pPr>
              <a:defRPr/>
            </a:pPr>
            <a:endParaRPr lang="en-US"/>
          </a:p>
        </p:txBody>
      </p:sp>
      <p:sp>
        <p:nvSpPr>
          <p:cNvPr id="115719" name="Rectangle 7"/>
          <p:cNvSpPr>
            <a:spLocks noGrp="1" noChangeArrowheads="1"/>
          </p:cNvSpPr>
          <p:nvPr>
            <p:ph type="sldNum" sz="quarter" idx="5"/>
          </p:nvPr>
        </p:nvSpPr>
        <p:spPr bwMode="auto">
          <a:xfrm>
            <a:off x="3971925" y="8832850"/>
            <a:ext cx="3038475"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r" eaLnBrk="0" hangingPunct="0">
              <a:defRPr sz="1300">
                <a:latin typeface="Tahoma" panose="020B0604030504040204" pitchFamily="34" charset="0"/>
              </a:defRPr>
            </a:lvl1pPr>
          </a:lstStyle>
          <a:p>
            <a:pPr>
              <a:defRPr/>
            </a:pPr>
            <a:fld id="{A06CCB5C-0E78-4AA2-9607-9EEBD352BED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06CCB5C-0E78-4AA2-9607-9EEBD352BEDC}" type="slidenum">
              <a:rPr lang="en-US" altLang="en-US" smtClean="0"/>
              <a:pPr>
                <a:defRPr/>
              </a:pPr>
              <a:t>3</a:t>
            </a:fld>
            <a:endParaRPr lang="en-US" altLang="en-US"/>
          </a:p>
        </p:txBody>
      </p:sp>
    </p:spTree>
    <p:extLst>
      <p:ext uri="{BB962C8B-B14F-4D97-AF65-F5344CB8AC3E}">
        <p14:creationId xmlns:p14="http://schemas.microsoft.com/office/powerpoint/2010/main" val="772326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1463"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2C30EC5-5ED2-4538-8003-E9CDF54EEE72}" type="slidenum">
              <a:rPr lang="en-US" altLang="en-US" sz="1300" smtClean="0">
                <a:latin typeface="Tahoma" panose="020B0604030504040204" pitchFamily="34" charset="0"/>
              </a:rPr>
              <a:pPr>
                <a:spcBef>
                  <a:spcPct val="0"/>
                </a:spcBef>
              </a:pPr>
              <a:t>28</a:t>
            </a:fld>
            <a:endParaRPr lang="en-US" altLang="en-US" sz="1300">
              <a:latin typeface="Tahoma" panose="020B0604030504040204" pitchFamily="34" charset="0"/>
            </a:endParaRPr>
          </a:p>
        </p:txBody>
      </p:sp>
      <p:sp>
        <p:nvSpPr>
          <p:cNvPr id="32771" name="Rectangle 1026"/>
          <p:cNvSpPr>
            <a:spLocks noGrp="1" noRot="1" noChangeAspect="1" noChangeArrowheads="1" noTextEdit="1"/>
          </p:cNvSpPr>
          <p:nvPr>
            <p:ph type="sldImg"/>
          </p:nvPr>
        </p:nvSpPr>
        <p:spPr>
          <a:xfrm>
            <a:off x="1190625" y="703263"/>
            <a:ext cx="4629150" cy="3473450"/>
          </a:xfrm>
          <a:ln w="12700" cap="flat">
            <a:solidFill>
              <a:schemeClr val="tx1"/>
            </a:solidFill>
          </a:ln>
        </p:spPr>
      </p:sp>
      <p:sp>
        <p:nvSpPr>
          <p:cNvPr id="32772"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59" tIns="45369" rIns="92359" bIns="45369"/>
          <a:lstStyle/>
          <a:p>
            <a:pPr eaLnBrk="1" hangingPunct="1"/>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1463"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901C47B-E5C1-4388-8283-9960B0BB6701}" type="slidenum">
              <a:rPr lang="en-US" altLang="en-US" sz="1300" smtClean="0">
                <a:latin typeface="Tahoma" panose="020B0604030504040204" pitchFamily="34" charset="0"/>
              </a:rPr>
              <a:pPr>
                <a:spcBef>
                  <a:spcPct val="0"/>
                </a:spcBef>
              </a:pPr>
              <a:t>31</a:t>
            </a:fld>
            <a:endParaRPr lang="en-US" altLang="en-US" sz="1300">
              <a:latin typeface="Tahoma" panose="020B0604030504040204" pitchFamily="34" charset="0"/>
            </a:endParaRPr>
          </a:p>
        </p:txBody>
      </p:sp>
      <p:sp>
        <p:nvSpPr>
          <p:cNvPr id="38915" name="Rectangle 2"/>
          <p:cNvSpPr>
            <a:spLocks noGrp="1" noRot="1" noChangeAspect="1" noChangeArrowheads="1" noTextEdit="1"/>
          </p:cNvSpPr>
          <p:nvPr>
            <p:ph type="sldImg"/>
          </p:nvPr>
        </p:nvSpPr>
        <p:spPr>
          <a:xfrm>
            <a:off x="1190625" y="703263"/>
            <a:ext cx="4629150" cy="3473450"/>
          </a:xfrm>
          <a:ln w="12700" cap="flat">
            <a:solidFill>
              <a:schemeClr val="tx1"/>
            </a:solidFill>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59" tIns="45369" rIns="92359" bIns="45369"/>
          <a:lstStyle/>
          <a:p>
            <a:pPr eaLnBrk="1" hangingPunct="1"/>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1463"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1A63ED3-6230-4283-9090-3313895A31CA}" type="slidenum">
              <a:rPr lang="en-US" altLang="en-US" sz="1300" smtClean="0">
                <a:latin typeface="Tahoma" panose="020B0604030504040204" pitchFamily="34" charset="0"/>
              </a:rPr>
              <a:pPr>
                <a:spcBef>
                  <a:spcPct val="0"/>
                </a:spcBef>
              </a:pPr>
              <a:t>32</a:t>
            </a:fld>
            <a:endParaRPr lang="en-US" altLang="en-US" sz="1300">
              <a:latin typeface="Tahoma" panose="020B0604030504040204" pitchFamily="34" charset="0"/>
            </a:endParaRPr>
          </a:p>
        </p:txBody>
      </p:sp>
      <p:sp>
        <p:nvSpPr>
          <p:cNvPr id="43011" name="Rectangle 2"/>
          <p:cNvSpPr>
            <a:spLocks noGrp="1" noRot="1" noChangeAspect="1" noChangeArrowheads="1" noTextEdit="1"/>
          </p:cNvSpPr>
          <p:nvPr>
            <p:ph type="sldImg"/>
          </p:nvPr>
        </p:nvSpPr>
        <p:spPr>
          <a:xfrm>
            <a:off x="1190625" y="703263"/>
            <a:ext cx="4629150" cy="3473450"/>
          </a:xfrm>
          <a:ln w="12700" cap="flat">
            <a:solidFill>
              <a:schemeClr val="tx1"/>
            </a:solidFill>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59" tIns="45369" rIns="92359" bIns="45369"/>
          <a:lstStyle/>
          <a:p>
            <a:pPr eaLnBrk="1" hangingPunct="1"/>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06CCB5C-0E78-4AA2-9607-9EEBD352BEDC}" type="slidenum">
              <a:rPr lang="en-US" altLang="en-US" smtClean="0"/>
              <a:pPr>
                <a:defRPr/>
              </a:pPr>
              <a:t>51</a:t>
            </a:fld>
            <a:endParaRPr lang="en-US" altLang="en-US"/>
          </a:p>
        </p:txBody>
      </p:sp>
    </p:spTree>
    <p:extLst>
      <p:ext uri="{BB962C8B-B14F-4D97-AF65-F5344CB8AC3E}">
        <p14:creationId xmlns:p14="http://schemas.microsoft.com/office/powerpoint/2010/main" val="32427611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fld id="{D2AF2B06-E30E-43B6-A765-A7186F3C7AED}" type="slidenum">
              <a:rPr lang="en-US" altLang="en-US" sz="1400" smtClean="0">
                <a:solidFill>
                  <a:schemeClr val="bg1"/>
                </a:solidFill>
              </a:rPr>
              <a:pP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1" name="TextBox 10"/>
          <p:cNvSpPr txBox="1"/>
          <p:nvPr/>
        </p:nvSpPr>
        <p:spPr>
          <a:xfrm>
            <a:off x="8229600" y="6172200"/>
            <a:ext cx="571500" cy="307975"/>
          </a:xfrm>
          <a:prstGeom prst="rect">
            <a:avLst/>
          </a:prstGeom>
          <a:noFill/>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370E874D-1FA3-446B-B6B7-CCDA63D2E310}" type="slidenum">
              <a:rPr lang="en-US" altLang="en-US" sz="1400" smtClean="0">
                <a:solidFill>
                  <a:schemeClr val="tx2"/>
                </a:solidFill>
              </a:rPr>
              <a:pPr algn="ctr" eaLnBrk="1" hangingPunct="1">
                <a:defRPr/>
              </a:pPr>
              <a:t>‹#›</a:t>
            </a:fld>
            <a:endParaRPr lang="en-US" altLang="en-US" sz="4400">
              <a:solidFill>
                <a:schemeClr val="tx2"/>
              </a:solidFill>
            </a:endParaRPr>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7776983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6"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B2C17E97-656B-4CF5-8077-D2BE074F2F91}" type="slidenum">
              <a:rPr lang="en-US" altLang="en-US" sz="1400" smtClean="0"/>
              <a:pPr algn="ctr" eaLnBrk="1" hangingPunct="1">
                <a:defRPr/>
              </a:pPr>
              <a:t>‹#›</a:t>
            </a:fld>
            <a:endParaRPr lang="en-US" altLang="en-US" sz="140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8"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Tree>
    <p:extLst>
      <p:ext uri="{BB962C8B-B14F-4D97-AF65-F5344CB8AC3E}">
        <p14:creationId xmlns:p14="http://schemas.microsoft.com/office/powerpoint/2010/main" val="584440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7315200" cy="838200"/>
          </a:xfrm>
        </p:spPr>
        <p:txBody>
          <a:bodyPr/>
          <a:lstStyle/>
          <a:p>
            <a:r>
              <a:rPr lang="en-US"/>
              <a:t>Click to edit Master title style</a:t>
            </a:r>
          </a:p>
        </p:txBody>
      </p:sp>
      <p:sp>
        <p:nvSpPr>
          <p:cNvPr id="3" name="Text Placeholder 2"/>
          <p:cNvSpPr>
            <a:spLocks noGrp="1"/>
          </p:cNvSpPr>
          <p:nvPr>
            <p:ph type="body" sz="half" idx="1"/>
          </p:nvPr>
        </p:nvSpPr>
        <p:spPr>
          <a:xfrm>
            <a:off x="942975" y="1628775"/>
            <a:ext cx="35671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62488" y="1628775"/>
            <a:ext cx="3567112"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7947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315200" cy="838200"/>
          </a:xfrm>
        </p:spPr>
        <p:txBody>
          <a:bodyPr/>
          <a:lstStyle/>
          <a:p>
            <a:r>
              <a:rPr lang="en-US"/>
              <a:t>Click to edit Master title style</a:t>
            </a:r>
          </a:p>
        </p:txBody>
      </p:sp>
      <p:sp>
        <p:nvSpPr>
          <p:cNvPr id="3" name="Text Placeholder 2"/>
          <p:cNvSpPr>
            <a:spLocks noGrp="1"/>
          </p:cNvSpPr>
          <p:nvPr>
            <p:ph type="body" sz="half" idx="1"/>
          </p:nvPr>
        </p:nvSpPr>
        <p:spPr>
          <a:xfrm>
            <a:off x="942975" y="1628775"/>
            <a:ext cx="35671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62488" y="1628775"/>
            <a:ext cx="3567112" cy="4114800"/>
          </a:xfrm>
        </p:spPr>
        <p:txBody>
          <a:bodyPr/>
          <a:lstStyle/>
          <a:p>
            <a:pPr lvl="0"/>
            <a:endParaRPr lang="en-US" noProof="0"/>
          </a:p>
        </p:txBody>
      </p:sp>
    </p:spTree>
    <p:extLst>
      <p:ext uri="{BB962C8B-B14F-4D97-AF65-F5344CB8AC3E}">
        <p14:creationId xmlns:p14="http://schemas.microsoft.com/office/powerpoint/2010/main" val="38334172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030"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15E82242-60A2-45E1-905B-850AC865B9EB}" type="slidenum">
              <a:rPr lang="en-US" altLang="en-US" sz="1400" smtClean="0"/>
              <a:pPr algn="ctr" eaLnBrk="1" hangingPunct="1">
                <a:defRPr/>
              </a:pPr>
              <a:t>‹#›</a:t>
            </a:fld>
            <a:endParaRPr lang="en-US" altLang="en-US" sz="1400"/>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4150" r:id="rId1"/>
    <p:sldLayoutId id="2147484151" r:id="rId2"/>
    <p:sldLayoutId id="2147484147" r:id="rId3"/>
    <p:sldLayoutId id="2147484149" r:id="rId4"/>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autosite.com/" TargetMode="External"/><Relationship Id="rId2" Type="http://schemas.openxmlformats.org/officeDocument/2006/relationships/hyperlink" Target="http://www.edmunds.com/" TargetMode="External"/><Relationship Id="rId1" Type="http://schemas.openxmlformats.org/officeDocument/2006/relationships/slideLayout" Target="../slideLayouts/slideLayout1.xml"/><Relationship Id="rId6" Type="http://schemas.openxmlformats.org/officeDocument/2006/relationships/hyperlink" Target="http://www.vehix.com/" TargetMode="External"/><Relationship Id="rId5" Type="http://schemas.openxmlformats.org/officeDocument/2006/relationships/hyperlink" Target="http://www.nada.com/" TargetMode="External"/><Relationship Id="rId4" Type="http://schemas.openxmlformats.org/officeDocument/2006/relationships/hyperlink" Target="http://www.kbb.co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www.edmunds.com/advice/incentives/holdback/"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hyperlink" Target="http://www.carfax.com/"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qdlmbh9tchcc4mc/TT01-15%20-%20PFP%20Education%20Home%20Auto%20Template.docx?dl=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http://www.autoleasingsoftware.com/LeaseTips/Flowcht3.gif" TargetMode="External"/><Relationship Id="rId2" Type="http://schemas.openxmlformats.org/officeDocument/2006/relationships/image" Target="../media/image13.gif"/><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4.emf"/></Relationships>
</file>

<file path=ppt/slides/_rels/slide37.xml.rels><?xml version="1.0" encoding="UTF-8" standalone="yes"?>
<Relationships xmlns="http://schemas.openxmlformats.org/package/2006/relationships"><Relationship Id="rId3" Type="http://schemas.openxmlformats.org/officeDocument/2006/relationships/hyperlink" Target="https://www.edmunds.com/" TargetMode="External"/><Relationship Id="rId2" Type="http://schemas.openxmlformats.org/officeDocument/2006/relationships/hyperlink" Target="https://www.kbb.com/" TargetMode="Externa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dropbox.com/s/ubmzd14ztl38ei0/TT22%20-%20Lease%20Versus%20Buy%20Analysis.xlsx?dl=0"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s://www.dropbox.com/s/ubmzd14ztl38ei0/TT22%20-%20Lease%20Versus%20Buy%20Analysis.xlsx?dl=0" TargetMode="External"/><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www.dropbox.com/s/ubmzd14ztl38ei0/TT22%20-%20Lease%20Versus%20Buy%20Analysis.xlsx?dl=0"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hyperlink" Target="http://consumerreports.com/"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hyperlink" Target="http://autotrader.com/" TargetMode="External"/><Relationship Id="rId2" Type="http://schemas.openxmlformats.org/officeDocument/2006/relationships/hyperlink" Target="KSLclassified.com" TargetMode="External"/><Relationship Id="rId1" Type="http://schemas.openxmlformats.org/officeDocument/2006/relationships/slideLayout" Target="../slideLayouts/slideLayout1.xml"/><Relationship Id="rId5" Type="http://schemas.openxmlformats.org/officeDocument/2006/relationships/hyperlink" Target="Usedcars.com" TargetMode="External"/><Relationship Id="rId4" Type="http://schemas.openxmlformats.org/officeDocument/2006/relationships/hyperlink" Target="Classifieds2000.com"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hyperlink" Target="KBB.com" TargetMode="External"/><Relationship Id="rId2" Type="http://schemas.openxmlformats.org/officeDocument/2006/relationships/hyperlink" Target="Edmunds.com" TargetMode="External"/><Relationship Id="rId1" Type="http://schemas.openxmlformats.org/officeDocument/2006/relationships/slideLayout" Target="../slideLayouts/slideLayout1.xml"/><Relationship Id="rId4" Type="http://schemas.openxmlformats.org/officeDocument/2006/relationships/hyperlink" Target="superpages.com"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www.safercar.gov/" TargetMode="External"/><Relationship Id="rId2" Type="http://schemas.openxmlformats.org/officeDocument/2006/relationships/hyperlink" Target="http://www.nhtsa.gov/" TargetMode="External"/><Relationship Id="rId1" Type="http://schemas.openxmlformats.org/officeDocument/2006/relationships/slideLayout" Target="../slideLayouts/slideLayout1.xml"/><Relationship Id="rId4" Type="http://schemas.openxmlformats.org/officeDocument/2006/relationships/hyperlink" Target="http://www.iihs.org/" TargetMode="Externa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www.consumerreports.org/" TargetMode="Externa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hyperlink" Target="http://www.intellichoice.com/" TargetMode="External"/><Relationship Id="rId2" Type="http://schemas.openxmlformats.org/officeDocument/2006/relationships/hyperlink" Target="http://www.carfax.com/" TargetMode="External"/><Relationship Id="rId1" Type="http://schemas.openxmlformats.org/officeDocument/2006/relationships/slideLayout" Target="../slideLayouts/slideLayout1.xml"/><Relationship Id="rId6" Type="http://schemas.openxmlformats.org/officeDocument/2006/relationships/hyperlink" Target="http://www.consumerreports.org/" TargetMode="External"/><Relationship Id="rId5" Type="http://schemas.openxmlformats.org/officeDocument/2006/relationships/hyperlink" Target="kbb.com" TargetMode="External"/><Relationship Id="rId4" Type="http://schemas.openxmlformats.org/officeDocument/2006/relationships/hyperlink" Target="http://www.edmunds.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685800"/>
            <a:ext cx="7772400" cy="898970"/>
          </a:xfrm>
        </p:spPr>
        <p:txBody>
          <a:bodyPr/>
          <a:lstStyle/>
          <a:p>
            <a:pPr eaLnBrk="1" hangingPunct="1"/>
            <a:r>
              <a:rPr lang="en-US" altLang="en-US" sz="3200" dirty="0"/>
              <a:t>Personal Finance: Another Perspective</a:t>
            </a:r>
          </a:p>
        </p:txBody>
      </p:sp>
      <p:sp>
        <p:nvSpPr>
          <p:cNvPr id="6147" name="Rectangle 3"/>
          <p:cNvSpPr>
            <a:spLocks noGrp="1" noChangeArrowheads="1"/>
          </p:cNvSpPr>
          <p:nvPr>
            <p:ph type="subTitle" idx="1"/>
          </p:nvPr>
        </p:nvSpPr>
        <p:spPr>
          <a:xfrm>
            <a:off x="1371600" y="2841625"/>
            <a:ext cx="6400800" cy="1752600"/>
          </a:xfrm>
        </p:spPr>
        <p:txBody>
          <a:bodyPr/>
          <a:lstStyle/>
          <a:p>
            <a:pPr eaLnBrk="1" hangingPunct="1"/>
            <a:r>
              <a:rPr lang="en-US" altLang="en-US" sz="4400" dirty="0"/>
              <a:t>The Transportation Decision: Making it Wisely</a:t>
            </a:r>
          </a:p>
          <a:p>
            <a:pPr eaLnBrk="1" hangingPunct="1"/>
            <a:endParaRPr lang="en-US" altLang="en-US" sz="2000" dirty="0"/>
          </a:p>
          <a:p>
            <a:pPr eaLnBrk="1" hangingPunct="1"/>
            <a:endParaRPr lang="en-US" altLang="en-US" sz="2000" dirty="0"/>
          </a:p>
          <a:p>
            <a:pPr eaLnBrk="1" hangingPunct="1"/>
            <a:endParaRPr lang="en-US" altLang="en-US" sz="2000" dirty="0"/>
          </a:p>
          <a:p>
            <a:pPr eaLnBrk="1" hangingPunct="1"/>
            <a:endParaRPr lang="en-US" altLang="en-US" sz="2000" dirty="0"/>
          </a:p>
          <a:p>
            <a:pPr eaLnBrk="1" hangingPunct="1"/>
            <a:endParaRPr lang="en-US" altLang="en-US" sz="2000" dirty="0"/>
          </a:p>
          <a:p>
            <a:pPr eaLnBrk="1" hangingPunct="1"/>
            <a:r>
              <a:rPr lang="en-US" altLang="en-US" sz="2000" dirty="0"/>
              <a:t>Updated 2020-01-28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704850"/>
            <a:ext cx="9144000" cy="858838"/>
          </a:xfrm>
        </p:spPr>
        <p:txBody>
          <a:bodyPr/>
          <a:lstStyle/>
          <a:p>
            <a:pPr eaLnBrk="1" hangingPunct="1"/>
            <a:r>
              <a:rPr lang="en-US" altLang="en-US" sz="3200" dirty="0"/>
              <a:t>2. Before You Go Looking: </a:t>
            </a:r>
            <a:br>
              <a:rPr lang="en-US" altLang="en-US" sz="3200" dirty="0"/>
            </a:br>
            <a:r>
              <a:rPr lang="en-US" altLang="en-US" sz="3200" dirty="0"/>
              <a:t>a. New versus Used Prices</a:t>
            </a:r>
          </a:p>
        </p:txBody>
      </p:sp>
      <p:sp>
        <p:nvSpPr>
          <p:cNvPr id="14339" name="Rectangle 3"/>
          <p:cNvSpPr>
            <a:spLocks noGrp="1" noChangeArrowheads="1"/>
          </p:cNvSpPr>
          <p:nvPr>
            <p:ph idx="1"/>
          </p:nvPr>
        </p:nvSpPr>
        <p:spPr>
          <a:xfrm>
            <a:off x="914400" y="1600200"/>
            <a:ext cx="7315200" cy="4800600"/>
          </a:xfrm>
        </p:spPr>
        <p:txBody>
          <a:bodyPr/>
          <a:lstStyle/>
          <a:p>
            <a:pPr eaLnBrk="1" hangingPunct="1">
              <a:lnSpc>
                <a:spcPct val="90000"/>
              </a:lnSpc>
            </a:pPr>
            <a:r>
              <a:rPr lang="en-US" altLang="en-US" dirty="0"/>
              <a:t>Your choice of new versus used vehicles will depend on three areas: </a:t>
            </a:r>
          </a:p>
          <a:p>
            <a:pPr lvl="1" eaLnBrk="1" hangingPunct="1">
              <a:lnSpc>
                <a:spcPct val="90000"/>
              </a:lnSpc>
            </a:pPr>
            <a:r>
              <a:rPr lang="en-US" altLang="en-US" dirty="0"/>
              <a:t>Goals, preferences, and budget</a:t>
            </a:r>
          </a:p>
          <a:p>
            <a:pPr lvl="2" eaLnBrk="1" hangingPunct="1">
              <a:lnSpc>
                <a:spcPct val="90000"/>
              </a:lnSpc>
            </a:pPr>
            <a:r>
              <a:rPr lang="en-US" altLang="en-US" sz="2200" dirty="0"/>
              <a:t>New</a:t>
            </a:r>
          </a:p>
          <a:p>
            <a:pPr lvl="3" eaLnBrk="1" hangingPunct="1">
              <a:lnSpc>
                <a:spcPct val="90000"/>
              </a:lnSpc>
            </a:pPr>
            <a:r>
              <a:rPr lang="en-US" altLang="en-US" sz="2200" dirty="0"/>
              <a:t>Advantages: New vehicle and all that goes with it, lower maintenance costs, fewer miles</a:t>
            </a:r>
          </a:p>
          <a:p>
            <a:pPr lvl="3" eaLnBrk="1" hangingPunct="1">
              <a:lnSpc>
                <a:spcPct val="90000"/>
              </a:lnSpc>
            </a:pPr>
            <a:r>
              <a:rPr lang="en-US" altLang="en-US" sz="2200" dirty="0"/>
              <a:t>Disadvantages: Higher initial vehicle and insurance costs, and may limit other goals if spend too much</a:t>
            </a:r>
          </a:p>
          <a:p>
            <a:pPr lvl="2" eaLnBrk="1" hangingPunct="1"/>
            <a:r>
              <a:rPr lang="en-US" altLang="en-US" sz="2200" dirty="0"/>
              <a:t>Used </a:t>
            </a:r>
          </a:p>
          <a:p>
            <a:pPr lvl="3" eaLnBrk="1" hangingPunct="1"/>
            <a:r>
              <a:rPr lang="en-US" altLang="en-US" sz="2200" dirty="0"/>
              <a:t>Advantages: Lower initial vehicle and insurance costs, and may help with other goals</a:t>
            </a:r>
          </a:p>
          <a:p>
            <a:pPr lvl="3" eaLnBrk="1" hangingPunct="1"/>
            <a:r>
              <a:rPr lang="en-US" altLang="en-US" sz="2200" dirty="0"/>
              <a:t>Disadvantages: Higher maintenance costs and higher miles</a:t>
            </a:r>
            <a:endParaRPr lang="en-US" altLang="en-US" dirty="0"/>
          </a:p>
          <a:p>
            <a:pPr lvl="3" eaLnBrk="1" hangingPunct="1">
              <a:lnSpc>
                <a:spcPct val="90000"/>
              </a:lnSpc>
            </a:pPr>
            <a:endParaRPr lang="en-US" altLang="en-US" dirty="0"/>
          </a:p>
        </p:txBody>
      </p:sp>
    </p:spTree>
    <p:extLst>
      <p:ext uri="{BB962C8B-B14F-4D97-AF65-F5344CB8AC3E}">
        <p14:creationId xmlns:p14="http://schemas.microsoft.com/office/powerpoint/2010/main" val="42919631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33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33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33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Title 2"/>
          <p:cNvSpPr>
            <a:spLocks noGrp="1"/>
          </p:cNvSpPr>
          <p:nvPr>
            <p:ph type="title"/>
          </p:nvPr>
        </p:nvSpPr>
        <p:spPr>
          <a:xfrm>
            <a:off x="914400" y="685800"/>
            <a:ext cx="7315200" cy="838200"/>
          </a:xfrm>
        </p:spPr>
        <p:txBody>
          <a:bodyPr/>
          <a:lstStyle/>
          <a:p>
            <a:pPr eaLnBrk="1" hangingPunct="1"/>
            <a:r>
              <a:rPr lang="en-US" altLang="en-US"/>
              <a:t>New Vehicle Prices</a:t>
            </a:r>
          </a:p>
        </p:txBody>
      </p:sp>
      <p:sp>
        <p:nvSpPr>
          <p:cNvPr id="16386" name="Content Placeholder 1"/>
          <p:cNvSpPr>
            <a:spLocks noGrp="1"/>
          </p:cNvSpPr>
          <p:nvPr>
            <p:ph idx="1"/>
          </p:nvPr>
        </p:nvSpPr>
        <p:spPr>
          <a:xfrm>
            <a:off x="928688" y="1608138"/>
            <a:ext cx="7286625" cy="4419600"/>
          </a:xfrm>
        </p:spPr>
        <p:txBody>
          <a:bodyPr/>
          <a:lstStyle/>
          <a:p>
            <a:pPr eaLnBrk="1" hangingPunct="1"/>
            <a:r>
              <a:rPr lang="en-US" altLang="en-US" dirty="0"/>
              <a:t>New:  Know the dealer’s invoice price</a:t>
            </a:r>
          </a:p>
          <a:p>
            <a:pPr lvl="1" eaLnBrk="1" hangingPunct="1"/>
            <a:r>
              <a:rPr lang="en-US" altLang="en-US" dirty="0"/>
              <a:t>There are a number of automobile websites where you can get estimates of what the dealer paid new from the manufacturer, i.e., </a:t>
            </a:r>
            <a:r>
              <a:rPr lang="en-US" altLang="en-US" dirty="0">
                <a:hlinkClick r:id="rId2"/>
              </a:rPr>
              <a:t>www.edmunds.com</a:t>
            </a:r>
            <a:r>
              <a:rPr lang="en-US" altLang="en-US" dirty="0"/>
              <a:t>,  </a:t>
            </a:r>
            <a:r>
              <a:rPr lang="en-US" altLang="en-US" dirty="0">
                <a:hlinkClick r:id="rId3"/>
              </a:rPr>
              <a:t>www.autosite.com</a:t>
            </a:r>
            <a:r>
              <a:rPr lang="en-US" altLang="en-US" dirty="0">
                <a:solidFill>
                  <a:schemeClr val="tx2"/>
                </a:solidFill>
                <a:hlinkClick r:id="rId4"/>
              </a:rPr>
              <a:t>, or  </a:t>
            </a:r>
            <a:r>
              <a:rPr lang="en-US" altLang="en-US" dirty="0">
                <a:hlinkClick r:id="rId4"/>
              </a:rPr>
              <a:t>www.kbb.com</a:t>
            </a:r>
            <a:r>
              <a:rPr lang="en-US" altLang="en-US" dirty="0"/>
              <a:t>.</a:t>
            </a:r>
          </a:p>
          <a:p>
            <a:pPr lvl="3" eaLnBrk="1" hangingPunct="1"/>
            <a:r>
              <a:rPr lang="en-US" altLang="en-US" dirty="0"/>
              <a:t>Put in the manufacturer, model, and options and you can get the invoice price </a:t>
            </a:r>
          </a:p>
          <a:p>
            <a:pPr lvl="1" eaLnBrk="1" hangingPunct="1"/>
            <a:r>
              <a:rPr lang="en-US" altLang="en-US" dirty="0"/>
              <a:t>You can generally find the same information on used cars just as you do new cars.  Key sources include </a:t>
            </a:r>
            <a:r>
              <a:rPr lang="en-US" altLang="en-US" dirty="0">
                <a:hlinkClick r:id="rId2"/>
              </a:rPr>
              <a:t>www.edmunds.com</a:t>
            </a:r>
            <a:r>
              <a:rPr lang="en-US" altLang="en-US" dirty="0"/>
              <a:t>,  </a:t>
            </a:r>
            <a:r>
              <a:rPr lang="en-US" altLang="en-US" dirty="0">
                <a:hlinkClick r:id="rId4"/>
              </a:rPr>
              <a:t>www.autosite.com</a:t>
            </a:r>
            <a:r>
              <a:rPr lang="en-US" altLang="en-US" dirty="0">
                <a:solidFill>
                  <a:schemeClr val="tx2"/>
                </a:solidFill>
                <a:hlinkClick r:id="rId4"/>
              </a:rPr>
              <a:t>, </a:t>
            </a:r>
            <a:r>
              <a:rPr lang="en-US" altLang="en-US" dirty="0">
                <a:hlinkClick r:id="rId4"/>
              </a:rPr>
              <a:t>www.kbb.com</a:t>
            </a:r>
            <a:r>
              <a:rPr lang="en-US" altLang="en-US" dirty="0"/>
              <a:t>, </a:t>
            </a:r>
            <a:r>
              <a:rPr lang="en-US" altLang="en-US" dirty="0">
                <a:hlinkClick r:id="rId5"/>
              </a:rPr>
              <a:t>www.nada.com</a:t>
            </a:r>
            <a:r>
              <a:rPr lang="en-US" altLang="en-US" dirty="0"/>
              <a:t> or </a:t>
            </a:r>
            <a:r>
              <a:rPr lang="en-US" altLang="en-US" dirty="0">
                <a:hlinkClick r:id="rId6"/>
              </a:rPr>
              <a:t>www.vehix.com</a:t>
            </a:r>
            <a:r>
              <a:rPr lang="en-US" altLang="en-US" dirty="0"/>
              <a:t>.</a:t>
            </a:r>
          </a:p>
          <a:p>
            <a:pPr lvl="2" eaLnBrk="1" hangingPunct="1"/>
            <a:r>
              <a:rPr lang="en-US" altLang="en-US" dirty="0"/>
              <a:t>With used cars, you must include the vehicle condition </a:t>
            </a:r>
          </a:p>
          <a:p>
            <a:pPr lvl="1" eaLnBrk="1" hangingPunct="1"/>
            <a:endParaRPr lang="en-US" altLang="en-US" dirty="0"/>
          </a:p>
        </p:txBody>
      </p:sp>
    </p:spTree>
    <p:extLst>
      <p:ext uri="{BB962C8B-B14F-4D97-AF65-F5344CB8AC3E}">
        <p14:creationId xmlns:p14="http://schemas.microsoft.com/office/powerpoint/2010/main" val="18107552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38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38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endParaRPr lang="en-US" altLang="en-US" sz="4000"/>
          </a:p>
        </p:txBody>
      </p:sp>
      <p:sp>
        <p:nvSpPr>
          <p:cNvPr id="21507" name="Rectangle 3"/>
          <p:cNvSpPr>
            <a:spLocks noGrp="1" noChangeArrowheads="1"/>
          </p:cNvSpPr>
          <p:nvPr>
            <p:ph idx="1"/>
          </p:nvPr>
        </p:nvSpPr>
        <p:spPr>
          <a:xfrm>
            <a:off x="928688" y="1608138"/>
            <a:ext cx="7286625" cy="4419600"/>
          </a:xfrm>
        </p:spPr>
        <p:txBody>
          <a:bodyPr/>
          <a:lstStyle/>
          <a:p>
            <a:pPr eaLnBrk="1" hangingPunct="1"/>
            <a:endParaRPr lang="en-US" altLang="en-US"/>
          </a:p>
        </p:txBody>
      </p:sp>
      <p:pic>
        <p:nvPicPr>
          <p:cNvPr id="215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6200"/>
            <a:ext cx="8991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stretch>
            <a:fillRect/>
          </a:stretch>
        </p:blipFill>
        <p:spPr>
          <a:xfrm>
            <a:off x="5798288" y="152400"/>
            <a:ext cx="3269512" cy="1879747"/>
          </a:xfrm>
          <a:prstGeom prst="rect">
            <a:avLst/>
          </a:prstGeom>
        </p:spPr>
      </p:pic>
    </p:spTree>
    <p:extLst>
      <p:ext uri="{BB962C8B-B14F-4D97-AF65-F5344CB8AC3E}">
        <p14:creationId xmlns:p14="http://schemas.microsoft.com/office/powerpoint/2010/main" val="428925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74688" y="609600"/>
            <a:ext cx="7772400" cy="944563"/>
          </a:xfrm>
        </p:spPr>
        <p:txBody>
          <a:bodyPr/>
          <a:lstStyle/>
          <a:p>
            <a:pPr eaLnBrk="1" hangingPunct="1"/>
            <a:r>
              <a:rPr lang="en-US" altLang="en-US" dirty="0"/>
              <a:t>b. Holdback</a:t>
            </a:r>
          </a:p>
        </p:txBody>
      </p:sp>
      <p:sp>
        <p:nvSpPr>
          <p:cNvPr id="19459" name="Rectangle 3"/>
          <p:cNvSpPr>
            <a:spLocks noGrp="1" noChangeArrowheads="1"/>
          </p:cNvSpPr>
          <p:nvPr>
            <p:ph idx="1"/>
          </p:nvPr>
        </p:nvSpPr>
        <p:spPr>
          <a:xfrm>
            <a:off x="914400" y="1600200"/>
            <a:ext cx="7315200" cy="4800600"/>
          </a:xfrm>
        </p:spPr>
        <p:txBody>
          <a:bodyPr/>
          <a:lstStyle/>
          <a:p>
            <a:pPr eaLnBrk="1" hangingPunct="1"/>
            <a:r>
              <a:rPr lang="en-US" altLang="en-US"/>
              <a:t>Know the dealer Holdback</a:t>
            </a:r>
          </a:p>
          <a:p>
            <a:pPr lvl="1" eaLnBrk="1" hangingPunct="1"/>
            <a:r>
              <a:rPr lang="en-US" altLang="en-US"/>
              <a:t>What is a holdback?</a:t>
            </a:r>
          </a:p>
          <a:p>
            <a:pPr lvl="2" eaLnBrk="1" hangingPunct="1"/>
            <a:r>
              <a:rPr lang="en-US" altLang="en-US"/>
              <a:t>The holdback is a rebate to the dealer to compensate the dealer for holding the vehicle on his lot. Information on holdback is found at many different sources, including: </a:t>
            </a:r>
            <a:r>
              <a:rPr lang="en-US" altLang="en-US">
                <a:hlinkClick r:id="rId2"/>
              </a:rPr>
              <a:t>http://www.edmunds.com/advice/incentives/holdback/</a:t>
            </a:r>
            <a:endParaRPr lang="en-US" altLang="en-US"/>
          </a:p>
          <a:p>
            <a:pPr lvl="1" eaLnBrk="1" hangingPunct="1"/>
            <a:r>
              <a:rPr lang="en-US" altLang="en-US"/>
              <a:t>Why is this important?</a:t>
            </a:r>
          </a:p>
          <a:p>
            <a:pPr lvl="2" eaLnBrk="1" hangingPunct="1"/>
            <a:r>
              <a:rPr lang="en-US" altLang="en-US"/>
              <a:t>It is important for you to realize that even when the dealer sells a vehicle at this cost, he is still making money</a:t>
            </a:r>
            <a:endParaRPr lang="en-US" altLang="en-US" sz="2000"/>
          </a:p>
          <a:p>
            <a:pPr eaLnBrk="1" hangingPunct="1">
              <a:lnSpc>
                <a:spcPct val="90000"/>
              </a:lnSpc>
              <a:buFont typeface="Wingdings" panose="05000000000000000000" pitchFamily="2" charset="2"/>
              <a:buNone/>
            </a:pPr>
            <a:r>
              <a:rPr lang="en-US" altLang="en-US" sz="2400"/>
              <a:t>	</a:t>
            </a:r>
          </a:p>
        </p:txBody>
      </p:sp>
    </p:spTree>
    <p:extLst>
      <p:ext uri="{BB962C8B-B14F-4D97-AF65-F5344CB8AC3E}">
        <p14:creationId xmlns:p14="http://schemas.microsoft.com/office/powerpoint/2010/main" val="28219414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5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5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609600"/>
            <a:ext cx="7772400" cy="944563"/>
          </a:xfrm>
        </p:spPr>
        <p:txBody>
          <a:bodyPr/>
          <a:lstStyle/>
          <a:p>
            <a:pPr eaLnBrk="1" hangingPunct="1">
              <a:lnSpc>
                <a:spcPct val="90000"/>
              </a:lnSpc>
            </a:pPr>
            <a:r>
              <a:rPr lang="en-US" altLang="en-US" dirty="0"/>
              <a:t>c. Warranties</a:t>
            </a:r>
          </a:p>
        </p:txBody>
      </p:sp>
      <p:sp>
        <p:nvSpPr>
          <p:cNvPr id="253955" name="Rectangle 3"/>
          <p:cNvSpPr>
            <a:spLocks noGrp="1" noChangeArrowheads="1"/>
          </p:cNvSpPr>
          <p:nvPr>
            <p:ph idx="1"/>
          </p:nvPr>
        </p:nvSpPr>
        <p:spPr>
          <a:xfrm>
            <a:off x="914400" y="1600200"/>
            <a:ext cx="7315200" cy="5072063"/>
          </a:xfrm>
        </p:spPr>
        <p:txBody>
          <a:bodyPr/>
          <a:lstStyle/>
          <a:p>
            <a:pPr eaLnBrk="1" hangingPunct="1"/>
            <a:r>
              <a:rPr lang="en-US" altLang="en-US"/>
              <a:t>Know the warranty and period</a:t>
            </a:r>
          </a:p>
          <a:p>
            <a:pPr lvl="1" eaLnBrk="1" hangingPunct="1"/>
            <a:r>
              <a:rPr lang="en-US" altLang="en-US"/>
              <a:t>What are warranties?</a:t>
            </a:r>
          </a:p>
          <a:p>
            <a:pPr lvl="2" eaLnBrk="1" hangingPunct="1"/>
            <a:r>
              <a:rPr lang="en-US" altLang="en-US"/>
              <a:t>Warranties are assurances that goods are as promised and that any problems will be resolved</a:t>
            </a:r>
          </a:p>
          <a:p>
            <a:pPr lvl="1" eaLnBrk="1" hangingPunct="1"/>
            <a:r>
              <a:rPr lang="en-US" altLang="en-US"/>
              <a:t>What are full warranties?</a:t>
            </a:r>
          </a:p>
          <a:p>
            <a:pPr lvl="2" eaLnBrk="1" hangingPunct="1"/>
            <a:r>
              <a:rPr lang="en-US" altLang="en-US"/>
              <a:t>Full warranties are contracts that require:  </a:t>
            </a:r>
          </a:p>
          <a:p>
            <a:pPr lvl="3" eaLnBrk="1" hangingPunct="1"/>
            <a:r>
              <a:rPr lang="en-US" altLang="en-US"/>
              <a:t>1.  Product will be fixed at no cost to the buyer within a specified time</a:t>
            </a:r>
          </a:p>
          <a:p>
            <a:pPr lvl="3" eaLnBrk="1" hangingPunct="1"/>
            <a:r>
              <a:rPr lang="en-US" altLang="en-US"/>
              <a:t>2.  Owner will not have to undertake unreasonable tasks to return the product</a:t>
            </a:r>
          </a:p>
          <a:p>
            <a:pPr lvl="3" eaLnBrk="1" hangingPunct="1"/>
            <a:r>
              <a:rPr lang="en-US" altLang="en-US"/>
              <a:t>3.  Defective product will be replaced or  money returned if it cannot be fixed</a:t>
            </a:r>
          </a:p>
          <a:p>
            <a:pPr lvl="2" eaLnBrk="1" hangingPunct="1"/>
            <a:endParaRPr lang="en-US" altLang="en-US" sz="3200"/>
          </a:p>
        </p:txBody>
      </p:sp>
    </p:spTree>
    <p:extLst>
      <p:ext uri="{BB962C8B-B14F-4D97-AF65-F5344CB8AC3E}">
        <p14:creationId xmlns:p14="http://schemas.microsoft.com/office/powerpoint/2010/main" val="11397025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3955">
                                            <p:txEl>
                                              <p:pRg st="0" end="0"/>
                                            </p:txEl>
                                          </p:spTgt>
                                        </p:tgtEl>
                                        <p:attrNameLst>
                                          <p:attrName>style.visibility</p:attrName>
                                        </p:attrNameLst>
                                      </p:cBhvr>
                                      <p:to>
                                        <p:strVal val="visible"/>
                                      </p:to>
                                    </p:set>
                                    <p:anim calcmode="lin" valueType="num">
                                      <p:cBhvr additive="base">
                                        <p:cTn id="7" dur="500" fill="hold"/>
                                        <p:tgtEl>
                                          <p:spTgt spid="2539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39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3955">
                                            <p:txEl>
                                              <p:pRg st="1" end="1"/>
                                            </p:txEl>
                                          </p:spTgt>
                                        </p:tgtEl>
                                        <p:attrNameLst>
                                          <p:attrName>style.visibility</p:attrName>
                                        </p:attrNameLst>
                                      </p:cBhvr>
                                      <p:to>
                                        <p:strVal val="visible"/>
                                      </p:to>
                                    </p:set>
                                    <p:anim calcmode="lin" valueType="num">
                                      <p:cBhvr additive="base">
                                        <p:cTn id="13" dur="500" fill="hold"/>
                                        <p:tgtEl>
                                          <p:spTgt spid="2539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39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53955">
                                            <p:txEl>
                                              <p:pRg st="2" end="2"/>
                                            </p:txEl>
                                          </p:spTgt>
                                        </p:tgtEl>
                                        <p:attrNameLst>
                                          <p:attrName>style.visibility</p:attrName>
                                        </p:attrNameLst>
                                      </p:cBhvr>
                                      <p:to>
                                        <p:strVal val="visible"/>
                                      </p:to>
                                    </p:set>
                                    <p:anim calcmode="lin" valueType="num">
                                      <p:cBhvr additive="base">
                                        <p:cTn id="17" dur="500" fill="hold"/>
                                        <p:tgtEl>
                                          <p:spTgt spid="2539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39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3955">
                                            <p:txEl>
                                              <p:pRg st="3" end="3"/>
                                            </p:txEl>
                                          </p:spTgt>
                                        </p:tgtEl>
                                        <p:attrNameLst>
                                          <p:attrName>style.visibility</p:attrName>
                                        </p:attrNameLst>
                                      </p:cBhvr>
                                      <p:to>
                                        <p:strVal val="visible"/>
                                      </p:to>
                                    </p:set>
                                    <p:anim calcmode="lin" valueType="num">
                                      <p:cBhvr additive="base">
                                        <p:cTn id="21" dur="500" fill="hold"/>
                                        <p:tgtEl>
                                          <p:spTgt spid="2539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39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53955">
                                            <p:txEl>
                                              <p:pRg st="4" end="4"/>
                                            </p:txEl>
                                          </p:spTgt>
                                        </p:tgtEl>
                                        <p:attrNameLst>
                                          <p:attrName>style.visibility</p:attrName>
                                        </p:attrNameLst>
                                      </p:cBhvr>
                                      <p:to>
                                        <p:strVal val="visible"/>
                                      </p:to>
                                    </p:set>
                                    <p:anim calcmode="lin" valueType="num">
                                      <p:cBhvr additive="base">
                                        <p:cTn id="25" dur="500" fill="hold"/>
                                        <p:tgtEl>
                                          <p:spTgt spid="2539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39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53955">
                                            <p:txEl>
                                              <p:pRg st="5" end="5"/>
                                            </p:txEl>
                                          </p:spTgt>
                                        </p:tgtEl>
                                        <p:attrNameLst>
                                          <p:attrName>style.visibility</p:attrName>
                                        </p:attrNameLst>
                                      </p:cBhvr>
                                      <p:to>
                                        <p:strVal val="visible"/>
                                      </p:to>
                                    </p:set>
                                    <p:anim calcmode="lin" valueType="num">
                                      <p:cBhvr additive="base">
                                        <p:cTn id="29" dur="500" fill="hold"/>
                                        <p:tgtEl>
                                          <p:spTgt spid="2539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539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53955">
                                            <p:txEl>
                                              <p:pRg st="6" end="6"/>
                                            </p:txEl>
                                          </p:spTgt>
                                        </p:tgtEl>
                                        <p:attrNameLst>
                                          <p:attrName>style.visibility</p:attrName>
                                        </p:attrNameLst>
                                      </p:cBhvr>
                                      <p:to>
                                        <p:strVal val="visible"/>
                                      </p:to>
                                    </p:set>
                                    <p:anim calcmode="lin" valueType="num">
                                      <p:cBhvr additive="base">
                                        <p:cTn id="33" dur="500" fill="hold"/>
                                        <p:tgtEl>
                                          <p:spTgt spid="25395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5395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53955">
                                            <p:txEl>
                                              <p:pRg st="7" end="7"/>
                                            </p:txEl>
                                          </p:spTgt>
                                        </p:tgtEl>
                                        <p:attrNameLst>
                                          <p:attrName>style.visibility</p:attrName>
                                        </p:attrNameLst>
                                      </p:cBhvr>
                                      <p:to>
                                        <p:strVal val="visible"/>
                                      </p:to>
                                    </p:set>
                                    <p:anim calcmode="lin" valueType="num">
                                      <p:cBhvr additive="base">
                                        <p:cTn id="37" dur="500" fill="hold"/>
                                        <p:tgtEl>
                                          <p:spTgt spid="25395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5395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955" grpId="0" uiExpand="1" build="p" bldLvl="2"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609600"/>
            <a:ext cx="7772400" cy="944563"/>
          </a:xfrm>
        </p:spPr>
        <p:txBody>
          <a:bodyPr/>
          <a:lstStyle/>
          <a:p>
            <a:pPr eaLnBrk="1" hangingPunct="1"/>
            <a:r>
              <a:rPr lang="en-US" altLang="en-US" dirty="0"/>
              <a:t>d. Service Contracts</a:t>
            </a:r>
          </a:p>
        </p:txBody>
      </p:sp>
      <p:sp>
        <p:nvSpPr>
          <p:cNvPr id="21507" name="Rectangle 3"/>
          <p:cNvSpPr>
            <a:spLocks noGrp="1" noChangeArrowheads="1"/>
          </p:cNvSpPr>
          <p:nvPr>
            <p:ph idx="1"/>
          </p:nvPr>
        </p:nvSpPr>
        <p:spPr>
          <a:xfrm>
            <a:off x="914400" y="1622425"/>
            <a:ext cx="7277100" cy="4953000"/>
          </a:xfrm>
        </p:spPr>
        <p:txBody>
          <a:bodyPr/>
          <a:lstStyle/>
          <a:p>
            <a:pPr eaLnBrk="1" hangingPunct="1"/>
            <a:r>
              <a:rPr lang="en-US" altLang="en-US"/>
              <a:t>Know available service contracts and providers</a:t>
            </a:r>
          </a:p>
          <a:p>
            <a:pPr lvl="1" eaLnBrk="1" hangingPunct="1"/>
            <a:r>
              <a:rPr lang="en-US" altLang="en-US"/>
              <a:t>What are service contracts?</a:t>
            </a:r>
          </a:p>
          <a:p>
            <a:pPr lvl="2" eaLnBrk="1" hangingPunct="1"/>
            <a:r>
              <a:rPr lang="en-US" altLang="en-US"/>
              <a:t>Agreements between the contract seller (dealer, manufacturer, etc.) to provide free (or with a deductible) repair services to covered components specified length of time or mileage after the original warranties are over.</a:t>
            </a:r>
          </a:p>
          <a:p>
            <a:pPr lvl="1" eaLnBrk="1" hangingPunct="1">
              <a:buFontTx/>
              <a:buNone/>
            </a:pPr>
            <a:r>
              <a:rPr lang="en-US" altLang="en-US"/>
              <a:t>	What should you be concerned about?</a:t>
            </a:r>
          </a:p>
          <a:p>
            <a:pPr lvl="2" eaLnBrk="1" hangingPunct="1"/>
            <a:r>
              <a:rPr lang="en-US" altLang="en-US"/>
              <a:t>Contract terms:  Items covered (power-train), length of coverage (i.e., 5 years), and mileage Contract seller: Who stands behind it. Generally service contracts from the manufacturer are better as you can get service nation-wide</a:t>
            </a:r>
          </a:p>
          <a:p>
            <a:pPr lvl="2" eaLnBrk="1" hangingPunct="1"/>
            <a:endParaRPr lang="en-US" altLang="en-US"/>
          </a:p>
        </p:txBody>
      </p:sp>
    </p:spTree>
    <p:extLst>
      <p:ext uri="{BB962C8B-B14F-4D97-AF65-F5344CB8AC3E}">
        <p14:creationId xmlns:p14="http://schemas.microsoft.com/office/powerpoint/2010/main" val="5141090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0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96863" y="685800"/>
            <a:ext cx="8550275" cy="944563"/>
          </a:xfrm>
        </p:spPr>
        <p:txBody>
          <a:bodyPr/>
          <a:lstStyle/>
          <a:p>
            <a:pPr eaLnBrk="1" hangingPunct="1"/>
            <a:r>
              <a:rPr lang="en-US" altLang="en-US" dirty="0"/>
              <a:t>e. Lemon Laws </a:t>
            </a:r>
            <a:r>
              <a:rPr lang="en-US" altLang="en-US" sz="2400" dirty="0"/>
              <a:t>(Consumer Protection)</a:t>
            </a:r>
          </a:p>
        </p:txBody>
      </p:sp>
      <p:sp>
        <p:nvSpPr>
          <p:cNvPr id="319491" name="Rectangle 3"/>
          <p:cNvSpPr>
            <a:spLocks noGrp="1" noChangeArrowheads="1"/>
          </p:cNvSpPr>
          <p:nvPr>
            <p:ph idx="1"/>
          </p:nvPr>
        </p:nvSpPr>
        <p:spPr>
          <a:xfrm>
            <a:off x="914400" y="1600200"/>
            <a:ext cx="7315200" cy="5257800"/>
          </a:xfrm>
        </p:spPr>
        <p:txBody>
          <a:bodyPr/>
          <a:lstStyle/>
          <a:p>
            <a:pPr eaLnBrk="1" hangingPunct="1"/>
            <a:r>
              <a:rPr lang="en-US" altLang="en-US"/>
              <a:t>Know your rights as a consumer</a:t>
            </a:r>
          </a:p>
          <a:p>
            <a:pPr lvl="1" eaLnBrk="1" hangingPunct="1"/>
            <a:r>
              <a:rPr lang="en-US" altLang="en-US"/>
              <a:t>What are lemon laws?</a:t>
            </a:r>
          </a:p>
          <a:p>
            <a:pPr lvl="2" eaLnBrk="1" hangingPunct="1"/>
            <a:r>
              <a:rPr lang="en-US" altLang="en-US"/>
              <a:t>Laws established to protect the consumer in case the vehicle purchased is a “lemon”</a:t>
            </a:r>
          </a:p>
          <a:p>
            <a:pPr lvl="1" eaLnBrk="1" hangingPunct="1"/>
            <a:r>
              <a:rPr lang="en-US" altLang="en-US"/>
              <a:t>How do you know if you have a lemon?</a:t>
            </a:r>
          </a:p>
          <a:p>
            <a:pPr lvl="2" eaLnBrk="1" hangingPunct="1"/>
            <a:r>
              <a:rPr lang="en-US" altLang="en-US"/>
              <a:t>You are still having problems, and you have made:</a:t>
            </a:r>
          </a:p>
          <a:p>
            <a:pPr lvl="3" eaLnBrk="1" hangingPunct="1"/>
            <a:r>
              <a:rPr lang="en-US" altLang="en-US"/>
              <a:t>4 attempts to fix the problem, and</a:t>
            </a:r>
          </a:p>
          <a:p>
            <a:pPr lvl="3" eaLnBrk="1" hangingPunct="1"/>
            <a:r>
              <a:rPr lang="en-US" altLang="en-US"/>
              <a:t>The car was out of service at least 30 days during the first 12 months or 12,000 miles</a:t>
            </a:r>
          </a:p>
          <a:p>
            <a:pPr lvl="2" eaLnBrk="1" hangingPunct="1"/>
            <a:r>
              <a:rPr lang="en-US" altLang="en-US"/>
              <a:t>Take the car back and either get another car or your money back</a:t>
            </a:r>
          </a:p>
        </p:txBody>
      </p:sp>
    </p:spTree>
    <p:extLst>
      <p:ext uri="{BB962C8B-B14F-4D97-AF65-F5344CB8AC3E}">
        <p14:creationId xmlns:p14="http://schemas.microsoft.com/office/powerpoint/2010/main" val="22684742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9491">
                                            <p:txEl>
                                              <p:pRg st="0" end="0"/>
                                            </p:txEl>
                                          </p:spTgt>
                                        </p:tgtEl>
                                        <p:attrNameLst>
                                          <p:attrName>style.visibility</p:attrName>
                                        </p:attrNameLst>
                                      </p:cBhvr>
                                      <p:to>
                                        <p:strVal val="visible"/>
                                      </p:to>
                                    </p:set>
                                    <p:anim calcmode="lin" valueType="num">
                                      <p:cBhvr additive="base">
                                        <p:cTn id="7" dur="500" fill="hold"/>
                                        <p:tgtEl>
                                          <p:spTgt spid="3194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94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9491">
                                            <p:txEl>
                                              <p:pRg st="1" end="1"/>
                                            </p:txEl>
                                          </p:spTgt>
                                        </p:tgtEl>
                                        <p:attrNameLst>
                                          <p:attrName>style.visibility</p:attrName>
                                        </p:attrNameLst>
                                      </p:cBhvr>
                                      <p:to>
                                        <p:strVal val="visible"/>
                                      </p:to>
                                    </p:set>
                                    <p:anim calcmode="lin" valueType="num">
                                      <p:cBhvr additive="base">
                                        <p:cTn id="13" dur="500" fill="hold"/>
                                        <p:tgtEl>
                                          <p:spTgt spid="3194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194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19491">
                                            <p:txEl>
                                              <p:pRg st="2" end="2"/>
                                            </p:txEl>
                                          </p:spTgt>
                                        </p:tgtEl>
                                        <p:attrNameLst>
                                          <p:attrName>style.visibility</p:attrName>
                                        </p:attrNameLst>
                                      </p:cBhvr>
                                      <p:to>
                                        <p:strVal val="visible"/>
                                      </p:to>
                                    </p:set>
                                    <p:anim calcmode="lin" valueType="num">
                                      <p:cBhvr additive="base">
                                        <p:cTn id="17" dur="500" fill="hold"/>
                                        <p:tgtEl>
                                          <p:spTgt spid="3194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194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19491">
                                            <p:txEl>
                                              <p:pRg st="3" end="3"/>
                                            </p:txEl>
                                          </p:spTgt>
                                        </p:tgtEl>
                                        <p:attrNameLst>
                                          <p:attrName>style.visibility</p:attrName>
                                        </p:attrNameLst>
                                      </p:cBhvr>
                                      <p:to>
                                        <p:strVal val="visible"/>
                                      </p:to>
                                    </p:set>
                                    <p:anim calcmode="lin" valueType="num">
                                      <p:cBhvr additive="base">
                                        <p:cTn id="21" dur="500" fill="hold"/>
                                        <p:tgtEl>
                                          <p:spTgt spid="3194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194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19491">
                                            <p:txEl>
                                              <p:pRg st="4" end="4"/>
                                            </p:txEl>
                                          </p:spTgt>
                                        </p:tgtEl>
                                        <p:attrNameLst>
                                          <p:attrName>style.visibility</p:attrName>
                                        </p:attrNameLst>
                                      </p:cBhvr>
                                      <p:to>
                                        <p:strVal val="visible"/>
                                      </p:to>
                                    </p:set>
                                    <p:anim calcmode="lin" valueType="num">
                                      <p:cBhvr additive="base">
                                        <p:cTn id="25" dur="500" fill="hold"/>
                                        <p:tgtEl>
                                          <p:spTgt spid="3194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1949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19491">
                                            <p:txEl>
                                              <p:pRg st="5" end="5"/>
                                            </p:txEl>
                                          </p:spTgt>
                                        </p:tgtEl>
                                        <p:attrNameLst>
                                          <p:attrName>style.visibility</p:attrName>
                                        </p:attrNameLst>
                                      </p:cBhvr>
                                      <p:to>
                                        <p:strVal val="visible"/>
                                      </p:to>
                                    </p:set>
                                    <p:anim calcmode="lin" valueType="num">
                                      <p:cBhvr additive="base">
                                        <p:cTn id="29" dur="500" fill="hold"/>
                                        <p:tgtEl>
                                          <p:spTgt spid="3194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1949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19491">
                                            <p:txEl>
                                              <p:pRg st="6" end="6"/>
                                            </p:txEl>
                                          </p:spTgt>
                                        </p:tgtEl>
                                        <p:attrNameLst>
                                          <p:attrName>style.visibility</p:attrName>
                                        </p:attrNameLst>
                                      </p:cBhvr>
                                      <p:to>
                                        <p:strVal val="visible"/>
                                      </p:to>
                                    </p:set>
                                    <p:anim calcmode="lin" valueType="num">
                                      <p:cBhvr additive="base">
                                        <p:cTn id="33" dur="500" fill="hold"/>
                                        <p:tgtEl>
                                          <p:spTgt spid="31949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1949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19491">
                                            <p:txEl>
                                              <p:pRg st="7" end="7"/>
                                            </p:txEl>
                                          </p:spTgt>
                                        </p:tgtEl>
                                        <p:attrNameLst>
                                          <p:attrName>style.visibility</p:attrName>
                                        </p:attrNameLst>
                                      </p:cBhvr>
                                      <p:to>
                                        <p:strVal val="visible"/>
                                      </p:to>
                                    </p:set>
                                    <p:anim calcmode="lin" valueType="num">
                                      <p:cBhvr additive="base">
                                        <p:cTn id="37" dur="500" fill="hold"/>
                                        <p:tgtEl>
                                          <p:spTgt spid="31949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1949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1" grpId="0" uiExpand="1"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30175" y="651804"/>
            <a:ext cx="9404350" cy="944563"/>
          </a:xfrm>
        </p:spPr>
        <p:txBody>
          <a:bodyPr/>
          <a:lstStyle/>
          <a:p>
            <a:pPr eaLnBrk="1" hangingPunct="1"/>
            <a:r>
              <a:rPr lang="en-US" altLang="en-US" dirty="0"/>
              <a:t>3.After You Have Found It: </a:t>
            </a:r>
            <a:br>
              <a:rPr lang="en-US" altLang="en-US" dirty="0"/>
            </a:br>
            <a:r>
              <a:rPr lang="en-US" altLang="en-US" dirty="0"/>
              <a:t>a. Vehicle History</a:t>
            </a:r>
          </a:p>
        </p:txBody>
      </p:sp>
      <p:sp>
        <p:nvSpPr>
          <p:cNvPr id="23555" name="Rectangle 3"/>
          <p:cNvSpPr>
            <a:spLocks noGrp="1" noChangeArrowheads="1"/>
          </p:cNvSpPr>
          <p:nvPr>
            <p:ph idx="1"/>
          </p:nvPr>
        </p:nvSpPr>
        <p:spPr>
          <a:xfrm>
            <a:off x="925513" y="1611313"/>
            <a:ext cx="7304087" cy="4876800"/>
          </a:xfrm>
        </p:spPr>
        <p:txBody>
          <a:bodyPr/>
          <a:lstStyle/>
          <a:p>
            <a:pPr eaLnBrk="1" hangingPunct="1"/>
            <a:r>
              <a:rPr lang="en-US" altLang="en-US"/>
              <a:t>Get a vehicle history report</a:t>
            </a:r>
          </a:p>
          <a:p>
            <a:pPr lvl="1" eaLnBrk="1" hangingPunct="1"/>
            <a:r>
              <a:rPr lang="en-US" altLang="en-US"/>
              <a:t>What is a vehicle history report?</a:t>
            </a:r>
          </a:p>
          <a:p>
            <a:pPr lvl="2" eaLnBrk="1" hangingPunct="1"/>
            <a:r>
              <a:rPr lang="en-US" altLang="en-US"/>
              <a:t>It is a record of each and every time the vehicle was registered with a different owner in the records of the state</a:t>
            </a:r>
          </a:p>
          <a:p>
            <a:pPr lvl="1" eaLnBrk="1" hangingPunct="1"/>
            <a:r>
              <a:rPr lang="en-US" altLang="en-US"/>
              <a:t>How can you get a copy of a vehicle history?</a:t>
            </a:r>
          </a:p>
          <a:p>
            <a:pPr lvl="2" eaLnBrk="1" hangingPunct="1"/>
            <a:r>
              <a:rPr lang="en-US" altLang="en-US"/>
              <a:t>You can go to </a:t>
            </a:r>
            <a:r>
              <a:rPr lang="en-US" altLang="en-US">
                <a:hlinkClick r:id="rId2"/>
              </a:rPr>
              <a:t>www.carfax.com</a:t>
            </a:r>
            <a:r>
              <a:rPr lang="en-US" altLang="en-US"/>
              <a:t>.  By putting in the Vehicle Identification Number (VIN), you can get a report as to the ownership and location of a vehicles history.</a:t>
            </a:r>
          </a:p>
          <a:p>
            <a:pPr lvl="1" eaLnBrk="1" hangingPunct="1">
              <a:buFontTx/>
              <a:buNone/>
            </a:pPr>
            <a:endParaRPr lang="en-US" altLang="en-US"/>
          </a:p>
          <a:p>
            <a:pPr lvl="1" eaLnBrk="1" hangingPunct="1"/>
            <a:endParaRPr lang="en-US" altLang="en-US"/>
          </a:p>
        </p:txBody>
      </p:sp>
    </p:spTree>
    <p:extLst>
      <p:ext uri="{BB962C8B-B14F-4D97-AF65-F5344CB8AC3E}">
        <p14:creationId xmlns:p14="http://schemas.microsoft.com/office/powerpoint/2010/main" val="21753281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5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55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914400" y="685800"/>
            <a:ext cx="7315200" cy="922338"/>
          </a:xfrm>
        </p:spPr>
        <p:txBody>
          <a:bodyPr/>
          <a:lstStyle/>
          <a:p>
            <a:pPr eaLnBrk="1" hangingPunct="1"/>
            <a:r>
              <a:rPr lang="en-US" altLang="en-US" dirty="0"/>
              <a:t>b. Inspection by a Good Mechanic</a:t>
            </a:r>
          </a:p>
        </p:txBody>
      </p:sp>
      <p:sp>
        <p:nvSpPr>
          <p:cNvPr id="24579" name="Rectangle 3"/>
          <p:cNvSpPr>
            <a:spLocks noGrp="1" noChangeArrowheads="1"/>
          </p:cNvSpPr>
          <p:nvPr>
            <p:ph idx="1"/>
          </p:nvPr>
        </p:nvSpPr>
        <p:spPr>
          <a:xfrm>
            <a:off x="942975" y="1628775"/>
            <a:ext cx="7210425" cy="4114800"/>
          </a:xfrm>
        </p:spPr>
        <p:txBody>
          <a:bodyPr/>
          <a:lstStyle/>
          <a:p>
            <a:pPr eaLnBrk="1" hangingPunct="1"/>
            <a:r>
              <a:rPr lang="en-US" altLang="en-US" dirty="0"/>
              <a:t>Get the vehicle checked by a qualified mechanic</a:t>
            </a:r>
          </a:p>
          <a:p>
            <a:pPr lvl="1" eaLnBrk="1" hangingPunct="1"/>
            <a:r>
              <a:rPr lang="en-US" altLang="en-US" dirty="0"/>
              <a:t>How do you get it checked?</a:t>
            </a:r>
          </a:p>
          <a:p>
            <a:pPr lvl="2" eaLnBrk="1" hangingPunct="1"/>
            <a:r>
              <a:rPr lang="en-US" altLang="en-US" dirty="0"/>
              <a:t>Take it to a qualified mechanic, preferably from a dealer for a major checkup</a:t>
            </a:r>
          </a:p>
          <a:p>
            <a:pPr lvl="3" eaLnBrk="1" hangingPunct="1"/>
            <a:r>
              <a:rPr lang="en-US" altLang="en-US" dirty="0"/>
              <a:t>While it may cost between $80-250, it will be worth it if they find problems	</a:t>
            </a:r>
          </a:p>
        </p:txBody>
      </p:sp>
      <p:pic>
        <p:nvPicPr>
          <p:cNvPr id="3" name="Picture 2"/>
          <p:cNvPicPr>
            <a:picLocks noChangeAspect="1"/>
          </p:cNvPicPr>
          <p:nvPr/>
        </p:nvPicPr>
        <p:blipFill>
          <a:blip r:embed="rId2"/>
          <a:stretch>
            <a:fillRect/>
          </a:stretch>
        </p:blipFill>
        <p:spPr>
          <a:xfrm>
            <a:off x="6999403" y="5764212"/>
            <a:ext cx="2067105" cy="1071832"/>
          </a:xfrm>
          <a:prstGeom prst="rect">
            <a:avLst/>
          </a:prstGeom>
        </p:spPr>
      </p:pic>
    </p:spTree>
    <p:extLst>
      <p:ext uri="{BB962C8B-B14F-4D97-AF65-F5344CB8AC3E}">
        <p14:creationId xmlns:p14="http://schemas.microsoft.com/office/powerpoint/2010/main" val="11481077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7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46050" y="685800"/>
            <a:ext cx="8851900" cy="922338"/>
          </a:xfrm>
        </p:spPr>
        <p:txBody>
          <a:bodyPr/>
          <a:lstStyle/>
          <a:p>
            <a:pPr eaLnBrk="1" hangingPunct="1"/>
            <a:r>
              <a:rPr lang="en-US" altLang="en-US" dirty="0"/>
              <a:t>c. Service Records</a:t>
            </a:r>
          </a:p>
        </p:txBody>
      </p:sp>
      <p:sp>
        <p:nvSpPr>
          <p:cNvPr id="25603" name="Rectangle 3"/>
          <p:cNvSpPr>
            <a:spLocks noGrp="1" noChangeArrowheads="1"/>
          </p:cNvSpPr>
          <p:nvPr>
            <p:ph idx="1"/>
          </p:nvPr>
        </p:nvSpPr>
        <p:spPr>
          <a:xfrm>
            <a:off x="914400" y="1600200"/>
            <a:ext cx="7281863" cy="4800600"/>
          </a:xfrm>
        </p:spPr>
        <p:txBody>
          <a:bodyPr/>
          <a:lstStyle/>
          <a:p>
            <a:pPr eaLnBrk="1" hangingPunct="1"/>
            <a:r>
              <a:rPr lang="en-US" altLang="en-US"/>
              <a:t>Review the service records of the vehicle</a:t>
            </a:r>
          </a:p>
          <a:p>
            <a:pPr lvl="1" eaLnBrk="1" hangingPunct="1"/>
            <a:r>
              <a:rPr lang="en-US" altLang="en-US"/>
              <a:t>How do you check service records?</a:t>
            </a:r>
          </a:p>
          <a:p>
            <a:pPr lvl="2" eaLnBrk="1" hangingPunct="1"/>
            <a:r>
              <a:rPr lang="en-US" altLang="en-US"/>
              <a:t>Sellers should have a copy of all service performed on the vehicle</a:t>
            </a:r>
          </a:p>
          <a:p>
            <a:pPr lvl="3" eaLnBrk="1" hangingPunct="1"/>
            <a:r>
              <a:rPr lang="en-US" altLang="en-US"/>
              <a:t>Consumers should keep a record of all service performed</a:t>
            </a:r>
          </a:p>
          <a:p>
            <a:pPr lvl="3" eaLnBrk="1" hangingPunct="1"/>
            <a:r>
              <a:rPr lang="en-US" altLang="en-US"/>
              <a:t>Dealers, oil change places, etc., often have records of when service was performed</a:t>
            </a:r>
          </a:p>
          <a:p>
            <a:pPr lvl="1" eaLnBrk="1" hangingPunct="1"/>
            <a:r>
              <a:rPr lang="en-US" altLang="en-US"/>
              <a:t>Vehicles which have good service records were likely better taken care of than those without, and as such, command a higher premium</a:t>
            </a:r>
          </a:p>
        </p:txBody>
      </p:sp>
    </p:spTree>
    <p:extLst>
      <p:ext uri="{BB962C8B-B14F-4D97-AF65-F5344CB8AC3E}">
        <p14:creationId xmlns:p14="http://schemas.microsoft.com/office/powerpoint/2010/main" val="2143364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0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6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85800" y="711200"/>
            <a:ext cx="7772400" cy="889000"/>
          </a:xfrm>
        </p:spPr>
        <p:txBody>
          <a:bodyPr/>
          <a:lstStyle/>
          <a:p>
            <a:pPr eaLnBrk="1" hangingPunct="1"/>
            <a:r>
              <a:rPr lang="en-US" altLang="en-US"/>
              <a:t>Objectives </a:t>
            </a:r>
          </a:p>
        </p:txBody>
      </p:sp>
      <p:sp>
        <p:nvSpPr>
          <p:cNvPr id="106499" name="Rectangle 3"/>
          <p:cNvSpPr>
            <a:spLocks noGrp="1" noChangeArrowheads="1"/>
          </p:cNvSpPr>
          <p:nvPr>
            <p:ph type="subTitle" idx="1"/>
          </p:nvPr>
        </p:nvSpPr>
        <p:spPr>
          <a:xfrm>
            <a:off x="914400" y="1600200"/>
            <a:ext cx="7239000" cy="4876800"/>
          </a:xfrm>
        </p:spPr>
        <p:txBody>
          <a:bodyPr/>
          <a:lstStyle/>
          <a:p>
            <a:pPr algn="l" eaLnBrk="1" hangingPunct="1"/>
            <a:r>
              <a:rPr lang="en-US" altLang="en-US" dirty="0"/>
              <a:t>A. Understand key issues and principles of effective car ownership </a:t>
            </a:r>
          </a:p>
          <a:p>
            <a:pPr algn="l" eaLnBrk="1" hangingPunct="1"/>
            <a:r>
              <a:rPr lang="en-US" altLang="en-US" dirty="0"/>
              <a:t>B. Understand how to buy or lease a new vehicle</a:t>
            </a:r>
          </a:p>
          <a:p>
            <a:pPr algn="l" eaLnBrk="1" hangingPunct="1"/>
            <a:r>
              <a:rPr lang="en-US" altLang="en-US" dirty="0"/>
              <a:t>C. Understand the lease versus buy decision</a:t>
            </a:r>
          </a:p>
          <a:p>
            <a:pPr algn="l" eaLnBrk="1" hangingPunct="1"/>
            <a:r>
              <a:rPr lang="en-US" altLang="en-US" dirty="0"/>
              <a:t>D. Understand how to develop an effective auto and adult toy strategy</a:t>
            </a:r>
          </a:p>
          <a:p>
            <a:pPr algn="l" eaLnBrk="1" hangingPunct="1"/>
            <a:endParaRPr lang="en-US" altLang="en-US" dirty="0"/>
          </a:p>
          <a:p>
            <a:pPr algn="l" eaLnBrk="1" hangingPunct="1"/>
            <a:r>
              <a:rPr lang="en-US" altLang="en-US" dirty="0"/>
              <a:t>Appendix:</a:t>
            </a:r>
          </a:p>
          <a:p>
            <a:pPr algn="l" eaLnBrk="1" hangingPunct="1"/>
            <a:r>
              <a:rPr lang="en-US" altLang="en-US" dirty="0"/>
              <a:t>Optional: Understand how to buy a used car</a:t>
            </a:r>
          </a:p>
          <a:p>
            <a:pPr algn="l" eaLnBrk="1" hangingPunct="1"/>
            <a:endParaRPr lang="en-US" altLang="en-US" dirty="0"/>
          </a:p>
          <a:p>
            <a:pPr marL="685800" indent="-685800" algn="l" eaLnBrk="1" hangingPunct="1"/>
            <a:r>
              <a:rPr lang="en-US" altLang="en-US" dirty="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499">
                                            <p:txEl>
                                              <p:pRg st="0" end="0"/>
                                            </p:txEl>
                                          </p:spTgt>
                                        </p:tgtEl>
                                        <p:attrNameLst>
                                          <p:attrName>style.visibility</p:attrName>
                                        </p:attrNameLst>
                                      </p:cBhvr>
                                      <p:to>
                                        <p:strVal val="visible"/>
                                      </p:to>
                                    </p:set>
                                    <p:anim calcmode="lin" valueType="num">
                                      <p:cBhvr additive="base">
                                        <p:cTn id="7" dur="500" fill="hold"/>
                                        <p:tgtEl>
                                          <p:spTgt spid="1064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64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6499">
                                            <p:txEl>
                                              <p:pRg st="1" end="1"/>
                                            </p:txEl>
                                          </p:spTgt>
                                        </p:tgtEl>
                                        <p:attrNameLst>
                                          <p:attrName>style.visibility</p:attrName>
                                        </p:attrNameLst>
                                      </p:cBhvr>
                                      <p:to>
                                        <p:strVal val="visible"/>
                                      </p:to>
                                    </p:set>
                                    <p:anim calcmode="lin" valueType="num">
                                      <p:cBhvr additive="base">
                                        <p:cTn id="11" dur="500" fill="hold"/>
                                        <p:tgtEl>
                                          <p:spTgt spid="10649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649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6499">
                                            <p:txEl>
                                              <p:pRg st="2" end="2"/>
                                            </p:txEl>
                                          </p:spTgt>
                                        </p:tgtEl>
                                        <p:attrNameLst>
                                          <p:attrName>style.visibility</p:attrName>
                                        </p:attrNameLst>
                                      </p:cBhvr>
                                      <p:to>
                                        <p:strVal val="visible"/>
                                      </p:to>
                                    </p:set>
                                    <p:anim calcmode="lin" valueType="num">
                                      <p:cBhvr additive="base">
                                        <p:cTn id="15" dur="500" fill="hold"/>
                                        <p:tgtEl>
                                          <p:spTgt spid="10649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649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6499">
                                            <p:txEl>
                                              <p:pRg st="3" end="3"/>
                                            </p:txEl>
                                          </p:spTgt>
                                        </p:tgtEl>
                                        <p:attrNameLst>
                                          <p:attrName>style.visibility</p:attrName>
                                        </p:attrNameLst>
                                      </p:cBhvr>
                                      <p:to>
                                        <p:strVal val="visible"/>
                                      </p:to>
                                    </p:set>
                                    <p:anim calcmode="lin" valueType="num">
                                      <p:cBhvr additive="base">
                                        <p:cTn id="19" dur="500" fill="hold"/>
                                        <p:tgtEl>
                                          <p:spTgt spid="10649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6499">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6499">
                                            <p:txEl>
                                              <p:pRg st="5" end="5"/>
                                            </p:txEl>
                                          </p:spTgt>
                                        </p:tgtEl>
                                        <p:attrNameLst>
                                          <p:attrName>style.visibility</p:attrName>
                                        </p:attrNameLst>
                                      </p:cBhvr>
                                      <p:to>
                                        <p:strVal val="visible"/>
                                      </p:to>
                                    </p:set>
                                    <p:anim calcmode="lin" valueType="num">
                                      <p:cBhvr additive="base">
                                        <p:cTn id="23" dur="500" fill="hold"/>
                                        <p:tgtEl>
                                          <p:spTgt spid="106499">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6499">
                                            <p:txEl>
                                              <p:pRg st="5" end="5"/>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6499">
                                            <p:txEl>
                                              <p:pRg st="6" end="6"/>
                                            </p:txEl>
                                          </p:spTgt>
                                        </p:tgtEl>
                                        <p:attrNameLst>
                                          <p:attrName>style.visibility</p:attrName>
                                        </p:attrNameLst>
                                      </p:cBhvr>
                                      <p:to>
                                        <p:strVal val="visible"/>
                                      </p:to>
                                    </p:set>
                                    <p:anim calcmode="lin" valueType="num">
                                      <p:cBhvr additive="base">
                                        <p:cTn id="27" dur="500" fill="hold"/>
                                        <p:tgtEl>
                                          <p:spTgt spid="106499">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06499">
                                            <p:txEl>
                                              <p:pRg st="6" end="6"/>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6499">
                                            <p:txEl>
                                              <p:pRg st="8" end="8"/>
                                            </p:txEl>
                                          </p:spTgt>
                                        </p:tgtEl>
                                        <p:attrNameLst>
                                          <p:attrName>style.visibility</p:attrName>
                                        </p:attrNameLst>
                                      </p:cBhvr>
                                      <p:to>
                                        <p:strVal val="visible"/>
                                      </p:to>
                                    </p:set>
                                    <p:anim calcmode="lin" valueType="num">
                                      <p:cBhvr additive="base">
                                        <p:cTn id="31" dur="500" fill="hold"/>
                                        <p:tgtEl>
                                          <p:spTgt spid="106499">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649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uiExpand="1" build="allAtOnce"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685800"/>
            <a:ext cx="9144000" cy="922338"/>
          </a:xfrm>
        </p:spPr>
        <p:txBody>
          <a:bodyPr/>
          <a:lstStyle/>
          <a:p>
            <a:pPr eaLnBrk="1" hangingPunct="1"/>
            <a:r>
              <a:rPr lang="en-US" altLang="en-US" dirty="0"/>
              <a:t>Principles of Effective Auto Ownership</a:t>
            </a:r>
          </a:p>
        </p:txBody>
      </p:sp>
      <p:sp>
        <p:nvSpPr>
          <p:cNvPr id="110595" name="Rectangle 3"/>
          <p:cNvSpPr>
            <a:spLocks noGrp="1" noChangeArrowheads="1"/>
          </p:cNvSpPr>
          <p:nvPr>
            <p:ph idx="1"/>
          </p:nvPr>
        </p:nvSpPr>
        <p:spPr>
          <a:xfrm>
            <a:off x="914400" y="1600200"/>
            <a:ext cx="7391400" cy="4114800"/>
          </a:xfrm>
        </p:spPr>
        <p:txBody>
          <a:bodyPr/>
          <a:lstStyle/>
          <a:p>
            <a:pPr eaLnBrk="1" hangingPunct="1"/>
            <a:r>
              <a:rPr lang="en-US" altLang="en-US" dirty="0"/>
              <a:t>Why is the auto decision so difficult?</a:t>
            </a:r>
          </a:p>
          <a:p>
            <a:pPr lvl="1" eaLnBrk="1" hangingPunct="1"/>
            <a:r>
              <a:rPr lang="en-US" altLang="en-US" dirty="0"/>
              <a:t>The reality is that this is an extremely complex (not just dollars and sense) decision as it:</a:t>
            </a:r>
          </a:p>
          <a:p>
            <a:pPr lvl="2" eaLnBrk="1" hangingPunct="1"/>
            <a:r>
              <a:rPr lang="en-US" altLang="en-US" dirty="0"/>
              <a:t>Has lots of options for potential vehicles</a:t>
            </a:r>
          </a:p>
          <a:p>
            <a:pPr lvl="2" eaLnBrk="1" hangingPunct="1"/>
            <a:r>
              <a:rPr lang="en-US" altLang="en-US" dirty="0"/>
              <a:t>Has much uncertainty over future costs</a:t>
            </a:r>
          </a:p>
          <a:p>
            <a:pPr lvl="2" eaLnBrk="1" hangingPunct="1"/>
            <a:r>
              <a:rPr lang="en-US" altLang="en-US" dirty="0"/>
              <a:t>Reflects our self-image</a:t>
            </a:r>
          </a:p>
          <a:p>
            <a:pPr lvl="2" eaLnBrk="1" hangingPunct="1"/>
            <a:r>
              <a:rPr lang="en-US" altLang="en-US" dirty="0"/>
              <a:t>Signals to others how successful we are</a:t>
            </a:r>
          </a:p>
          <a:p>
            <a:pPr lvl="2" eaLnBrk="1" hangingPunct="1"/>
            <a:r>
              <a:rPr lang="en-US" altLang="en-US" dirty="0"/>
              <a:t>Makes a statement about our lifestyle</a:t>
            </a:r>
          </a:p>
          <a:p>
            <a:pPr lvl="1" eaLnBrk="1" hangingPunct="1"/>
            <a:r>
              <a:rPr lang="en-US" altLang="en-US" dirty="0"/>
              <a:t>The ideal is a safe and reliable means of transportation that you have saved for and can afford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5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059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059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05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059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059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0595">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05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5" name="Rectangle 3"/>
          <p:cNvSpPr>
            <a:spLocks noGrp="1" noChangeArrowheads="1"/>
          </p:cNvSpPr>
          <p:nvPr>
            <p:ph idx="1"/>
          </p:nvPr>
        </p:nvSpPr>
        <p:spPr>
          <a:xfrm>
            <a:off x="914400" y="1600200"/>
            <a:ext cx="7239000" cy="4114800"/>
          </a:xfrm>
        </p:spPr>
        <p:txBody>
          <a:bodyPr/>
          <a:lstStyle/>
          <a:p>
            <a:pPr eaLnBrk="1" hangingPunct="1"/>
            <a:r>
              <a:rPr lang="en-US" altLang="en-US" sz="2400" dirty="0"/>
              <a:t>What happens when the self-image, signals, or statements becomes more important than our personal vision and goals</a:t>
            </a:r>
          </a:p>
          <a:p>
            <a:pPr lvl="1" eaLnBrk="1" hangingPunct="1"/>
            <a:r>
              <a:rPr lang="en-US" altLang="en-US" dirty="0"/>
              <a:t>We spend more than we should</a:t>
            </a:r>
          </a:p>
          <a:p>
            <a:pPr lvl="1" eaLnBrk="1" hangingPunct="1"/>
            <a:r>
              <a:rPr lang="en-US" altLang="en-US" dirty="0"/>
              <a:t>The costs get in the way of our more important vision and goals, reducing our chances of achieving them</a:t>
            </a:r>
          </a:p>
          <a:p>
            <a:pPr lvl="1" eaLnBrk="1" hangingPunct="1"/>
            <a:r>
              <a:rPr lang="en-US" altLang="en-US" dirty="0"/>
              <a:t>It relegates more important goals to a lesser position</a:t>
            </a:r>
          </a:p>
          <a:p>
            <a:pPr lvl="1" eaLnBrk="1" hangingPunct="1"/>
            <a:endParaRPr lang="en-US" altLang="en-US" dirty="0"/>
          </a:p>
          <a:p>
            <a:pPr lvl="1" eaLnBrk="1" hangingPunct="1"/>
            <a:endParaRPr lang="en-US" altLang="en-US" dirty="0"/>
          </a:p>
        </p:txBody>
      </p:sp>
      <p:sp>
        <p:nvSpPr>
          <p:cNvPr id="4" name="Title 1"/>
          <p:cNvSpPr>
            <a:spLocks noGrp="1"/>
          </p:cNvSpPr>
          <p:nvPr>
            <p:ph type="title"/>
          </p:nvPr>
        </p:nvSpPr>
        <p:spPr>
          <a:xfrm>
            <a:off x="914400" y="685800"/>
            <a:ext cx="7315200" cy="922338"/>
          </a:xfrm>
        </p:spPr>
        <p:txBody>
          <a:bodyPr/>
          <a:lstStyle/>
          <a:p>
            <a:pPr eaLnBrk="1" hangingPunct="1"/>
            <a:r>
              <a:rPr lang="en-US" altLang="en-US" dirty="0"/>
              <a:t>Areas and Principles </a:t>
            </a:r>
            <a:r>
              <a:rPr lang="en-US" altLang="en-US" sz="2400" dirty="0"/>
              <a:t>(continued)</a:t>
            </a:r>
            <a:endParaRPr lang="en-US" altLang="en-US" dirty="0"/>
          </a:p>
        </p:txBody>
      </p:sp>
    </p:spTree>
    <p:extLst>
      <p:ext uri="{BB962C8B-B14F-4D97-AF65-F5344CB8AC3E}">
        <p14:creationId xmlns:p14="http://schemas.microsoft.com/office/powerpoint/2010/main" val="41588970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05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5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05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05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dirty="0"/>
              <a:t>Principles of Auto Ownership </a:t>
            </a:r>
            <a:r>
              <a:rPr lang="en-US" altLang="en-US" sz="2400" dirty="0"/>
              <a:t>(continued)</a:t>
            </a:r>
            <a:endParaRPr lang="en-US" altLang="en-US" dirty="0"/>
          </a:p>
        </p:txBody>
      </p:sp>
      <p:sp>
        <p:nvSpPr>
          <p:cNvPr id="7171" name="Content Placeholder 2"/>
          <p:cNvSpPr>
            <a:spLocks noGrp="1"/>
          </p:cNvSpPr>
          <p:nvPr>
            <p:ph idx="1"/>
          </p:nvPr>
        </p:nvSpPr>
        <p:spPr>
          <a:xfrm>
            <a:off x="928688" y="1608138"/>
            <a:ext cx="7286625" cy="4419600"/>
          </a:xfrm>
        </p:spPr>
        <p:txBody>
          <a:bodyPr/>
          <a:lstStyle/>
          <a:p>
            <a:pPr eaLnBrk="1" hangingPunct="1">
              <a:defRPr/>
            </a:pPr>
            <a:r>
              <a:rPr lang="en-US" altLang="en-US" dirty="0"/>
              <a:t>What are the principles of effective ownership?</a:t>
            </a:r>
          </a:p>
          <a:p>
            <a:pPr marL="457200" lvl="1" indent="0" eaLnBrk="1" hangingPunct="1">
              <a:buNone/>
              <a:defRPr/>
            </a:pPr>
            <a:r>
              <a:rPr lang="en-US" altLang="en-US" dirty="0"/>
              <a:t>1. Understand yourself, your vision and goals</a:t>
            </a:r>
          </a:p>
          <a:p>
            <a:pPr marL="457200" lvl="1" indent="0" eaLnBrk="1" hangingPunct="1">
              <a:buNone/>
              <a:defRPr/>
            </a:pPr>
            <a:r>
              <a:rPr lang="en-US" altLang="en-US" dirty="0"/>
              <a:t>2. Seek, receive and act on the Spirit’s guidance</a:t>
            </a:r>
          </a:p>
          <a:p>
            <a:pPr marL="457200" lvl="1" indent="0" eaLnBrk="1" hangingPunct="1">
              <a:buNone/>
              <a:defRPr/>
            </a:pPr>
            <a:r>
              <a:rPr lang="en-US" altLang="en-US" dirty="0"/>
              <a:t>3. Understand the key areas and costs of vehicle ownership</a:t>
            </a:r>
          </a:p>
          <a:p>
            <a:pPr marL="457200" lvl="1" indent="0" eaLnBrk="1" hangingPunct="1">
              <a:buNone/>
              <a:defRPr/>
            </a:pPr>
            <a:r>
              <a:rPr lang="en-US" altLang="en-US" dirty="0"/>
              <a:t>4. Make your vehicle fit your budget, not your budget fit your vehicle</a:t>
            </a:r>
          </a:p>
          <a:p>
            <a:pPr marL="457200" lvl="1" indent="0" eaLnBrk="1" hangingPunct="1">
              <a:buNone/>
              <a:defRPr/>
            </a:pPr>
            <a:r>
              <a:rPr lang="en-US" altLang="en-US" dirty="0"/>
              <a:t>5. Understand and minimize all costs, for purchase, fuel, repair, taxes, insurance, depreciation, and resale value over the car’s effective life—keep it running</a:t>
            </a:r>
          </a:p>
          <a:p>
            <a:pPr marL="457200" lvl="1" indent="0" eaLnBrk="1" hangingPunct="1">
              <a:buNone/>
              <a:defRPr/>
            </a:pPr>
            <a:r>
              <a:rPr lang="en-US" altLang="en-US" dirty="0"/>
              <a:t>6. Be a wise steward over your vehicle</a:t>
            </a:r>
          </a:p>
          <a:p>
            <a:pPr marL="57150" indent="0" eaLnBrk="1" hangingPunct="1">
              <a:buNone/>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17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dirty="0"/>
              <a:t>Areas and Principles </a:t>
            </a:r>
            <a:r>
              <a:rPr lang="en-US" altLang="en-US" sz="2400" dirty="0"/>
              <a:t>(continued)</a:t>
            </a:r>
            <a:endParaRPr lang="en-US" altLang="en-US" dirty="0"/>
          </a:p>
        </p:txBody>
      </p:sp>
      <p:sp>
        <p:nvSpPr>
          <p:cNvPr id="7171" name="Content Placeholder 2"/>
          <p:cNvSpPr>
            <a:spLocks noGrp="1"/>
          </p:cNvSpPr>
          <p:nvPr>
            <p:ph idx="1"/>
          </p:nvPr>
        </p:nvSpPr>
        <p:spPr>
          <a:xfrm>
            <a:off x="928688" y="1608138"/>
            <a:ext cx="7286625" cy="5249862"/>
          </a:xfrm>
        </p:spPr>
        <p:txBody>
          <a:bodyPr/>
          <a:lstStyle/>
          <a:p>
            <a:pPr eaLnBrk="1" hangingPunct="1">
              <a:defRPr/>
            </a:pPr>
            <a:r>
              <a:rPr lang="en-US" altLang="en-US" dirty="0"/>
              <a:t>Finding balance</a:t>
            </a:r>
          </a:p>
          <a:p>
            <a:pPr marL="457200" lvl="1" indent="0" eaLnBrk="1" hangingPunct="1">
              <a:buNone/>
              <a:defRPr/>
            </a:pPr>
            <a:r>
              <a:rPr lang="en-US" altLang="en-US" sz="2200" u="sng" dirty="0"/>
              <a:t>Guiding Principles				Doctrines</a:t>
            </a:r>
          </a:p>
          <a:p>
            <a:pPr marL="457200" lvl="1" indent="0" eaLnBrk="1" hangingPunct="1">
              <a:buNone/>
              <a:defRPr/>
            </a:pPr>
            <a:r>
              <a:rPr lang="en-US" altLang="en-US" sz="2200" dirty="0"/>
              <a:t>Understand yourself, vision and goals	Identity</a:t>
            </a:r>
          </a:p>
          <a:p>
            <a:pPr marL="457200" lvl="1" indent="0" eaLnBrk="1" hangingPunct="1">
              <a:buNone/>
              <a:defRPr/>
            </a:pPr>
            <a:r>
              <a:rPr lang="en-US" altLang="en-US" sz="2200" dirty="0"/>
              <a:t>Seek, receive and act on Spirit’s guidance	Obedience</a:t>
            </a:r>
          </a:p>
          <a:p>
            <a:pPr marL="457200" lvl="1" indent="0" eaLnBrk="1" hangingPunct="1">
              <a:buNone/>
              <a:defRPr/>
            </a:pPr>
            <a:r>
              <a:rPr lang="en-US" altLang="en-US" sz="2200" dirty="0"/>
              <a:t>Understand key areas &amp; costs of ownership	Stewardship</a:t>
            </a:r>
          </a:p>
          <a:p>
            <a:pPr marL="457200" lvl="1" indent="0" eaLnBrk="1" hangingPunct="1">
              <a:buNone/>
              <a:defRPr/>
            </a:pPr>
            <a:r>
              <a:rPr lang="en-US" altLang="en-US" sz="2200" dirty="0"/>
              <a:t>Make vehicle fit budget, not vice versa	Agency</a:t>
            </a:r>
          </a:p>
          <a:p>
            <a:pPr marL="457200" lvl="1" indent="0" eaLnBrk="1" hangingPunct="1">
              <a:buNone/>
              <a:defRPr/>
            </a:pPr>
            <a:r>
              <a:rPr lang="en-US" altLang="en-US" sz="2200" dirty="0"/>
              <a:t>Minimize all costs over the car’s useful life	Stewardship</a:t>
            </a:r>
          </a:p>
          <a:p>
            <a:pPr marL="457200" lvl="1" indent="0" eaLnBrk="1" hangingPunct="1">
              <a:buNone/>
              <a:defRPr/>
            </a:pPr>
            <a:r>
              <a:rPr lang="en-US" altLang="en-US" sz="2200" dirty="0"/>
              <a:t>Be a wise steward over your vehicle		Stewardship</a:t>
            </a:r>
          </a:p>
          <a:p>
            <a:pPr marL="457200" lvl="1" indent="0" eaLnBrk="1" hangingPunct="1">
              <a:buNone/>
              <a:defRPr/>
            </a:pPr>
            <a:r>
              <a:rPr lang="en-US" altLang="en-US" sz="2000" dirty="0"/>
              <a:t>	</a:t>
            </a:r>
          </a:p>
        </p:txBody>
      </p:sp>
    </p:spTree>
    <p:extLst>
      <p:ext uri="{BB962C8B-B14F-4D97-AF65-F5344CB8AC3E}">
        <p14:creationId xmlns:p14="http://schemas.microsoft.com/office/powerpoint/2010/main" val="2328190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17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171">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17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dirty="0"/>
              <a:t>Areas and Principles </a:t>
            </a:r>
            <a:r>
              <a:rPr lang="en-US" altLang="en-US" sz="2400" dirty="0"/>
              <a:t>(continued)</a:t>
            </a:r>
            <a:endParaRPr lang="en-US" altLang="en-US" dirty="0"/>
          </a:p>
        </p:txBody>
      </p:sp>
      <p:sp>
        <p:nvSpPr>
          <p:cNvPr id="7171" name="Content Placeholder 2"/>
          <p:cNvSpPr>
            <a:spLocks noGrp="1"/>
          </p:cNvSpPr>
          <p:nvPr>
            <p:ph idx="1"/>
          </p:nvPr>
        </p:nvSpPr>
        <p:spPr>
          <a:xfrm>
            <a:off x="928688" y="1608138"/>
            <a:ext cx="7286625" cy="5249862"/>
          </a:xfrm>
        </p:spPr>
        <p:txBody>
          <a:bodyPr/>
          <a:lstStyle/>
          <a:p>
            <a:pPr marL="457200" lvl="1" indent="0" eaLnBrk="1" hangingPunct="1">
              <a:buNone/>
              <a:defRPr/>
            </a:pPr>
            <a:r>
              <a:rPr lang="en-US" altLang="en-US" sz="2800" dirty="0"/>
              <a:t>	</a:t>
            </a:r>
            <a:r>
              <a:rPr lang="en-US" altLang="en-US" sz="2800" i="1" dirty="0"/>
              <a:t>From obedience to consecration	</a:t>
            </a:r>
            <a:endParaRPr lang="en-US" altLang="en-US" sz="2000" dirty="0"/>
          </a:p>
          <a:p>
            <a:pPr lvl="1" eaLnBrk="1" hangingPunct="1">
              <a:defRPr/>
            </a:pPr>
            <a:r>
              <a:rPr lang="en-US" altLang="en-US" dirty="0"/>
              <a:t>I am a child of a loving Father in Heaven (identity), striving to live worthy of the Spirit (obedience),  learning to be a wiser steward over the things God has blessed me with (stewardship).  I am striving to understand the costs and benefits of my different transportation options (agency), choose good vehicles, minimize costs, maintain them well, and keep them my predetermined amount of time so I can accomplish my personal mission and my individual and family vision and goals.</a:t>
            </a:r>
          </a:p>
        </p:txBody>
      </p:sp>
    </p:spTree>
    <p:extLst>
      <p:ext uri="{BB962C8B-B14F-4D97-AF65-F5344CB8AC3E}">
        <p14:creationId xmlns:p14="http://schemas.microsoft.com/office/powerpoint/2010/main" val="475073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dirty="0"/>
              <a:t>Questions</a:t>
            </a:r>
          </a:p>
        </p:txBody>
      </p:sp>
      <p:sp>
        <p:nvSpPr>
          <p:cNvPr id="7171" name="Content Placeholder 2"/>
          <p:cNvSpPr>
            <a:spLocks noGrp="1"/>
          </p:cNvSpPr>
          <p:nvPr>
            <p:ph idx="1"/>
          </p:nvPr>
        </p:nvSpPr>
        <p:spPr>
          <a:xfrm>
            <a:off x="928688" y="1608138"/>
            <a:ext cx="7286625" cy="5249862"/>
          </a:xfrm>
        </p:spPr>
        <p:txBody>
          <a:bodyPr/>
          <a:lstStyle/>
          <a:p>
            <a:pPr lvl="1" eaLnBrk="1" hangingPunct="1">
              <a:defRPr/>
            </a:pPr>
            <a:r>
              <a:rPr lang="en-US" altLang="en-US" sz="2800" dirty="0"/>
              <a:t>	Any questions on the key areas and principles of auto ownership?</a:t>
            </a:r>
          </a:p>
          <a:p>
            <a:pPr lvl="2" eaLnBrk="1" hangingPunct="1">
              <a:defRPr/>
            </a:pPr>
            <a:r>
              <a:rPr lang="en-US" altLang="en-US" sz="2800" dirty="0"/>
              <a:t>Are there better ways to buy a vehicle?</a:t>
            </a:r>
            <a:endParaRPr lang="en-US" altLang="en-US" dirty="0"/>
          </a:p>
        </p:txBody>
      </p:sp>
      <p:pic>
        <p:nvPicPr>
          <p:cNvPr id="2" name="Picture 1"/>
          <p:cNvPicPr>
            <a:picLocks noChangeAspect="1"/>
          </p:cNvPicPr>
          <p:nvPr/>
        </p:nvPicPr>
        <p:blipFill>
          <a:blip r:embed="rId2"/>
          <a:stretch>
            <a:fillRect/>
          </a:stretch>
        </p:blipFill>
        <p:spPr>
          <a:xfrm>
            <a:off x="949470" y="3083058"/>
            <a:ext cx="2981325" cy="1964439"/>
          </a:xfrm>
          <a:prstGeom prst="rect">
            <a:avLst/>
          </a:prstGeom>
        </p:spPr>
      </p:pic>
      <p:pic>
        <p:nvPicPr>
          <p:cNvPr id="3" name="Picture 2"/>
          <p:cNvPicPr>
            <a:picLocks noChangeAspect="1"/>
          </p:cNvPicPr>
          <p:nvPr/>
        </p:nvPicPr>
        <p:blipFill>
          <a:blip r:embed="rId3"/>
          <a:stretch>
            <a:fillRect/>
          </a:stretch>
        </p:blipFill>
        <p:spPr>
          <a:xfrm>
            <a:off x="2667433" y="3933072"/>
            <a:ext cx="3381375" cy="2228850"/>
          </a:xfrm>
          <a:prstGeom prst="rect">
            <a:avLst/>
          </a:prstGeom>
        </p:spPr>
      </p:pic>
      <p:pic>
        <p:nvPicPr>
          <p:cNvPr id="4" name="Picture 3"/>
          <p:cNvPicPr>
            <a:picLocks noChangeAspect="1"/>
          </p:cNvPicPr>
          <p:nvPr/>
        </p:nvPicPr>
        <p:blipFill>
          <a:blip r:embed="rId4"/>
          <a:stretch>
            <a:fillRect/>
          </a:stretch>
        </p:blipFill>
        <p:spPr>
          <a:xfrm>
            <a:off x="5562600" y="4735348"/>
            <a:ext cx="3581400" cy="2059689"/>
          </a:xfrm>
          <a:prstGeom prst="rect">
            <a:avLst/>
          </a:prstGeom>
        </p:spPr>
      </p:pic>
      <p:sp>
        <p:nvSpPr>
          <p:cNvPr id="5" name="TextBox 4"/>
          <p:cNvSpPr txBox="1"/>
          <p:nvPr/>
        </p:nvSpPr>
        <p:spPr>
          <a:xfrm>
            <a:off x="3951577" y="3312954"/>
            <a:ext cx="2514600" cy="461665"/>
          </a:xfrm>
          <a:prstGeom prst="rect">
            <a:avLst/>
          </a:prstGeom>
          <a:noFill/>
        </p:spPr>
        <p:txBody>
          <a:bodyPr wrap="square" rtlCol="0">
            <a:spAutoFit/>
          </a:bodyPr>
          <a:lstStyle/>
          <a:p>
            <a:r>
              <a:rPr lang="en-US" dirty="0"/>
              <a:t>2012 Honda Civic</a:t>
            </a:r>
          </a:p>
        </p:txBody>
      </p:sp>
      <p:sp>
        <p:nvSpPr>
          <p:cNvPr id="8" name="TextBox 7"/>
          <p:cNvSpPr txBox="1"/>
          <p:nvPr/>
        </p:nvSpPr>
        <p:spPr>
          <a:xfrm>
            <a:off x="6048808" y="4002236"/>
            <a:ext cx="2514600" cy="461665"/>
          </a:xfrm>
          <a:prstGeom prst="rect">
            <a:avLst/>
          </a:prstGeom>
          <a:noFill/>
        </p:spPr>
        <p:txBody>
          <a:bodyPr wrap="square" rtlCol="0">
            <a:spAutoFit/>
          </a:bodyPr>
          <a:lstStyle/>
          <a:p>
            <a:r>
              <a:rPr lang="en-US" dirty="0" err="1"/>
              <a:t>Wasarut’s</a:t>
            </a:r>
            <a:r>
              <a:rPr lang="en-US" dirty="0"/>
              <a:t> Kia</a:t>
            </a:r>
          </a:p>
        </p:txBody>
      </p:sp>
      <p:sp>
        <p:nvSpPr>
          <p:cNvPr id="9" name="TextBox 8"/>
          <p:cNvSpPr txBox="1"/>
          <p:nvPr/>
        </p:nvSpPr>
        <p:spPr>
          <a:xfrm>
            <a:off x="3882304" y="6340886"/>
            <a:ext cx="2514600" cy="461665"/>
          </a:xfrm>
          <a:prstGeom prst="rect">
            <a:avLst/>
          </a:prstGeom>
          <a:noFill/>
        </p:spPr>
        <p:txBody>
          <a:bodyPr wrap="square" rtlCol="0">
            <a:spAutoFit/>
          </a:bodyPr>
          <a:lstStyle/>
          <a:p>
            <a:r>
              <a:rPr lang="en-US" dirty="0"/>
              <a:t>Matt’s email</a:t>
            </a:r>
          </a:p>
        </p:txBody>
      </p:sp>
    </p:spTree>
    <p:extLst>
      <p:ext uri="{BB962C8B-B14F-4D97-AF65-F5344CB8AC3E}">
        <p14:creationId xmlns:p14="http://schemas.microsoft.com/office/powerpoint/2010/main" val="1343094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685800"/>
            <a:ext cx="9144000" cy="944563"/>
          </a:xfrm>
        </p:spPr>
        <p:txBody>
          <a:bodyPr/>
          <a:lstStyle/>
          <a:p>
            <a:pPr eaLnBrk="1" hangingPunct="1"/>
            <a:r>
              <a:rPr lang="en-US" altLang="en-US" dirty="0"/>
              <a:t>B. Understand how to Buy/Lease a Vehicle</a:t>
            </a:r>
          </a:p>
        </p:txBody>
      </p:sp>
      <p:sp>
        <p:nvSpPr>
          <p:cNvPr id="113667" name="Rectangle 3"/>
          <p:cNvSpPr>
            <a:spLocks noGrp="1" noChangeArrowheads="1"/>
          </p:cNvSpPr>
          <p:nvPr>
            <p:ph idx="1"/>
          </p:nvPr>
        </p:nvSpPr>
        <p:spPr>
          <a:xfrm>
            <a:off x="914400" y="1600200"/>
            <a:ext cx="7315200" cy="4572000"/>
          </a:xfrm>
        </p:spPr>
        <p:txBody>
          <a:bodyPr/>
          <a:lstStyle/>
          <a:p>
            <a:pPr marL="609600" indent="-609600" eaLnBrk="1" hangingPunct="1"/>
            <a:r>
              <a:rPr lang="en-US" altLang="en-US"/>
              <a:t>General Guidelines (the process):</a:t>
            </a:r>
          </a:p>
          <a:p>
            <a:pPr marL="1371600" lvl="2" indent="-457200" eaLnBrk="1" hangingPunct="1">
              <a:buFontTx/>
              <a:buNone/>
            </a:pPr>
            <a:r>
              <a:rPr lang="en-US" altLang="en-US"/>
              <a:t>1.  Know the terminology</a:t>
            </a:r>
          </a:p>
          <a:p>
            <a:pPr marL="1371600" lvl="2" indent="-457200" eaLnBrk="1" hangingPunct="1">
              <a:buFontTx/>
              <a:buNone/>
            </a:pPr>
            <a:r>
              <a:rPr lang="en-US" altLang="en-US"/>
              <a:t>2.  Narrow your choices and pick your vehicle</a:t>
            </a:r>
          </a:p>
          <a:p>
            <a:pPr marL="1371600" lvl="2" indent="-457200" eaLnBrk="1" hangingPunct="1">
              <a:buFontTx/>
              <a:buNone/>
            </a:pPr>
            <a:r>
              <a:rPr lang="en-US" altLang="en-US"/>
              <a:t>3.  Determine your total price and negotiate for it</a:t>
            </a:r>
          </a:p>
          <a:p>
            <a:pPr marL="1371600" lvl="2" indent="-457200" eaLnBrk="1" hangingPunct="1">
              <a:buFontTx/>
              <a:buNone/>
            </a:pPr>
            <a:r>
              <a:rPr lang="en-US" altLang="en-US"/>
              <a:t>4.  Determine how to finance the purchase (lease or buy)</a:t>
            </a:r>
          </a:p>
          <a:p>
            <a:pPr marL="1371600" lvl="2" indent="-457200" eaLnBrk="1" hangingPunct="1">
              <a:buFontTx/>
              <a:buNone/>
            </a:pPr>
            <a:r>
              <a:rPr lang="en-US" altLang="en-US"/>
              <a:t>5.  Enjoy your purchase and keep it well maintained</a:t>
            </a:r>
          </a:p>
          <a:p>
            <a:pPr marL="609600" indent="-609600" eaLnBrk="1" hangingPunct="1">
              <a:buClr>
                <a:schemeClr val="folHlink"/>
              </a:buClr>
              <a:buSzPct val="75000"/>
              <a:buFont typeface="Wingdings" panose="05000000000000000000" pitchFamily="2" charset="2"/>
              <a:buNone/>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Effect transition="in" filter="blinds(horizontal)">
                                      <p:cBhvr>
                                        <p:cTn id="7" dur="500"/>
                                        <p:tgtEl>
                                          <p:spTgt spid="1136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3667">
                                            <p:txEl>
                                              <p:pRg st="1" end="1"/>
                                            </p:txEl>
                                          </p:spTgt>
                                        </p:tgtEl>
                                        <p:attrNameLst>
                                          <p:attrName>style.visibility</p:attrName>
                                        </p:attrNameLst>
                                      </p:cBhvr>
                                      <p:to>
                                        <p:strVal val="visible"/>
                                      </p:to>
                                    </p:set>
                                    <p:animEffect transition="in" filter="blinds(horizontal)">
                                      <p:cBhvr>
                                        <p:cTn id="12" dur="500"/>
                                        <p:tgtEl>
                                          <p:spTgt spid="113667">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13667">
                                            <p:txEl>
                                              <p:pRg st="2" end="2"/>
                                            </p:txEl>
                                          </p:spTgt>
                                        </p:tgtEl>
                                        <p:attrNameLst>
                                          <p:attrName>style.visibility</p:attrName>
                                        </p:attrNameLst>
                                      </p:cBhvr>
                                      <p:to>
                                        <p:strVal val="visible"/>
                                      </p:to>
                                    </p:set>
                                    <p:animEffect transition="in" filter="blinds(horizontal)">
                                      <p:cBhvr>
                                        <p:cTn id="15" dur="500"/>
                                        <p:tgtEl>
                                          <p:spTgt spid="113667">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13667">
                                            <p:txEl>
                                              <p:pRg st="3" end="3"/>
                                            </p:txEl>
                                          </p:spTgt>
                                        </p:tgtEl>
                                        <p:attrNameLst>
                                          <p:attrName>style.visibility</p:attrName>
                                        </p:attrNameLst>
                                      </p:cBhvr>
                                      <p:to>
                                        <p:strVal val="visible"/>
                                      </p:to>
                                    </p:set>
                                    <p:animEffect transition="in" filter="blinds(horizontal)">
                                      <p:cBhvr>
                                        <p:cTn id="18" dur="500"/>
                                        <p:tgtEl>
                                          <p:spTgt spid="113667">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13667">
                                            <p:txEl>
                                              <p:pRg st="4" end="4"/>
                                            </p:txEl>
                                          </p:spTgt>
                                        </p:tgtEl>
                                        <p:attrNameLst>
                                          <p:attrName>style.visibility</p:attrName>
                                        </p:attrNameLst>
                                      </p:cBhvr>
                                      <p:to>
                                        <p:strVal val="visible"/>
                                      </p:to>
                                    </p:set>
                                    <p:animEffect transition="in" filter="blinds(horizontal)">
                                      <p:cBhvr>
                                        <p:cTn id="21" dur="500"/>
                                        <p:tgtEl>
                                          <p:spTgt spid="113667">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13667">
                                            <p:txEl>
                                              <p:pRg st="5" end="5"/>
                                            </p:txEl>
                                          </p:spTgt>
                                        </p:tgtEl>
                                        <p:attrNameLst>
                                          <p:attrName>style.visibility</p:attrName>
                                        </p:attrNameLst>
                                      </p:cBhvr>
                                      <p:to>
                                        <p:strVal val="visible"/>
                                      </p:to>
                                    </p:set>
                                    <p:animEffect transition="in" filter="blinds(horizontal)">
                                      <p:cBhvr>
                                        <p:cTn id="24" dur="500"/>
                                        <p:tgtEl>
                                          <p:spTgt spid="1136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uiExpand="1"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dirty="0"/>
              <a:t>1.  Know the Terminology</a:t>
            </a:r>
          </a:p>
        </p:txBody>
      </p:sp>
      <p:sp>
        <p:nvSpPr>
          <p:cNvPr id="339971" name="Rectangle 3"/>
          <p:cNvSpPr>
            <a:spLocks noGrp="1" noChangeArrowheads="1"/>
          </p:cNvSpPr>
          <p:nvPr>
            <p:ph idx="1"/>
          </p:nvPr>
        </p:nvSpPr>
        <p:spPr>
          <a:xfrm>
            <a:off x="914400" y="1600200"/>
            <a:ext cx="7315200" cy="5257800"/>
          </a:xfrm>
        </p:spPr>
        <p:txBody>
          <a:bodyPr/>
          <a:lstStyle/>
          <a:p>
            <a:pPr lvl="1" eaLnBrk="1" hangingPunct="1">
              <a:spcBef>
                <a:spcPct val="0"/>
              </a:spcBef>
            </a:pPr>
            <a:r>
              <a:rPr lang="en-US" altLang="en-US"/>
              <a:t>MSRP </a:t>
            </a:r>
          </a:p>
          <a:p>
            <a:pPr lvl="2" eaLnBrk="1" hangingPunct="1">
              <a:spcBef>
                <a:spcPct val="0"/>
              </a:spcBef>
            </a:pPr>
            <a:r>
              <a:rPr lang="en-US" altLang="en-US"/>
              <a:t>Manufacturers hoped for price</a:t>
            </a:r>
          </a:p>
          <a:p>
            <a:pPr lvl="1" eaLnBrk="1" hangingPunct="1">
              <a:spcBef>
                <a:spcPct val="0"/>
              </a:spcBef>
            </a:pPr>
            <a:r>
              <a:rPr lang="en-US" altLang="en-US"/>
              <a:t>Capitalized cost</a:t>
            </a:r>
          </a:p>
          <a:p>
            <a:pPr lvl="2" eaLnBrk="1" hangingPunct="1">
              <a:spcBef>
                <a:spcPct val="0"/>
              </a:spcBef>
            </a:pPr>
            <a:r>
              <a:rPr lang="en-US" altLang="en-US"/>
              <a:t>Your agreed to or negotiated cost</a:t>
            </a:r>
          </a:p>
          <a:p>
            <a:pPr lvl="1" eaLnBrk="1" hangingPunct="1">
              <a:spcBef>
                <a:spcPct val="0"/>
              </a:spcBef>
            </a:pPr>
            <a:r>
              <a:rPr lang="en-US" altLang="en-US"/>
              <a:t>Capitalized cost reduction</a:t>
            </a:r>
          </a:p>
          <a:p>
            <a:pPr lvl="2" eaLnBrk="1" hangingPunct="1">
              <a:spcBef>
                <a:spcPct val="0"/>
              </a:spcBef>
            </a:pPr>
            <a:r>
              <a:rPr lang="en-US" altLang="en-US"/>
              <a:t>Any reductions in cap. cost, such as rebates, down payment, dealer incentives, trade-in, etc.</a:t>
            </a:r>
          </a:p>
          <a:p>
            <a:pPr lvl="1" eaLnBrk="1" hangingPunct="1">
              <a:spcBef>
                <a:spcPct val="0"/>
              </a:spcBef>
            </a:pPr>
            <a:r>
              <a:rPr lang="en-US" altLang="en-US"/>
              <a:t>Net capitalized cost </a:t>
            </a:r>
            <a:r>
              <a:rPr lang="en-US" altLang="en-US" sz="2000"/>
              <a:t>(also called adjusted capitalized cost)</a:t>
            </a:r>
            <a:endParaRPr lang="en-US" altLang="en-US"/>
          </a:p>
          <a:p>
            <a:pPr lvl="2" eaLnBrk="1" hangingPunct="1">
              <a:spcBef>
                <a:spcPct val="0"/>
              </a:spcBef>
            </a:pPr>
            <a:r>
              <a:rPr lang="en-US" altLang="en-US"/>
              <a:t>Capitalized cost less capitalized cost reduction</a:t>
            </a:r>
          </a:p>
          <a:p>
            <a:pPr lvl="1" eaLnBrk="1" hangingPunct="1">
              <a:spcBef>
                <a:spcPct val="0"/>
              </a:spcBef>
            </a:pPr>
            <a:r>
              <a:rPr lang="en-US" altLang="en-US"/>
              <a:t>Residual value </a:t>
            </a:r>
          </a:p>
          <a:p>
            <a:pPr lvl="2" eaLnBrk="1" hangingPunct="1">
              <a:spcBef>
                <a:spcPct val="0"/>
              </a:spcBef>
            </a:pPr>
            <a:r>
              <a:rPr lang="en-US" altLang="en-US"/>
              <a:t>Expected value of the vehicle at term end</a:t>
            </a:r>
          </a:p>
          <a:p>
            <a:pPr lvl="1" eaLnBrk="1" hangingPunct="1">
              <a:spcBef>
                <a:spcPct val="0"/>
              </a:spcBef>
            </a:pPr>
            <a:r>
              <a:rPr lang="en-US" altLang="en-US"/>
              <a:t>Lease term </a:t>
            </a:r>
          </a:p>
          <a:p>
            <a:pPr lvl="2" eaLnBrk="1" hangingPunct="1">
              <a:spcBef>
                <a:spcPct val="0"/>
              </a:spcBef>
            </a:pPr>
            <a:r>
              <a:rPr lang="en-US" altLang="en-US"/>
              <a:t>The number of months the vehicle is leased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9971">
                                            <p:txEl>
                                              <p:pRg st="0" end="0"/>
                                            </p:txEl>
                                          </p:spTgt>
                                        </p:tgtEl>
                                        <p:attrNameLst>
                                          <p:attrName>style.visibility</p:attrName>
                                        </p:attrNameLst>
                                      </p:cBhvr>
                                      <p:to>
                                        <p:strVal val="visible"/>
                                      </p:to>
                                    </p:set>
                                    <p:anim calcmode="lin" valueType="num">
                                      <p:cBhvr additive="base">
                                        <p:cTn id="7" dur="500" fill="hold"/>
                                        <p:tgtEl>
                                          <p:spTgt spid="3399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99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9971">
                                            <p:txEl>
                                              <p:pRg st="1" end="1"/>
                                            </p:txEl>
                                          </p:spTgt>
                                        </p:tgtEl>
                                        <p:attrNameLst>
                                          <p:attrName>style.visibility</p:attrName>
                                        </p:attrNameLst>
                                      </p:cBhvr>
                                      <p:to>
                                        <p:strVal val="visible"/>
                                      </p:to>
                                    </p:set>
                                    <p:anim calcmode="lin" valueType="num">
                                      <p:cBhvr additive="base">
                                        <p:cTn id="13" dur="500" fill="hold"/>
                                        <p:tgtEl>
                                          <p:spTgt spid="3399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99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39971">
                                            <p:txEl>
                                              <p:pRg st="2" end="2"/>
                                            </p:txEl>
                                          </p:spTgt>
                                        </p:tgtEl>
                                        <p:attrNameLst>
                                          <p:attrName>style.visibility</p:attrName>
                                        </p:attrNameLst>
                                      </p:cBhvr>
                                      <p:to>
                                        <p:strVal val="visible"/>
                                      </p:to>
                                    </p:set>
                                    <p:anim calcmode="lin" valueType="num">
                                      <p:cBhvr additive="base">
                                        <p:cTn id="17" dur="500" fill="hold"/>
                                        <p:tgtEl>
                                          <p:spTgt spid="3399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99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39971">
                                            <p:txEl>
                                              <p:pRg st="3" end="3"/>
                                            </p:txEl>
                                          </p:spTgt>
                                        </p:tgtEl>
                                        <p:attrNameLst>
                                          <p:attrName>style.visibility</p:attrName>
                                        </p:attrNameLst>
                                      </p:cBhvr>
                                      <p:to>
                                        <p:strVal val="visible"/>
                                      </p:to>
                                    </p:set>
                                    <p:anim calcmode="lin" valueType="num">
                                      <p:cBhvr additive="base">
                                        <p:cTn id="23" dur="500" fill="hold"/>
                                        <p:tgtEl>
                                          <p:spTgt spid="339971">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39971">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39971">
                                            <p:txEl>
                                              <p:pRg st="4" end="4"/>
                                            </p:txEl>
                                          </p:spTgt>
                                        </p:tgtEl>
                                        <p:attrNameLst>
                                          <p:attrName>style.visibility</p:attrName>
                                        </p:attrNameLst>
                                      </p:cBhvr>
                                      <p:to>
                                        <p:strVal val="visible"/>
                                      </p:to>
                                    </p:set>
                                    <p:anim calcmode="lin" valueType="num">
                                      <p:cBhvr additive="base">
                                        <p:cTn id="27" dur="500" fill="hold"/>
                                        <p:tgtEl>
                                          <p:spTgt spid="339971">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3997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39971">
                                            <p:txEl>
                                              <p:pRg st="5" end="5"/>
                                            </p:txEl>
                                          </p:spTgt>
                                        </p:tgtEl>
                                        <p:attrNameLst>
                                          <p:attrName>style.visibility</p:attrName>
                                        </p:attrNameLst>
                                      </p:cBhvr>
                                      <p:to>
                                        <p:strVal val="visible"/>
                                      </p:to>
                                    </p:set>
                                    <p:anim calcmode="lin" valueType="num">
                                      <p:cBhvr additive="base">
                                        <p:cTn id="33" dur="500" fill="hold"/>
                                        <p:tgtEl>
                                          <p:spTgt spid="339971">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39971">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39971">
                                            <p:txEl>
                                              <p:pRg st="6" end="6"/>
                                            </p:txEl>
                                          </p:spTgt>
                                        </p:tgtEl>
                                        <p:attrNameLst>
                                          <p:attrName>style.visibility</p:attrName>
                                        </p:attrNameLst>
                                      </p:cBhvr>
                                      <p:to>
                                        <p:strVal val="visible"/>
                                      </p:to>
                                    </p:set>
                                    <p:anim calcmode="lin" valueType="num">
                                      <p:cBhvr additive="base">
                                        <p:cTn id="37" dur="500" fill="hold"/>
                                        <p:tgtEl>
                                          <p:spTgt spid="339971">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3997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39971">
                                            <p:txEl>
                                              <p:pRg st="7" end="7"/>
                                            </p:txEl>
                                          </p:spTgt>
                                        </p:tgtEl>
                                        <p:attrNameLst>
                                          <p:attrName>style.visibility</p:attrName>
                                        </p:attrNameLst>
                                      </p:cBhvr>
                                      <p:to>
                                        <p:strVal val="visible"/>
                                      </p:to>
                                    </p:set>
                                    <p:anim calcmode="lin" valueType="num">
                                      <p:cBhvr additive="base">
                                        <p:cTn id="43" dur="500" fill="hold"/>
                                        <p:tgtEl>
                                          <p:spTgt spid="339971">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39971">
                                            <p:txEl>
                                              <p:pRg st="7" end="7"/>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339971">
                                            <p:txEl>
                                              <p:pRg st="8" end="8"/>
                                            </p:txEl>
                                          </p:spTgt>
                                        </p:tgtEl>
                                        <p:attrNameLst>
                                          <p:attrName>style.visibility</p:attrName>
                                        </p:attrNameLst>
                                      </p:cBhvr>
                                      <p:to>
                                        <p:strVal val="visible"/>
                                      </p:to>
                                    </p:set>
                                    <p:anim calcmode="lin" valueType="num">
                                      <p:cBhvr additive="base">
                                        <p:cTn id="47" dur="500" fill="hold"/>
                                        <p:tgtEl>
                                          <p:spTgt spid="339971">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3997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339971">
                                            <p:txEl>
                                              <p:pRg st="9" end="9"/>
                                            </p:txEl>
                                          </p:spTgt>
                                        </p:tgtEl>
                                        <p:attrNameLst>
                                          <p:attrName>style.visibility</p:attrName>
                                        </p:attrNameLst>
                                      </p:cBhvr>
                                      <p:to>
                                        <p:strVal val="visible"/>
                                      </p:to>
                                    </p:set>
                                    <p:anim calcmode="lin" valueType="num">
                                      <p:cBhvr additive="base">
                                        <p:cTn id="53" dur="500" fill="hold"/>
                                        <p:tgtEl>
                                          <p:spTgt spid="339971">
                                            <p:txEl>
                                              <p:pRg st="9" end="9"/>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339971">
                                            <p:txEl>
                                              <p:pRg st="9" end="9"/>
                                            </p:txEl>
                                          </p:spTgt>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39971">
                                            <p:txEl>
                                              <p:pRg st="10" end="10"/>
                                            </p:txEl>
                                          </p:spTgt>
                                        </p:tgtEl>
                                        <p:attrNameLst>
                                          <p:attrName>style.visibility</p:attrName>
                                        </p:attrNameLst>
                                      </p:cBhvr>
                                      <p:to>
                                        <p:strVal val="visible"/>
                                      </p:to>
                                    </p:set>
                                    <p:anim calcmode="lin" valueType="num">
                                      <p:cBhvr additive="base">
                                        <p:cTn id="57" dur="500" fill="hold"/>
                                        <p:tgtEl>
                                          <p:spTgt spid="339971">
                                            <p:txEl>
                                              <p:pRg st="10" end="10"/>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39971">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339971">
                                            <p:txEl>
                                              <p:pRg st="11" end="11"/>
                                            </p:txEl>
                                          </p:spTgt>
                                        </p:tgtEl>
                                        <p:attrNameLst>
                                          <p:attrName>style.visibility</p:attrName>
                                        </p:attrNameLst>
                                      </p:cBhvr>
                                      <p:to>
                                        <p:strVal val="visible"/>
                                      </p:to>
                                    </p:set>
                                    <p:anim calcmode="lin" valueType="num">
                                      <p:cBhvr additive="base">
                                        <p:cTn id="63" dur="500" fill="hold"/>
                                        <p:tgtEl>
                                          <p:spTgt spid="339971">
                                            <p:txEl>
                                              <p:pRg st="11" end="11"/>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339971">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1" grpId="0" uiExpand="1" build="p" bldLvl="2"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22238" y="609600"/>
            <a:ext cx="9388476" cy="944563"/>
          </a:xfrm>
        </p:spPr>
        <p:txBody>
          <a:bodyPr/>
          <a:lstStyle/>
          <a:p>
            <a:pPr eaLnBrk="1" hangingPunct="1"/>
            <a:r>
              <a:rPr lang="en-US" altLang="en-US"/>
              <a:t>2.  Narrow Your Choices and Pick your Vehicle</a:t>
            </a:r>
          </a:p>
        </p:txBody>
      </p:sp>
      <p:sp>
        <p:nvSpPr>
          <p:cNvPr id="114691" name="Rectangle 3"/>
          <p:cNvSpPr>
            <a:spLocks noGrp="1" noChangeArrowheads="1"/>
          </p:cNvSpPr>
          <p:nvPr>
            <p:ph type="body" sz="half" idx="1"/>
          </p:nvPr>
        </p:nvSpPr>
        <p:spPr>
          <a:xfrm>
            <a:off x="914400" y="1600200"/>
            <a:ext cx="3962400" cy="4800600"/>
          </a:xfrm>
        </p:spPr>
        <p:txBody>
          <a:bodyPr/>
          <a:lstStyle/>
          <a:p>
            <a:pPr eaLnBrk="1" hangingPunct="1">
              <a:buClr>
                <a:schemeClr val="folHlink"/>
              </a:buClr>
            </a:pPr>
            <a:r>
              <a:rPr lang="en-US" altLang="en-US" sz="2400" dirty="0"/>
              <a:t>Comparison shop by price, product features, and quality</a:t>
            </a:r>
          </a:p>
          <a:p>
            <a:pPr lvl="1" eaLnBrk="1" hangingPunct="1">
              <a:buClr>
                <a:schemeClr val="folHlink"/>
              </a:buClr>
              <a:buSzPct val="75000"/>
            </a:pPr>
            <a:r>
              <a:rPr lang="en-US" altLang="en-US" dirty="0"/>
              <a:t>Be informed.  Check library and Web sources</a:t>
            </a:r>
          </a:p>
          <a:p>
            <a:pPr eaLnBrk="1" hangingPunct="1">
              <a:buClr>
                <a:schemeClr val="folHlink"/>
              </a:buClr>
            </a:pPr>
            <a:r>
              <a:rPr lang="en-US" altLang="en-US" sz="2400" dirty="0"/>
              <a:t>Look at the alternatives</a:t>
            </a:r>
          </a:p>
          <a:p>
            <a:pPr lvl="1" eaLnBrk="1" hangingPunct="1">
              <a:buClr>
                <a:schemeClr val="folHlink"/>
              </a:buClr>
            </a:pPr>
            <a:r>
              <a:rPr lang="en-US" altLang="en-US" dirty="0"/>
              <a:t>Fit your car to your budget—Include all maintenance, insurance and repair costs </a:t>
            </a:r>
          </a:p>
          <a:p>
            <a:pPr lvl="1" eaLnBrk="1" hangingPunct="1">
              <a:buClr>
                <a:schemeClr val="folHlink"/>
              </a:buClr>
            </a:pPr>
            <a:r>
              <a:rPr lang="en-US" altLang="en-US" dirty="0"/>
              <a:t>Calculate your payments if you must finance it</a:t>
            </a:r>
          </a:p>
        </p:txBody>
      </p:sp>
      <p:sp>
        <p:nvSpPr>
          <p:cNvPr id="31748" name="Content Placeholder 4"/>
          <p:cNvSpPr>
            <a:spLocks noGrp="1"/>
          </p:cNvSpPr>
          <p:nvPr>
            <p:ph sz="half" idx="2"/>
          </p:nvPr>
        </p:nvSpPr>
        <p:spPr/>
        <p:txBody>
          <a:bodyPr/>
          <a:lstStyle/>
          <a:p>
            <a:pPr eaLnBrk="1" hangingPunct="1"/>
            <a:endParaRPr lang="en-US" altLang="en-US"/>
          </a:p>
          <a:p>
            <a:pPr eaLnBrk="1" hangingPunct="1"/>
            <a:endParaRPr lang="en-US" altLang="en-US"/>
          </a:p>
        </p:txBody>
      </p:sp>
      <p:sp>
        <p:nvSpPr>
          <p:cNvPr id="2" name="Rectangle 1"/>
          <p:cNvSpPr/>
          <p:nvPr/>
        </p:nvSpPr>
        <p:spPr>
          <a:xfrm>
            <a:off x="4882978" y="3810857"/>
            <a:ext cx="4038600" cy="1569660"/>
          </a:xfrm>
          <a:prstGeom prst="rect">
            <a:avLst/>
          </a:prstGeom>
        </p:spPr>
        <p:txBody>
          <a:bodyPr wrap="square">
            <a:spAutoFit/>
          </a:bodyPr>
          <a:lstStyle/>
          <a:p>
            <a:pPr eaLnBrk="1" hangingPunct="1"/>
            <a:r>
              <a:rPr lang="en-US" altLang="en-US" dirty="0"/>
              <a:t>Determine what is available in your price range.</a:t>
            </a:r>
          </a:p>
          <a:p>
            <a:pPr marL="342900" indent="-342900" eaLnBrk="1" hangingPunct="1">
              <a:buFont typeface="Arial" panose="020B0604020202020204" pitchFamily="34" charset="0"/>
              <a:buChar char="•"/>
            </a:pPr>
            <a:r>
              <a:rPr lang="en-US" altLang="en-US" dirty="0"/>
              <a:t>Test-drive the exact vehicle you are considering.</a:t>
            </a:r>
          </a:p>
        </p:txBody>
      </p:sp>
      <p:pic>
        <p:nvPicPr>
          <p:cNvPr id="4" name="Picture 3"/>
          <p:cNvPicPr>
            <a:picLocks noChangeAspect="1"/>
          </p:cNvPicPr>
          <p:nvPr/>
        </p:nvPicPr>
        <p:blipFill>
          <a:blip r:embed="rId3"/>
          <a:stretch>
            <a:fillRect/>
          </a:stretch>
        </p:blipFill>
        <p:spPr>
          <a:xfrm>
            <a:off x="5382797" y="1568018"/>
            <a:ext cx="3038961" cy="2128038"/>
          </a:xfrm>
          <a:prstGeom prst="rect">
            <a:avLst/>
          </a:prstGeom>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animEffect transition="in" filter="box(in)">
                                      <p:cBhvr>
                                        <p:cTn id="7" dur="500"/>
                                        <p:tgtEl>
                                          <p:spTgt spid="114691">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14691">
                                            <p:txEl>
                                              <p:pRg st="1" end="1"/>
                                            </p:txEl>
                                          </p:spTgt>
                                        </p:tgtEl>
                                        <p:attrNameLst>
                                          <p:attrName>style.visibility</p:attrName>
                                        </p:attrNameLst>
                                      </p:cBhvr>
                                      <p:to>
                                        <p:strVal val="visible"/>
                                      </p:to>
                                    </p:set>
                                    <p:animEffect transition="in" filter="box(in)">
                                      <p:cBhvr>
                                        <p:cTn id="10" dur="500"/>
                                        <p:tgtEl>
                                          <p:spTgt spid="114691">
                                            <p:txEl>
                                              <p:pRg st="1" end="1"/>
                                            </p:txEl>
                                          </p:spTgt>
                                        </p:tgtEl>
                                      </p:cBhvr>
                                    </p:animEffec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4691">
                                            <p:txEl>
                                              <p:pRg st="2" end="2"/>
                                            </p:txEl>
                                          </p:spTgt>
                                        </p:tgtEl>
                                        <p:attrNameLst>
                                          <p:attrName>style.visibility</p:attrName>
                                        </p:attrNameLst>
                                      </p:cBhvr>
                                      <p:to>
                                        <p:strVal val="visible"/>
                                      </p:to>
                                    </p:set>
                                    <p:animEffect transition="in" filter="box(in)">
                                      <p:cBhvr>
                                        <p:cTn id="17" dur="500"/>
                                        <p:tgtEl>
                                          <p:spTgt spid="114691">
                                            <p:txEl>
                                              <p:pRg st="2" end="2"/>
                                            </p:txEl>
                                          </p:spTgt>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114691">
                                            <p:txEl>
                                              <p:pRg st="3" end="3"/>
                                            </p:txEl>
                                          </p:spTgt>
                                        </p:tgtEl>
                                        <p:attrNameLst>
                                          <p:attrName>style.visibility</p:attrName>
                                        </p:attrNameLst>
                                      </p:cBhvr>
                                      <p:to>
                                        <p:strVal val="visible"/>
                                      </p:to>
                                    </p:set>
                                    <p:animEffect transition="in" filter="box(in)">
                                      <p:cBhvr>
                                        <p:cTn id="20" dur="500"/>
                                        <p:tgtEl>
                                          <p:spTgt spid="114691">
                                            <p:txEl>
                                              <p:pRg st="3" end="3"/>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114691">
                                            <p:txEl>
                                              <p:pRg st="4" end="4"/>
                                            </p:txEl>
                                          </p:spTgt>
                                        </p:tgtEl>
                                        <p:attrNameLst>
                                          <p:attrName>style.visibility</p:attrName>
                                        </p:attrNameLst>
                                      </p:cBhvr>
                                      <p:to>
                                        <p:strVal val="visible"/>
                                      </p:to>
                                    </p:set>
                                    <p:animEffect transition="in" filter="box(in)">
                                      <p:cBhvr>
                                        <p:cTn id="23" dur="500"/>
                                        <p:tgtEl>
                                          <p:spTgt spid="114691">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
                                            <p:txEl>
                                              <p:pRg st="0" end="0"/>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
                                            <p:txEl>
                                              <p:pRg st="1" end="1"/>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childTnLst>
                                </p:cTn>
                              </p:par>
                              <p:par>
                                <p:cTn id="32" presetID="1" presetClass="entr" presetSubtype="0" fill="hold" grpId="1" nodeType="withEffect">
                                  <p:stCondLst>
                                    <p:cond delay="0"/>
                                  </p:stCondLst>
                                  <p:childTnLst>
                                    <p:set>
                                      <p:cBhvr>
                                        <p:cTn id="33" dur="1" fill="hold">
                                          <p:stCondLst>
                                            <p:cond delay="0"/>
                                          </p:stCondLst>
                                        </p:cTn>
                                        <p:tgtEl>
                                          <p:spTgt spid="2">
                                            <p:txEl>
                                              <p:pRg st="0" end="0"/>
                                            </p:txEl>
                                          </p:spTgt>
                                        </p:tgtEl>
                                        <p:attrNameLst>
                                          <p:attrName>style.visibility</p:attrName>
                                        </p:attrNameLst>
                                      </p:cBhvr>
                                      <p:to>
                                        <p:strVal val="visible"/>
                                      </p:to>
                                    </p:set>
                                  </p:childTnLst>
                                </p:cTn>
                              </p:par>
                              <p:par>
                                <p:cTn id="34" presetID="1" presetClass="entr" presetSubtype="0" fill="hold" grpId="1" nodeType="withEffect">
                                  <p:stCondLst>
                                    <p:cond delay="0"/>
                                  </p:stCondLst>
                                  <p:childTnLst>
                                    <p:set>
                                      <p:cBhvr>
                                        <p:cTn id="35"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uiExpand="1" build="p" bldLvl="3" autoUpdateAnimBg="0"/>
      <p:bldP spid="2" grpId="0"/>
      <p:bldP spid="2" grpId="1" build="allAtOnce"/>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655638"/>
            <a:ext cx="9144000" cy="944562"/>
          </a:xfrm>
        </p:spPr>
        <p:txBody>
          <a:bodyPr/>
          <a:lstStyle/>
          <a:p>
            <a:pPr eaLnBrk="1" hangingPunct="1"/>
            <a:r>
              <a:rPr lang="en-US" altLang="en-US" dirty="0"/>
              <a:t>3. Determine your Total Price and Negotiate </a:t>
            </a:r>
            <a:endParaRPr lang="en-US" altLang="en-US" sz="2400" dirty="0"/>
          </a:p>
        </p:txBody>
      </p:sp>
      <p:sp>
        <p:nvSpPr>
          <p:cNvPr id="119811" name="Rectangle 3"/>
          <p:cNvSpPr>
            <a:spLocks noGrp="1" noChangeArrowheads="1"/>
          </p:cNvSpPr>
          <p:nvPr>
            <p:ph idx="1"/>
          </p:nvPr>
        </p:nvSpPr>
        <p:spPr>
          <a:xfrm>
            <a:off x="914400" y="1600200"/>
            <a:ext cx="7315200" cy="4953000"/>
          </a:xfrm>
        </p:spPr>
        <p:txBody>
          <a:bodyPr/>
          <a:lstStyle/>
          <a:p>
            <a:pPr eaLnBrk="1" hangingPunct="1">
              <a:buClr>
                <a:schemeClr val="tx2"/>
              </a:buClr>
            </a:pPr>
            <a:r>
              <a:rPr lang="en-US" altLang="en-US" dirty="0"/>
              <a:t>Before you begin negotiations, determine how much you can spend</a:t>
            </a:r>
          </a:p>
          <a:p>
            <a:pPr lvl="1" eaLnBrk="1" hangingPunct="1"/>
            <a:r>
              <a:rPr lang="en-US" altLang="en-US" dirty="0"/>
              <a:t>Identify the car(s) you are interested in</a:t>
            </a:r>
          </a:p>
          <a:p>
            <a:pPr lvl="2" eaLnBrk="1" hangingPunct="1"/>
            <a:r>
              <a:rPr lang="en-US" altLang="en-US" dirty="0"/>
              <a:t>Do your homework and find the dealer’s cost (including all your options) plus:</a:t>
            </a:r>
          </a:p>
          <a:p>
            <a:pPr lvl="4" eaLnBrk="1" hangingPunct="1"/>
            <a:r>
              <a:rPr lang="en-US" altLang="en-US" dirty="0"/>
              <a:t>Rebates</a:t>
            </a:r>
          </a:p>
          <a:p>
            <a:pPr lvl="4" eaLnBrk="1" hangingPunct="1"/>
            <a:r>
              <a:rPr lang="en-US" altLang="en-US" dirty="0"/>
              <a:t>Holdback from manufacturer</a:t>
            </a:r>
          </a:p>
          <a:p>
            <a:pPr lvl="4" eaLnBrk="1" hangingPunct="1"/>
            <a:r>
              <a:rPr lang="en-US" altLang="en-US" dirty="0"/>
              <a:t>Dealer invoice</a:t>
            </a:r>
          </a:p>
          <a:p>
            <a:pPr lvl="2" eaLnBrk="1" hangingPunct="1"/>
            <a:r>
              <a:rPr lang="en-US" altLang="en-US" dirty="0"/>
              <a:t>Send out notices to all your dealerships in your area, with their best “out the door” price (have your financing, if needed, secured)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98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981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981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981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981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981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98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pPr eaLnBrk="1" hangingPunct="1"/>
            <a:r>
              <a:rPr lang="en-US" altLang="en-US"/>
              <a:t>Your Personal Financial Plan</a:t>
            </a:r>
          </a:p>
        </p:txBody>
      </p:sp>
      <p:sp>
        <p:nvSpPr>
          <p:cNvPr id="195587" name="Rectangle 1027"/>
          <p:cNvSpPr>
            <a:spLocks noGrp="1" noChangeArrowheads="1"/>
          </p:cNvSpPr>
          <p:nvPr>
            <p:ph idx="1"/>
          </p:nvPr>
        </p:nvSpPr>
        <p:spPr>
          <a:xfrm>
            <a:off x="914400" y="1600200"/>
            <a:ext cx="7251700" cy="5257800"/>
          </a:xfrm>
        </p:spPr>
        <p:txBody>
          <a:bodyPr/>
          <a:lstStyle/>
          <a:p>
            <a:pPr eaLnBrk="1" hangingPunct="1">
              <a:spcBef>
                <a:spcPts val="600"/>
              </a:spcBef>
            </a:pPr>
            <a:r>
              <a:rPr lang="en-US" altLang="en-US" dirty="0"/>
              <a:t>Section XV:  Your Auto Decision Plan</a:t>
            </a:r>
          </a:p>
          <a:p>
            <a:pPr lvl="1" eaLnBrk="1" hangingPunct="1">
              <a:spcBef>
                <a:spcPts val="600"/>
              </a:spcBef>
            </a:pPr>
            <a:r>
              <a:rPr lang="en-US" altLang="en-US" dirty="0">
                <a:cs typeface="Times New Roman" panose="02020603050405020304" pitchFamily="18" charset="0"/>
              </a:rPr>
              <a:t>What is your vision and goals for your Transportation/Toy Plan? </a:t>
            </a:r>
            <a:r>
              <a:rPr lang="en-US" altLang="en-US" sz="1800" dirty="0">
                <a:cs typeface="Times New Roman" panose="02020603050405020304" pitchFamily="18" charset="0"/>
              </a:rPr>
              <a:t>(use </a:t>
            </a:r>
            <a:r>
              <a:rPr lang="en-US" altLang="en-US" sz="1800" dirty="0">
                <a:cs typeface="Times New Roman" panose="02020603050405020304" pitchFamily="18" charset="0"/>
                <a:hlinkClick r:id="rId3"/>
              </a:rPr>
              <a:t>Auto Home Mission Strategy template </a:t>
            </a:r>
            <a:r>
              <a:rPr lang="en-US" altLang="en-US" sz="1800" dirty="0">
                <a:cs typeface="Times New Roman" panose="02020603050405020304" pitchFamily="18" charset="0"/>
              </a:rPr>
              <a:t>(LT01-15)</a:t>
            </a:r>
          </a:p>
          <a:p>
            <a:pPr lvl="2" eaLnBrk="1" hangingPunct="1">
              <a:spcBef>
                <a:spcPts val="600"/>
              </a:spcBef>
            </a:pPr>
            <a:r>
              <a:rPr lang="en-US" altLang="en-US" dirty="0">
                <a:cs typeface="Times New Roman" panose="02020603050405020304" pitchFamily="18" charset="0"/>
              </a:rPr>
              <a:t>What auto(s) are you currently driving?  What expenses and fees are you paying, including gas, maintenance, repair and insurance?</a:t>
            </a:r>
          </a:p>
          <a:p>
            <a:pPr lvl="1" eaLnBrk="1" hangingPunct="1">
              <a:spcBef>
                <a:spcPts val="600"/>
              </a:spcBef>
            </a:pPr>
            <a:r>
              <a:rPr lang="en-US" altLang="en-US" dirty="0">
                <a:cs typeface="Times New Roman" panose="02020603050405020304" pitchFamily="18" charset="0"/>
              </a:rPr>
              <a:t>What are your auto/toy plans and strategy?  </a:t>
            </a:r>
          </a:p>
          <a:p>
            <a:pPr lvl="2" eaLnBrk="1" hangingPunct="1">
              <a:spcBef>
                <a:spcPts val="600"/>
              </a:spcBef>
            </a:pPr>
            <a:r>
              <a:rPr lang="en-US" altLang="en-US" dirty="0">
                <a:cs typeface="Times New Roman" panose="02020603050405020304" pitchFamily="18" charset="0"/>
              </a:rPr>
              <a:t>Strategies may include how often to get a new vehicle, new versus used, cash versus debt, negotiation strategies, warranties, etc.</a:t>
            </a:r>
          </a:p>
          <a:p>
            <a:pPr lvl="1" eaLnBrk="1" hangingPunct="1">
              <a:spcBef>
                <a:spcPts val="600"/>
              </a:spcBef>
            </a:pPr>
            <a:r>
              <a:rPr lang="en-US" altLang="en-US" dirty="0">
                <a:cs typeface="Times New Roman" panose="02020603050405020304" pitchFamily="18" charset="0"/>
              </a:rPr>
              <a:t>What are your constraints and accountability?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5587">
                                            <p:txEl>
                                              <p:pRg st="0" end="0"/>
                                            </p:txEl>
                                          </p:spTgt>
                                        </p:tgtEl>
                                        <p:attrNameLst>
                                          <p:attrName>style.visibility</p:attrName>
                                        </p:attrNameLst>
                                      </p:cBhvr>
                                      <p:to>
                                        <p:strVal val="visible"/>
                                      </p:to>
                                    </p:set>
                                    <p:anim calcmode="lin" valueType="num">
                                      <p:cBhvr additive="base">
                                        <p:cTn id="7" dur="500" fill="hold"/>
                                        <p:tgtEl>
                                          <p:spTgt spid="195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5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5587">
                                            <p:txEl>
                                              <p:pRg st="1" end="1"/>
                                            </p:txEl>
                                          </p:spTgt>
                                        </p:tgtEl>
                                        <p:attrNameLst>
                                          <p:attrName>style.visibility</p:attrName>
                                        </p:attrNameLst>
                                      </p:cBhvr>
                                      <p:to>
                                        <p:strVal val="visible"/>
                                      </p:to>
                                    </p:set>
                                    <p:anim calcmode="lin" valueType="num">
                                      <p:cBhvr additive="base">
                                        <p:cTn id="13" dur="500" fill="hold"/>
                                        <p:tgtEl>
                                          <p:spTgt spid="1955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55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5587">
                                            <p:txEl>
                                              <p:pRg st="2" end="2"/>
                                            </p:txEl>
                                          </p:spTgt>
                                        </p:tgtEl>
                                        <p:attrNameLst>
                                          <p:attrName>style.visibility</p:attrName>
                                        </p:attrNameLst>
                                      </p:cBhvr>
                                      <p:to>
                                        <p:strVal val="visible"/>
                                      </p:to>
                                    </p:set>
                                    <p:anim calcmode="lin" valueType="num">
                                      <p:cBhvr additive="base">
                                        <p:cTn id="17" dur="500" fill="hold"/>
                                        <p:tgtEl>
                                          <p:spTgt spid="1955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55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5587">
                                            <p:txEl>
                                              <p:pRg st="3" end="3"/>
                                            </p:txEl>
                                          </p:spTgt>
                                        </p:tgtEl>
                                        <p:attrNameLst>
                                          <p:attrName>style.visibility</p:attrName>
                                        </p:attrNameLst>
                                      </p:cBhvr>
                                      <p:to>
                                        <p:strVal val="visible"/>
                                      </p:to>
                                    </p:set>
                                    <p:anim calcmode="lin" valueType="num">
                                      <p:cBhvr additive="base">
                                        <p:cTn id="21" dur="500" fill="hold"/>
                                        <p:tgtEl>
                                          <p:spTgt spid="1955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55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5587">
                                            <p:txEl>
                                              <p:pRg st="4" end="4"/>
                                            </p:txEl>
                                          </p:spTgt>
                                        </p:tgtEl>
                                        <p:attrNameLst>
                                          <p:attrName>style.visibility</p:attrName>
                                        </p:attrNameLst>
                                      </p:cBhvr>
                                      <p:to>
                                        <p:strVal val="visible"/>
                                      </p:to>
                                    </p:set>
                                    <p:anim calcmode="lin" valueType="num">
                                      <p:cBhvr additive="base">
                                        <p:cTn id="25" dur="500" fill="hold"/>
                                        <p:tgtEl>
                                          <p:spTgt spid="1955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558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5587">
                                            <p:txEl>
                                              <p:pRg st="5" end="5"/>
                                            </p:txEl>
                                          </p:spTgt>
                                        </p:tgtEl>
                                        <p:attrNameLst>
                                          <p:attrName>style.visibility</p:attrName>
                                        </p:attrNameLst>
                                      </p:cBhvr>
                                      <p:to>
                                        <p:strVal val="visible"/>
                                      </p:to>
                                    </p:set>
                                    <p:anim calcmode="lin" valueType="num">
                                      <p:cBhvr additive="base">
                                        <p:cTn id="29" dur="500" fill="hold"/>
                                        <p:tgtEl>
                                          <p:spTgt spid="19558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558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2137DD-BABB-4693-BBCE-5E5CDD28BDDB}"/>
              </a:ext>
            </a:extLst>
          </p:cNvPr>
          <p:cNvPicPr>
            <a:picLocks noChangeAspect="1"/>
          </p:cNvPicPr>
          <p:nvPr/>
        </p:nvPicPr>
        <p:blipFill>
          <a:blip r:embed="rId2"/>
          <a:stretch>
            <a:fillRect/>
          </a:stretch>
        </p:blipFill>
        <p:spPr>
          <a:xfrm>
            <a:off x="6665778" y="37962"/>
            <a:ext cx="2390093" cy="1257438"/>
          </a:xfrm>
          <a:prstGeom prst="rect">
            <a:avLst/>
          </a:prstGeom>
        </p:spPr>
      </p:pic>
      <p:sp>
        <p:nvSpPr>
          <p:cNvPr id="36866" name="Rectangle 3"/>
          <p:cNvSpPr>
            <a:spLocks noGrp="1" noChangeArrowheads="1"/>
          </p:cNvSpPr>
          <p:nvPr>
            <p:ph type="title"/>
          </p:nvPr>
        </p:nvSpPr>
        <p:spPr>
          <a:xfrm>
            <a:off x="685800" y="684353"/>
            <a:ext cx="7772400" cy="944721"/>
          </a:xfrm>
        </p:spPr>
        <p:txBody>
          <a:bodyPr/>
          <a:lstStyle/>
          <a:p>
            <a:pPr eaLnBrk="1" hangingPunct="1"/>
            <a:r>
              <a:rPr lang="en-US" altLang="en-US" dirty="0"/>
              <a:t>Negotiating Recommendations </a:t>
            </a:r>
            <a:r>
              <a:rPr lang="en-US" altLang="en-US" sz="2000" dirty="0"/>
              <a:t>(continued)</a:t>
            </a:r>
          </a:p>
        </p:txBody>
      </p:sp>
      <p:sp>
        <p:nvSpPr>
          <p:cNvPr id="120834" name="Rectangle 2"/>
          <p:cNvSpPr>
            <a:spLocks noGrp="1" noChangeArrowheads="1"/>
          </p:cNvSpPr>
          <p:nvPr>
            <p:ph idx="1"/>
          </p:nvPr>
        </p:nvSpPr>
        <p:spPr>
          <a:xfrm>
            <a:off x="914400" y="1600200"/>
            <a:ext cx="7315200" cy="4843463"/>
          </a:xfrm>
        </p:spPr>
        <p:txBody>
          <a:bodyPr/>
          <a:lstStyle/>
          <a:p>
            <a:pPr eaLnBrk="1" hangingPunct="1">
              <a:buClr>
                <a:schemeClr val="tx2"/>
              </a:buClr>
            </a:pPr>
            <a:r>
              <a:rPr lang="en-US" altLang="en-US" dirty="0"/>
              <a:t>Start negotiations at below dealer’s invoice </a:t>
            </a:r>
          </a:p>
          <a:p>
            <a:pPr lvl="1" eaLnBrk="1" hangingPunct="1">
              <a:buClr>
                <a:schemeClr val="tx2"/>
              </a:buClr>
            </a:pPr>
            <a:r>
              <a:rPr lang="en-US" altLang="en-US" dirty="0"/>
              <a:t>See what they say they paid for the vehicle (invoice) and what price they want “out the door”</a:t>
            </a:r>
          </a:p>
          <a:p>
            <a:pPr lvl="2" eaLnBrk="1" hangingPunct="1"/>
            <a:r>
              <a:rPr lang="en-US" altLang="en-US" dirty="0"/>
              <a:t>Dealer inventory often impacts difference between invoice and MSRP (demand &amp; supply)</a:t>
            </a:r>
          </a:p>
          <a:p>
            <a:pPr lvl="2" eaLnBrk="1" hangingPunct="1"/>
            <a:r>
              <a:rPr lang="en-US" altLang="en-US" dirty="0"/>
              <a:t>Date often affects dealers willingness to deal.  End of month and end of year are good times </a:t>
            </a:r>
          </a:p>
          <a:p>
            <a:pPr lvl="1" eaLnBrk="1" hangingPunct="1"/>
            <a:r>
              <a:rPr lang="en-US" altLang="en-US" dirty="0"/>
              <a:t>If their deal is the best, then take it</a:t>
            </a:r>
          </a:p>
          <a:p>
            <a:pPr lvl="2" eaLnBrk="1" hangingPunct="1"/>
            <a:r>
              <a:rPr lang="en-US" altLang="en-US" dirty="0"/>
              <a:t>If not, show them your best deal from your emails and ask your local dealership to beat it by $100-300.  Most of the time they will</a:t>
            </a:r>
          </a:p>
          <a:p>
            <a:pPr eaLnBrk="1" hangingPunct="1">
              <a:lnSpc>
                <a:spcPct val="150000"/>
              </a:lnSpc>
            </a:pPr>
            <a:endParaRPr lang="en-US" altLang="en-US" sz="1800" dirty="0"/>
          </a:p>
          <a:p>
            <a:pPr eaLnBrk="1" hangingPunct="1">
              <a:lnSpc>
                <a:spcPct val="90000"/>
              </a:lnSpc>
              <a:buFont typeface="Wingdings" panose="05000000000000000000" pitchFamily="2" charset="2"/>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08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083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083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083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083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083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654050"/>
            <a:ext cx="9144000" cy="946150"/>
          </a:xfrm>
        </p:spPr>
        <p:txBody>
          <a:bodyPr lIns="90488" tIns="44450" rIns="90488" bIns="44450"/>
          <a:lstStyle/>
          <a:p>
            <a:pPr eaLnBrk="1" hangingPunct="1"/>
            <a:r>
              <a:rPr lang="en-US" altLang="en-US" dirty="0"/>
              <a:t>Your Purchase </a:t>
            </a:r>
            <a:r>
              <a:rPr lang="en-US" altLang="en-US" sz="2400" dirty="0"/>
              <a:t>(continued)</a:t>
            </a:r>
            <a:endParaRPr lang="en-US" altLang="en-US" dirty="0"/>
          </a:p>
        </p:txBody>
      </p:sp>
      <p:sp>
        <p:nvSpPr>
          <p:cNvPr id="123907" name="Rectangle 3"/>
          <p:cNvSpPr>
            <a:spLocks noGrp="1" noChangeArrowheads="1"/>
          </p:cNvSpPr>
          <p:nvPr>
            <p:ph type="body" sz="half" idx="1"/>
          </p:nvPr>
        </p:nvSpPr>
        <p:spPr>
          <a:xfrm>
            <a:off x="914400" y="1600200"/>
            <a:ext cx="7239000" cy="4114800"/>
          </a:xfrm>
        </p:spPr>
        <p:txBody>
          <a:bodyPr lIns="90488" tIns="44450" rIns="90488" bIns="44450"/>
          <a:lstStyle/>
          <a:p>
            <a:pPr eaLnBrk="1" hangingPunct="1">
              <a:defRPr/>
            </a:pPr>
            <a:r>
              <a:rPr lang="en-US" altLang="en-US" dirty="0"/>
              <a:t>If financing the vehicle:</a:t>
            </a:r>
          </a:p>
          <a:p>
            <a:pPr lvl="1" eaLnBrk="1" hangingPunct="1">
              <a:defRPr/>
            </a:pPr>
            <a:r>
              <a:rPr lang="en-US" altLang="en-US" dirty="0"/>
              <a:t>Ideally, get approved for the financing before you go shopping for the vehicle</a:t>
            </a:r>
          </a:p>
          <a:p>
            <a:pPr lvl="1" eaLnBrk="1" hangingPunct="1">
              <a:defRPr/>
            </a:pPr>
            <a:r>
              <a:rPr lang="en-US" altLang="en-US" dirty="0"/>
              <a:t>Determine the term of the loan and find the most attractive rate</a:t>
            </a:r>
          </a:p>
          <a:p>
            <a:pPr lvl="1" eaLnBrk="1" hangingPunct="1">
              <a:defRPr/>
            </a:pPr>
            <a:r>
              <a:rPr lang="en-US" altLang="en-US" dirty="0"/>
              <a:t>Go with dealership financing only if they can beat the best rate other places and you are approved on the spot.</a:t>
            </a:r>
          </a:p>
          <a:p>
            <a:pPr lvl="2" eaLnBrk="1" hangingPunct="1">
              <a:defRPr/>
            </a:pPr>
            <a:endParaRPr lang="en-US" altLang="en-US" dirty="0"/>
          </a:p>
          <a:p>
            <a:pPr marL="457200" lvl="1" indent="0" eaLnBrk="1" hangingPunct="1">
              <a:buFontTx/>
              <a:buNone/>
              <a:defRPr/>
            </a:pPr>
            <a:r>
              <a:rPr lang="en-US" altLang="en-US" sz="2000" dirty="0"/>
              <a:t>				</a:t>
            </a:r>
            <a:endParaRPr lang="en-US" altLang="en-US" sz="1600" dirty="0"/>
          </a:p>
        </p:txBody>
      </p:sp>
      <p:pic>
        <p:nvPicPr>
          <p:cNvPr id="2" name="Picture 1"/>
          <p:cNvPicPr>
            <a:picLocks noChangeAspect="1"/>
          </p:cNvPicPr>
          <p:nvPr/>
        </p:nvPicPr>
        <p:blipFill>
          <a:blip r:embed="rId3"/>
          <a:stretch>
            <a:fillRect/>
          </a:stretch>
        </p:blipFill>
        <p:spPr>
          <a:xfrm>
            <a:off x="2743200" y="4562349"/>
            <a:ext cx="4051131" cy="2305302"/>
          </a:xfrm>
          <a:prstGeom prst="rect">
            <a:avLst/>
          </a:prstGeo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3907">
                                            <p:txEl>
                                              <p:pRg st="0" end="0"/>
                                            </p:txEl>
                                          </p:spTgt>
                                        </p:tgtEl>
                                        <p:attrNameLst>
                                          <p:attrName>style.visibility</p:attrName>
                                        </p:attrNameLst>
                                      </p:cBhvr>
                                      <p:to>
                                        <p:strVal val="visible"/>
                                      </p:to>
                                    </p:set>
                                    <p:anim calcmode="lin" valueType="num">
                                      <p:cBhvr additive="base">
                                        <p:cTn id="7" dur="500" fill="hold"/>
                                        <p:tgtEl>
                                          <p:spTgt spid="1239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39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3907">
                                            <p:txEl>
                                              <p:pRg st="1" end="1"/>
                                            </p:txEl>
                                          </p:spTgt>
                                        </p:tgtEl>
                                        <p:attrNameLst>
                                          <p:attrName>style.visibility</p:attrName>
                                        </p:attrNameLst>
                                      </p:cBhvr>
                                      <p:to>
                                        <p:strVal val="visible"/>
                                      </p:to>
                                    </p:set>
                                    <p:anim calcmode="lin" valueType="num">
                                      <p:cBhvr additive="base">
                                        <p:cTn id="13" dur="500" fill="hold"/>
                                        <p:tgtEl>
                                          <p:spTgt spid="1239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39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3907">
                                            <p:txEl>
                                              <p:pRg st="2" end="2"/>
                                            </p:txEl>
                                          </p:spTgt>
                                        </p:tgtEl>
                                        <p:attrNameLst>
                                          <p:attrName>style.visibility</p:attrName>
                                        </p:attrNameLst>
                                      </p:cBhvr>
                                      <p:to>
                                        <p:strVal val="visible"/>
                                      </p:to>
                                    </p:set>
                                    <p:anim calcmode="lin" valueType="num">
                                      <p:cBhvr additive="base">
                                        <p:cTn id="17" dur="500" fill="hold"/>
                                        <p:tgtEl>
                                          <p:spTgt spid="1239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39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3907">
                                            <p:txEl>
                                              <p:pRg st="3" end="3"/>
                                            </p:txEl>
                                          </p:spTgt>
                                        </p:tgtEl>
                                        <p:attrNameLst>
                                          <p:attrName>style.visibility</p:attrName>
                                        </p:attrNameLst>
                                      </p:cBhvr>
                                      <p:to>
                                        <p:strVal val="visible"/>
                                      </p:to>
                                    </p:set>
                                    <p:anim calcmode="lin" valueType="num">
                                      <p:cBhvr additive="base">
                                        <p:cTn id="21" dur="500" fill="hold"/>
                                        <p:tgtEl>
                                          <p:spTgt spid="1239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3907">
                                            <p:txEl>
                                              <p:pRg st="3" end="3"/>
                                            </p:txEl>
                                          </p:spTgt>
                                        </p:tgtEl>
                                        <p:attrNameLst>
                                          <p:attrName>ppt_y</p:attrName>
                                        </p:attrNameLst>
                                      </p:cBhvr>
                                      <p:tavLst>
                                        <p:tav tm="0">
                                          <p:val>
                                            <p:strVal val="#ppt_y"/>
                                          </p:val>
                                        </p:tav>
                                        <p:tav tm="100000">
                                          <p:val>
                                            <p:strVal val="#ppt_y"/>
                                          </p:val>
                                        </p:tav>
                                      </p:tavLst>
                                    </p:anim>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uiExpand="1" build="p" bldLvl="3"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903288" y="654050"/>
            <a:ext cx="7337425" cy="946150"/>
          </a:xfrm>
        </p:spPr>
        <p:txBody>
          <a:bodyPr lIns="90488" tIns="44450" rIns="90488" bIns="44450"/>
          <a:lstStyle/>
          <a:p>
            <a:pPr eaLnBrk="1" hangingPunct="1"/>
            <a:r>
              <a:rPr lang="en-US" altLang="en-US"/>
              <a:t>5. Maintain </a:t>
            </a:r>
            <a:r>
              <a:rPr lang="en-US" altLang="en-US" sz="3200"/>
              <a:t>Your</a:t>
            </a:r>
            <a:r>
              <a:rPr lang="en-US" altLang="en-US"/>
              <a:t> Purchase</a:t>
            </a:r>
          </a:p>
        </p:txBody>
      </p:sp>
      <p:sp>
        <p:nvSpPr>
          <p:cNvPr id="123907" name="Rectangle 3"/>
          <p:cNvSpPr>
            <a:spLocks noGrp="1" noChangeArrowheads="1"/>
          </p:cNvSpPr>
          <p:nvPr>
            <p:ph type="body" sz="half" idx="1"/>
          </p:nvPr>
        </p:nvSpPr>
        <p:spPr>
          <a:xfrm>
            <a:off x="914399" y="1600200"/>
            <a:ext cx="7326313" cy="4114800"/>
          </a:xfrm>
        </p:spPr>
        <p:txBody>
          <a:bodyPr lIns="90488" tIns="44450" rIns="90488" bIns="44450"/>
          <a:lstStyle/>
          <a:p>
            <a:pPr eaLnBrk="1" hangingPunct="1"/>
            <a:r>
              <a:rPr lang="en-US" altLang="en-US" dirty="0"/>
              <a:t>Read the owner’s manual  and perform regular maintenance</a:t>
            </a:r>
          </a:p>
          <a:p>
            <a:pPr lvl="1" eaLnBrk="1" hangingPunct="1"/>
            <a:r>
              <a:rPr lang="en-US" altLang="en-US" dirty="0"/>
              <a:t>Particularly do oil changes every 3-5,000 miles</a:t>
            </a:r>
          </a:p>
          <a:p>
            <a:pPr lvl="1" eaLnBrk="1" hangingPunct="1"/>
            <a:r>
              <a:rPr lang="en-US" altLang="en-US" dirty="0"/>
              <a:t>Don’t ignore warning signals.</a:t>
            </a:r>
          </a:p>
          <a:p>
            <a:pPr lvl="2" eaLnBrk="1" hangingPunct="1"/>
            <a:r>
              <a:rPr lang="en-US" altLang="en-US" dirty="0"/>
              <a:t>You do at your peril!</a:t>
            </a:r>
          </a:p>
          <a:p>
            <a:pPr lvl="1" eaLnBrk="1" hangingPunct="1"/>
            <a:r>
              <a:rPr lang="en-US" altLang="en-US" dirty="0"/>
              <a:t>Choose a good garage; check training and experience</a:t>
            </a:r>
          </a:p>
          <a:p>
            <a:pPr lvl="1" eaLnBrk="1" hangingPunct="1"/>
            <a:endParaRPr lang="en-US" alt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3907">
                                            <p:txEl>
                                              <p:pRg st="0" end="0"/>
                                            </p:txEl>
                                          </p:spTgt>
                                        </p:tgtEl>
                                        <p:attrNameLst>
                                          <p:attrName>style.visibility</p:attrName>
                                        </p:attrNameLst>
                                      </p:cBhvr>
                                      <p:to>
                                        <p:strVal val="visible"/>
                                      </p:to>
                                    </p:set>
                                    <p:anim calcmode="lin" valueType="num">
                                      <p:cBhvr additive="base">
                                        <p:cTn id="7" dur="500" fill="hold"/>
                                        <p:tgtEl>
                                          <p:spTgt spid="1239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39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3907">
                                            <p:txEl>
                                              <p:pRg st="1" end="1"/>
                                            </p:txEl>
                                          </p:spTgt>
                                        </p:tgtEl>
                                        <p:attrNameLst>
                                          <p:attrName>style.visibility</p:attrName>
                                        </p:attrNameLst>
                                      </p:cBhvr>
                                      <p:to>
                                        <p:strVal val="visible"/>
                                      </p:to>
                                    </p:set>
                                    <p:anim calcmode="lin" valueType="num">
                                      <p:cBhvr additive="base">
                                        <p:cTn id="13" dur="500" fill="hold"/>
                                        <p:tgtEl>
                                          <p:spTgt spid="1239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39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3907">
                                            <p:txEl>
                                              <p:pRg st="2" end="2"/>
                                            </p:txEl>
                                          </p:spTgt>
                                        </p:tgtEl>
                                        <p:attrNameLst>
                                          <p:attrName>style.visibility</p:attrName>
                                        </p:attrNameLst>
                                      </p:cBhvr>
                                      <p:to>
                                        <p:strVal val="visible"/>
                                      </p:to>
                                    </p:set>
                                    <p:anim calcmode="lin" valueType="num">
                                      <p:cBhvr additive="base">
                                        <p:cTn id="17" dur="500" fill="hold"/>
                                        <p:tgtEl>
                                          <p:spTgt spid="1239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39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3907">
                                            <p:txEl>
                                              <p:pRg st="3" end="3"/>
                                            </p:txEl>
                                          </p:spTgt>
                                        </p:tgtEl>
                                        <p:attrNameLst>
                                          <p:attrName>style.visibility</p:attrName>
                                        </p:attrNameLst>
                                      </p:cBhvr>
                                      <p:to>
                                        <p:strVal val="visible"/>
                                      </p:to>
                                    </p:set>
                                    <p:anim calcmode="lin" valueType="num">
                                      <p:cBhvr additive="base">
                                        <p:cTn id="21" dur="500" fill="hold"/>
                                        <p:tgtEl>
                                          <p:spTgt spid="1239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39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23907">
                                            <p:txEl>
                                              <p:pRg st="4" end="4"/>
                                            </p:txEl>
                                          </p:spTgt>
                                        </p:tgtEl>
                                        <p:attrNameLst>
                                          <p:attrName>style.visibility</p:attrName>
                                        </p:attrNameLst>
                                      </p:cBhvr>
                                      <p:to>
                                        <p:strVal val="visible"/>
                                      </p:to>
                                    </p:set>
                                    <p:anim calcmode="lin" valueType="num">
                                      <p:cBhvr additive="base">
                                        <p:cTn id="25" dur="500" fill="hold"/>
                                        <p:tgtEl>
                                          <p:spTgt spid="1239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390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uiExpand="1" build="p" bldLvl="3"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685800"/>
            <a:ext cx="7772400" cy="858838"/>
          </a:xfrm>
        </p:spPr>
        <p:txBody>
          <a:bodyPr/>
          <a:lstStyle/>
          <a:p>
            <a:pPr eaLnBrk="1" hangingPunct="1"/>
            <a:r>
              <a:rPr lang="en-US" altLang="en-US" dirty="0"/>
              <a:t>Questions</a:t>
            </a:r>
          </a:p>
        </p:txBody>
      </p:sp>
      <p:sp>
        <p:nvSpPr>
          <p:cNvPr id="38915" name="Rectangle 3"/>
          <p:cNvSpPr>
            <a:spLocks noGrp="1" noChangeArrowheads="1"/>
          </p:cNvSpPr>
          <p:nvPr>
            <p:ph idx="1"/>
          </p:nvPr>
        </p:nvSpPr>
        <p:spPr>
          <a:xfrm>
            <a:off x="914400" y="1600200"/>
            <a:ext cx="7239000" cy="4114800"/>
          </a:xfrm>
        </p:spPr>
        <p:txBody>
          <a:bodyPr/>
          <a:lstStyle/>
          <a:p>
            <a:pPr eaLnBrk="1" hangingPunct="1"/>
            <a:r>
              <a:rPr lang="en-US" altLang="en-US" dirty="0"/>
              <a:t>Any questions on general guidelines on buying a new vehicle?</a:t>
            </a:r>
          </a:p>
          <a:p>
            <a:pPr lvl="1" eaLnBrk="1" hangingPunct="1">
              <a:lnSpc>
                <a:spcPct val="90000"/>
              </a:lnSpc>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9971" name="Rectangle 3"/>
          <p:cNvSpPr>
            <a:spLocks noGrp="1" noChangeArrowheads="1"/>
          </p:cNvSpPr>
          <p:nvPr>
            <p:ph idx="1"/>
          </p:nvPr>
        </p:nvSpPr>
        <p:spPr>
          <a:xfrm>
            <a:off x="914400" y="1600200"/>
            <a:ext cx="7466013" cy="5257800"/>
          </a:xfrm>
        </p:spPr>
        <p:txBody>
          <a:bodyPr/>
          <a:lstStyle/>
          <a:p>
            <a:pPr eaLnBrk="1" hangingPunct="1"/>
            <a:r>
              <a:rPr lang="en-US" altLang="en-US" dirty="0"/>
              <a:t>Leasing Challenges</a:t>
            </a:r>
          </a:p>
          <a:p>
            <a:pPr lvl="1" eaLnBrk="1" hangingPunct="1"/>
            <a:r>
              <a:rPr lang="en-US" altLang="en-US" dirty="0"/>
              <a:t>There may be a place for leasing, particularly if your business can expense your lease costs. Monthly costs are cheaper; however, for most people:</a:t>
            </a:r>
          </a:p>
          <a:p>
            <a:pPr lvl="2" eaLnBrk="1" hangingPunct="1"/>
            <a:r>
              <a:rPr lang="en-US" altLang="en-US" sz="2200" dirty="0"/>
              <a:t>It generally costs more due to higher interest costs</a:t>
            </a:r>
          </a:p>
          <a:p>
            <a:pPr lvl="2" eaLnBrk="1" hangingPunct="1"/>
            <a:r>
              <a:rPr lang="en-US" altLang="en-US" sz="2200" dirty="0"/>
              <a:t>Once in the leasing habit, payments go on forever</a:t>
            </a:r>
          </a:p>
          <a:p>
            <a:pPr lvl="2" eaLnBrk="1" hangingPunct="1"/>
            <a:r>
              <a:rPr lang="en-US" altLang="en-US" sz="2200" dirty="0"/>
              <a:t>You have fixed mileage, with high costs if go over</a:t>
            </a:r>
          </a:p>
          <a:p>
            <a:pPr lvl="2" eaLnBrk="1" hangingPunct="1"/>
            <a:r>
              <a:rPr lang="en-US" altLang="en-US" sz="2200" dirty="0"/>
              <a:t>You must maintain vehicle in good condition</a:t>
            </a:r>
          </a:p>
          <a:p>
            <a:pPr lvl="2" eaLnBrk="1" hangingPunct="1"/>
            <a:r>
              <a:rPr lang="en-US" altLang="en-US" sz="2200" dirty="0"/>
              <a:t>At the end of contract you do not own the car</a:t>
            </a:r>
          </a:p>
          <a:p>
            <a:pPr lvl="2" eaLnBrk="1" hangingPunct="1"/>
            <a:r>
              <a:rPr lang="en-US" altLang="en-US" sz="2200" dirty="0"/>
              <a:t>There are extra fees and leasing profits are hidden</a:t>
            </a:r>
          </a:p>
          <a:p>
            <a:pPr lvl="2" eaLnBrk="1" hangingPunct="1"/>
            <a:r>
              <a:rPr lang="en-US" altLang="en-US" sz="2200" dirty="0"/>
              <a:t>There are high early termination penalties and fees if you return it early</a:t>
            </a:r>
          </a:p>
          <a:p>
            <a:pPr marL="457200" lvl="1" indent="0" eaLnBrk="1" hangingPunct="1">
              <a:buNone/>
            </a:pPr>
            <a:endParaRPr lang="en-US" altLang="en-US" dirty="0"/>
          </a:p>
        </p:txBody>
      </p:sp>
      <p:sp>
        <p:nvSpPr>
          <p:cNvPr id="4" name="Rectangle 2"/>
          <p:cNvSpPr>
            <a:spLocks noGrp="1" noChangeArrowheads="1"/>
          </p:cNvSpPr>
          <p:nvPr>
            <p:ph type="title"/>
          </p:nvPr>
        </p:nvSpPr>
        <p:spPr/>
        <p:txBody>
          <a:bodyPr/>
          <a:lstStyle/>
          <a:p>
            <a:pPr eaLnBrk="1" hangingPunct="1"/>
            <a:r>
              <a:rPr lang="en-US" altLang="en-US" sz="3200" dirty="0"/>
              <a:t>C.  Understand the Leasing versus Buy and How to Calculate Lease Costs</a:t>
            </a:r>
          </a:p>
        </p:txBody>
      </p:sp>
    </p:spTree>
    <p:extLst>
      <p:ext uri="{BB962C8B-B14F-4D97-AF65-F5344CB8AC3E}">
        <p14:creationId xmlns:p14="http://schemas.microsoft.com/office/powerpoint/2010/main" val="3335253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9971">
                                            <p:txEl>
                                              <p:pRg st="0" end="0"/>
                                            </p:txEl>
                                          </p:spTgt>
                                        </p:tgtEl>
                                        <p:attrNameLst>
                                          <p:attrName>style.visibility</p:attrName>
                                        </p:attrNameLst>
                                      </p:cBhvr>
                                      <p:to>
                                        <p:strVal val="visible"/>
                                      </p:to>
                                    </p:set>
                                    <p:anim calcmode="lin" valueType="num">
                                      <p:cBhvr additive="base">
                                        <p:cTn id="7" dur="500" fill="hold"/>
                                        <p:tgtEl>
                                          <p:spTgt spid="3399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99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9971">
                                            <p:txEl>
                                              <p:pRg st="1" end="1"/>
                                            </p:txEl>
                                          </p:spTgt>
                                        </p:tgtEl>
                                        <p:attrNameLst>
                                          <p:attrName>style.visibility</p:attrName>
                                        </p:attrNameLst>
                                      </p:cBhvr>
                                      <p:to>
                                        <p:strVal val="visible"/>
                                      </p:to>
                                    </p:set>
                                    <p:anim calcmode="lin" valueType="num">
                                      <p:cBhvr additive="base">
                                        <p:cTn id="13" dur="500" fill="hold"/>
                                        <p:tgtEl>
                                          <p:spTgt spid="3399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99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39971">
                                            <p:txEl>
                                              <p:pRg st="2" end="2"/>
                                            </p:txEl>
                                          </p:spTgt>
                                        </p:tgtEl>
                                        <p:attrNameLst>
                                          <p:attrName>style.visibility</p:attrName>
                                        </p:attrNameLst>
                                      </p:cBhvr>
                                      <p:to>
                                        <p:strVal val="visible"/>
                                      </p:to>
                                    </p:set>
                                    <p:anim calcmode="lin" valueType="num">
                                      <p:cBhvr additive="base">
                                        <p:cTn id="17" dur="500" fill="hold"/>
                                        <p:tgtEl>
                                          <p:spTgt spid="3399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99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9971">
                                            <p:txEl>
                                              <p:pRg st="3" end="3"/>
                                            </p:txEl>
                                          </p:spTgt>
                                        </p:tgtEl>
                                        <p:attrNameLst>
                                          <p:attrName>style.visibility</p:attrName>
                                        </p:attrNameLst>
                                      </p:cBhvr>
                                      <p:to>
                                        <p:strVal val="visible"/>
                                      </p:to>
                                    </p:set>
                                    <p:anim calcmode="lin" valueType="num">
                                      <p:cBhvr additive="base">
                                        <p:cTn id="21" dur="500" fill="hold"/>
                                        <p:tgtEl>
                                          <p:spTgt spid="3399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99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39971">
                                            <p:txEl>
                                              <p:pRg st="4" end="4"/>
                                            </p:txEl>
                                          </p:spTgt>
                                        </p:tgtEl>
                                        <p:attrNameLst>
                                          <p:attrName>style.visibility</p:attrName>
                                        </p:attrNameLst>
                                      </p:cBhvr>
                                      <p:to>
                                        <p:strVal val="visible"/>
                                      </p:to>
                                    </p:set>
                                    <p:anim calcmode="lin" valueType="num">
                                      <p:cBhvr additive="base">
                                        <p:cTn id="25" dur="500" fill="hold"/>
                                        <p:tgtEl>
                                          <p:spTgt spid="3399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99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39971">
                                            <p:txEl>
                                              <p:pRg st="5" end="5"/>
                                            </p:txEl>
                                          </p:spTgt>
                                        </p:tgtEl>
                                        <p:attrNameLst>
                                          <p:attrName>style.visibility</p:attrName>
                                        </p:attrNameLst>
                                      </p:cBhvr>
                                      <p:to>
                                        <p:strVal val="visible"/>
                                      </p:to>
                                    </p:set>
                                    <p:anim calcmode="lin" valueType="num">
                                      <p:cBhvr additive="base">
                                        <p:cTn id="29" dur="500" fill="hold"/>
                                        <p:tgtEl>
                                          <p:spTgt spid="3399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399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39971">
                                            <p:txEl>
                                              <p:pRg st="6" end="6"/>
                                            </p:txEl>
                                          </p:spTgt>
                                        </p:tgtEl>
                                        <p:attrNameLst>
                                          <p:attrName>style.visibility</p:attrName>
                                        </p:attrNameLst>
                                      </p:cBhvr>
                                      <p:to>
                                        <p:strVal val="visible"/>
                                      </p:to>
                                    </p:set>
                                    <p:anim calcmode="lin" valueType="num">
                                      <p:cBhvr additive="base">
                                        <p:cTn id="33" dur="500" fill="hold"/>
                                        <p:tgtEl>
                                          <p:spTgt spid="3399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399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39971">
                                            <p:txEl>
                                              <p:pRg st="7" end="7"/>
                                            </p:txEl>
                                          </p:spTgt>
                                        </p:tgtEl>
                                        <p:attrNameLst>
                                          <p:attrName>style.visibility</p:attrName>
                                        </p:attrNameLst>
                                      </p:cBhvr>
                                      <p:to>
                                        <p:strVal val="visible"/>
                                      </p:to>
                                    </p:set>
                                    <p:anim calcmode="lin" valueType="num">
                                      <p:cBhvr additive="base">
                                        <p:cTn id="37" dur="500" fill="hold"/>
                                        <p:tgtEl>
                                          <p:spTgt spid="3399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39971">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39971">
                                            <p:txEl>
                                              <p:pRg st="8" end="8"/>
                                            </p:txEl>
                                          </p:spTgt>
                                        </p:tgtEl>
                                        <p:attrNameLst>
                                          <p:attrName>style.visibility</p:attrName>
                                        </p:attrNameLst>
                                      </p:cBhvr>
                                      <p:to>
                                        <p:strVal val="visible"/>
                                      </p:to>
                                    </p:set>
                                    <p:anim calcmode="lin" valueType="num">
                                      <p:cBhvr additive="base">
                                        <p:cTn id="41" dur="500" fill="hold"/>
                                        <p:tgtEl>
                                          <p:spTgt spid="339971">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3997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1" grpId="0" uiExpand="1" build="p" bldLvl="2"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76200" y="762000"/>
            <a:ext cx="8991600" cy="838200"/>
          </a:xfrm>
        </p:spPr>
        <p:txBody>
          <a:bodyPr/>
          <a:lstStyle/>
          <a:p>
            <a:pPr eaLnBrk="1" hangingPunct="1"/>
            <a:r>
              <a:rPr lang="en-US" altLang="en-US" dirty="0"/>
              <a:t>Leasing Costs</a:t>
            </a:r>
            <a:r>
              <a:rPr lang="en-US" altLang="en-US" sz="2800" dirty="0"/>
              <a:t> </a:t>
            </a:r>
            <a:r>
              <a:rPr lang="en-US" altLang="en-US" sz="2400" dirty="0"/>
              <a:t>(continued)</a:t>
            </a:r>
            <a:endParaRPr lang="en-US" altLang="en-US" sz="3200" dirty="0"/>
          </a:p>
        </p:txBody>
      </p:sp>
      <p:sp>
        <p:nvSpPr>
          <p:cNvPr id="46083" name="Rectangle 3"/>
          <p:cNvSpPr>
            <a:spLocks noChangeArrowheads="1"/>
          </p:cNvSpPr>
          <p:nvPr/>
        </p:nvSpPr>
        <p:spPr bwMode="auto">
          <a:xfrm>
            <a:off x="3048000" y="22860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a:p>
        </p:txBody>
      </p:sp>
      <p:pic>
        <p:nvPicPr>
          <p:cNvPr id="46084" name="Picture 4" descr="Flowcht3.gif (3581 bytes)"/>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914400" y="2895600"/>
            <a:ext cx="5257800" cy="3562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914400" y="1600200"/>
            <a:ext cx="7315200" cy="1692771"/>
          </a:xfrm>
          <a:prstGeom prst="rect">
            <a:avLst/>
          </a:prstGeom>
          <a:noFill/>
        </p:spPr>
        <p:txBody>
          <a:bodyPr wrap="square" rtlCol="0">
            <a:spAutoFit/>
          </a:bodyPr>
          <a:lstStyle/>
          <a:p>
            <a:pPr marL="342900" indent="-342900">
              <a:buFont typeface="Arial" panose="020B0604020202020204" pitchFamily="34" charset="0"/>
              <a:buChar char="•"/>
            </a:pPr>
            <a:r>
              <a:rPr lang="en-US" altLang="en-US" dirty="0"/>
              <a:t>1</a:t>
            </a:r>
            <a:r>
              <a:rPr lang="en-US" altLang="en-US" sz="2800" dirty="0"/>
              <a:t>.  Negotiate the price and the lease type first!</a:t>
            </a:r>
          </a:p>
          <a:p>
            <a:pPr marL="800100" lvl="1" indent="-342900">
              <a:buFont typeface="Arial" panose="020B0604020202020204" pitchFamily="34" charset="0"/>
              <a:buChar char="•"/>
            </a:pPr>
            <a:r>
              <a:rPr lang="en-US" dirty="0"/>
              <a:t>MSRP:  		$22,000</a:t>
            </a:r>
          </a:p>
          <a:p>
            <a:pPr marL="800100" lvl="1" indent="-342900">
              <a:buFont typeface="Arial" panose="020B0604020202020204" pitchFamily="34" charset="0"/>
              <a:buChar char="•"/>
            </a:pPr>
            <a:r>
              <a:rPr lang="en-US" dirty="0"/>
              <a:t>Negotiated Price:	  20,000</a:t>
            </a:r>
          </a:p>
          <a:p>
            <a:pPr marL="800100" lvl="1" indent="-342900">
              <a:buFont typeface="Arial" panose="020B0604020202020204" pitchFamily="34" charset="0"/>
              <a:buChar char="•"/>
            </a:pPr>
            <a:endParaRPr lang="en-US" sz="2800" dirty="0"/>
          </a:p>
        </p:txBody>
      </p:sp>
      <p:sp>
        <p:nvSpPr>
          <p:cNvPr id="3" name="TextBox 2"/>
          <p:cNvSpPr txBox="1"/>
          <p:nvPr/>
        </p:nvSpPr>
        <p:spPr>
          <a:xfrm>
            <a:off x="6286500" y="2484566"/>
            <a:ext cx="2667000" cy="3170099"/>
          </a:xfrm>
          <a:prstGeom prst="rect">
            <a:avLst/>
          </a:prstGeom>
          <a:noFill/>
        </p:spPr>
        <p:txBody>
          <a:bodyPr wrap="square" rtlCol="0">
            <a:spAutoFit/>
          </a:bodyPr>
          <a:lstStyle/>
          <a:p>
            <a:r>
              <a:rPr lang="en-US" sz="2000" dirty="0"/>
              <a:t>Closed-end (or walk away) lease: As long as vehicle is clean and taken care of, you owe nothing at lease end.</a:t>
            </a:r>
          </a:p>
          <a:p>
            <a:r>
              <a:rPr lang="en-US" sz="2000" dirty="0"/>
              <a:t>Open-end lease: If lender cannot get the amount estimated, borrower must pay the difference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08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76200" y="685800"/>
            <a:ext cx="8991600" cy="922020"/>
          </a:xfrm>
        </p:spPr>
        <p:txBody>
          <a:bodyPr/>
          <a:lstStyle/>
          <a:p>
            <a:pPr eaLnBrk="1" hangingPunct="1"/>
            <a:r>
              <a:rPr lang="en-US" altLang="en-US" dirty="0"/>
              <a:t>Leasing Costs</a:t>
            </a:r>
            <a:r>
              <a:rPr lang="en-US" altLang="en-US" sz="2800" dirty="0"/>
              <a:t> </a:t>
            </a:r>
            <a:r>
              <a:rPr lang="en-US" altLang="en-US" sz="2400" dirty="0"/>
              <a:t>(continued)</a:t>
            </a:r>
            <a:endParaRPr lang="en-US" altLang="en-US" sz="3200" dirty="0"/>
          </a:p>
        </p:txBody>
      </p:sp>
      <p:sp>
        <p:nvSpPr>
          <p:cNvPr id="46083" name="Rectangle 3"/>
          <p:cNvSpPr>
            <a:spLocks noChangeArrowheads="1"/>
          </p:cNvSpPr>
          <p:nvPr/>
        </p:nvSpPr>
        <p:spPr bwMode="auto">
          <a:xfrm>
            <a:off x="3048000" y="22860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a:p>
        </p:txBody>
      </p:sp>
      <p:sp>
        <p:nvSpPr>
          <p:cNvPr id="2" name="TextBox 1"/>
          <p:cNvSpPr txBox="1"/>
          <p:nvPr/>
        </p:nvSpPr>
        <p:spPr>
          <a:xfrm>
            <a:off x="914400" y="1600200"/>
            <a:ext cx="7239000" cy="892552"/>
          </a:xfrm>
          <a:prstGeom prst="rect">
            <a:avLst/>
          </a:prstGeom>
          <a:noFill/>
        </p:spPr>
        <p:txBody>
          <a:bodyPr wrap="square" rtlCol="0">
            <a:spAutoFit/>
          </a:bodyPr>
          <a:lstStyle/>
          <a:p>
            <a:pPr marL="342900" indent="-342900">
              <a:buFont typeface="Arial" panose="020B0604020202020204" pitchFamily="34" charset="0"/>
              <a:buChar char="•"/>
            </a:pPr>
            <a:r>
              <a:rPr lang="en-US" altLang="en-US" sz="2800" dirty="0"/>
              <a:t>2.  Select the Lease Term (the schedule)</a:t>
            </a:r>
          </a:p>
          <a:p>
            <a:pPr marL="800100" lvl="1" indent="-342900">
              <a:buFont typeface="Arial" panose="020B0604020202020204" pitchFamily="34" charset="0"/>
              <a:buChar char="•"/>
            </a:pPr>
            <a:r>
              <a:rPr lang="en-US" dirty="0"/>
              <a:t>Select 3 years with 57% residual value</a:t>
            </a:r>
          </a:p>
        </p:txBody>
      </p:sp>
      <p:graphicFrame>
        <p:nvGraphicFramePr>
          <p:cNvPr id="7" name="Object 3"/>
          <p:cNvGraphicFramePr>
            <a:graphicFrameLocks noChangeAspect="1"/>
          </p:cNvGraphicFramePr>
          <p:nvPr>
            <p:extLst>
              <p:ext uri="{D42A27DB-BD31-4B8C-83A1-F6EECF244321}">
                <p14:modId xmlns:p14="http://schemas.microsoft.com/office/powerpoint/2010/main" val="3389227835"/>
              </p:ext>
            </p:extLst>
          </p:nvPr>
        </p:nvGraphicFramePr>
        <p:xfrm>
          <a:off x="1828800" y="2522220"/>
          <a:ext cx="5600700" cy="3975691"/>
        </p:xfrm>
        <a:graphic>
          <a:graphicData uri="http://schemas.openxmlformats.org/presentationml/2006/ole">
            <mc:AlternateContent xmlns:mc="http://schemas.openxmlformats.org/markup-compatibility/2006">
              <mc:Choice xmlns:v="urn:schemas-microsoft-com:vml" Requires="v">
                <p:oleObj spid="_x0000_s48185" name="Worksheet" r:id="rId3" imgW="5680080" imgH="4351320" progId="Excel.Sheet.8">
                  <p:embed/>
                </p:oleObj>
              </mc:Choice>
              <mc:Fallback>
                <p:oleObj name="Worksheet" r:id="rId3" imgW="5680080" imgH="4351320" progId="Excel.Sheet.8">
                  <p:embed/>
                  <p:pic>
                    <p:nvPicPr>
                      <p:cNvPr id="47107"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522220"/>
                        <a:ext cx="5600700" cy="3975691"/>
                      </a:xfrm>
                      <a:prstGeom prst="rect">
                        <a:avLst/>
                      </a:prstGeom>
                      <a:noFill/>
                      <a:ln>
                        <a:noFill/>
                      </a:ln>
                      <a:effectLst/>
                    </p:spPr>
                  </p:pic>
                </p:oleObj>
              </mc:Fallback>
            </mc:AlternateContent>
          </a:graphicData>
        </a:graphic>
      </p:graphicFrame>
      <p:sp>
        <p:nvSpPr>
          <p:cNvPr id="4" name="Left Arrow 3"/>
          <p:cNvSpPr/>
          <p:nvPr/>
        </p:nvSpPr>
        <p:spPr bwMode="auto">
          <a:xfrm>
            <a:off x="6909954" y="4243365"/>
            <a:ext cx="2005445" cy="533400"/>
          </a:xfrm>
          <a:prstGeom prst="leftArrow">
            <a:avLst/>
          </a:prstGeom>
          <a:solidFill>
            <a:schemeClr val="accent1"/>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1888143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3" name="Rectangle 3"/>
          <p:cNvSpPr>
            <a:spLocks noGrp="1" noChangeArrowheads="1"/>
          </p:cNvSpPr>
          <p:nvPr>
            <p:ph idx="1"/>
          </p:nvPr>
        </p:nvSpPr>
        <p:spPr>
          <a:xfrm>
            <a:off x="914400" y="1600200"/>
            <a:ext cx="7391400" cy="4343400"/>
          </a:xfrm>
        </p:spPr>
        <p:txBody>
          <a:bodyPr/>
          <a:lstStyle/>
          <a:p>
            <a:pPr eaLnBrk="1" hangingPunct="1">
              <a:buClr>
                <a:schemeClr val="tx2"/>
              </a:buClr>
              <a:defRPr/>
            </a:pPr>
            <a:r>
              <a:rPr lang="en-US" altLang="en-US" dirty="0"/>
              <a:t>3. Calculate Residual Value</a:t>
            </a:r>
          </a:p>
          <a:p>
            <a:pPr lvl="1" eaLnBrk="1" hangingPunct="1">
              <a:buClr>
                <a:schemeClr val="tx2"/>
              </a:buClr>
              <a:defRPr/>
            </a:pPr>
            <a:r>
              <a:rPr lang="en-US" altLang="en-US" dirty="0"/>
              <a:t>Auto Residual Guides</a:t>
            </a:r>
          </a:p>
          <a:p>
            <a:pPr lvl="2" eaLnBrk="1" hangingPunct="1">
              <a:buClr>
                <a:schemeClr val="tx2"/>
              </a:buClr>
              <a:defRPr/>
            </a:pPr>
            <a:r>
              <a:rPr lang="en-US" altLang="en-US" dirty="0">
                <a:hlinkClick r:id="rId2"/>
              </a:rPr>
              <a:t>Kelly Blue Book  </a:t>
            </a:r>
            <a:r>
              <a:rPr lang="en-US" altLang="en-US" dirty="0"/>
              <a:t>(kbb.com) and </a:t>
            </a:r>
            <a:r>
              <a:rPr lang="en-US" altLang="en-US" dirty="0">
                <a:hlinkClick r:id="rId3"/>
              </a:rPr>
              <a:t>Edmunds</a:t>
            </a:r>
            <a:r>
              <a:rPr lang="en-US" altLang="en-US" dirty="0"/>
              <a:t> (edmunds.com)</a:t>
            </a:r>
          </a:p>
          <a:p>
            <a:pPr lvl="1" eaLnBrk="1" hangingPunct="1">
              <a:buClr>
                <a:schemeClr val="tx2"/>
              </a:buClr>
              <a:defRPr/>
            </a:pPr>
            <a:r>
              <a:rPr lang="en-US" altLang="en-US" dirty="0"/>
              <a:t>Important parameters</a:t>
            </a:r>
          </a:p>
          <a:p>
            <a:pPr lvl="2" eaLnBrk="1" hangingPunct="1">
              <a:buClr>
                <a:schemeClr val="tx2"/>
              </a:buClr>
              <a:defRPr/>
            </a:pPr>
            <a:r>
              <a:rPr lang="en-US" altLang="en-US" dirty="0"/>
              <a:t>Year, make, model and options of auto</a:t>
            </a:r>
          </a:p>
          <a:p>
            <a:pPr lvl="2" eaLnBrk="1" hangingPunct="1">
              <a:buClr>
                <a:schemeClr val="tx2"/>
              </a:buClr>
              <a:defRPr/>
            </a:pPr>
            <a:r>
              <a:rPr lang="en-US" altLang="en-US" dirty="0"/>
              <a:t>Term of lease (3 years) and MSRP</a:t>
            </a:r>
          </a:p>
          <a:p>
            <a:pPr lvl="2" eaLnBrk="1" hangingPunct="1">
              <a:buClr>
                <a:schemeClr val="tx2"/>
              </a:buClr>
              <a:defRPr/>
            </a:pPr>
            <a:r>
              <a:rPr lang="en-US" altLang="en-US" dirty="0"/>
              <a:t>Apply residual % to MSRP for residual value</a:t>
            </a:r>
          </a:p>
          <a:p>
            <a:pPr marL="1371600" lvl="3" indent="0" eaLnBrk="1" hangingPunct="1">
              <a:buClr>
                <a:schemeClr val="tx2"/>
              </a:buClr>
              <a:buFontTx/>
              <a:buNone/>
              <a:defRPr/>
            </a:pPr>
            <a:r>
              <a:rPr lang="en-US" altLang="en-US" dirty="0"/>
              <a:t>  $22,000 MSRP  </a:t>
            </a:r>
          </a:p>
          <a:p>
            <a:pPr marL="1371600" lvl="3" indent="0" eaLnBrk="1" hangingPunct="1">
              <a:buClr>
                <a:schemeClr val="tx2"/>
              </a:buClr>
              <a:buFontTx/>
              <a:buNone/>
              <a:defRPr/>
            </a:pPr>
            <a:r>
              <a:rPr lang="en-US" altLang="en-US" dirty="0"/>
              <a:t>    x</a:t>
            </a:r>
            <a:r>
              <a:rPr lang="en-US" altLang="en-US" u="sng" dirty="0"/>
              <a:t>    .57</a:t>
            </a:r>
            <a:r>
              <a:rPr lang="en-US" altLang="en-US" dirty="0"/>
              <a:t>   Residual ratio (3 year lease) </a:t>
            </a:r>
          </a:p>
          <a:p>
            <a:pPr lvl="1" eaLnBrk="1" hangingPunct="1">
              <a:buFont typeface="Wingdings" panose="05000000000000000000" pitchFamily="2" charset="2"/>
              <a:buNone/>
              <a:defRPr/>
            </a:pPr>
            <a:r>
              <a:rPr lang="en-US" altLang="en-US" dirty="0"/>
              <a:t>		           $12,540  Residual value</a:t>
            </a:r>
          </a:p>
          <a:p>
            <a:pPr lvl="2" eaLnBrk="1" hangingPunct="1">
              <a:buClr>
                <a:schemeClr val="tx2"/>
              </a:buClr>
              <a:defRPr/>
            </a:pPr>
            <a:endParaRPr lang="en-US" altLang="en-US" dirty="0"/>
          </a:p>
        </p:txBody>
      </p:sp>
      <p:sp>
        <p:nvSpPr>
          <p:cNvPr id="4" name="Rectangle 2"/>
          <p:cNvSpPr>
            <a:spLocks noGrp="1" noChangeArrowheads="1"/>
          </p:cNvSpPr>
          <p:nvPr>
            <p:ph type="title"/>
          </p:nvPr>
        </p:nvSpPr>
        <p:spPr>
          <a:xfrm>
            <a:off x="685800" y="609600"/>
            <a:ext cx="7772400" cy="944563"/>
          </a:xfrm>
        </p:spPr>
        <p:txBody>
          <a:bodyPr/>
          <a:lstStyle/>
          <a:p>
            <a:pPr eaLnBrk="1" hangingPunct="1"/>
            <a:r>
              <a:rPr lang="en-US" altLang="en-US" dirty="0"/>
              <a:t>Leasing Costs</a:t>
            </a:r>
            <a:r>
              <a:rPr lang="en-US" altLang="en-US" sz="2800" dirty="0"/>
              <a:t> </a:t>
            </a:r>
            <a:r>
              <a:rPr lang="en-US" altLang="en-US" sz="2400" dirty="0"/>
              <a:t>(continued)</a:t>
            </a:r>
            <a:endParaRPr lang="en-US"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anim calcmode="lin" valueType="num">
                                      <p:cBhvr additive="base">
                                        <p:cTn id="7" dur="500" fill="hold"/>
                                        <p:tgtEl>
                                          <p:spTgt spid="1331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3123">
                                            <p:txEl>
                                              <p:pRg st="1" end="1"/>
                                            </p:txEl>
                                          </p:spTgt>
                                        </p:tgtEl>
                                        <p:attrNameLst>
                                          <p:attrName>style.visibility</p:attrName>
                                        </p:attrNameLst>
                                      </p:cBhvr>
                                      <p:to>
                                        <p:strVal val="visible"/>
                                      </p:to>
                                    </p:set>
                                    <p:anim calcmode="lin" valueType="num">
                                      <p:cBhvr additive="base">
                                        <p:cTn id="13" dur="500" fill="hold"/>
                                        <p:tgtEl>
                                          <p:spTgt spid="13312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2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33123">
                                            <p:txEl>
                                              <p:pRg st="2" end="2"/>
                                            </p:txEl>
                                          </p:spTgt>
                                        </p:tgtEl>
                                        <p:attrNameLst>
                                          <p:attrName>style.visibility</p:attrName>
                                        </p:attrNameLst>
                                      </p:cBhvr>
                                      <p:to>
                                        <p:strVal val="visible"/>
                                      </p:to>
                                    </p:set>
                                    <p:anim calcmode="lin" valueType="num">
                                      <p:cBhvr additive="base">
                                        <p:cTn id="17" dur="500" fill="hold"/>
                                        <p:tgtEl>
                                          <p:spTgt spid="13312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312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3123">
                                            <p:txEl>
                                              <p:pRg st="3" end="3"/>
                                            </p:txEl>
                                          </p:spTgt>
                                        </p:tgtEl>
                                        <p:attrNameLst>
                                          <p:attrName>style.visibility</p:attrName>
                                        </p:attrNameLst>
                                      </p:cBhvr>
                                      <p:to>
                                        <p:strVal val="visible"/>
                                      </p:to>
                                    </p:set>
                                    <p:anim calcmode="lin" valueType="num">
                                      <p:cBhvr additive="base">
                                        <p:cTn id="21" dur="500" fill="hold"/>
                                        <p:tgtEl>
                                          <p:spTgt spid="13312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3312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3123">
                                            <p:txEl>
                                              <p:pRg st="4" end="4"/>
                                            </p:txEl>
                                          </p:spTgt>
                                        </p:tgtEl>
                                        <p:attrNameLst>
                                          <p:attrName>style.visibility</p:attrName>
                                        </p:attrNameLst>
                                      </p:cBhvr>
                                      <p:to>
                                        <p:strVal val="visible"/>
                                      </p:to>
                                    </p:set>
                                    <p:anim calcmode="lin" valueType="num">
                                      <p:cBhvr additive="base">
                                        <p:cTn id="25" dur="500" fill="hold"/>
                                        <p:tgtEl>
                                          <p:spTgt spid="13312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312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33123">
                                            <p:txEl>
                                              <p:pRg st="5" end="5"/>
                                            </p:txEl>
                                          </p:spTgt>
                                        </p:tgtEl>
                                        <p:attrNameLst>
                                          <p:attrName>style.visibility</p:attrName>
                                        </p:attrNameLst>
                                      </p:cBhvr>
                                      <p:to>
                                        <p:strVal val="visible"/>
                                      </p:to>
                                    </p:set>
                                    <p:anim calcmode="lin" valueType="num">
                                      <p:cBhvr additive="base">
                                        <p:cTn id="29" dur="500" fill="hold"/>
                                        <p:tgtEl>
                                          <p:spTgt spid="13312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312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3123">
                                            <p:txEl>
                                              <p:pRg st="6" end="6"/>
                                            </p:txEl>
                                          </p:spTgt>
                                        </p:tgtEl>
                                        <p:attrNameLst>
                                          <p:attrName>style.visibility</p:attrName>
                                        </p:attrNameLst>
                                      </p:cBhvr>
                                      <p:to>
                                        <p:strVal val="visible"/>
                                      </p:to>
                                    </p:set>
                                    <p:anim calcmode="lin" valueType="num">
                                      <p:cBhvr additive="base">
                                        <p:cTn id="33" dur="500" fill="hold"/>
                                        <p:tgtEl>
                                          <p:spTgt spid="13312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3312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33123">
                                            <p:txEl>
                                              <p:pRg st="7" end="7"/>
                                            </p:txEl>
                                          </p:spTgt>
                                        </p:tgtEl>
                                        <p:attrNameLst>
                                          <p:attrName>style.visibility</p:attrName>
                                        </p:attrNameLst>
                                      </p:cBhvr>
                                      <p:to>
                                        <p:strVal val="visible"/>
                                      </p:to>
                                    </p:set>
                                    <p:anim calcmode="lin" valueType="num">
                                      <p:cBhvr additive="base">
                                        <p:cTn id="37" dur="500" fill="hold"/>
                                        <p:tgtEl>
                                          <p:spTgt spid="13312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3123">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33123">
                                            <p:txEl>
                                              <p:pRg st="8" end="8"/>
                                            </p:txEl>
                                          </p:spTgt>
                                        </p:tgtEl>
                                        <p:attrNameLst>
                                          <p:attrName>style.visibility</p:attrName>
                                        </p:attrNameLst>
                                      </p:cBhvr>
                                      <p:to>
                                        <p:strVal val="visible"/>
                                      </p:to>
                                    </p:set>
                                    <p:anim calcmode="lin" valueType="num">
                                      <p:cBhvr additive="base">
                                        <p:cTn id="41" dur="500" fill="hold"/>
                                        <p:tgtEl>
                                          <p:spTgt spid="133123">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33123">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33123">
                                            <p:txEl>
                                              <p:pRg st="9" end="9"/>
                                            </p:txEl>
                                          </p:spTgt>
                                        </p:tgtEl>
                                        <p:attrNameLst>
                                          <p:attrName>style.visibility</p:attrName>
                                        </p:attrNameLst>
                                      </p:cBhvr>
                                      <p:to>
                                        <p:strVal val="visible"/>
                                      </p:to>
                                    </p:set>
                                    <p:anim calcmode="lin" valueType="num">
                                      <p:cBhvr additive="base">
                                        <p:cTn id="45" dur="500" fill="hold"/>
                                        <p:tgtEl>
                                          <p:spTgt spid="133123">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3312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3" grpId="0" uiExpand="1" build="p" bldLvl="3"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7139" name="Rectangle 3"/>
          <p:cNvSpPr>
            <a:spLocks noGrp="1" noChangeArrowheads="1"/>
          </p:cNvSpPr>
          <p:nvPr>
            <p:ph idx="1"/>
          </p:nvPr>
        </p:nvSpPr>
        <p:spPr>
          <a:xfrm>
            <a:off x="914400" y="1600200"/>
            <a:ext cx="7239000" cy="4572000"/>
          </a:xfrm>
        </p:spPr>
        <p:txBody>
          <a:bodyPr/>
          <a:lstStyle/>
          <a:p>
            <a:pPr lvl="1" eaLnBrk="1" hangingPunct="1">
              <a:buFontTx/>
              <a:buNone/>
            </a:pPr>
            <a:r>
              <a:rPr lang="en-US" altLang="en-US" sz="2800" dirty="0"/>
              <a:t>4.  Calculate Lease Costs (4 major costs)</a:t>
            </a:r>
          </a:p>
          <a:p>
            <a:pPr lvl="1" eaLnBrk="1" hangingPunct="1"/>
            <a:r>
              <a:rPr lang="en-US" altLang="en-US" sz="2000" dirty="0"/>
              <a:t>MSRP:  $22,000, Negotiated cost (Net. Cap. Cost)  $20,000, Residual Value:  57%, 3 Year Term, Rent Charge 6.0%, Taxes 6.25%, Taxes, tags and license: $250, Acquisition fee: $300, Termination fee: $300</a:t>
            </a:r>
          </a:p>
          <a:p>
            <a:pPr lvl="1" eaLnBrk="1" hangingPunct="1"/>
            <a:r>
              <a:rPr lang="en-US" altLang="en-US" sz="2200" dirty="0"/>
              <a:t>1.  Fees:  There are both front- and back-end fees</a:t>
            </a:r>
          </a:p>
          <a:p>
            <a:pPr lvl="2" eaLnBrk="1" hangingPunct="1"/>
            <a:r>
              <a:rPr lang="en-US" altLang="en-US" sz="2200" dirty="0"/>
              <a:t>Front-end:  Taxes and tags:         $250</a:t>
            </a:r>
          </a:p>
          <a:p>
            <a:pPr marL="914400" lvl="2" indent="0" eaLnBrk="1" hangingPunct="1">
              <a:buNone/>
            </a:pPr>
            <a:r>
              <a:rPr lang="en-US" altLang="en-US" sz="2200" dirty="0"/>
              <a:t>                      Acquisition:              $300</a:t>
            </a:r>
          </a:p>
          <a:p>
            <a:pPr lvl="2" eaLnBrk="1" hangingPunct="1"/>
            <a:r>
              <a:rPr lang="en-US" altLang="en-US" sz="2200" dirty="0"/>
              <a:t>Back-end:  Termination fee:        $300</a:t>
            </a:r>
          </a:p>
          <a:p>
            <a:pPr lvl="2" eaLnBrk="1" hangingPunct="1"/>
            <a:r>
              <a:rPr lang="en-US" altLang="en-US" sz="2200" dirty="0"/>
              <a:t>These are added to get your Net Capitalized Cost</a:t>
            </a:r>
          </a:p>
          <a:p>
            <a:pPr lvl="2" eaLnBrk="1" hangingPunct="1"/>
            <a:endParaRPr lang="en-US" altLang="en-US" sz="2200" dirty="0"/>
          </a:p>
        </p:txBody>
      </p:sp>
      <p:sp>
        <p:nvSpPr>
          <p:cNvPr id="4" name="Rectangle 2"/>
          <p:cNvSpPr>
            <a:spLocks noGrp="1" noChangeArrowheads="1"/>
          </p:cNvSpPr>
          <p:nvPr>
            <p:ph type="title"/>
          </p:nvPr>
        </p:nvSpPr>
        <p:spPr/>
        <p:txBody>
          <a:bodyPr/>
          <a:lstStyle/>
          <a:p>
            <a:pPr eaLnBrk="1" hangingPunct="1"/>
            <a:r>
              <a:rPr lang="en-US" altLang="en-US" dirty="0"/>
              <a:t>Leasing Costs</a:t>
            </a:r>
            <a:r>
              <a:rPr lang="en-US" altLang="en-US" sz="2800" dirty="0"/>
              <a:t> </a:t>
            </a:r>
            <a:r>
              <a:rPr lang="en-US" altLang="en-US" sz="2400" dirty="0"/>
              <a:t>(continued)</a:t>
            </a:r>
            <a:endParaRPr lang="en-US"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7139">
                                            <p:txEl>
                                              <p:pRg st="0" end="0"/>
                                            </p:txEl>
                                          </p:spTgt>
                                        </p:tgtEl>
                                        <p:attrNameLst>
                                          <p:attrName>style.visibility</p:attrName>
                                        </p:attrNameLst>
                                      </p:cBhvr>
                                      <p:to>
                                        <p:strVal val="visible"/>
                                      </p:to>
                                    </p:set>
                                    <p:anim calcmode="lin" valueType="num">
                                      <p:cBhvr additive="base">
                                        <p:cTn id="7" dur="500" fill="hold"/>
                                        <p:tgtEl>
                                          <p:spTgt spid="3471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713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7139">
                                            <p:txEl>
                                              <p:pRg st="1" end="1"/>
                                            </p:txEl>
                                          </p:spTgt>
                                        </p:tgtEl>
                                        <p:attrNameLst>
                                          <p:attrName>style.visibility</p:attrName>
                                        </p:attrNameLst>
                                      </p:cBhvr>
                                      <p:to>
                                        <p:strVal val="visible"/>
                                      </p:to>
                                    </p:set>
                                    <p:anim calcmode="lin" valueType="num">
                                      <p:cBhvr additive="base">
                                        <p:cTn id="11" dur="500" fill="hold"/>
                                        <p:tgtEl>
                                          <p:spTgt spid="34713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4713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47139">
                                            <p:txEl>
                                              <p:pRg st="2" end="2"/>
                                            </p:txEl>
                                          </p:spTgt>
                                        </p:tgtEl>
                                        <p:attrNameLst>
                                          <p:attrName>style.visibility</p:attrName>
                                        </p:attrNameLst>
                                      </p:cBhvr>
                                      <p:to>
                                        <p:strVal val="visible"/>
                                      </p:to>
                                    </p:set>
                                    <p:anim calcmode="lin" valueType="num">
                                      <p:cBhvr additive="base">
                                        <p:cTn id="15" dur="500" fill="hold"/>
                                        <p:tgtEl>
                                          <p:spTgt spid="34713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471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47139">
                                            <p:txEl>
                                              <p:pRg st="3" end="3"/>
                                            </p:txEl>
                                          </p:spTgt>
                                        </p:tgtEl>
                                        <p:attrNameLst>
                                          <p:attrName>style.visibility</p:attrName>
                                        </p:attrNameLst>
                                      </p:cBhvr>
                                      <p:to>
                                        <p:strVal val="visible"/>
                                      </p:to>
                                    </p:set>
                                    <p:anim calcmode="lin" valueType="num">
                                      <p:cBhvr additive="base">
                                        <p:cTn id="21" dur="500" fill="hold"/>
                                        <p:tgtEl>
                                          <p:spTgt spid="3471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71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47139">
                                            <p:txEl>
                                              <p:pRg st="4" end="4"/>
                                            </p:txEl>
                                          </p:spTgt>
                                        </p:tgtEl>
                                        <p:attrNameLst>
                                          <p:attrName>style.visibility</p:attrName>
                                        </p:attrNameLst>
                                      </p:cBhvr>
                                      <p:to>
                                        <p:strVal val="visible"/>
                                      </p:to>
                                    </p:set>
                                    <p:anim calcmode="lin" valueType="num">
                                      <p:cBhvr additive="base">
                                        <p:cTn id="25" dur="500" fill="hold"/>
                                        <p:tgtEl>
                                          <p:spTgt spid="3471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713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47139">
                                            <p:txEl>
                                              <p:pRg st="5" end="5"/>
                                            </p:txEl>
                                          </p:spTgt>
                                        </p:tgtEl>
                                        <p:attrNameLst>
                                          <p:attrName>style.visibility</p:attrName>
                                        </p:attrNameLst>
                                      </p:cBhvr>
                                      <p:to>
                                        <p:strVal val="visible"/>
                                      </p:to>
                                    </p:set>
                                    <p:anim calcmode="lin" valueType="num">
                                      <p:cBhvr additive="base">
                                        <p:cTn id="29" dur="500" fill="hold"/>
                                        <p:tgtEl>
                                          <p:spTgt spid="34713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4713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47139">
                                            <p:txEl>
                                              <p:pRg st="6" end="6"/>
                                            </p:txEl>
                                          </p:spTgt>
                                        </p:tgtEl>
                                        <p:attrNameLst>
                                          <p:attrName>style.visibility</p:attrName>
                                        </p:attrNameLst>
                                      </p:cBhvr>
                                      <p:to>
                                        <p:strVal val="visible"/>
                                      </p:to>
                                    </p:set>
                                    <p:anim calcmode="lin" valueType="num">
                                      <p:cBhvr additive="base">
                                        <p:cTn id="33" dur="500" fill="hold"/>
                                        <p:tgtEl>
                                          <p:spTgt spid="34713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4713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39" grpId="0" uiExpand="1" build="p" bldLvl="2"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7139" name="Rectangle 3"/>
          <p:cNvSpPr>
            <a:spLocks noGrp="1" noChangeArrowheads="1"/>
          </p:cNvSpPr>
          <p:nvPr>
            <p:ph idx="1"/>
          </p:nvPr>
        </p:nvSpPr>
        <p:spPr>
          <a:xfrm>
            <a:off x="914400" y="1600200"/>
            <a:ext cx="7239000" cy="4572000"/>
          </a:xfrm>
        </p:spPr>
        <p:txBody>
          <a:bodyPr/>
          <a:lstStyle/>
          <a:p>
            <a:pPr lvl="1" eaLnBrk="1" hangingPunct="1"/>
            <a:r>
              <a:rPr lang="en-US" altLang="en-US" sz="2200" dirty="0"/>
              <a:t>2. Usage (or depreciation) </a:t>
            </a:r>
          </a:p>
          <a:p>
            <a:pPr lvl="2" eaLnBrk="1" hangingPunct="1"/>
            <a:r>
              <a:rPr lang="en-US" altLang="en-US" sz="2200" dirty="0"/>
              <a:t>Usage is the amount of the value of the vehicle that is used over the lease life.  It is calculated by taking the net cap cost (NCC) less the residual value (RV)</a:t>
            </a:r>
          </a:p>
          <a:p>
            <a:pPr lvl="3" eaLnBrk="1" hangingPunct="1"/>
            <a:r>
              <a:rPr lang="en-US" altLang="en-US" sz="2200" dirty="0"/>
              <a:t>$20,000 - $12,540 = $7,460  total</a:t>
            </a:r>
          </a:p>
          <a:p>
            <a:pPr lvl="3" eaLnBrk="1" hangingPunct="1"/>
            <a:r>
              <a:rPr lang="en-US" altLang="en-US" sz="2200" dirty="0"/>
              <a:t>$7,460 / 36 months = $207.22 per month</a:t>
            </a:r>
          </a:p>
        </p:txBody>
      </p:sp>
      <p:sp>
        <p:nvSpPr>
          <p:cNvPr id="4" name="Rectangle 2"/>
          <p:cNvSpPr>
            <a:spLocks noGrp="1" noChangeArrowheads="1"/>
          </p:cNvSpPr>
          <p:nvPr>
            <p:ph type="title"/>
          </p:nvPr>
        </p:nvSpPr>
        <p:spPr/>
        <p:txBody>
          <a:bodyPr/>
          <a:lstStyle/>
          <a:p>
            <a:pPr lvl="1" eaLnBrk="1" hangingPunct="1"/>
            <a:r>
              <a:rPr lang="en-US" altLang="en-US" sz="2000" dirty="0"/>
              <a:t>MSRP:  $22,000, Negotiated cost (Net. Cap. Cost)  $20,000, Residual Value:  57%, 3 Year Term, Rent Charge 6.0%, Taxes 6.25%, Taxes, tags and license: $250, Acquisition fee: $300, Termination fee: $300</a:t>
            </a:r>
          </a:p>
        </p:txBody>
      </p:sp>
    </p:spTree>
    <p:extLst>
      <p:ext uri="{BB962C8B-B14F-4D97-AF65-F5344CB8AC3E}">
        <p14:creationId xmlns:p14="http://schemas.microsoft.com/office/powerpoint/2010/main" val="1416257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7139">
                                            <p:txEl>
                                              <p:pRg st="0" end="0"/>
                                            </p:txEl>
                                          </p:spTgt>
                                        </p:tgtEl>
                                        <p:attrNameLst>
                                          <p:attrName>style.visibility</p:attrName>
                                        </p:attrNameLst>
                                      </p:cBhvr>
                                      <p:to>
                                        <p:strVal val="visible"/>
                                      </p:to>
                                    </p:set>
                                    <p:anim calcmode="lin" valueType="num">
                                      <p:cBhvr additive="base">
                                        <p:cTn id="7" dur="500" fill="hold"/>
                                        <p:tgtEl>
                                          <p:spTgt spid="3471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71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7139">
                                            <p:txEl>
                                              <p:pRg st="1" end="1"/>
                                            </p:txEl>
                                          </p:spTgt>
                                        </p:tgtEl>
                                        <p:attrNameLst>
                                          <p:attrName>style.visibility</p:attrName>
                                        </p:attrNameLst>
                                      </p:cBhvr>
                                      <p:to>
                                        <p:strVal val="visible"/>
                                      </p:to>
                                    </p:set>
                                    <p:anim calcmode="lin" valueType="num">
                                      <p:cBhvr additive="base">
                                        <p:cTn id="13" dur="500" fill="hold"/>
                                        <p:tgtEl>
                                          <p:spTgt spid="3471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71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47139">
                                            <p:txEl>
                                              <p:pRg st="2" end="2"/>
                                            </p:txEl>
                                          </p:spTgt>
                                        </p:tgtEl>
                                        <p:attrNameLst>
                                          <p:attrName>style.visibility</p:attrName>
                                        </p:attrNameLst>
                                      </p:cBhvr>
                                      <p:to>
                                        <p:strVal val="visible"/>
                                      </p:to>
                                    </p:set>
                                    <p:anim calcmode="lin" valueType="num">
                                      <p:cBhvr additive="base">
                                        <p:cTn id="17" dur="500" fill="hold"/>
                                        <p:tgtEl>
                                          <p:spTgt spid="3471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71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7139">
                                            <p:txEl>
                                              <p:pRg st="3" end="3"/>
                                            </p:txEl>
                                          </p:spTgt>
                                        </p:tgtEl>
                                        <p:attrNameLst>
                                          <p:attrName>style.visibility</p:attrName>
                                        </p:attrNameLst>
                                      </p:cBhvr>
                                      <p:to>
                                        <p:strVal val="visible"/>
                                      </p:to>
                                    </p:set>
                                    <p:anim calcmode="lin" valueType="num">
                                      <p:cBhvr additive="base">
                                        <p:cTn id="21" dur="500" fill="hold"/>
                                        <p:tgtEl>
                                          <p:spTgt spid="3471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713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39" grpId="0" uiExpand="1"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762000" y="685800"/>
            <a:ext cx="7696200" cy="881063"/>
          </a:xfrm>
        </p:spPr>
        <p:txBody>
          <a:bodyPr/>
          <a:lstStyle/>
          <a:p>
            <a:pPr eaLnBrk="1" hangingPunct="1"/>
            <a:r>
              <a:rPr lang="en-US" altLang="en-US" dirty="0"/>
              <a:t>Transportation Case Study</a:t>
            </a:r>
          </a:p>
        </p:txBody>
      </p:sp>
      <p:sp>
        <p:nvSpPr>
          <p:cNvPr id="332803" name="Rectangle 3"/>
          <p:cNvSpPr>
            <a:spLocks noGrp="1" noChangeArrowheads="1"/>
          </p:cNvSpPr>
          <p:nvPr>
            <p:ph idx="1"/>
          </p:nvPr>
        </p:nvSpPr>
        <p:spPr>
          <a:xfrm>
            <a:off x="914400" y="1600200"/>
            <a:ext cx="7315200" cy="5181600"/>
          </a:xfrm>
        </p:spPr>
        <p:txBody>
          <a:bodyPr/>
          <a:lstStyle/>
          <a:p>
            <a:pPr eaLnBrk="1" hangingPunct="1">
              <a:lnSpc>
                <a:spcPct val="90000"/>
              </a:lnSpc>
              <a:buFont typeface="Wingdings" panose="05000000000000000000" pitchFamily="2" charset="2"/>
              <a:buNone/>
            </a:pPr>
            <a:r>
              <a:rPr lang="en-US" altLang="en-US" sz="2000" dirty="0"/>
              <a:t>Data</a:t>
            </a:r>
          </a:p>
          <a:p>
            <a:pPr eaLnBrk="1" hangingPunct="1">
              <a:lnSpc>
                <a:spcPct val="90000"/>
              </a:lnSpc>
            </a:pPr>
            <a:r>
              <a:rPr lang="en-US" altLang="en-US" sz="2000" dirty="0"/>
              <a:t>Maxine negotiated the price of a car with a dealer and now wants to decide whether she should lease or buy the car. </a:t>
            </a:r>
          </a:p>
          <a:p>
            <a:pPr lvl="1" eaLnBrk="1" hangingPunct="1">
              <a:lnSpc>
                <a:spcPct val="90000"/>
              </a:lnSpc>
            </a:pPr>
            <a:r>
              <a:rPr lang="en-US" altLang="en-US" sz="2000" dirty="0"/>
              <a:t>Manufacturers Suggested Price (MSRP)  $25,000</a:t>
            </a:r>
          </a:p>
          <a:p>
            <a:pPr lvl="1" eaLnBrk="1" hangingPunct="1">
              <a:lnSpc>
                <a:spcPct val="90000"/>
              </a:lnSpc>
            </a:pPr>
            <a:r>
              <a:rPr lang="en-US" altLang="en-US" sz="2000" dirty="0"/>
              <a:t>Negotiated cost/Capitalized cost                 22,000</a:t>
            </a:r>
          </a:p>
          <a:p>
            <a:pPr lvl="1" eaLnBrk="1" hangingPunct="1">
              <a:lnSpc>
                <a:spcPct val="90000"/>
              </a:lnSpc>
            </a:pPr>
            <a:r>
              <a:rPr lang="en-US" altLang="en-US" sz="2000" dirty="0"/>
              <a:t>Down Payment                                              2,000</a:t>
            </a:r>
          </a:p>
          <a:p>
            <a:pPr lvl="1" eaLnBrk="1" hangingPunct="1">
              <a:lnSpc>
                <a:spcPct val="90000"/>
              </a:lnSpc>
            </a:pPr>
            <a:r>
              <a:rPr lang="en-US" altLang="en-US" sz="2000" dirty="0"/>
              <a:t>Lease Term and residual                 3 Years,  55%</a:t>
            </a:r>
          </a:p>
          <a:p>
            <a:pPr lvl="1" eaLnBrk="1" hangingPunct="1">
              <a:lnSpc>
                <a:spcPct val="90000"/>
              </a:lnSpc>
            </a:pPr>
            <a:r>
              <a:rPr lang="en-US" altLang="en-US" sz="2000" dirty="0"/>
              <a:t>Fees:  Acquisition $500, Registration $150, License $35, Documentation $200, Termination $300</a:t>
            </a:r>
          </a:p>
          <a:p>
            <a:pPr lvl="1" eaLnBrk="1" hangingPunct="1">
              <a:lnSpc>
                <a:spcPct val="90000"/>
              </a:lnSpc>
            </a:pPr>
            <a:r>
              <a:rPr lang="en-US" altLang="en-US" sz="2000" dirty="0"/>
              <a:t>Rent charge and Loan rate (APR)                 8.35%</a:t>
            </a:r>
          </a:p>
          <a:p>
            <a:pPr lvl="1" eaLnBrk="1" hangingPunct="1">
              <a:lnSpc>
                <a:spcPct val="90000"/>
              </a:lnSpc>
            </a:pPr>
            <a:r>
              <a:rPr lang="en-US" altLang="en-US" sz="2000" dirty="0"/>
              <a:t>Sales tax                                                        6.25%</a:t>
            </a:r>
          </a:p>
          <a:p>
            <a:pPr eaLnBrk="1" hangingPunct="1">
              <a:lnSpc>
                <a:spcPct val="90000"/>
              </a:lnSpc>
            </a:pPr>
            <a:r>
              <a:rPr lang="en-US" altLang="en-US" sz="2000" dirty="0"/>
              <a:t>Calculations</a:t>
            </a:r>
          </a:p>
          <a:p>
            <a:pPr lvl="1" eaLnBrk="1" hangingPunct="1">
              <a:lnSpc>
                <a:spcPct val="90000"/>
              </a:lnSpc>
              <a:spcBef>
                <a:spcPts val="300"/>
              </a:spcBef>
            </a:pPr>
            <a:r>
              <a:rPr lang="en-US" altLang="en-US" sz="2000" dirty="0"/>
              <a:t> Help her decide based solely on costs. She will pay cash for the down payment, taxes on down payment, and fees but will finance the remainder (including other taxes).  Assume the value at term end is the residual value (The </a:t>
            </a:r>
            <a:r>
              <a:rPr lang="en-US" altLang="en-US" sz="2000" dirty="0">
                <a:hlinkClick r:id="rId2"/>
              </a:rPr>
              <a:t>Lease versus Buy Analysis</a:t>
            </a:r>
            <a:r>
              <a:rPr lang="en-US" altLang="en-US" sz="2000" dirty="0"/>
              <a:t> (LT22) may be helpful to check your work)</a:t>
            </a:r>
          </a:p>
          <a:p>
            <a:pPr lvl="1" eaLnBrk="1" hangingPunct="1">
              <a:lnSpc>
                <a:spcPct val="90000"/>
              </a:lnSpc>
            </a:pPr>
            <a:endParaRPr lang="en-US" altLang="en-US" sz="2000" dirty="0"/>
          </a:p>
          <a:p>
            <a:pPr lvl="1" eaLnBrk="1" hangingPunct="1">
              <a:lnSpc>
                <a:spcPct val="80000"/>
              </a:lnSpc>
            </a:pPr>
            <a:endParaRPr lang="en-US" altLang="en-US" sz="2000" dirty="0"/>
          </a:p>
          <a:p>
            <a:pPr lvl="1" eaLnBrk="1" hangingPunct="1">
              <a:lnSpc>
                <a:spcPct val="80000"/>
              </a:lnSpc>
            </a:pPr>
            <a:endParaRPr lang="en-US" altLang="en-US" sz="2000" dirty="0"/>
          </a:p>
          <a:p>
            <a:pPr lvl="1" eaLnBrk="1" hangingPunct="1">
              <a:lnSpc>
                <a:spcPct val="80000"/>
              </a:lnSpc>
              <a:spcBef>
                <a:spcPct val="0"/>
              </a:spcBef>
              <a:buFontTx/>
              <a:buNone/>
            </a:pPr>
            <a:endParaRPr lang="en-US" altLang="en-US" sz="1800" dirty="0"/>
          </a:p>
        </p:txBody>
      </p:sp>
      <p:pic>
        <p:nvPicPr>
          <p:cNvPr id="4" name="Picture 3"/>
          <p:cNvPicPr>
            <a:picLocks noChangeAspect="1"/>
          </p:cNvPicPr>
          <p:nvPr/>
        </p:nvPicPr>
        <p:blipFill>
          <a:blip r:embed="rId3"/>
          <a:stretch>
            <a:fillRect/>
          </a:stretch>
        </p:blipFill>
        <p:spPr>
          <a:xfrm>
            <a:off x="7374759" y="0"/>
            <a:ext cx="1769242" cy="914400"/>
          </a:xfrm>
          <a:prstGeom prst="rect">
            <a:avLst/>
          </a:prstGeom>
        </p:spPr>
      </p:pic>
      <p:pic>
        <p:nvPicPr>
          <p:cNvPr id="7" name="Picture 6"/>
          <p:cNvPicPr>
            <a:picLocks noChangeAspect="1"/>
          </p:cNvPicPr>
          <p:nvPr/>
        </p:nvPicPr>
        <p:blipFill>
          <a:blip r:embed="rId3"/>
          <a:stretch>
            <a:fillRect/>
          </a:stretch>
        </p:blipFill>
        <p:spPr>
          <a:xfrm>
            <a:off x="7467601" y="901844"/>
            <a:ext cx="1676400" cy="866417"/>
          </a:xfrm>
          <a:prstGeom prst="rect">
            <a:avLst/>
          </a:prstGeom>
        </p:spPr>
      </p:pic>
    </p:spTree>
    <p:extLst>
      <p:ext uri="{BB962C8B-B14F-4D97-AF65-F5344CB8AC3E}">
        <p14:creationId xmlns:p14="http://schemas.microsoft.com/office/powerpoint/2010/main" val="13930570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2803"/>
                                        </p:tgtEl>
                                        <p:attrNameLst>
                                          <p:attrName>style.visibility</p:attrName>
                                        </p:attrNameLst>
                                      </p:cBhvr>
                                      <p:to>
                                        <p:strVal val="visible"/>
                                      </p:to>
                                    </p:set>
                                    <p:anim calcmode="lin" valueType="num">
                                      <p:cBhvr additive="base">
                                        <p:cTn id="7" dur="500" fill="hold"/>
                                        <p:tgtEl>
                                          <p:spTgt spid="332803"/>
                                        </p:tgtEl>
                                        <p:attrNameLst>
                                          <p:attrName>ppt_x</p:attrName>
                                        </p:attrNameLst>
                                      </p:cBhvr>
                                      <p:tavLst>
                                        <p:tav tm="0">
                                          <p:val>
                                            <p:strVal val="0-#ppt_w/2"/>
                                          </p:val>
                                        </p:tav>
                                        <p:tav tm="100000">
                                          <p:val>
                                            <p:strVal val="#ppt_x"/>
                                          </p:val>
                                        </p:tav>
                                      </p:tavLst>
                                    </p:anim>
                                    <p:anim calcmode="lin" valueType="num">
                                      <p:cBhvr additive="base">
                                        <p:cTn id="8" dur="500" fill="hold"/>
                                        <p:tgtEl>
                                          <p:spTgt spid="332803"/>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03" grpId="0" bldLvl="3"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7139" name="Rectangle 3"/>
          <p:cNvSpPr>
            <a:spLocks noGrp="1" noChangeArrowheads="1"/>
          </p:cNvSpPr>
          <p:nvPr>
            <p:ph idx="1"/>
          </p:nvPr>
        </p:nvSpPr>
        <p:spPr>
          <a:xfrm>
            <a:off x="914400" y="1600200"/>
            <a:ext cx="7315200" cy="4572000"/>
          </a:xfrm>
        </p:spPr>
        <p:txBody>
          <a:bodyPr/>
          <a:lstStyle/>
          <a:p>
            <a:pPr lvl="1" eaLnBrk="1" hangingPunct="1"/>
            <a:r>
              <a:rPr lang="en-US" altLang="en-US" sz="2200" dirty="0"/>
              <a:t>3. Interest (or finance costs)</a:t>
            </a:r>
          </a:p>
          <a:p>
            <a:pPr lvl="2" eaLnBrk="1" hangingPunct="1"/>
            <a:r>
              <a:rPr lang="en-US" altLang="en-US" sz="2200" dirty="0"/>
              <a:t>(Net capitalized </a:t>
            </a:r>
            <a:r>
              <a:rPr lang="en-US" altLang="en-US" sz="2200" dirty="0" err="1"/>
              <a:t>cost+residual</a:t>
            </a:r>
            <a:r>
              <a:rPr lang="en-US" altLang="en-US" sz="2200" dirty="0"/>
              <a:t>)*money factor </a:t>
            </a:r>
            <a:r>
              <a:rPr lang="en-US" altLang="en-US" sz="1600" dirty="0"/>
              <a:t>(APR/24)</a:t>
            </a:r>
          </a:p>
          <a:p>
            <a:pPr lvl="3" eaLnBrk="1" hangingPunct="1"/>
            <a:r>
              <a:rPr lang="en-US" altLang="en-US" sz="2200" dirty="0"/>
              <a:t>It is the average amount borrowed times the monthly interest rate: (Net cap. cost + residual) / 2 times average interest rates:  APR / 12</a:t>
            </a:r>
          </a:p>
          <a:p>
            <a:pPr lvl="3" eaLnBrk="1" hangingPunct="1"/>
            <a:r>
              <a:rPr lang="en-US" altLang="en-US" sz="2200" dirty="0"/>
              <a:t>($20,000+$12,540)/2*.06/12)= $81.35 per month</a:t>
            </a:r>
          </a:p>
          <a:p>
            <a:pPr lvl="3" eaLnBrk="1" hangingPunct="1"/>
            <a:r>
              <a:rPr lang="en-US" altLang="en-US" sz="2200" dirty="0"/>
              <a:t>$81.35 * 36 months = $2,928.60 total</a:t>
            </a:r>
          </a:p>
          <a:p>
            <a:pPr lvl="1" eaLnBrk="1" hangingPunct="1">
              <a:lnSpc>
                <a:spcPct val="90000"/>
              </a:lnSpc>
            </a:pPr>
            <a:r>
              <a:rPr lang="en-US" altLang="en-US" sz="2200" dirty="0"/>
              <a:t>4. Taxes (or government costs)</a:t>
            </a:r>
          </a:p>
          <a:p>
            <a:pPr lvl="2" eaLnBrk="1" hangingPunct="1">
              <a:lnSpc>
                <a:spcPct val="90000"/>
              </a:lnSpc>
            </a:pPr>
            <a:r>
              <a:rPr lang="en-US" altLang="en-US" sz="2200" dirty="0"/>
              <a:t>Taxes are  (Usage + Interest) * tax rate</a:t>
            </a:r>
          </a:p>
          <a:p>
            <a:pPr lvl="3" eaLnBrk="1" hangingPunct="1">
              <a:lnSpc>
                <a:spcPct val="90000"/>
              </a:lnSpc>
            </a:pPr>
            <a:r>
              <a:rPr lang="en-US" altLang="en-US" sz="2200" dirty="0"/>
              <a:t>($7,460 + $2,928.60) * .0625 = $649.29 total</a:t>
            </a:r>
          </a:p>
          <a:p>
            <a:pPr lvl="3" eaLnBrk="1" hangingPunct="1">
              <a:lnSpc>
                <a:spcPct val="90000"/>
              </a:lnSpc>
            </a:pPr>
            <a:r>
              <a:rPr lang="en-US" altLang="en-US" sz="2200" dirty="0"/>
              <a:t>$649.29 / 36 = $18.04 per month</a:t>
            </a:r>
          </a:p>
        </p:txBody>
      </p:sp>
      <p:sp>
        <p:nvSpPr>
          <p:cNvPr id="4" name="Rectangle 2"/>
          <p:cNvSpPr>
            <a:spLocks noGrp="1" noChangeArrowheads="1"/>
          </p:cNvSpPr>
          <p:nvPr>
            <p:ph type="title"/>
          </p:nvPr>
        </p:nvSpPr>
        <p:spPr/>
        <p:txBody>
          <a:bodyPr/>
          <a:lstStyle/>
          <a:p>
            <a:pPr lvl="1" eaLnBrk="1" hangingPunct="1"/>
            <a:r>
              <a:rPr lang="en-US" altLang="en-US" sz="2000" dirty="0"/>
              <a:t>MSRP:  $22,000, Negotiated cost (Net. Cap. Cost)  $20,000, Residual Value:  57%, 3 Year Term, Rent Charge 6.0%, Taxes 6.25%, Taxes, tags and license: $250, Acquisition fee: $300, Termination fee: $300</a:t>
            </a:r>
          </a:p>
        </p:txBody>
      </p:sp>
    </p:spTree>
    <p:extLst>
      <p:ext uri="{BB962C8B-B14F-4D97-AF65-F5344CB8AC3E}">
        <p14:creationId xmlns:p14="http://schemas.microsoft.com/office/powerpoint/2010/main" val="11319062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7139">
                                            <p:txEl>
                                              <p:pRg st="0" end="0"/>
                                            </p:txEl>
                                          </p:spTgt>
                                        </p:tgtEl>
                                        <p:attrNameLst>
                                          <p:attrName>style.visibility</p:attrName>
                                        </p:attrNameLst>
                                      </p:cBhvr>
                                      <p:to>
                                        <p:strVal val="visible"/>
                                      </p:to>
                                    </p:set>
                                    <p:anim calcmode="lin" valueType="num">
                                      <p:cBhvr additive="base">
                                        <p:cTn id="7" dur="500" fill="hold"/>
                                        <p:tgtEl>
                                          <p:spTgt spid="3471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71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7139">
                                            <p:txEl>
                                              <p:pRg st="1" end="1"/>
                                            </p:txEl>
                                          </p:spTgt>
                                        </p:tgtEl>
                                        <p:attrNameLst>
                                          <p:attrName>style.visibility</p:attrName>
                                        </p:attrNameLst>
                                      </p:cBhvr>
                                      <p:to>
                                        <p:strVal val="visible"/>
                                      </p:to>
                                    </p:set>
                                    <p:anim calcmode="lin" valueType="num">
                                      <p:cBhvr additive="base">
                                        <p:cTn id="13" dur="500" fill="hold"/>
                                        <p:tgtEl>
                                          <p:spTgt spid="3471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71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47139">
                                            <p:txEl>
                                              <p:pRg st="2" end="2"/>
                                            </p:txEl>
                                          </p:spTgt>
                                        </p:tgtEl>
                                        <p:attrNameLst>
                                          <p:attrName>style.visibility</p:attrName>
                                        </p:attrNameLst>
                                      </p:cBhvr>
                                      <p:to>
                                        <p:strVal val="visible"/>
                                      </p:to>
                                    </p:set>
                                    <p:anim calcmode="lin" valueType="num">
                                      <p:cBhvr additive="base">
                                        <p:cTn id="17" dur="500" fill="hold"/>
                                        <p:tgtEl>
                                          <p:spTgt spid="3471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71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7139">
                                            <p:txEl>
                                              <p:pRg st="3" end="3"/>
                                            </p:txEl>
                                          </p:spTgt>
                                        </p:tgtEl>
                                        <p:attrNameLst>
                                          <p:attrName>style.visibility</p:attrName>
                                        </p:attrNameLst>
                                      </p:cBhvr>
                                      <p:to>
                                        <p:strVal val="visible"/>
                                      </p:to>
                                    </p:set>
                                    <p:anim calcmode="lin" valueType="num">
                                      <p:cBhvr additive="base">
                                        <p:cTn id="21" dur="500" fill="hold"/>
                                        <p:tgtEl>
                                          <p:spTgt spid="3471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71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47139">
                                            <p:txEl>
                                              <p:pRg st="4" end="4"/>
                                            </p:txEl>
                                          </p:spTgt>
                                        </p:tgtEl>
                                        <p:attrNameLst>
                                          <p:attrName>style.visibility</p:attrName>
                                        </p:attrNameLst>
                                      </p:cBhvr>
                                      <p:to>
                                        <p:strVal val="visible"/>
                                      </p:to>
                                    </p:set>
                                    <p:anim calcmode="lin" valueType="num">
                                      <p:cBhvr additive="base">
                                        <p:cTn id="25" dur="500" fill="hold"/>
                                        <p:tgtEl>
                                          <p:spTgt spid="3471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713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47139">
                                            <p:txEl>
                                              <p:pRg st="5" end="5"/>
                                            </p:txEl>
                                          </p:spTgt>
                                        </p:tgtEl>
                                        <p:attrNameLst>
                                          <p:attrName>style.visibility</p:attrName>
                                        </p:attrNameLst>
                                      </p:cBhvr>
                                      <p:to>
                                        <p:strVal val="visible"/>
                                      </p:to>
                                    </p:set>
                                    <p:anim calcmode="lin" valueType="num">
                                      <p:cBhvr additive="base">
                                        <p:cTn id="31" dur="500" fill="hold"/>
                                        <p:tgtEl>
                                          <p:spTgt spid="347139">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4713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47139">
                                            <p:txEl>
                                              <p:pRg st="6" end="6"/>
                                            </p:txEl>
                                          </p:spTgt>
                                        </p:tgtEl>
                                        <p:attrNameLst>
                                          <p:attrName>style.visibility</p:attrName>
                                        </p:attrNameLst>
                                      </p:cBhvr>
                                      <p:to>
                                        <p:strVal val="visible"/>
                                      </p:to>
                                    </p:set>
                                    <p:anim calcmode="lin" valueType="num">
                                      <p:cBhvr additive="base">
                                        <p:cTn id="37" dur="500" fill="hold"/>
                                        <p:tgtEl>
                                          <p:spTgt spid="347139">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47139">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47139">
                                            <p:txEl>
                                              <p:pRg st="7" end="7"/>
                                            </p:txEl>
                                          </p:spTgt>
                                        </p:tgtEl>
                                        <p:attrNameLst>
                                          <p:attrName>style.visibility</p:attrName>
                                        </p:attrNameLst>
                                      </p:cBhvr>
                                      <p:to>
                                        <p:strVal val="visible"/>
                                      </p:to>
                                    </p:set>
                                    <p:anim calcmode="lin" valueType="num">
                                      <p:cBhvr additive="base">
                                        <p:cTn id="41" dur="500" fill="hold"/>
                                        <p:tgtEl>
                                          <p:spTgt spid="347139">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47139">
                                            <p:txEl>
                                              <p:pRg st="7" end="7"/>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47139">
                                            <p:txEl>
                                              <p:pRg st="8" end="8"/>
                                            </p:txEl>
                                          </p:spTgt>
                                        </p:tgtEl>
                                        <p:attrNameLst>
                                          <p:attrName>style.visibility</p:attrName>
                                        </p:attrNameLst>
                                      </p:cBhvr>
                                      <p:to>
                                        <p:strVal val="visible"/>
                                      </p:to>
                                    </p:set>
                                    <p:anim calcmode="lin" valueType="num">
                                      <p:cBhvr additive="base">
                                        <p:cTn id="45" dur="500" fill="hold"/>
                                        <p:tgtEl>
                                          <p:spTgt spid="347139">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4713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39" grpId="0" uiExpand="1" build="p" bldLvl="2"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735388" y="76200"/>
            <a:ext cx="5279400" cy="6705600"/>
          </a:xfrm>
          <a:prstGeom prst="rect">
            <a:avLst/>
          </a:prstGeom>
        </p:spPr>
      </p:pic>
      <p:sp>
        <p:nvSpPr>
          <p:cNvPr id="55298" name="Rectangle 2"/>
          <p:cNvSpPr>
            <a:spLocks noGrp="1" noChangeArrowheads="1"/>
          </p:cNvSpPr>
          <p:nvPr>
            <p:ph type="title"/>
          </p:nvPr>
        </p:nvSpPr>
        <p:spPr/>
        <p:txBody>
          <a:bodyPr/>
          <a:lstStyle/>
          <a:p>
            <a:pPr algn="l" eaLnBrk="1" hangingPunct="1"/>
            <a:r>
              <a:rPr lang="en-US" altLang="en-US" dirty="0"/>
              <a:t>Questions</a:t>
            </a:r>
          </a:p>
        </p:txBody>
      </p:sp>
      <p:sp>
        <p:nvSpPr>
          <p:cNvPr id="49155" name="Rectangle 3"/>
          <p:cNvSpPr>
            <a:spLocks noGrp="1" noChangeArrowheads="1"/>
          </p:cNvSpPr>
          <p:nvPr>
            <p:ph idx="1"/>
          </p:nvPr>
        </p:nvSpPr>
        <p:spPr>
          <a:xfrm>
            <a:off x="838200" y="1600200"/>
            <a:ext cx="2667000" cy="4114800"/>
          </a:xfrm>
        </p:spPr>
        <p:txBody>
          <a:bodyPr/>
          <a:lstStyle/>
          <a:p>
            <a:pPr eaLnBrk="1" hangingPunct="1"/>
            <a:r>
              <a:rPr lang="en-US" altLang="en-US" sz="2400" dirty="0"/>
              <a:t>Any questions on the challenges of leasing and calculating lease costs? (Use </a:t>
            </a:r>
            <a:r>
              <a:rPr lang="en-US" altLang="en-US" sz="2400" dirty="0">
                <a:hlinkClick r:id="rId3"/>
              </a:rPr>
              <a:t>LT22</a:t>
            </a:r>
            <a:r>
              <a:rPr lang="en-US" altLang="en-US" sz="2400" dirty="0"/>
              <a:t> to check your work)</a:t>
            </a:r>
          </a:p>
        </p:txBody>
      </p:sp>
      <p:sp>
        <p:nvSpPr>
          <p:cNvPr id="3" name="TextBox 2"/>
          <p:cNvSpPr txBox="1"/>
          <p:nvPr/>
        </p:nvSpPr>
        <p:spPr>
          <a:xfrm>
            <a:off x="2324894" y="4876800"/>
            <a:ext cx="1295400" cy="2215991"/>
          </a:xfrm>
          <a:prstGeom prst="rect">
            <a:avLst/>
          </a:prstGeom>
          <a:noFill/>
        </p:spPr>
        <p:txBody>
          <a:bodyPr wrap="square" rtlCol="0">
            <a:spAutoFit/>
          </a:bodyPr>
          <a:lstStyle/>
          <a:p>
            <a:pPr algn="ctr"/>
            <a:r>
              <a:rPr lang="en-US" sz="13800" dirty="0">
                <a:solidFill>
                  <a:srgbClr val="FF0000"/>
                </a:solidFill>
              </a:rPr>
              <a:t>?</a:t>
            </a:r>
            <a:endParaRPr lang="en-US" sz="3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203200" y="685800"/>
            <a:ext cx="8763000" cy="944563"/>
          </a:xfrm>
        </p:spPr>
        <p:txBody>
          <a:bodyPr/>
          <a:lstStyle/>
          <a:p>
            <a:pPr eaLnBrk="1" hangingPunct="1"/>
            <a:r>
              <a:rPr lang="en-US" altLang="en-US" dirty="0"/>
              <a:t>E. How to Develop a Transportation/Toy Plan</a:t>
            </a:r>
          </a:p>
        </p:txBody>
      </p:sp>
      <p:sp>
        <p:nvSpPr>
          <p:cNvPr id="111619" name="Rectangle 3"/>
          <p:cNvSpPr>
            <a:spLocks noGrp="1" noChangeArrowheads="1"/>
          </p:cNvSpPr>
          <p:nvPr>
            <p:ph idx="1"/>
          </p:nvPr>
        </p:nvSpPr>
        <p:spPr>
          <a:xfrm>
            <a:off x="914400" y="1600200"/>
            <a:ext cx="7315200" cy="4114800"/>
          </a:xfrm>
        </p:spPr>
        <p:txBody>
          <a:bodyPr/>
          <a:lstStyle/>
          <a:p>
            <a:pPr eaLnBrk="1" hangingPunct="1">
              <a:spcBef>
                <a:spcPts val="600"/>
              </a:spcBef>
            </a:pPr>
            <a:r>
              <a:rPr lang="en-US" altLang="en-US" dirty="0"/>
              <a:t>What happens if you don’t think through the auto decision and have a strategy?</a:t>
            </a:r>
          </a:p>
          <a:p>
            <a:pPr lvl="1" eaLnBrk="1" hangingPunct="1">
              <a:spcBef>
                <a:spcPts val="600"/>
              </a:spcBef>
            </a:pPr>
            <a:r>
              <a:rPr lang="en-US" altLang="en-US" dirty="0"/>
              <a:t>You borrow, and pay interest instead of earn it</a:t>
            </a:r>
          </a:p>
          <a:p>
            <a:pPr lvl="1" eaLnBrk="1" hangingPunct="1">
              <a:spcBef>
                <a:spcPts val="600"/>
              </a:spcBef>
            </a:pPr>
            <a:r>
              <a:rPr lang="en-US" altLang="en-US" dirty="0"/>
              <a:t>You get in the habit of buying/leasing a car on credit, so you pay interest and find it difficult to fund your other important goals</a:t>
            </a:r>
          </a:p>
          <a:p>
            <a:pPr lvl="1" eaLnBrk="1" hangingPunct="1">
              <a:spcBef>
                <a:spcPts val="600"/>
              </a:spcBef>
            </a:pPr>
            <a:r>
              <a:rPr lang="en-US" altLang="en-US" dirty="0"/>
              <a:t>It’s not in your budget or is more than you planned, so it relegates important goals to a lesser position</a:t>
            </a:r>
          </a:p>
          <a:p>
            <a:pPr lvl="1" eaLnBrk="1" hangingPunct="1">
              <a:spcBef>
                <a:spcPts val="600"/>
              </a:spcBef>
            </a:pPr>
            <a:r>
              <a:rPr lang="en-US" altLang="en-US" dirty="0"/>
              <a:t>You buy a new car too often, and so you pay too much for expensive depreciation, insurance and other costs which limits your other goals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11619">
                                            <p:txEl>
                                              <p:pRg st="0" end="0"/>
                                            </p:txEl>
                                          </p:spTgt>
                                        </p:tgtEl>
                                        <p:attrNameLst>
                                          <p:attrName>style.visibility</p:attrName>
                                        </p:attrNameLst>
                                      </p:cBhvr>
                                      <p:to>
                                        <p:strVal val="visible"/>
                                      </p:to>
                                    </p:set>
                                    <p:anim calcmode="lin" valueType="num">
                                      <p:cBhvr additive="base">
                                        <p:cTn id="7" dur="500" fill="hold"/>
                                        <p:tgtEl>
                                          <p:spTgt spid="11161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1161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111619">
                                            <p:txEl>
                                              <p:pRg st="1" end="1"/>
                                            </p:txEl>
                                          </p:spTgt>
                                        </p:tgtEl>
                                        <p:attrNameLst>
                                          <p:attrName>style.visibility</p:attrName>
                                        </p:attrNameLst>
                                      </p:cBhvr>
                                      <p:to>
                                        <p:strVal val="visible"/>
                                      </p:to>
                                    </p:set>
                                    <p:anim calcmode="lin" valueType="num">
                                      <p:cBhvr additive="base">
                                        <p:cTn id="13" dur="500" fill="hold"/>
                                        <p:tgtEl>
                                          <p:spTgt spid="11161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11619">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stCondLst>
                                    <p:cond delay="0"/>
                                  </p:stCondLst>
                                  <p:childTnLst>
                                    <p:set>
                                      <p:cBhvr>
                                        <p:cTn id="16" dur="1" fill="hold">
                                          <p:stCondLst>
                                            <p:cond delay="0"/>
                                          </p:stCondLst>
                                        </p:cTn>
                                        <p:tgtEl>
                                          <p:spTgt spid="111619">
                                            <p:txEl>
                                              <p:pRg st="2" end="2"/>
                                            </p:txEl>
                                          </p:spTgt>
                                        </p:tgtEl>
                                        <p:attrNameLst>
                                          <p:attrName>style.visibility</p:attrName>
                                        </p:attrNameLst>
                                      </p:cBhvr>
                                      <p:to>
                                        <p:strVal val="visible"/>
                                      </p:to>
                                    </p:set>
                                    <p:anim calcmode="lin" valueType="num">
                                      <p:cBhvr additive="base">
                                        <p:cTn id="17" dur="500" fill="hold"/>
                                        <p:tgtEl>
                                          <p:spTgt spid="111619">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111619">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3" fill="hold" grpId="0" nodeType="withEffect">
                                  <p:stCondLst>
                                    <p:cond delay="0"/>
                                  </p:stCondLst>
                                  <p:childTnLst>
                                    <p:set>
                                      <p:cBhvr>
                                        <p:cTn id="20" dur="1" fill="hold">
                                          <p:stCondLst>
                                            <p:cond delay="0"/>
                                          </p:stCondLst>
                                        </p:cTn>
                                        <p:tgtEl>
                                          <p:spTgt spid="111619">
                                            <p:txEl>
                                              <p:pRg st="3" end="3"/>
                                            </p:txEl>
                                          </p:spTgt>
                                        </p:tgtEl>
                                        <p:attrNameLst>
                                          <p:attrName>style.visibility</p:attrName>
                                        </p:attrNameLst>
                                      </p:cBhvr>
                                      <p:to>
                                        <p:strVal val="visible"/>
                                      </p:to>
                                    </p:set>
                                    <p:anim calcmode="lin" valueType="num">
                                      <p:cBhvr additive="base">
                                        <p:cTn id="21" dur="500" fill="hold"/>
                                        <p:tgtEl>
                                          <p:spTgt spid="111619">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11619">
                                            <p:txEl>
                                              <p:pRg st="3" end="3"/>
                                            </p:txEl>
                                          </p:spTgt>
                                        </p:tgtEl>
                                        <p:attrNameLst>
                                          <p:attrName>ppt_y</p:attrName>
                                        </p:attrNameLst>
                                      </p:cBhvr>
                                      <p:tavLst>
                                        <p:tav tm="0">
                                          <p:val>
                                            <p:strVal val="0-#ppt_h/2"/>
                                          </p:val>
                                        </p:tav>
                                        <p:tav tm="100000">
                                          <p:val>
                                            <p:strVal val="#ppt_y"/>
                                          </p:val>
                                        </p:tav>
                                      </p:tavLst>
                                    </p:anim>
                                  </p:childTnLst>
                                </p:cTn>
                              </p:par>
                              <p:par>
                                <p:cTn id="23" presetID="2" presetClass="entr" presetSubtype="3" fill="hold" grpId="0" nodeType="withEffect">
                                  <p:stCondLst>
                                    <p:cond delay="0"/>
                                  </p:stCondLst>
                                  <p:childTnLst>
                                    <p:set>
                                      <p:cBhvr>
                                        <p:cTn id="24" dur="1" fill="hold">
                                          <p:stCondLst>
                                            <p:cond delay="0"/>
                                          </p:stCondLst>
                                        </p:cTn>
                                        <p:tgtEl>
                                          <p:spTgt spid="111619">
                                            <p:txEl>
                                              <p:pRg st="4" end="4"/>
                                            </p:txEl>
                                          </p:spTgt>
                                        </p:tgtEl>
                                        <p:attrNameLst>
                                          <p:attrName>style.visibility</p:attrName>
                                        </p:attrNameLst>
                                      </p:cBhvr>
                                      <p:to>
                                        <p:strVal val="visible"/>
                                      </p:to>
                                    </p:set>
                                    <p:anim calcmode="lin" valueType="num">
                                      <p:cBhvr additive="base">
                                        <p:cTn id="25" dur="500" fill="hold"/>
                                        <p:tgtEl>
                                          <p:spTgt spid="111619">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11619">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9" grpId="0" uiExpand="1"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a:t>Transportation/Toy Plan </a:t>
            </a:r>
            <a:r>
              <a:rPr lang="en-US" altLang="en-US" sz="2400" dirty="0"/>
              <a:t>(continued)</a:t>
            </a:r>
            <a:endParaRPr lang="en-US" altLang="en-US" dirty="0"/>
          </a:p>
        </p:txBody>
      </p:sp>
      <p:sp>
        <p:nvSpPr>
          <p:cNvPr id="9219" name="Rectangle 3"/>
          <p:cNvSpPr>
            <a:spLocks noGrp="1" noChangeArrowheads="1"/>
          </p:cNvSpPr>
          <p:nvPr>
            <p:ph idx="1"/>
          </p:nvPr>
        </p:nvSpPr>
        <p:spPr>
          <a:xfrm>
            <a:off x="914400" y="1600200"/>
            <a:ext cx="7315200" cy="4953000"/>
          </a:xfrm>
        </p:spPr>
        <p:txBody>
          <a:bodyPr/>
          <a:lstStyle/>
          <a:p>
            <a:pPr eaLnBrk="1" hangingPunct="1">
              <a:spcBef>
                <a:spcPts val="400"/>
              </a:spcBef>
            </a:pPr>
            <a:r>
              <a:rPr lang="en-US" altLang="en-US" dirty="0"/>
              <a:t>Vision</a:t>
            </a:r>
          </a:p>
          <a:p>
            <a:pPr lvl="1" eaLnBrk="1" hangingPunct="1">
              <a:spcBef>
                <a:spcPts val="400"/>
              </a:spcBef>
            </a:pPr>
            <a:r>
              <a:rPr lang="en-US" altLang="en-US" dirty="0"/>
              <a:t>Likely from your Plan for Life</a:t>
            </a:r>
          </a:p>
          <a:p>
            <a:pPr eaLnBrk="1" hangingPunct="1">
              <a:spcBef>
                <a:spcPts val="400"/>
              </a:spcBef>
            </a:pPr>
            <a:r>
              <a:rPr lang="en-US" altLang="en-US" dirty="0"/>
              <a:t>Goals</a:t>
            </a:r>
          </a:p>
          <a:p>
            <a:pPr lvl="1" eaLnBrk="1" hangingPunct="1">
              <a:spcBef>
                <a:spcPts val="400"/>
              </a:spcBef>
            </a:pPr>
            <a:r>
              <a:rPr lang="en-US" altLang="en-US" dirty="0"/>
              <a:t>Budget: Ensure the auto fits the budget, not the budget fits the auto</a:t>
            </a:r>
          </a:p>
          <a:p>
            <a:pPr lvl="1" eaLnBrk="1" hangingPunct="1">
              <a:spcBef>
                <a:spcPts val="400"/>
              </a:spcBef>
            </a:pPr>
            <a:r>
              <a:rPr lang="en-US" altLang="en-US" dirty="0"/>
              <a:t>Vehicle age: Keep your cars for 10 years or 200,000 miles whichever comes first</a:t>
            </a:r>
          </a:p>
          <a:p>
            <a:pPr lvl="1" eaLnBrk="1" hangingPunct="1">
              <a:spcBef>
                <a:spcPts val="400"/>
              </a:spcBef>
            </a:pPr>
            <a:r>
              <a:rPr lang="en-US" altLang="en-US" dirty="0"/>
              <a:t>Maintenance: Be diligent in oil changes every 3-5,000 miles and do the recommended maintenance</a:t>
            </a:r>
          </a:p>
          <a:p>
            <a:pPr lvl="1" eaLnBrk="1" hangingPunct="1">
              <a:spcBef>
                <a:spcPts val="400"/>
              </a:spcBef>
            </a:pPr>
            <a:r>
              <a:rPr lang="en-US" altLang="en-US" dirty="0"/>
              <a:t>Financing: Pay cash for all vehicles</a:t>
            </a:r>
          </a:p>
          <a:p>
            <a:pPr lvl="1" eaLnBrk="1" hangingPunct="1">
              <a:spcBef>
                <a:spcPts val="400"/>
              </a:spcBef>
            </a:pPr>
            <a:r>
              <a:rPr lang="en-US" altLang="en-US" dirty="0"/>
              <a:t>New car purchases.  We will buy used vehicles until our net worth is &gt;$750,000</a:t>
            </a:r>
          </a:p>
          <a:p>
            <a:pPr lvl="1" eaLnBrk="1" hangingPunct="1"/>
            <a:endParaRPr lang="en-US" altLang="en-US" dirty="0"/>
          </a:p>
        </p:txBody>
      </p:sp>
    </p:spTree>
    <p:extLst>
      <p:ext uri="{BB962C8B-B14F-4D97-AF65-F5344CB8AC3E}">
        <p14:creationId xmlns:p14="http://schemas.microsoft.com/office/powerpoint/2010/main" val="1879884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21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21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2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a:t>Transportation/Toy Plan </a:t>
            </a:r>
            <a:r>
              <a:rPr lang="en-US" altLang="en-US" sz="2400" dirty="0"/>
              <a:t>(continued)</a:t>
            </a:r>
            <a:endParaRPr lang="en-US" altLang="en-US" dirty="0"/>
          </a:p>
        </p:txBody>
      </p:sp>
      <p:sp>
        <p:nvSpPr>
          <p:cNvPr id="9219" name="Rectangle 3"/>
          <p:cNvSpPr>
            <a:spLocks noGrp="1" noChangeArrowheads="1"/>
          </p:cNvSpPr>
          <p:nvPr>
            <p:ph idx="1"/>
          </p:nvPr>
        </p:nvSpPr>
        <p:spPr>
          <a:xfrm>
            <a:off x="914400" y="1600200"/>
            <a:ext cx="7315200" cy="4953000"/>
          </a:xfrm>
        </p:spPr>
        <p:txBody>
          <a:bodyPr/>
          <a:lstStyle/>
          <a:p>
            <a:pPr eaLnBrk="1" hangingPunct="1"/>
            <a:r>
              <a:rPr lang="en-US" altLang="en-US" dirty="0"/>
              <a:t>Plans and Strategies</a:t>
            </a:r>
          </a:p>
          <a:p>
            <a:pPr lvl="1" eaLnBrk="1" hangingPunct="1"/>
            <a:r>
              <a:rPr lang="en-US" altLang="en-US" dirty="0"/>
              <a:t>Before you buy a vehicle, check out the vehicle thoroughly  </a:t>
            </a:r>
          </a:p>
          <a:p>
            <a:pPr lvl="1" eaLnBrk="1" hangingPunct="1"/>
            <a:r>
              <a:rPr lang="en-US" altLang="en-US" dirty="0"/>
              <a:t>Budget for all costs, including purchase, fuel, maintenance, and insurance </a:t>
            </a:r>
          </a:p>
          <a:p>
            <a:pPr lvl="1" eaLnBrk="1" hangingPunct="1"/>
            <a:r>
              <a:rPr lang="en-US" altLang="en-US" dirty="0"/>
              <a:t>Purchase new vehicles 1-2 years old with less than 24,000 miles, then buy the 100,000 extended warranty at $150 over invoice</a:t>
            </a:r>
          </a:p>
          <a:p>
            <a:pPr lvl="1" eaLnBrk="1" hangingPunct="1"/>
            <a:r>
              <a:rPr lang="en-US" altLang="en-US" dirty="0"/>
              <a:t>Spouse gets the newer vehicle </a:t>
            </a:r>
          </a:p>
          <a:p>
            <a:pPr lvl="1" eaLnBrk="1" hangingPunct="1"/>
            <a:r>
              <a:rPr lang="en-US" altLang="en-US" dirty="0"/>
              <a:t>Once you have a vehicle, save a specific amount each month for purchase of your next vehicle when this vehicle dies</a:t>
            </a:r>
          </a:p>
          <a:p>
            <a:pPr lvl="1" eaLnBrk="1" hangingPunct="1"/>
            <a:endParaRPr lang="en-US" altLang="en-US" dirty="0"/>
          </a:p>
          <a:p>
            <a:pPr lvl="1" eaLnBrk="1" hangingPunct="1"/>
            <a:endParaRPr lang="en-US" altLang="en-US" dirty="0"/>
          </a:p>
          <a:p>
            <a:pPr lvl="1" eaLnBrk="1" hangingPunct="1"/>
            <a:endParaRPr lang="en-US" altLang="en-US" dirty="0"/>
          </a:p>
        </p:txBody>
      </p:sp>
    </p:spTree>
    <p:extLst>
      <p:ext uri="{BB962C8B-B14F-4D97-AF65-F5344CB8AC3E}">
        <p14:creationId xmlns:p14="http://schemas.microsoft.com/office/powerpoint/2010/main" val="238665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2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Transportation/Toy Plan </a:t>
            </a:r>
            <a:r>
              <a:rPr lang="en-US" altLang="en-US" sz="2400" dirty="0"/>
              <a:t>(continued)</a:t>
            </a:r>
            <a:endParaRPr lang="en-US" altLang="en-US" dirty="0"/>
          </a:p>
        </p:txBody>
      </p:sp>
      <p:sp>
        <p:nvSpPr>
          <p:cNvPr id="9219" name="Rectangle 3"/>
          <p:cNvSpPr>
            <a:spLocks noGrp="1" noChangeArrowheads="1"/>
          </p:cNvSpPr>
          <p:nvPr>
            <p:ph idx="1"/>
          </p:nvPr>
        </p:nvSpPr>
        <p:spPr>
          <a:xfrm>
            <a:off x="914400" y="1600200"/>
            <a:ext cx="7315200" cy="4953000"/>
          </a:xfrm>
        </p:spPr>
        <p:txBody>
          <a:bodyPr/>
          <a:lstStyle/>
          <a:p>
            <a:pPr eaLnBrk="1" hangingPunct="1"/>
            <a:r>
              <a:rPr lang="en-US" altLang="en-US" dirty="0"/>
              <a:t>Constraints</a:t>
            </a:r>
          </a:p>
          <a:p>
            <a:pPr lvl="1"/>
            <a:r>
              <a:rPr lang="en-US" altLang="en-US" dirty="0"/>
              <a:t>We buy a new vehicle only after we have a $500k in net worth; and spouse gets the newer and safer car. </a:t>
            </a:r>
          </a:p>
          <a:p>
            <a:pPr lvl="1"/>
            <a:r>
              <a:rPr lang="en-US" altLang="en-US" dirty="0"/>
              <a:t>The value of all toys and vehicles will not exceed 50% of annual income (Dave Ramsey)</a:t>
            </a:r>
          </a:p>
          <a:p>
            <a:r>
              <a:rPr lang="en-US" altLang="en-US" dirty="0"/>
              <a:t>Accountability</a:t>
            </a:r>
          </a:p>
          <a:p>
            <a:pPr lvl="1" eaLnBrk="1" hangingPunct="1"/>
            <a:r>
              <a:rPr lang="en-US" altLang="en-US" dirty="0"/>
              <a:t>From your Plan for life</a:t>
            </a:r>
          </a:p>
          <a:p>
            <a:pPr lvl="2" eaLnBrk="1" hangingPunct="1"/>
            <a:endParaRPr lang="en-US" altLang="en-US" dirty="0"/>
          </a:p>
          <a:p>
            <a:pPr eaLnBrk="1" hangingPunct="1">
              <a:buFont typeface="Wingdings" panose="05000000000000000000" pitchFamily="2" charset="2"/>
              <a:buNone/>
            </a:pPr>
            <a:endParaRPr lang="en-US" altLang="en-US" dirty="0"/>
          </a:p>
          <a:p>
            <a:pPr lvl="1" eaLnBrk="1" hangingPunct="1">
              <a:lnSpc>
                <a:spcPct val="90000"/>
              </a:lnSpc>
              <a:buFontTx/>
              <a:buNone/>
            </a:pPr>
            <a:endParaRPr lang="en-US" altLang="en-US" dirty="0"/>
          </a:p>
          <a:p>
            <a:pPr lvl="1" eaLnBrk="1" hangingPunct="1">
              <a:lnSpc>
                <a:spcPct val="90000"/>
              </a:lnSpc>
            </a:pPr>
            <a:endParaRPr lang="en-US" altLang="en-US" sz="2000" dirty="0"/>
          </a:p>
          <a:p>
            <a:pPr eaLnBrk="1" hangingPunct="1">
              <a:lnSpc>
                <a:spcPct val="90000"/>
              </a:lnSpc>
              <a:spcBef>
                <a:spcPct val="0"/>
              </a:spcBef>
              <a:buFontTx/>
              <a:buNone/>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203200" y="685800"/>
            <a:ext cx="8763000" cy="944563"/>
          </a:xfrm>
        </p:spPr>
        <p:txBody>
          <a:bodyPr/>
          <a:lstStyle/>
          <a:p>
            <a:pPr eaLnBrk="1" hangingPunct="1"/>
            <a:r>
              <a:rPr lang="en-US" altLang="en-US" dirty="0"/>
              <a:t>Transportation/Toy Plan </a:t>
            </a:r>
            <a:r>
              <a:rPr lang="en-US" altLang="en-US" sz="2400" dirty="0"/>
              <a:t>(continued)</a:t>
            </a:r>
            <a:endParaRPr lang="en-US" altLang="en-US" dirty="0"/>
          </a:p>
        </p:txBody>
      </p:sp>
      <p:sp>
        <p:nvSpPr>
          <p:cNvPr id="111619" name="Rectangle 3"/>
          <p:cNvSpPr>
            <a:spLocks noGrp="1" noChangeArrowheads="1"/>
          </p:cNvSpPr>
          <p:nvPr>
            <p:ph idx="1"/>
          </p:nvPr>
        </p:nvSpPr>
        <p:spPr>
          <a:xfrm>
            <a:off x="914400" y="1600200"/>
            <a:ext cx="7467600" cy="4114800"/>
          </a:xfrm>
        </p:spPr>
        <p:txBody>
          <a:bodyPr/>
          <a:lstStyle/>
          <a:p>
            <a:pPr eaLnBrk="1" hangingPunct="1">
              <a:spcBef>
                <a:spcPts val="600"/>
              </a:spcBef>
            </a:pPr>
            <a:r>
              <a:rPr lang="en-US" altLang="en-US" dirty="0"/>
              <a:t>What are toys?</a:t>
            </a:r>
          </a:p>
          <a:p>
            <a:pPr lvl="1" eaLnBrk="1" hangingPunct="1">
              <a:spcBef>
                <a:spcPts val="600"/>
              </a:spcBef>
            </a:pPr>
            <a:r>
              <a:rPr lang="en-US" altLang="en-US" dirty="0"/>
              <a:t>Toys are adult vehicles that are not necessary for transportation yet still may be important for individual and family recreation and goals</a:t>
            </a:r>
          </a:p>
          <a:p>
            <a:pPr lvl="2" eaLnBrk="1" hangingPunct="1">
              <a:spcBef>
                <a:spcPts val="600"/>
              </a:spcBef>
            </a:pPr>
            <a:r>
              <a:rPr lang="en-US" altLang="en-US" dirty="0"/>
              <a:t>These include boats, motorcycles, ATVs, </a:t>
            </a:r>
            <a:r>
              <a:rPr lang="en-US" altLang="en-US" dirty="0" err="1"/>
              <a:t>SxSs</a:t>
            </a:r>
            <a:r>
              <a:rPr lang="en-US" altLang="en-US" dirty="0"/>
              <a:t>, jet skis, bikes, trailers, RVs, etc.  </a:t>
            </a:r>
          </a:p>
          <a:p>
            <a:pPr lvl="1" eaLnBrk="1" hangingPunct="1">
              <a:spcBef>
                <a:spcPts val="600"/>
              </a:spcBef>
            </a:pPr>
            <a:r>
              <a:rPr lang="en-US" altLang="en-US" dirty="0"/>
              <a:t>What happens without a Toy Plan?</a:t>
            </a:r>
          </a:p>
          <a:p>
            <a:pPr lvl="2" eaLnBrk="1" hangingPunct="1">
              <a:spcBef>
                <a:spcPts val="600"/>
              </a:spcBef>
            </a:pPr>
            <a:r>
              <a:rPr lang="en-US" altLang="en-US" dirty="0"/>
              <a:t>You can spend significant amounts of resources on things that are not consistent with your personal and family goals and at the wrong time in your financial life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11619">
                                            <p:txEl>
                                              <p:pRg st="0" end="0"/>
                                            </p:txEl>
                                          </p:spTgt>
                                        </p:tgtEl>
                                        <p:attrNameLst>
                                          <p:attrName>style.visibility</p:attrName>
                                        </p:attrNameLst>
                                      </p:cBhvr>
                                      <p:to>
                                        <p:strVal val="visible"/>
                                      </p:to>
                                    </p:set>
                                    <p:anim calcmode="lin" valueType="num">
                                      <p:cBhvr additive="base">
                                        <p:cTn id="7" dur="500" fill="hold"/>
                                        <p:tgtEl>
                                          <p:spTgt spid="11161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1161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111619">
                                            <p:txEl>
                                              <p:pRg st="1" end="1"/>
                                            </p:txEl>
                                          </p:spTgt>
                                        </p:tgtEl>
                                        <p:attrNameLst>
                                          <p:attrName>style.visibility</p:attrName>
                                        </p:attrNameLst>
                                      </p:cBhvr>
                                      <p:to>
                                        <p:strVal val="visible"/>
                                      </p:to>
                                    </p:set>
                                    <p:anim calcmode="lin" valueType="num">
                                      <p:cBhvr additive="base">
                                        <p:cTn id="13" dur="500" fill="hold"/>
                                        <p:tgtEl>
                                          <p:spTgt spid="11161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11619">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stCondLst>
                                    <p:cond delay="0"/>
                                  </p:stCondLst>
                                  <p:childTnLst>
                                    <p:set>
                                      <p:cBhvr>
                                        <p:cTn id="16" dur="1" fill="hold">
                                          <p:stCondLst>
                                            <p:cond delay="0"/>
                                          </p:stCondLst>
                                        </p:cTn>
                                        <p:tgtEl>
                                          <p:spTgt spid="111619">
                                            <p:txEl>
                                              <p:pRg st="2" end="2"/>
                                            </p:txEl>
                                          </p:spTgt>
                                        </p:tgtEl>
                                        <p:attrNameLst>
                                          <p:attrName>style.visibility</p:attrName>
                                        </p:attrNameLst>
                                      </p:cBhvr>
                                      <p:to>
                                        <p:strVal val="visible"/>
                                      </p:to>
                                    </p:set>
                                    <p:anim calcmode="lin" valueType="num">
                                      <p:cBhvr additive="base">
                                        <p:cTn id="17" dur="500" fill="hold"/>
                                        <p:tgtEl>
                                          <p:spTgt spid="111619">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111619">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3" fill="hold" grpId="0" nodeType="withEffect">
                                  <p:stCondLst>
                                    <p:cond delay="0"/>
                                  </p:stCondLst>
                                  <p:childTnLst>
                                    <p:set>
                                      <p:cBhvr>
                                        <p:cTn id="20" dur="1" fill="hold">
                                          <p:stCondLst>
                                            <p:cond delay="0"/>
                                          </p:stCondLst>
                                        </p:cTn>
                                        <p:tgtEl>
                                          <p:spTgt spid="111619">
                                            <p:txEl>
                                              <p:pRg st="3" end="3"/>
                                            </p:txEl>
                                          </p:spTgt>
                                        </p:tgtEl>
                                        <p:attrNameLst>
                                          <p:attrName>style.visibility</p:attrName>
                                        </p:attrNameLst>
                                      </p:cBhvr>
                                      <p:to>
                                        <p:strVal val="visible"/>
                                      </p:to>
                                    </p:set>
                                    <p:anim calcmode="lin" valueType="num">
                                      <p:cBhvr additive="base">
                                        <p:cTn id="21" dur="500" fill="hold"/>
                                        <p:tgtEl>
                                          <p:spTgt spid="111619">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11619">
                                            <p:txEl>
                                              <p:pRg st="3" end="3"/>
                                            </p:txEl>
                                          </p:spTgt>
                                        </p:tgtEl>
                                        <p:attrNameLst>
                                          <p:attrName>ppt_y</p:attrName>
                                        </p:attrNameLst>
                                      </p:cBhvr>
                                      <p:tavLst>
                                        <p:tav tm="0">
                                          <p:val>
                                            <p:strVal val="0-#ppt_h/2"/>
                                          </p:val>
                                        </p:tav>
                                        <p:tav tm="100000">
                                          <p:val>
                                            <p:strVal val="#ppt_y"/>
                                          </p:val>
                                        </p:tav>
                                      </p:tavLst>
                                    </p:anim>
                                  </p:childTnLst>
                                </p:cTn>
                              </p:par>
                              <p:par>
                                <p:cTn id="23" presetID="2" presetClass="entr" presetSubtype="3" fill="hold" grpId="0" nodeType="withEffect">
                                  <p:stCondLst>
                                    <p:cond delay="0"/>
                                  </p:stCondLst>
                                  <p:childTnLst>
                                    <p:set>
                                      <p:cBhvr>
                                        <p:cTn id="24" dur="1" fill="hold">
                                          <p:stCondLst>
                                            <p:cond delay="0"/>
                                          </p:stCondLst>
                                        </p:cTn>
                                        <p:tgtEl>
                                          <p:spTgt spid="111619">
                                            <p:txEl>
                                              <p:pRg st="4" end="4"/>
                                            </p:txEl>
                                          </p:spTgt>
                                        </p:tgtEl>
                                        <p:attrNameLst>
                                          <p:attrName>style.visibility</p:attrName>
                                        </p:attrNameLst>
                                      </p:cBhvr>
                                      <p:to>
                                        <p:strVal val="visible"/>
                                      </p:to>
                                    </p:set>
                                    <p:anim calcmode="lin" valueType="num">
                                      <p:cBhvr additive="base">
                                        <p:cTn id="25" dur="500" fill="hold"/>
                                        <p:tgtEl>
                                          <p:spTgt spid="111619">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11619">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9" grpId="0" uiExpand="1"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altLang="en-US" dirty="0"/>
              <a:t>Transportation/Toy Plan </a:t>
            </a:r>
            <a:r>
              <a:rPr lang="en-US" altLang="en-US" sz="2400" dirty="0"/>
              <a:t>(continued)</a:t>
            </a:r>
            <a:endParaRPr lang="en-US" altLang="en-US" dirty="0"/>
          </a:p>
        </p:txBody>
      </p:sp>
      <p:sp>
        <p:nvSpPr>
          <p:cNvPr id="9219" name="Rectangle 3"/>
          <p:cNvSpPr>
            <a:spLocks noGrp="1" noChangeArrowheads="1"/>
          </p:cNvSpPr>
          <p:nvPr>
            <p:ph idx="1"/>
          </p:nvPr>
        </p:nvSpPr>
        <p:spPr>
          <a:xfrm>
            <a:off x="914400" y="1600200"/>
            <a:ext cx="7315200" cy="4953000"/>
          </a:xfrm>
        </p:spPr>
        <p:txBody>
          <a:bodyPr/>
          <a:lstStyle/>
          <a:p>
            <a:pPr eaLnBrk="1" hangingPunct="1"/>
            <a:r>
              <a:rPr lang="en-US" altLang="en-US" dirty="0"/>
              <a:t>Vision</a:t>
            </a:r>
          </a:p>
          <a:p>
            <a:pPr lvl="1" eaLnBrk="1" hangingPunct="1"/>
            <a:r>
              <a:rPr lang="en-US" altLang="en-US" dirty="0"/>
              <a:t>From your Plan for Life</a:t>
            </a:r>
          </a:p>
          <a:p>
            <a:pPr lvl="1" eaLnBrk="1" hangingPunct="1"/>
            <a:r>
              <a:rPr lang="en-US" altLang="en-US" dirty="0"/>
              <a:t>Other ideas include:</a:t>
            </a:r>
          </a:p>
          <a:p>
            <a:pPr lvl="2" eaLnBrk="1" hangingPunct="1"/>
            <a:r>
              <a:rPr lang="en-US" altLang="en-US" dirty="0"/>
              <a:t>Toys give experiences to bring family together</a:t>
            </a:r>
          </a:p>
          <a:p>
            <a:pPr eaLnBrk="1" hangingPunct="1"/>
            <a:r>
              <a:rPr lang="en-US" altLang="en-US" dirty="0"/>
              <a:t>Goals</a:t>
            </a:r>
          </a:p>
          <a:p>
            <a:pPr lvl="1" eaLnBrk="1" hangingPunct="1"/>
            <a:r>
              <a:rPr lang="en-US" altLang="en-US" sz="2200" dirty="0"/>
              <a:t>We will pay cash for all toys only after saving 20%</a:t>
            </a:r>
          </a:p>
          <a:p>
            <a:pPr lvl="1" eaLnBrk="1" hangingPunct="1"/>
            <a:r>
              <a:rPr lang="en-US" altLang="en-US" sz="2200" dirty="0"/>
              <a:t>Our first toys will be bikes, then tents, camping equipment, then perhaps a small ATV for the kids.  </a:t>
            </a:r>
          </a:p>
          <a:p>
            <a:pPr lvl="1" eaLnBrk="1" hangingPunct="1"/>
            <a:r>
              <a:rPr lang="en-US" altLang="en-US" sz="2200" dirty="0"/>
              <a:t>As net worth increases, we may purchase a trailer and  larger ATVs consistent with our budget and savings</a:t>
            </a:r>
          </a:p>
          <a:p>
            <a:pPr lvl="1" eaLnBrk="1" hangingPunct="1"/>
            <a:r>
              <a:rPr lang="en-US" altLang="en-US" sz="2200" dirty="0"/>
              <a:t>We will purchase good toys with available spare parts</a:t>
            </a:r>
          </a:p>
          <a:p>
            <a:pPr marL="457200" lvl="1" indent="0" eaLnBrk="1" hangingPunct="1">
              <a:buNone/>
            </a:pPr>
            <a:endParaRPr lang="en-US" altLang="en-US" sz="2000" dirty="0"/>
          </a:p>
          <a:p>
            <a:pPr lvl="2" eaLnBrk="1" hangingPunct="1"/>
            <a:endParaRPr lang="en-US" altLang="en-US" sz="2000" dirty="0"/>
          </a:p>
          <a:p>
            <a:pPr lvl="2" eaLnBrk="1" hangingPunct="1"/>
            <a:endParaRPr lang="en-US" altLang="en-US" dirty="0"/>
          </a:p>
          <a:p>
            <a:pPr eaLnBrk="1" hangingPunct="1">
              <a:buFont typeface="Wingdings" panose="05000000000000000000" pitchFamily="2" charset="2"/>
              <a:buNone/>
            </a:pPr>
            <a:endParaRPr lang="en-US" altLang="en-US" dirty="0"/>
          </a:p>
          <a:p>
            <a:pPr lvl="1" eaLnBrk="1" hangingPunct="1">
              <a:lnSpc>
                <a:spcPct val="90000"/>
              </a:lnSpc>
              <a:buFontTx/>
              <a:buNone/>
            </a:pPr>
            <a:endParaRPr lang="en-US" altLang="en-US" dirty="0"/>
          </a:p>
          <a:p>
            <a:pPr lvl="1" eaLnBrk="1" hangingPunct="1">
              <a:lnSpc>
                <a:spcPct val="90000"/>
              </a:lnSpc>
            </a:pPr>
            <a:endParaRPr lang="en-US" altLang="en-US" sz="2000" dirty="0"/>
          </a:p>
          <a:p>
            <a:pPr eaLnBrk="1" hangingPunct="1">
              <a:lnSpc>
                <a:spcPct val="90000"/>
              </a:lnSpc>
              <a:spcBef>
                <a:spcPct val="0"/>
              </a:spcBef>
              <a:buFontTx/>
              <a:buNone/>
            </a:pPr>
            <a:endParaRPr lang="en-US" altLang="en-US" sz="2400" dirty="0"/>
          </a:p>
        </p:txBody>
      </p:sp>
    </p:spTree>
    <p:extLst>
      <p:ext uri="{BB962C8B-B14F-4D97-AF65-F5344CB8AC3E}">
        <p14:creationId xmlns:p14="http://schemas.microsoft.com/office/powerpoint/2010/main" val="425031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1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21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219">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21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altLang="en-US" dirty="0"/>
              <a:t>Transportation/Toy Plan </a:t>
            </a:r>
            <a:r>
              <a:rPr lang="en-US" altLang="en-US" sz="2400" dirty="0"/>
              <a:t>(continued)</a:t>
            </a:r>
            <a:endParaRPr lang="en-US" altLang="en-US" dirty="0"/>
          </a:p>
        </p:txBody>
      </p:sp>
      <p:sp>
        <p:nvSpPr>
          <p:cNvPr id="9219" name="Rectangle 3"/>
          <p:cNvSpPr>
            <a:spLocks noGrp="1" noChangeArrowheads="1"/>
          </p:cNvSpPr>
          <p:nvPr>
            <p:ph idx="1"/>
          </p:nvPr>
        </p:nvSpPr>
        <p:spPr>
          <a:xfrm>
            <a:off x="914400" y="1600200"/>
            <a:ext cx="7315200" cy="4953000"/>
          </a:xfrm>
        </p:spPr>
        <p:txBody>
          <a:bodyPr/>
          <a:lstStyle/>
          <a:p>
            <a:pPr eaLnBrk="1" hangingPunct="1"/>
            <a:r>
              <a:rPr lang="en-US" altLang="en-US" dirty="0"/>
              <a:t>Plans and Strategies</a:t>
            </a:r>
          </a:p>
          <a:p>
            <a:pPr lvl="1" eaLnBrk="1" hangingPunct="1"/>
            <a:r>
              <a:rPr lang="en-US" altLang="en-US" dirty="0"/>
              <a:t>We will buy good equipment with available parts so we can keep toys running more than 20 years</a:t>
            </a:r>
          </a:p>
          <a:p>
            <a:pPr lvl="1" eaLnBrk="1" hangingPunct="1"/>
            <a:r>
              <a:rPr lang="en-US" altLang="en-US" dirty="0"/>
              <a:t>We will keep all toys 20 years, and do all recommended maintenance so they will last</a:t>
            </a:r>
          </a:p>
          <a:p>
            <a:pPr lvl="1" eaLnBrk="1" hangingPunct="1"/>
            <a:r>
              <a:rPr lang="en-US" altLang="en-US" dirty="0"/>
              <a:t>We will stay within annual budgeted amounts for toys, including fuel, maintenance and insurance</a:t>
            </a:r>
          </a:p>
          <a:p>
            <a:pPr lvl="1" eaLnBrk="1" hangingPunct="1"/>
            <a:r>
              <a:rPr lang="en-US" altLang="en-US" sz="2200" dirty="0"/>
              <a:t>We will not allow others to use toys unless they take good care of them so they will last our required 20 years</a:t>
            </a:r>
          </a:p>
          <a:p>
            <a:pPr lvl="1" eaLnBrk="1" hangingPunct="1"/>
            <a:endParaRPr lang="en-US" altLang="en-US" sz="2000" dirty="0"/>
          </a:p>
          <a:p>
            <a:pPr lvl="2" eaLnBrk="1" hangingPunct="1"/>
            <a:endParaRPr lang="en-US" altLang="en-US" sz="2000" dirty="0"/>
          </a:p>
          <a:p>
            <a:pPr lvl="2" eaLnBrk="1" hangingPunct="1"/>
            <a:endParaRPr lang="en-US" altLang="en-US" dirty="0"/>
          </a:p>
          <a:p>
            <a:pPr eaLnBrk="1" hangingPunct="1">
              <a:buFont typeface="Wingdings" panose="05000000000000000000" pitchFamily="2" charset="2"/>
              <a:buNone/>
            </a:pPr>
            <a:endParaRPr lang="en-US" altLang="en-US" dirty="0"/>
          </a:p>
          <a:p>
            <a:pPr lvl="1" eaLnBrk="1" hangingPunct="1">
              <a:lnSpc>
                <a:spcPct val="90000"/>
              </a:lnSpc>
              <a:buFontTx/>
              <a:buNone/>
            </a:pPr>
            <a:endParaRPr lang="en-US" altLang="en-US" dirty="0"/>
          </a:p>
          <a:p>
            <a:pPr lvl="1" eaLnBrk="1" hangingPunct="1">
              <a:lnSpc>
                <a:spcPct val="90000"/>
              </a:lnSpc>
            </a:pPr>
            <a:endParaRPr lang="en-US" altLang="en-US" sz="2000" dirty="0"/>
          </a:p>
          <a:p>
            <a:pPr eaLnBrk="1" hangingPunct="1">
              <a:lnSpc>
                <a:spcPct val="90000"/>
              </a:lnSpc>
              <a:spcBef>
                <a:spcPct val="0"/>
              </a:spcBef>
              <a:buFontTx/>
              <a:buNone/>
            </a:pPr>
            <a:endParaRPr lang="en-US" altLang="en-US" sz="2400" dirty="0"/>
          </a:p>
        </p:txBody>
      </p:sp>
    </p:spTree>
    <p:extLst>
      <p:ext uri="{BB962C8B-B14F-4D97-AF65-F5344CB8AC3E}">
        <p14:creationId xmlns:p14="http://schemas.microsoft.com/office/powerpoint/2010/main" val="32002320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en-US" dirty="0"/>
              <a:t>Transportation/Toy Plan </a:t>
            </a:r>
            <a:r>
              <a:rPr lang="en-US" altLang="en-US" sz="2400" dirty="0"/>
              <a:t>(continued)</a:t>
            </a:r>
            <a:endParaRPr lang="en-US" altLang="en-US" dirty="0"/>
          </a:p>
        </p:txBody>
      </p:sp>
      <p:sp>
        <p:nvSpPr>
          <p:cNvPr id="9219" name="Rectangle 3"/>
          <p:cNvSpPr>
            <a:spLocks noGrp="1" noChangeArrowheads="1"/>
          </p:cNvSpPr>
          <p:nvPr>
            <p:ph idx="1"/>
          </p:nvPr>
        </p:nvSpPr>
        <p:spPr>
          <a:xfrm>
            <a:off x="914400" y="1600200"/>
            <a:ext cx="7315200" cy="4953000"/>
          </a:xfrm>
        </p:spPr>
        <p:txBody>
          <a:bodyPr/>
          <a:lstStyle/>
          <a:p>
            <a:pPr eaLnBrk="1" hangingPunct="1"/>
            <a:r>
              <a:rPr lang="en-US" altLang="en-US" dirty="0"/>
              <a:t>Constraints</a:t>
            </a:r>
          </a:p>
          <a:p>
            <a:pPr lvl="1"/>
            <a:r>
              <a:rPr lang="en-US" altLang="en-US" dirty="0"/>
              <a:t>We will keep close to the Spirit so we are not enticed by the trappings of the world to spend more</a:t>
            </a:r>
          </a:p>
          <a:p>
            <a:pPr lvl="1"/>
            <a:r>
              <a:rPr lang="en-US" altLang="en-US" dirty="0"/>
              <a:t>We will buy toys only if we are reaching our savings and budget goals.</a:t>
            </a:r>
          </a:p>
          <a:p>
            <a:pPr marL="457200" lvl="1" indent="0">
              <a:buNone/>
            </a:pPr>
            <a:r>
              <a:rPr lang="en-US" altLang="en-US" sz="2800" dirty="0"/>
              <a:t>Accountability</a:t>
            </a:r>
          </a:p>
          <a:p>
            <a:pPr lvl="1"/>
            <a:r>
              <a:rPr lang="en-US" altLang="en-US" dirty="0"/>
              <a:t>From your Plan for Life</a:t>
            </a:r>
          </a:p>
          <a:p>
            <a:pPr lvl="2" eaLnBrk="1" hangingPunct="1"/>
            <a:endParaRPr lang="en-US" altLang="en-US" sz="2000" dirty="0"/>
          </a:p>
          <a:p>
            <a:pPr lvl="2" eaLnBrk="1" hangingPunct="1"/>
            <a:endParaRPr lang="en-US" altLang="en-US" dirty="0"/>
          </a:p>
          <a:p>
            <a:pPr eaLnBrk="1" hangingPunct="1">
              <a:buFont typeface="Wingdings" panose="05000000000000000000" pitchFamily="2" charset="2"/>
              <a:buNone/>
            </a:pPr>
            <a:endParaRPr lang="en-US" altLang="en-US" dirty="0"/>
          </a:p>
          <a:p>
            <a:pPr lvl="1" eaLnBrk="1" hangingPunct="1">
              <a:lnSpc>
                <a:spcPct val="90000"/>
              </a:lnSpc>
              <a:buFontTx/>
              <a:buNone/>
            </a:pPr>
            <a:endParaRPr lang="en-US" altLang="en-US" dirty="0"/>
          </a:p>
          <a:p>
            <a:pPr lvl="1" eaLnBrk="1" hangingPunct="1">
              <a:lnSpc>
                <a:spcPct val="90000"/>
              </a:lnSpc>
            </a:pPr>
            <a:endParaRPr lang="en-US" altLang="en-US" sz="2000" dirty="0"/>
          </a:p>
          <a:p>
            <a:pPr eaLnBrk="1" hangingPunct="1">
              <a:lnSpc>
                <a:spcPct val="90000"/>
              </a:lnSpc>
              <a:spcBef>
                <a:spcPct val="0"/>
              </a:spcBef>
              <a:buFontTx/>
              <a:buNone/>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52400" y="685800"/>
            <a:ext cx="8839200" cy="944563"/>
          </a:xfrm>
        </p:spPr>
        <p:txBody>
          <a:bodyPr/>
          <a:lstStyle/>
          <a:p>
            <a:pPr eaLnBrk="1" hangingPunct="1">
              <a:lnSpc>
                <a:spcPct val="90000"/>
              </a:lnSpc>
            </a:pPr>
            <a:r>
              <a:rPr lang="en-US" altLang="en-US" dirty="0"/>
              <a:t>A. Understand Key Areas and Principles of  Auto Ownership</a:t>
            </a:r>
          </a:p>
        </p:txBody>
      </p:sp>
      <p:sp>
        <p:nvSpPr>
          <p:cNvPr id="251907" name="Rectangle 3"/>
          <p:cNvSpPr>
            <a:spLocks noGrp="1" noChangeArrowheads="1"/>
          </p:cNvSpPr>
          <p:nvPr>
            <p:ph idx="1"/>
          </p:nvPr>
        </p:nvSpPr>
        <p:spPr>
          <a:xfrm>
            <a:off x="942975" y="1628775"/>
            <a:ext cx="7286625" cy="1219200"/>
          </a:xfrm>
        </p:spPr>
        <p:txBody>
          <a:bodyPr/>
          <a:lstStyle/>
          <a:p>
            <a:pPr eaLnBrk="1" hangingPunct="1"/>
            <a:r>
              <a:rPr lang="en-US" altLang="en-US" sz="2400" dirty="0"/>
              <a:t>There are a number of important topics to understand before we discuss buying or leasing new or used vehicles.  These include:</a:t>
            </a:r>
            <a:endParaRPr lang="en-US" altLang="en-US" dirty="0"/>
          </a:p>
        </p:txBody>
      </p:sp>
      <p:sp>
        <p:nvSpPr>
          <p:cNvPr id="251908" name="Text Box 4"/>
          <p:cNvSpPr txBox="1">
            <a:spLocks noChangeArrowheads="1"/>
          </p:cNvSpPr>
          <p:nvPr/>
        </p:nvSpPr>
        <p:spPr bwMode="auto">
          <a:xfrm>
            <a:off x="304800" y="2743200"/>
            <a:ext cx="41910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342900" indent="-342900">
              <a:spcBef>
                <a:spcPct val="20000"/>
              </a:spcBef>
              <a:buChar char="•"/>
              <a:defRPr sz="2800">
                <a:solidFill>
                  <a:schemeClr val="tx1"/>
                </a:solidFill>
                <a:latin typeface="Times New Roman" panose="02020603050405020304" pitchFamily="18" charset="0"/>
              </a:defRPr>
            </a:lvl1pPr>
            <a:lvl2pPr>
              <a:spcBef>
                <a:spcPct val="20000"/>
              </a:spcBef>
              <a:buChar char="•"/>
              <a:defRPr sz="2400">
                <a:solidFill>
                  <a:schemeClr val="tx1"/>
                </a:solidFill>
                <a:latin typeface="Times New Roman" panose="02020603050405020304" pitchFamily="18" charset="0"/>
              </a:defRPr>
            </a:lvl2pPr>
            <a:lvl3pPr>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lvl="1" eaLnBrk="1" hangingPunct="1">
              <a:spcBef>
                <a:spcPct val="0"/>
              </a:spcBef>
              <a:buFontTx/>
              <a:buNone/>
            </a:pPr>
            <a:r>
              <a:rPr lang="en-US" altLang="en-US" dirty="0"/>
              <a:t>1. Choosing a vehicle</a:t>
            </a:r>
          </a:p>
          <a:p>
            <a:pPr lvl="2" eaLnBrk="1" hangingPunct="1">
              <a:spcBef>
                <a:spcPct val="0"/>
              </a:spcBef>
            </a:pPr>
            <a:r>
              <a:rPr lang="en-US" altLang="en-US" dirty="0"/>
              <a:t>  a. Goals and Budget</a:t>
            </a:r>
          </a:p>
          <a:p>
            <a:pPr lvl="2" eaLnBrk="1" hangingPunct="1">
              <a:spcBef>
                <a:spcPct val="0"/>
              </a:spcBef>
            </a:pPr>
            <a:r>
              <a:rPr lang="en-US" altLang="en-US" dirty="0"/>
              <a:t>  b. Vehicle Safety</a:t>
            </a:r>
          </a:p>
          <a:p>
            <a:pPr lvl="2" eaLnBrk="1" hangingPunct="1">
              <a:spcBef>
                <a:spcPct val="0"/>
              </a:spcBef>
            </a:pPr>
            <a:r>
              <a:rPr lang="en-US" altLang="en-US" dirty="0"/>
              <a:t>  c. Vehicle Reliability</a:t>
            </a:r>
          </a:p>
          <a:p>
            <a:pPr lvl="2" eaLnBrk="1" hangingPunct="1">
              <a:spcBef>
                <a:spcPct val="0"/>
              </a:spcBef>
            </a:pPr>
            <a:r>
              <a:rPr lang="en-US" altLang="en-US" dirty="0"/>
              <a:t>  d. Insurance and MPG</a:t>
            </a:r>
          </a:p>
          <a:p>
            <a:pPr lvl="2" eaLnBrk="1" hangingPunct="1">
              <a:spcBef>
                <a:spcPct val="0"/>
              </a:spcBef>
            </a:pPr>
            <a:endParaRPr lang="en-US" altLang="en-US" dirty="0"/>
          </a:p>
        </p:txBody>
      </p:sp>
      <p:sp>
        <p:nvSpPr>
          <p:cNvPr id="251909" name="Text Box 5"/>
          <p:cNvSpPr txBox="1">
            <a:spLocks noChangeArrowheads="1"/>
          </p:cNvSpPr>
          <p:nvPr/>
        </p:nvSpPr>
        <p:spPr bwMode="auto">
          <a:xfrm>
            <a:off x="4038600" y="2739736"/>
            <a:ext cx="4953000"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a:spcBef>
                <a:spcPct val="20000"/>
              </a:spcBef>
              <a:buChar char="•"/>
              <a:defRPr sz="2400">
                <a:solidFill>
                  <a:schemeClr val="tx1"/>
                </a:solidFill>
                <a:latin typeface="Times New Roman" panose="02020603050405020304" pitchFamily="18" charset="0"/>
              </a:defRPr>
            </a:lvl2pPr>
            <a:lvl3pPr>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lvl="1" eaLnBrk="1" hangingPunct="1">
              <a:spcBef>
                <a:spcPct val="0"/>
              </a:spcBef>
              <a:buFontTx/>
              <a:buNone/>
            </a:pPr>
            <a:r>
              <a:rPr lang="en-US" altLang="en-US" dirty="0"/>
              <a:t>2. Before You Go Looking</a:t>
            </a:r>
          </a:p>
          <a:p>
            <a:pPr lvl="2" eaLnBrk="1" hangingPunct="1">
              <a:spcBef>
                <a:spcPct val="0"/>
              </a:spcBef>
            </a:pPr>
            <a:r>
              <a:rPr lang="en-US" altLang="en-US" dirty="0"/>
              <a:t> a. New/Used Vehicle Prices</a:t>
            </a:r>
          </a:p>
          <a:p>
            <a:pPr lvl="2" eaLnBrk="1" hangingPunct="1">
              <a:spcBef>
                <a:spcPct val="0"/>
              </a:spcBef>
            </a:pPr>
            <a:r>
              <a:rPr lang="en-US" altLang="en-US" dirty="0"/>
              <a:t> b. Holdback</a:t>
            </a:r>
          </a:p>
          <a:p>
            <a:pPr lvl="2" eaLnBrk="1" hangingPunct="1">
              <a:spcBef>
                <a:spcPct val="0"/>
              </a:spcBef>
            </a:pPr>
            <a:r>
              <a:rPr lang="en-US" altLang="en-US" dirty="0"/>
              <a:t> c. Warranties  </a:t>
            </a:r>
          </a:p>
          <a:p>
            <a:pPr lvl="2" eaLnBrk="1" hangingPunct="1">
              <a:spcBef>
                <a:spcPct val="0"/>
              </a:spcBef>
            </a:pPr>
            <a:r>
              <a:rPr lang="en-US" altLang="en-US" dirty="0"/>
              <a:t> d. Service Contracts </a:t>
            </a:r>
          </a:p>
          <a:p>
            <a:pPr lvl="2" eaLnBrk="1" hangingPunct="1">
              <a:spcBef>
                <a:spcPct val="0"/>
              </a:spcBef>
            </a:pPr>
            <a:r>
              <a:rPr lang="en-US" altLang="en-US" dirty="0"/>
              <a:t> e. Lemon Laws</a:t>
            </a:r>
          </a:p>
          <a:p>
            <a:pPr lvl="1" eaLnBrk="1" hangingPunct="1">
              <a:spcBef>
                <a:spcPct val="0"/>
              </a:spcBef>
              <a:buFontTx/>
              <a:buNone/>
            </a:pPr>
            <a:r>
              <a:rPr lang="en-US" altLang="en-US" dirty="0"/>
              <a:t>3. After You Have Found It</a:t>
            </a:r>
          </a:p>
          <a:p>
            <a:pPr lvl="2" eaLnBrk="1" hangingPunct="1">
              <a:spcBef>
                <a:spcPct val="0"/>
              </a:spcBef>
            </a:pPr>
            <a:r>
              <a:rPr lang="en-US" altLang="en-US" dirty="0"/>
              <a:t> a. Vehicle History</a:t>
            </a:r>
          </a:p>
          <a:p>
            <a:pPr lvl="2" eaLnBrk="1" hangingPunct="1">
              <a:spcBef>
                <a:spcPct val="0"/>
              </a:spcBef>
            </a:pPr>
            <a:r>
              <a:rPr lang="en-US" altLang="en-US" dirty="0"/>
              <a:t> b. Checked by a Mechanic  </a:t>
            </a:r>
          </a:p>
          <a:p>
            <a:pPr lvl="2" eaLnBrk="1" hangingPunct="1">
              <a:spcBef>
                <a:spcPct val="0"/>
              </a:spcBef>
            </a:pPr>
            <a:r>
              <a:rPr lang="en-US" altLang="en-US" dirty="0"/>
              <a:t> c. Maintenance records</a:t>
            </a:r>
          </a:p>
          <a:p>
            <a:pPr eaLnBrk="1" hangingPunct="1">
              <a:spcBef>
                <a:spcPct val="50000"/>
              </a:spcBef>
              <a:buFontTx/>
              <a:buNone/>
            </a:pPr>
            <a:endParaRPr lang="en-US" altLang="en-US" sz="2400" dirty="0"/>
          </a:p>
        </p:txBody>
      </p:sp>
    </p:spTree>
    <p:extLst>
      <p:ext uri="{BB962C8B-B14F-4D97-AF65-F5344CB8AC3E}">
        <p14:creationId xmlns:p14="http://schemas.microsoft.com/office/powerpoint/2010/main" val="29701550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1907">
                                            <p:txEl>
                                              <p:pRg st="0" end="0"/>
                                            </p:txEl>
                                          </p:spTgt>
                                        </p:tgtEl>
                                        <p:attrNameLst>
                                          <p:attrName>style.visibility</p:attrName>
                                        </p:attrNameLst>
                                      </p:cBhvr>
                                      <p:to>
                                        <p:strVal val="visible"/>
                                      </p:to>
                                    </p:set>
                                    <p:anim calcmode="lin" valueType="num">
                                      <p:cBhvr additive="base">
                                        <p:cTn id="7" dur="500" fill="hold"/>
                                        <p:tgtEl>
                                          <p:spTgt spid="2519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19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nodeType="clickEffect">
                                  <p:stCondLst>
                                    <p:cond delay="0"/>
                                  </p:stCondLst>
                                  <p:childTnLst>
                                    <p:set>
                                      <p:cBhvr>
                                        <p:cTn id="12" dur="1" fill="hold">
                                          <p:stCondLst>
                                            <p:cond delay="0"/>
                                          </p:stCondLst>
                                        </p:cTn>
                                        <p:tgtEl>
                                          <p:spTgt spid="251908">
                                            <p:txEl>
                                              <p:pRg st="0" end="0"/>
                                            </p:txEl>
                                          </p:spTgt>
                                        </p:tgtEl>
                                        <p:attrNameLst>
                                          <p:attrName>style.visibility</p:attrName>
                                        </p:attrNameLst>
                                      </p:cBhvr>
                                      <p:to>
                                        <p:strVal val="visible"/>
                                      </p:to>
                                    </p:set>
                                    <p:animEffect transition="in" filter="checkerboard(across)">
                                      <p:cBhvr>
                                        <p:cTn id="13" dur="500"/>
                                        <p:tgtEl>
                                          <p:spTgt spid="251908">
                                            <p:txEl>
                                              <p:pRg st="0" end="0"/>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251908">
                                            <p:txEl>
                                              <p:pRg st="1" end="1"/>
                                            </p:txEl>
                                          </p:spTgt>
                                        </p:tgtEl>
                                        <p:attrNameLst>
                                          <p:attrName>style.visibility</p:attrName>
                                        </p:attrNameLst>
                                      </p:cBhvr>
                                      <p:to>
                                        <p:strVal val="visible"/>
                                      </p:to>
                                    </p:set>
                                    <p:animEffect transition="in" filter="checkerboard(across)">
                                      <p:cBhvr>
                                        <p:cTn id="16" dur="500"/>
                                        <p:tgtEl>
                                          <p:spTgt spid="251908">
                                            <p:txEl>
                                              <p:pRg st="1" end="1"/>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251908">
                                            <p:txEl>
                                              <p:pRg st="2" end="2"/>
                                            </p:txEl>
                                          </p:spTgt>
                                        </p:tgtEl>
                                        <p:attrNameLst>
                                          <p:attrName>style.visibility</p:attrName>
                                        </p:attrNameLst>
                                      </p:cBhvr>
                                      <p:to>
                                        <p:strVal val="visible"/>
                                      </p:to>
                                    </p:set>
                                    <p:animEffect transition="in" filter="checkerboard(across)">
                                      <p:cBhvr>
                                        <p:cTn id="19" dur="500"/>
                                        <p:tgtEl>
                                          <p:spTgt spid="251908">
                                            <p:txEl>
                                              <p:pRg st="2" end="2"/>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251908">
                                            <p:txEl>
                                              <p:pRg st="4" end="4"/>
                                            </p:txEl>
                                          </p:spTgt>
                                        </p:tgtEl>
                                        <p:attrNameLst>
                                          <p:attrName>style.visibility</p:attrName>
                                        </p:attrNameLst>
                                      </p:cBhvr>
                                      <p:to>
                                        <p:strVal val="visible"/>
                                      </p:to>
                                    </p:set>
                                    <p:animEffect transition="in" filter="checkerboard(across)">
                                      <p:cBhvr>
                                        <p:cTn id="22" dur="500"/>
                                        <p:tgtEl>
                                          <p:spTgt spid="251908">
                                            <p:txEl>
                                              <p:pRg st="4" end="4"/>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251908">
                                            <p:txEl>
                                              <p:pRg st="3" end="3"/>
                                            </p:txEl>
                                          </p:spTgt>
                                        </p:tgtEl>
                                        <p:attrNameLst>
                                          <p:attrName>style.visibility</p:attrName>
                                        </p:attrNameLst>
                                      </p:cBhvr>
                                      <p:to>
                                        <p:strVal val="visible"/>
                                      </p:to>
                                    </p:set>
                                    <p:animEffect transition="in" filter="checkerboard(across)">
                                      <p:cBhvr>
                                        <p:cTn id="25" dur="500"/>
                                        <p:tgtEl>
                                          <p:spTgt spid="251908">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nodeType="clickEffect">
                                  <p:stCondLst>
                                    <p:cond delay="0"/>
                                  </p:stCondLst>
                                  <p:childTnLst>
                                    <p:set>
                                      <p:cBhvr>
                                        <p:cTn id="29" dur="1" fill="hold">
                                          <p:stCondLst>
                                            <p:cond delay="0"/>
                                          </p:stCondLst>
                                        </p:cTn>
                                        <p:tgtEl>
                                          <p:spTgt spid="251909">
                                            <p:txEl>
                                              <p:pRg st="0" end="0"/>
                                            </p:txEl>
                                          </p:spTgt>
                                        </p:tgtEl>
                                        <p:attrNameLst>
                                          <p:attrName>style.visibility</p:attrName>
                                        </p:attrNameLst>
                                      </p:cBhvr>
                                      <p:to>
                                        <p:strVal val="visible"/>
                                      </p:to>
                                    </p:set>
                                    <p:animEffect transition="in" filter="checkerboard(across)">
                                      <p:cBhvr>
                                        <p:cTn id="30" dur="500"/>
                                        <p:tgtEl>
                                          <p:spTgt spid="251909">
                                            <p:txEl>
                                              <p:pRg st="0" end="0"/>
                                            </p:txEl>
                                          </p:spTgt>
                                        </p:tgtEl>
                                      </p:cBhvr>
                                    </p:animEffect>
                                  </p:childTnLst>
                                </p:cTn>
                              </p:par>
                              <p:par>
                                <p:cTn id="31" presetID="5" presetClass="entr" presetSubtype="10" fill="hold" nodeType="withEffect">
                                  <p:stCondLst>
                                    <p:cond delay="0"/>
                                  </p:stCondLst>
                                  <p:childTnLst>
                                    <p:set>
                                      <p:cBhvr>
                                        <p:cTn id="32" dur="1" fill="hold">
                                          <p:stCondLst>
                                            <p:cond delay="0"/>
                                          </p:stCondLst>
                                        </p:cTn>
                                        <p:tgtEl>
                                          <p:spTgt spid="251909">
                                            <p:txEl>
                                              <p:pRg st="1" end="1"/>
                                            </p:txEl>
                                          </p:spTgt>
                                        </p:tgtEl>
                                        <p:attrNameLst>
                                          <p:attrName>style.visibility</p:attrName>
                                        </p:attrNameLst>
                                      </p:cBhvr>
                                      <p:to>
                                        <p:strVal val="visible"/>
                                      </p:to>
                                    </p:set>
                                    <p:animEffect transition="in" filter="checkerboard(across)">
                                      <p:cBhvr>
                                        <p:cTn id="33" dur="500"/>
                                        <p:tgtEl>
                                          <p:spTgt spid="251909">
                                            <p:txEl>
                                              <p:pRg st="1" end="1"/>
                                            </p:txEl>
                                          </p:spTgt>
                                        </p:tgtEl>
                                      </p:cBhvr>
                                    </p:animEffect>
                                  </p:childTnLst>
                                </p:cTn>
                              </p:par>
                              <p:par>
                                <p:cTn id="34" presetID="5" presetClass="entr" presetSubtype="10" fill="hold" nodeType="withEffect">
                                  <p:stCondLst>
                                    <p:cond delay="0"/>
                                  </p:stCondLst>
                                  <p:childTnLst>
                                    <p:set>
                                      <p:cBhvr>
                                        <p:cTn id="35" dur="1" fill="hold">
                                          <p:stCondLst>
                                            <p:cond delay="0"/>
                                          </p:stCondLst>
                                        </p:cTn>
                                        <p:tgtEl>
                                          <p:spTgt spid="251909">
                                            <p:txEl>
                                              <p:pRg st="2" end="2"/>
                                            </p:txEl>
                                          </p:spTgt>
                                        </p:tgtEl>
                                        <p:attrNameLst>
                                          <p:attrName>style.visibility</p:attrName>
                                        </p:attrNameLst>
                                      </p:cBhvr>
                                      <p:to>
                                        <p:strVal val="visible"/>
                                      </p:to>
                                    </p:set>
                                    <p:animEffect transition="in" filter="checkerboard(across)">
                                      <p:cBhvr>
                                        <p:cTn id="36" dur="500"/>
                                        <p:tgtEl>
                                          <p:spTgt spid="251909">
                                            <p:txEl>
                                              <p:pRg st="2" end="2"/>
                                            </p:txEl>
                                          </p:spTgt>
                                        </p:tgtEl>
                                      </p:cBhvr>
                                    </p:animEffect>
                                  </p:childTnLst>
                                </p:cTn>
                              </p:par>
                              <p:par>
                                <p:cTn id="37" presetID="5" presetClass="entr" presetSubtype="10" fill="hold" nodeType="withEffect">
                                  <p:stCondLst>
                                    <p:cond delay="0"/>
                                  </p:stCondLst>
                                  <p:childTnLst>
                                    <p:set>
                                      <p:cBhvr>
                                        <p:cTn id="38" dur="1" fill="hold">
                                          <p:stCondLst>
                                            <p:cond delay="0"/>
                                          </p:stCondLst>
                                        </p:cTn>
                                        <p:tgtEl>
                                          <p:spTgt spid="251909">
                                            <p:txEl>
                                              <p:pRg st="3" end="3"/>
                                            </p:txEl>
                                          </p:spTgt>
                                        </p:tgtEl>
                                        <p:attrNameLst>
                                          <p:attrName>style.visibility</p:attrName>
                                        </p:attrNameLst>
                                      </p:cBhvr>
                                      <p:to>
                                        <p:strVal val="visible"/>
                                      </p:to>
                                    </p:set>
                                    <p:animEffect transition="in" filter="checkerboard(across)">
                                      <p:cBhvr>
                                        <p:cTn id="39" dur="500"/>
                                        <p:tgtEl>
                                          <p:spTgt spid="251909">
                                            <p:txEl>
                                              <p:pRg st="3" end="3"/>
                                            </p:txEl>
                                          </p:spTgt>
                                        </p:tgtEl>
                                      </p:cBhvr>
                                    </p:animEffect>
                                  </p:childTnLst>
                                </p:cTn>
                              </p:par>
                              <p:par>
                                <p:cTn id="40" presetID="5" presetClass="entr" presetSubtype="10" fill="hold" nodeType="withEffect">
                                  <p:stCondLst>
                                    <p:cond delay="0"/>
                                  </p:stCondLst>
                                  <p:childTnLst>
                                    <p:set>
                                      <p:cBhvr>
                                        <p:cTn id="41" dur="1" fill="hold">
                                          <p:stCondLst>
                                            <p:cond delay="0"/>
                                          </p:stCondLst>
                                        </p:cTn>
                                        <p:tgtEl>
                                          <p:spTgt spid="251909">
                                            <p:txEl>
                                              <p:pRg st="4" end="4"/>
                                            </p:txEl>
                                          </p:spTgt>
                                        </p:tgtEl>
                                        <p:attrNameLst>
                                          <p:attrName>style.visibility</p:attrName>
                                        </p:attrNameLst>
                                      </p:cBhvr>
                                      <p:to>
                                        <p:strVal val="visible"/>
                                      </p:to>
                                    </p:set>
                                    <p:animEffect transition="in" filter="checkerboard(across)">
                                      <p:cBhvr>
                                        <p:cTn id="42" dur="500"/>
                                        <p:tgtEl>
                                          <p:spTgt spid="251909">
                                            <p:txEl>
                                              <p:pRg st="4" end="4"/>
                                            </p:txEl>
                                          </p:spTgt>
                                        </p:tgtEl>
                                      </p:cBhvr>
                                    </p:animEffect>
                                  </p:childTnLst>
                                </p:cTn>
                              </p:par>
                              <p:par>
                                <p:cTn id="43" presetID="5" presetClass="entr" presetSubtype="10" fill="hold" nodeType="withEffect">
                                  <p:stCondLst>
                                    <p:cond delay="0"/>
                                  </p:stCondLst>
                                  <p:childTnLst>
                                    <p:set>
                                      <p:cBhvr>
                                        <p:cTn id="44" dur="1" fill="hold">
                                          <p:stCondLst>
                                            <p:cond delay="0"/>
                                          </p:stCondLst>
                                        </p:cTn>
                                        <p:tgtEl>
                                          <p:spTgt spid="251909">
                                            <p:txEl>
                                              <p:pRg st="5" end="5"/>
                                            </p:txEl>
                                          </p:spTgt>
                                        </p:tgtEl>
                                        <p:attrNameLst>
                                          <p:attrName>style.visibility</p:attrName>
                                        </p:attrNameLst>
                                      </p:cBhvr>
                                      <p:to>
                                        <p:strVal val="visible"/>
                                      </p:to>
                                    </p:set>
                                    <p:animEffect transition="in" filter="checkerboard(across)">
                                      <p:cBhvr>
                                        <p:cTn id="45" dur="500"/>
                                        <p:tgtEl>
                                          <p:spTgt spid="251909">
                                            <p:txEl>
                                              <p:pRg st="5" end="5"/>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nodeType="clickEffect">
                                  <p:stCondLst>
                                    <p:cond delay="0"/>
                                  </p:stCondLst>
                                  <p:childTnLst>
                                    <p:set>
                                      <p:cBhvr>
                                        <p:cTn id="49" dur="1" fill="hold">
                                          <p:stCondLst>
                                            <p:cond delay="0"/>
                                          </p:stCondLst>
                                        </p:cTn>
                                        <p:tgtEl>
                                          <p:spTgt spid="251909">
                                            <p:txEl>
                                              <p:pRg st="6" end="6"/>
                                            </p:txEl>
                                          </p:spTgt>
                                        </p:tgtEl>
                                        <p:attrNameLst>
                                          <p:attrName>style.visibility</p:attrName>
                                        </p:attrNameLst>
                                      </p:cBhvr>
                                      <p:to>
                                        <p:strVal val="visible"/>
                                      </p:to>
                                    </p:set>
                                    <p:animEffect transition="in" filter="checkerboard(across)">
                                      <p:cBhvr>
                                        <p:cTn id="50" dur="500"/>
                                        <p:tgtEl>
                                          <p:spTgt spid="251909">
                                            <p:txEl>
                                              <p:pRg st="6" end="6"/>
                                            </p:txEl>
                                          </p:spTgt>
                                        </p:tgtEl>
                                      </p:cBhvr>
                                    </p:animEffect>
                                  </p:childTnLst>
                                </p:cTn>
                              </p:par>
                              <p:par>
                                <p:cTn id="51" presetID="5" presetClass="entr" presetSubtype="10" fill="hold" nodeType="withEffect">
                                  <p:stCondLst>
                                    <p:cond delay="0"/>
                                  </p:stCondLst>
                                  <p:childTnLst>
                                    <p:set>
                                      <p:cBhvr>
                                        <p:cTn id="52" dur="1" fill="hold">
                                          <p:stCondLst>
                                            <p:cond delay="0"/>
                                          </p:stCondLst>
                                        </p:cTn>
                                        <p:tgtEl>
                                          <p:spTgt spid="251909">
                                            <p:txEl>
                                              <p:pRg st="7" end="7"/>
                                            </p:txEl>
                                          </p:spTgt>
                                        </p:tgtEl>
                                        <p:attrNameLst>
                                          <p:attrName>style.visibility</p:attrName>
                                        </p:attrNameLst>
                                      </p:cBhvr>
                                      <p:to>
                                        <p:strVal val="visible"/>
                                      </p:to>
                                    </p:set>
                                    <p:animEffect transition="in" filter="checkerboard(across)">
                                      <p:cBhvr>
                                        <p:cTn id="53" dur="500"/>
                                        <p:tgtEl>
                                          <p:spTgt spid="251909">
                                            <p:txEl>
                                              <p:pRg st="7" end="7"/>
                                            </p:txEl>
                                          </p:spTgt>
                                        </p:tgtEl>
                                      </p:cBhvr>
                                    </p:animEffect>
                                  </p:childTnLst>
                                </p:cTn>
                              </p:par>
                              <p:par>
                                <p:cTn id="54" presetID="5" presetClass="entr" presetSubtype="10" fill="hold" nodeType="withEffect">
                                  <p:stCondLst>
                                    <p:cond delay="0"/>
                                  </p:stCondLst>
                                  <p:childTnLst>
                                    <p:set>
                                      <p:cBhvr>
                                        <p:cTn id="55" dur="1" fill="hold">
                                          <p:stCondLst>
                                            <p:cond delay="0"/>
                                          </p:stCondLst>
                                        </p:cTn>
                                        <p:tgtEl>
                                          <p:spTgt spid="251909">
                                            <p:txEl>
                                              <p:pRg st="8" end="8"/>
                                            </p:txEl>
                                          </p:spTgt>
                                        </p:tgtEl>
                                        <p:attrNameLst>
                                          <p:attrName>style.visibility</p:attrName>
                                        </p:attrNameLst>
                                      </p:cBhvr>
                                      <p:to>
                                        <p:strVal val="visible"/>
                                      </p:to>
                                    </p:set>
                                    <p:animEffect transition="in" filter="checkerboard(across)">
                                      <p:cBhvr>
                                        <p:cTn id="56" dur="500"/>
                                        <p:tgtEl>
                                          <p:spTgt spid="251909">
                                            <p:txEl>
                                              <p:pRg st="8" end="8"/>
                                            </p:txEl>
                                          </p:spTgt>
                                        </p:tgtEl>
                                      </p:cBhvr>
                                    </p:animEffect>
                                  </p:childTnLst>
                                </p:cTn>
                              </p:par>
                              <p:par>
                                <p:cTn id="57" presetID="5" presetClass="entr" presetSubtype="10" fill="hold" nodeType="withEffect">
                                  <p:stCondLst>
                                    <p:cond delay="0"/>
                                  </p:stCondLst>
                                  <p:childTnLst>
                                    <p:set>
                                      <p:cBhvr>
                                        <p:cTn id="58" dur="1" fill="hold">
                                          <p:stCondLst>
                                            <p:cond delay="0"/>
                                          </p:stCondLst>
                                        </p:cTn>
                                        <p:tgtEl>
                                          <p:spTgt spid="251909">
                                            <p:txEl>
                                              <p:pRg st="9" end="9"/>
                                            </p:txEl>
                                          </p:spTgt>
                                        </p:tgtEl>
                                        <p:attrNameLst>
                                          <p:attrName>style.visibility</p:attrName>
                                        </p:attrNameLst>
                                      </p:cBhvr>
                                      <p:to>
                                        <p:strVal val="visible"/>
                                      </p:to>
                                    </p:set>
                                    <p:animEffect transition="in" filter="checkerboard(across)">
                                      <p:cBhvr>
                                        <p:cTn id="59" dur="500"/>
                                        <p:tgtEl>
                                          <p:spTgt spid="25190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07" grpId="0" build="p" bldLvl="3"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685800" y="685800"/>
            <a:ext cx="7772400" cy="889000"/>
          </a:xfrm>
        </p:spPr>
        <p:txBody>
          <a:bodyPr/>
          <a:lstStyle/>
          <a:p>
            <a:pPr eaLnBrk="1" hangingPunct="1"/>
            <a:r>
              <a:rPr lang="en-US" altLang="en-US"/>
              <a:t>Review of Objectives</a:t>
            </a:r>
          </a:p>
        </p:txBody>
      </p:sp>
      <p:sp>
        <p:nvSpPr>
          <p:cNvPr id="143363" name="Rectangle 3"/>
          <p:cNvSpPr>
            <a:spLocks noGrp="1" noChangeArrowheads="1"/>
          </p:cNvSpPr>
          <p:nvPr>
            <p:ph type="subTitle" idx="1"/>
          </p:nvPr>
        </p:nvSpPr>
        <p:spPr>
          <a:xfrm>
            <a:off x="914400" y="1600200"/>
            <a:ext cx="7315200" cy="3962400"/>
          </a:xfrm>
        </p:spPr>
        <p:txBody>
          <a:bodyPr/>
          <a:lstStyle/>
          <a:p>
            <a:pPr marL="609600" indent="-609600" algn="l" eaLnBrk="1" hangingPunct="1"/>
            <a:r>
              <a:rPr lang="en-US" altLang="en-US" dirty="0"/>
              <a:t>A. Do you understand how a car fits into your financial plan and principles?</a:t>
            </a:r>
          </a:p>
          <a:p>
            <a:pPr marL="609600" indent="-609600" algn="l" eaLnBrk="1" hangingPunct="1"/>
            <a:r>
              <a:rPr lang="en-US" altLang="en-US" dirty="0"/>
              <a:t>B.  Do you understand the process of how to buy or lease a vehicle?</a:t>
            </a:r>
          </a:p>
          <a:p>
            <a:pPr marL="609600" indent="-609600" algn="l" eaLnBrk="1" hangingPunct="1"/>
            <a:r>
              <a:rPr lang="en-US" altLang="en-US" dirty="0"/>
              <a:t>C.  Do you know how to make  the lease versus buy decision?</a:t>
            </a:r>
          </a:p>
          <a:p>
            <a:pPr marL="609600" indent="-609600" algn="l" eaLnBrk="1" hangingPunct="1">
              <a:buFont typeface="Wingdings" pitchFamily="2" charset="2"/>
              <a:buAutoNum type="alphaUcPeriod" startAt="4"/>
            </a:pPr>
            <a:r>
              <a:rPr lang="en-US" altLang="en-US" dirty="0"/>
              <a:t>Do you know how to put together your auto/toy strategy?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anim calcmode="lin" valueType="num">
                                      <p:cBhvr additive="base">
                                        <p:cTn id="7" dur="500" fill="hold"/>
                                        <p:tgtEl>
                                          <p:spTgt spid="143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6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3363">
                                            <p:txEl>
                                              <p:pRg st="1" end="1"/>
                                            </p:txEl>
                                          </p:spTgt>
                                        </p:tgtEl>
                                        <p:attrNameLst>
                                          <p:attrName>style.visibility</p:attrName>
                                        </p:attrNameLst>
                                      </p:cBhvr>
                                      <p:to>
                                        <p:strVal val="visible"/>
                                      </p:to>
                                    </p:set>
                                    <p:anim calcmode="lin" valueType="num">
                                      <p:cBhvr additive="base">
                                        <p:cTn id="11" dur="500" fill="hold"/>
                                        <p:tgtEl>
                                          <p:spTgt spid="14336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4336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3363">
                                            <p:txEl>
                                              <p:pRg st="2" end="2"/>
                                            </p:txEl>
                                          </p:spTgt>
                                        </p:tgtEl>
                                        <p:attrNameLst>
                                          <p:attrName>style.visibility</p:attrName>
                                        </p:attrNameLst>
                                      </p:cBhvr>
                                      <p:to>
                                        <p:strVal val="visible"/>
                                      </p:to>
                                    </p:set>
                                    <p:anim calcmode="lin" valueType="num">
                                      <p:cBhvr additive="base">
                                        <p:cTn id="15" dur="500" fill="hold"/>
                                        <p:tgtEl>
                                          <p:spTgt spid="14336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4336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43363">
                                            <p:txEl>
                                              <p:pRg st="3" end="3"/>
                                            </p:txEl>
                                          </p:spTgt>
                                        </p:tgtEl>
                                        <p:attrNameLst>
                                          <p:attrName>style.visibility</p:attrName>
                                        </p:attrNameLst>
                                      </p:cBhvr>
                                      <p:to>
                                        <p:strVal val="visible"/>
                                      </p:to>
                                    </p:set>
                                    <p:anim calcmode="lin" valueType="num">
                                      <p:cBhvr additive="base">
                                        <p:cTn id="19" dur="500" fill="hold"/>
                                        <p:tgtEl>
                                          <p:spTgt spid="14336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36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uiExpand="1"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762000" y="685800"/>
            <a:ext cx="7696200" cy="881063"/>
          </a:xfrm>
        </p:spPr>
        <p:txBody>
          <a:bodyPr/>
          <a:lstStyle/>
          <a:p>
            <a:pPr eaLnBrk="1" hangingPunct="1"/>
            <a:r>
              <a:rPr lang="en-US" altLang="en-US"/>
              <a:t>Case Study #1</a:t>
            </a:r>
          </a:p>
        </p:txBody>
      </p:sp>
      <p:sp>
        <p:nvSpPr>
          <p:cNvPr id="332803" name="Rectangle 3"/>
          <p:cNvSpPr>
            <a:spLocks noGrp="1" noChangeArrowheads="1"/>
          </p:cNvSpPr>
          <p:nvPr>
            <p:ph idx="1"/>
          </p:nvPr>
        </p:nvSpPr>
        <p:spPr>
          <a:xfrm>
            <a:off x="914400" y="1600200"/>
            <a:ext cx="7315200" cy="5181600"/>
          </a:xfrm>
        </p:spPr>
        <p:txBody>
          <a:bodyPr/>
          <a:lstStyle/>
          <a:p>
            <a:pPr eaLnBrk="1" hangingPunct="1">
              <a:lnSpc>
                <a:spcPct val="90000"/>
              </a:lnSpc>
              <a:buFont typeface="Wingdings" panose="05000000000000000000" pitchFamily="2" charset="2"/>
              <a:buNone/>
            </a:pPr>
            <a:r>
              <a:rPr lang="en-US" altLang="en-US" sz="2000" dirty="0"/>
              <a:t>Data</a:t>
            </a:r>
          </a:p>
          <a:p>
            <a:pPr eaLnBrk="1" hangingPunct="1">
              <a:lnSpc>
                <a:spcPct val="90000"/>
              </a:lnSpc>
            </a:pPr>
            <a:r>
              <a:rPr lang="en-US" altLang="en-US" sz="2000" dirty="0"/>
              <a:t>Maxine negotiated the price of a car with a dealer and now wants to decide whether she should lease or buy the car. </a:t>
            </a:r>
          </a:p>
          <a:p>
            <a:pPr lvl="1" eaLnBrk="1" hangingPunct="1">
              <a:lnSpc>
                <a:spcPct val="90000"/>
              </a:lnSpc>
            </a:pPr>
            <a:r>
              <a:rPr lang="en-US" altLang="en-US" sz="2000" dirty="0"/>
              <a:t>Manufacturers Suggested Price (MSRP)  $25,000</a:t>
            </a:r>
          </a:p>
          <a:p>
            <a:pPr lvl="1" eaLnBrk="1" hangingPunct="1">
              <a:lnSpc>
                <a:spcPct val="90000"/>
              </a:lnSpc>
            </a:pPr>
            <a:r>
              <a:rPr lang="en-US" altLang="en-US" sz="2000" dirty="0"/>
              <a:t>Negotiated cost/Capitalized cost                 22,000</a:t>
            </a:r>
          </a:p>
          <a:p>
            <a:pPr lvl="1" eaLnBrk="1" hangingPunct="1">
              <a:lnSpc>
                <a:spcPct val="90000"/>
              </a:lnSpc>
            </a:pPr>
            <a:r>
              <a:rPr lang="en-US" altLang="en-US" sz="2000" dirty="0"/>
              <a:t>Down Payment                                              2,000</a:t>
            </a:r>
          </a:p>
          <a:p>
            <a:pPr lvl="1" eaLnBrk="1" hangingPunct="1">
              <a:lnSpc>
                <a:spcPct val="90000"/>
              </a:lnSpc>
            </a:pPr>
            <a:r>
              <a:rPr lang="en-US" altLang="en-US" sz="2000" dirty="0"/>
              <a:t>Lease Term and residual                 3 Years,  55%</a:t>
            </a:r>
          </a:p>
          <a:p>
            <a:pPr lvl="1" eaLnBrk="1" hangingPunct="1">
              <a:lnSpc>
                <a:spcPct val="90000"/>
              </a:lnSpc>
            </a:pPr>
            <a:r>
              <a:rPr lang="en-US" altLang="en-US" sz="2000" dirty="0"/>
              <a:t>Fees:  Acquisition $500, Registration $150, License $35, Documentation $200, Termination $300</a:t>
            </a:r>
          </a:p>
          <a:p>
            <a:pPr lvl="1" eaLnBrk="1" hangingPunct="1">
              <a:lnSpc>
                <a:spcPct val="90000"/>
              </a:lnSpc>
            </a:pPr>
            <a:r>
              <a:rPr lang="en-US" altLang="en-US" sz="2000" dirty="0"/>
              <a:t>Rent charge and Loan rate (APR)                 8.35%</a:t>
            </a:r>
          </a:p>
          <a:p>
            <a:pPr lvl="1" eaLnBrk="1" hangingPunct="1">
              <a:lnSpc>
                <a:spcPct val="90000"/>
              </a:lnSpc>
            </a:pPr>
            <a:r>
              <a:rPr lang="en-US" altLang="en-US" sz="2000" dirty="0"/>
              <a:t>Sales tax                                                        6.25%</a:t>
            </a:r>
          </a:p>
          <a:p>
            <a:pPr eaLnBrk="1" hangingPunct="1">
              <a:lnSpc>
                <a:spcPct val="90000"/>
              </a:lnSpc>
            </a:pPr>
            <a:r>
              <a:rPr lang="en-US" altLang="en-US" sz="2000" dirty="0"/>
              <a:t>Calculations</a:t>
            </a:r>
          </a:p>
          <a:p>
            <a:pPr lvl="1" eaLnBrk="1" hangingPunct="1">
              <a:lnSpc>
                <a:spcPct val="90000"/>
              </a:lnSpc>
            </a:pPr>
            <a:r>
              <a:rPr lang="en-US" altLang="en-US" sz="2000" dirty="0"/>
              <a:t> Help her decide based solely on costs. She will pay cash for the down payment, taxes on down payment, and fees but will finance the remainder (including other taxes).  Assume the value at term end is the residual value (The </a:t>
            </a:r>
            <a:r>
              <a:rPr lang="en-US" altLang="en-US" sz="2000" dirty="0">
                <a:hlinkClick r:id="rId3"/>
              </a:rPr>
              <a:t>Lease versus Buy Analysis</a:t>
            </a:r>
            <a:r>
              <a:rPr lang="en-US" altLang="en-US" sz="2000" dirty="0"/>
              <a:t> (LT22) may be useful for this type of problem)</a:t>
            </a:r>
          </a:p>
          <a:p>
            <a:pPr lvl="1" eaLnBrk="1" hangingPunct="1">
              <a:lnSpc>
                <a:spcPct val="90000"/>
              </a:lnSpc>
            </a:pPr>
            <a:endParaRPr lang="en-US" altLang="en-US" sz="2000" dirty="0"/>
          </a:p>
          <a:p>
            <a:pPr lvl="1" eaLnBrk="1" hangingPunct="1">
              <a:lnSpc>
                <a:spcPct val="80000"/>
              </a:lnSpc>
            </a:pPr>
            <a:endParaRPr lang="en-US" altLang="en-US" sz="2000" dirty="0"/>
          </a:p>
          <a:p>
            <a:pPr lvl="1" eaLnBrk="1" hangingPunct="1">
              <a:lnSpc>
                <a:spcPct val="80000"/>
              </a:lnSpc>
            </a:pPr>
            <a:endParaRPr lang="en-US" altLang="en-US" sz="2000" dirty="0"/>
          </a:p>
          <a:p>
            <a:pPr lvl="1" eaLnBrk="1" hangingPunct="1">
              <a:lnSpc>
                <a:spcPct val="80000"/>
              </a:lnSpc>
              <a:spcBef>
                <a:spcPct val="0"/>
              </a:spcBef>
              <a:buFontTx/>
              <a:buNone/>
            </a:pPr>
            <a:endParaRPr lang="en-US"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2803"/>
                                        </p:tgtEl>
                                        <p:attrNameLst>
                                          <p:attrName>style.visibility</p:attrName>
                                        </p:attrNameLst>
                                      </p:cBhvr>
                                      <p:to>
                                        <p:strVal val="visible"/>
                                      </p:to>
                                    </p:set>
                                    <p:anim calcmode="lin" valueType="num">
                                      <p:cBhvr additive="base">
                                        <p:cTn id="7" dur="500" fill="hold"/>
                                        <p:tgtEl>
                                          <p:spTgt spid="332803"/>
                                        </p:tgtEl>
                                        <p:attrNameLst>
                                          <p:attrName>ppt_x</p:attrName>
                                        </p:attrNameLst>
                                      </p:cBhvr>
                                      <p:tavLst>
                                        <p:tav tm="0">
                                          <p:val>
                                            <p:strVal val="0-#ppt_w/2"/>
                                          </p:val>
                                        </p:tav>
                                        <p:tav tm="100000">
                                          <p:val>
                                            <p:strVal val="#ppt_x"/>
                                          </p:val>
                                        </p:tav>
                                      </p:tavLst>
                                    </p:anim>
                                    <p:anim calcmode="lin" valueType="num">
                                      <p:cBhvr additive="base">
                                        <p:cTn id="8" dur="500" fill="hold"/>
                                        <p:tgtEl>
                                          <p:spTgt spid="3328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03" grpId="0" bldLvl="3"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34850" name="Rectangle 2"/>
          <p:cNvSpPr>
            <a:spLocks noGrp="1" noChangeArrowheads="1"/>
          </p:cNvSpPr>
          <p:nvPr>
            <p:ph idx="1"/>
          </p:nvPr>
        </p:nvSpPr>
        <p:spPr>
          <a:xfrm>
            <a:off x="304800" y="685800"/>
            <a:ext cx="8610600" cy="6629400"/>
          </a:xfrm>
          <a:ln>
            <a:miter lim="800000"/>
            <a:headEnd/>
            <a:tailEnd/>
          </a:ln>
        </p:spPr>
        <p:txBody>
          <a:bodyPr/>
          <a:lstStyle/>
          <a:p>
            <a:pPr eaLnBrk="1" hangingPunct="1">
              <a:lnSpc>
                <a:spcPct val="90000"/>
              </a:lnSpc>
              <a:spcBef>
                <a:spcPct val="0"/>
              </a:spcBef>
              <a:buFontTx/>
              <a:buNone/>
              <a:defRPr/>
            </a:pPr>
            <a:r>
              <a:rPr lang="en-US" sz="1600" dirty="0"/>
              <a:t>MSRP 25,000, Negotiated/Capitalized Cost  22,000, Down Payment  2,000, Lease Term and residual 3 Years and 55%, Fees:  Acquisition $500, Registration $150, License $35, Documentation $200, Termination $300, Rent charge and Loan rate  8.35%, and Sales tax 6.25%.</a:t>
            </a:r>
          </a:p>
          <a:p>
            <a:pPr eaLnBrk="1" hangingPunct="1">
              <a:lnSpc>
                <a:spcPct val="80000"/>
              </a:lnSpc>
              <a:spcBef>
                <a:spcPct val="0"/>
              </a:spcBef>
              <a:buFontTx/>
              <a:buNone/>
              <a:defRPr/>
            </a:pPr>
            <a:endParaRPr lang="en-US" sz="1400" dirty="0"/>
          </a:p>
          <a:p>
            <a:pPr lvl="1" eaLnBrk="1" hangingPunct="1">
              <a:lnSpc>
                <a:spcPct val="90000"/>
              </a:lnSpc>
              <a:defRPr/>
            </a:pPr>
            <a:r>
              <a:rPr lang="en-US" dirty="0"/>
              <a:t>Solution:  Cost of Leasing</a:t>
            </a:r>
          </a:p>
          <a:p>
            <a:pPr lvl="2" eaLnBrk="1" hangingPunct="1">
              <a:lnSpc>
                <a:spcPct val="90000"/>
              </a:lnSpc>
              <a:defRPr/>
            </a:pPr>
            <a:r>
              <a:rPr lang="en-US" sz="2000" dirty="0"/>
              <a:t>Down Payment and fees                                                $2,000</a:t>
            </a:r>
          </a:p>
          <a:p>
            <a:pPr lvl="3" eaLnBrk="1" hangingPunct="1">
              <a:lnSpc>
                <a:spcPct val="90000"/>
              </a:lnSpc>
              <a:defRPr/>
            </a:pPr>
            <a:r>
              <a:rPr lang="en-US" sz="2000" dirty="0"/>
              <a:t>Taxes on Down Payment (2,000*.0625)                     125</a:t>
            </a:r>
          </a:p>
          <a:p>
            <a:pPr lvl="3" eaLnBrk="1" hangingPunct="1">
              <a:lnSpc>
                <a:spcPct val="90000"/>
              </a:lnSpc>
              <a:defRPr/>
            </a:pPr>
            <a:r>
              <a:rPr lang="en-US" sz="2000" dirty="0"/>
              <a:t>Fees (</a:t>
            </a:r>
            <a:r>
              <a:rPr lang="en-US" sz="2000" dirty="0" err="1"/>
              <a:t>Acq</a:t>
            </a:r>
            <a:r>
              <a:rPr lang="en-US" sz="2000" dirty="0"/>
              <a:t> + </a:t>
            </a:r>
            <a:r>
              <a:rPr lang="en-US" sz="2000" dirty="0" err="1"/>
              <a:t>Reg</a:t>
            </a:r>
            <a:r>
              <a:rPr lang="en-US" sz="2000" dirty="0"/>
              <a:t> + </a:t>
            </a:r>
            <a:r>
              <a:rPr lang="en-US" sz="2000" dirty="0" err="1"/>
              <a:t>Lic</a:t>
            </a:r>
            <a:r>
              <a:rPr lang="en-US" sz="2000" dirty="0"/>
              <a:t> + Doc+ Term)                     1,185</a:t>
            </a:r>
          </a:p>
          <a:p>
            <a:pPr lvl="4">
              <a:lnSpc>
                <a:spcPct val="90000"/>
              </a:lnSpc>
              <a:defRPr/>
            </a:pPr>
            <a:r>
              <a:rPr lang="en-US" sz="2000" dirty="0">
                <a:solidFill>
                  <a:schemeClr val="tx1"/>
                </a:solidFill>
              </a:rPr>
              <a:t>Total Paid Outside the Lease                          $3,310 </a:t>
            </a:r>
          </a:p>
          <a:p>
            <a:pPr lvl="2" eaLnBrk="1" hangingPunct="1">
              <a:lnSpc>
                <a:spcPct val="90000"/>
              </a:lnSpc>
              <a:defRPr/>
            </a:pPr>
            <a:r>
              <a:rPr lang="en-US" sz="2000" dirty="0"/>
              <a:t>Total Lease Payments:</a:t>
            </a:r>
          </a:p>
          <a:p>
            <a:pPr lvl="3" eaLnBrk="1" hangingPunct="1">
              <a:lnSpc>
                <a:spcPct val="90000"/>
              </a:lnSpc>
              <a:buFontTx/>
              <a:buNone/>
              <a:defRPr/>
            </a:pPr>
            <a:r>
              <a:rPr lang="en-US" sz="2000" dirty="0"/>
              <a:t>1. Usage:  [20,000 – 13,750 (55% of MSRP)]           $6,250</a:t>
            </a:r>
          </a:p>
          <a:p>
            <a:pPr lvl="3" eaLnBrk="1" hangingPunct="1">
              <a:lnSpc>
                <a:spcPct val="90000"/>
              </a:lnSpc>
              <a:buFontTx/>
              <a:buNone/>
              <a:defRPr/>
            </a:pPr>
            <a:r>
              <a:rPr lang="en-US" sz="2000" dirty="0"/>
              <a:t>2. Interest: (Average outstanding * average rate) </a:t>
            </a:r>
          </a:p>
          <a:p>
            <a:pPr lvl="3" eaLnBrk="1" hangingPunct="1">
              <a:lnSpc>
                <a:spcPct val="90000"/>
              </a:lnSpc>
              <a:buFontTx/>
              <a:buNone/>
              <a:defRPr/>
            </a:pPr>
            <a:r>
              <a:rPr lang="en-US" sz="2000" dirty="0"/>
              <a:t> [(Net Cap. Cost + Residual) * Money Factor]</a:t>
            </a:r>
          </a:p>
          <a:p>
            <a:pPr lvl="3" eaLnBrk="1" hangingPunct="1">
              <a:lnSpc>
                <a:spcPct val="90000"/>
              </a:lnSpc>
              <a:buFontTx/>
              <a:buNone/>
              <a:defRPr/>
            </a:pPr>
            <a:r>
              <a:rPr lang="en-US" sz="2000" dirty="0"/>
              <a:t> (20,000 + 13,750) / 2 * .0835/12 * 36 months)          4,227</a:t>
            </a:r>
          </a:p>
          <a:p>
            <a:pPr lvl="3" eaLnBrk="1" hangingPunct="1">
              <a:lnSpc>
                <a:spcPct val="90000"/>
              </a:lnSpc>
              <a:buFontTx/>
              <a:buNone/>
              <a:defRPr/>
            </a:pPr>
            <a:r>
              <a:rPr lang="en-US" sz="2000" dirty="0"/>
              <a:t>3. Taxes: (6,250 + 4,227)*.0625                                     655</a:t>
            </a:r>
          </a:p>
          <a:p>
            <a:pPr lvl="3" eaLnBrk="1" hangingPunct="1">
              <a:lnSpc>
                <a:spcPct val="90000"/>
              </a:lnSpc>
              <a:buFontTx/>
              <a:buNone/>
              <a:defRPr/>
            </a:pPr>
            <a:r>
              <a:rPr lang="en-US" sz="2000" dirty="0"/>
              <a:t>  Total lease payments of                                          $11,132</a:t>
            </a:r>
          </a:p>
          <a:p>
            <a:pPr lvl="2" eaLnBrk="1" hangingPunct="1">
              <a:lnSpc>
                <a:spcPct val="90000"/>
              </a:lnSpc>
              <a:defRPr/>
            </a:pPr>
            <a:r>
              <a:rPr lang="en-US" sz="2000" dirty="0"/>
              <a:t>Total Cost of Leasing  (DPF+LP)                                $14,442</a:t>
            </a:r>
          </a:p>
          <a:p>
            <a:pPr lvl="3" eaLnBrk="1" hangingPunct="1">
              <a:lnSpc>
                <a:spcPct val="90000"/>
              </a:lnSpc>
              <a:defRPr/>
            </a:pPr>
            <a:r>
              <a:rPr lang="en-US" sz="2000" dirty="0"/>
              <a:t>Monthly lease cost:  11,132 / 36 =                        $309.22</a:t>
            </a:r>
          </a:p>
          <a:p>
            <a:pPr lvl="1" eaLnBrk="1" hangingPunct="1">
              <a:lnSpc>
                <a:spcPct val="80000"/>
              </a:lnSpc>
              <a:defRPr/>
            </a:pPr>
            <a:endParaRPr lang="en-US" sz="2000" dirty="0"/>
          </a:p>
        </p:txBody>
      </p:sp>
      <p:sp>
        <p:nvSpPr>
          <p:cNvPr id="95235" name="Rectangle 3"/>
          <p:cNvSpPr>
            <a:spLocks noChangeArrowheads="1"/>
          </p:cNvSpPr>
          <p:nvPr/>
        </p:nvSpPr>
        <p:spPr bwMode="auto">
          <a:xfrm>
            <a:off x="228600" y="1524000"/>
            <a:ext cx="8686800" cy="5105400"/>
          </a:xfrm>
          <a:prstGeom prst="rect">
            <a:avLst/>
          </a:prstGeom>
          <a:noFill/>
          <a:ln w="12700" cap="sq">
            <a:no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4850">
                                            <p:txEl>
                                              <p:pRg st="2" end="2"/>
                                            </p:txEl>
                                          </p:spTgt>
                                        </p:tgtEl>
                                        <p:attrNameLst>
                                          <p:attrName>style.visibility</p:attrName>
                                        </p:attrNameLst>
                                      </p:cBhvr>
                                      <p:to>
                                        <p:strVal val="visible"/>
                                      </p:to>
                                    </p:set>
                                    <p:animEffect transition="in" filter="blinds(horizontal)">
                                      <p:cBhvr>
                                        <p:cTn id="7" dur="500"/>
                                        <p:tgtEl>
                                          <p:spTgt spid="334850">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34850">
                                            <p:txEl>
                                              <p:pRg st="3" end="3"/>
                                            </p:txEl>
                                          </p:spTgt>
                                        </p:tgtEl>
                                        <p:attrNameLst>
                                          <p:attrName>style.visibility</p:attrName>
                                        </p:attrNameLst>
                                      </p:cBhvr>
                                      <p:to>
                                        <p:strVal val="visible"/>
                                      </p:to>
                                    </p:set>
                                    <p:animEffect transition="in" filter="blinds(horizontal)">
                                      <p:cBhvr>
                                        <p:cTn id="12" dur="500"/>
                                        <p:tgtEl>
                                          <p:spTgt spid="334850">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34850">
                                            <p:txEl>
                                              <p:pRg st="4" end="4"/>
                                            </p:txEl>
                                          </p:spTgt>
                                        </p:tgtEl>
                                        <p:attrNameLst>
                                          <p:attrName>style.visibility</p:attrName>
                                        </p:attrNameLst>
                                      </p:cBhvr>
                                      <p:to>
                                        <p:strVal val="visible"/>
                                      </p:to>
                                    </p:set>
                                    <p:animEffect transition="in" filter="blinds(horizontal)">
                                      <p:cBhvr>
                                        <p:cTn id="17" dur="500"/>
                                        <p:tgtEl>
                                          <p:spTgt spid="334850">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34850">
                                            <p:txEl>
                                              <p:pRg st="5" end="5"/>
                                            </p:txEl>
                                          </p:spTgt>
                                        </p:tgtEl>
                                        <p:attrNameLst>
                                          <p:attrName>style.visibility</p:attrName>
                                        </p:attrNameLst>
                                      </p:cBhvr>
                                      <p:to>
                                        <p:strVal val="visible"/>
                                      </p:to>
                                    </p:set>
                                    <p:animEffect transition="in" filter="blinds(horizontal)">
                                      <p:cBhvr>
                                        <p:cTn id="22" dur="500"/>
                                        <p:tgtEl>
                                          <p:spTgt spid="334850">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34850">
                                            <p:txEl>
                                              <p:pRg st="6" end="6"/>
                                            </p:txEl>
                                          </p:spTgt>
                                        </p:tgtEl>
                                        <p:attrNameLst>
                                          <p:attrName>style.visibility</p:attrName>
                                        </p:attrNameLst>
                                      </p:cBhvr>
                                      <p:to>
                                        <p:strVal val="visible"/>
                                      </p:to>
                                    </p:set>
                                    <p:animEffect transition="in" filter="blinds(horizontal)">
                                      <p:cBhvr>
                                        <p:cTn id="25" dur="500"/>
                                        <p:tgtEl>
                                          <p:spTgt spid="334850">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34850">
                                            <p:txEl>
                                              <p:pRg st="7" end="7"/>
                                            </p:txEl>
                                          </p:spTgt>
                                        </p:tgtEl>
                                        <p:attrNameLst>
                                          <p:attrName>style.visibility</p:attrName>
                                        </p:attrNameLst>
                                      </p:cBhvr>
                                      <p:to>
                                        <p:strVal val="visible"/>
                                      </p:to>
                                    </p:set>
                                    <p:animEffect transition="in" filter="blinds(horizontal)">
                                      <p:cBhvr>
                                        <p:cTn id="30" dur="500"/>
                                        <p:tgtEl>
                                          <p:spTgt spid="334850">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34850">
                                            <p:txEl>
                                              <p:pRg st="8" end="8"/>
                                            </p:txEl>
                                          </p:spTgt>
                                        </p:tgtEl>
                                        <p:attrNameLst>
                                          <p:attrName>style.visibility</p:attrName>
                                        </p:attrNameLst>
                                      </p:cBhvr>
                                      <p:to>
                                        <p:strVal val="visible"/>
                                      </p:to>
                                    </p:set>
                                    <p:animEffect transition="in" filter="blinds(horizontal)">
                                      <p:cBhvr>
                                        <p:cTn id="35" dur="500"/>
                                        <p:tgtEl>
                                          <p:spTgt spid="334850">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334850">
                                            <p:txEl>
                                              <p:pRg st="9" end="9"/>
                                            </p:txEl>
                                          </p:spTgt>
                                        </p:tgtEl>
                                        <p:attrNameLst>
                                          <p:attrName>style.visibility</p:attrName>
                                        </p:attrNameLst>
                                      </p:cBhvr>
                                      <p:to>
                                        <p:strVal val="visible"/>
                                      </p:to>
                                    </p:set>
                                    <p:animEffect transition="in" filter="blinds(horizontal)">
                                      <p:cBhvr>
                                        <p:cTn id="40" dur="500"/>
                                        <p:tgtEl>
                                          <p:spTgt spid="334850">
                                            <p:txEl>
                                              <p:pRg st="9" end="9"/>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334850">
                                            <p:txEl>
                                              <p:pRg st="10" end="10"/>
                                            </p:txEl>
                                          </p:spTgt>
                                        </p:tgtEl>
                                        <p:attrNameLst>
                                          <p:attrName>style.visibility</p:attrName>
                                        </p:attrNameLst>
                                      </p:cBhvr>
                                      <p:to>
                                        <p:strVal val="visible"/>
                                      </p:to>
                                    </p:set>
                                    <p:animEffect transition="in" filter="blinds(horizontal)">
                                      <p:cBhvr>
                                        <p:cTn id="43" dur="500"/>
                                        <p:tgtEl>
                                          <p:spTgt spid="334850">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334850">
                                            <p:txEl>
                                              <p:pRg st="11" end="11"/>
                                            </p:txEl>
                                          </p:spTgt>
                                        </p:tgtEl>
                                        <p:attrNameLst>
                                          <p:attrName>style.visibility</p:attrName>
                                        </p:attrNameLst>
                                      </p:cBhvr>
                                      <p:to>
                                        <p:strVal val="visible"/>
                                      </p:to>
                                    </p:set>
                                    <p:animEffect transition="in" filter="blinds(horizontal)">
                                      <p:cBhvr>
                                        <p:cTn id="48" dur="500"/>
                                        <p:tgtEl>
                                          <p:spTgt spid="334850">
                                            <p:txEl>
                                              <p:pRg st="11" end="1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334850">
                                            <p:txEl>
                                              <p:pRg st="12" end="12"/>
                                            </p:txEl>
                                          </p:spTgt>
                                        </p:tgtEl>
                                        <p:attrNameLst>
                                          <p:attrName>style.visibility</p:attrName>
                                        </p:attrNameLst>
                                      </p:cBhvr>
                                      <p:to>
                                        <p:strVal val="visible"/>
                                      </p:to>
                                    </p:set>
                                    <p:animEffect transition="in" filter="blinds(horizontal)">
                                      <p:cBhvr>
                                        <p:cTn id="53" dur="500"/>
                                        <p:tgtEl>
                                          <p:spTgt spid="334850">
                                            <p:txEl>
                                              <p:pRg st="12" end="12"/>
                                            </p:txEl>
                                          </p:spTgt>
                                        </p:tgtEl>
                                      </p:cBhvr>
                                    </p:animEffect>
                                  </p:childTnLst>
                                </p:cTn>
                              </p:par>
                              <p:par>
                                <p:cTn id="54" presetID="3" presetClass="entr" presetSubtype="10" fill="hold" nodeType="withEffect">
                                  <p:stCondLst>
                                    <p:cond delay="0"/>
                                  </p:stCondLst>
                                  <p:childTnLst>
                                    <p:set>
                                      <p:cBhvr>
                                        <p:cTn id="55" dur="1" fill="hold">
                                          <p:stCondLst>
                                            <p:cond delay="0"/>
                                          </p:stCondLst>
                                        </p:cTn>
                                        <p:tgtEl>
                                          <p:spTgt spid="334850">
                                            <p:txEl>
                                              <p:pRg st="13" end="13"/>
                                            </p:txEl>
                                          </p:spTgt>
                                        </p:tgtEl>
                                        <p:attrNameLst>
                                          <p:attrName>style.visibility</p:attrName>
                                        </p:attrNameLst>
                                      </p:cBhvr>
                                      <p:to>
                                        <p:strVal val="visible"/>
                                      </p:to>
                                    </p:set>
                                    <p:animEffect transition="in" filter="blinds(horizontal)">
                                      <p:cBhvr>
                                        <p:cTn id="56" dur="500"/>
                                        <p:tgtEl>
                                          <p:spTgt spid="334850">
                                            <p:txEl>
                                              <p:pRg st="13" end="13"/>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nodeType="clickEffect">
                                  <p:stCondLst>
                                    <p:cond delay="0"/>
                                  </p:stCondLst>
                                  <p:childTnLst>
                                    <p:set>
                                      <p:cBhvr>
                                        <p:cTn id="60" dur="1" fill="hold">
                                          <p:stCondLst>
                                            <p:cond delay="0"/>
                                          </p:stCondLst>
                                        </p:cTn>
                                        <p:tgtEl>
                                          <p:spTgt spid="334850">
                                            <p:txEl>
                                              <p:pRg st="14" end="14"/>
                                            </p:txEl>
                                          </p:spTgt>
                                        </p:tgtEl>
                                        <p:attrNameLst>
                                          <p:attrName>style.visibility</p:attrName>
                                        </p:attrNameLst>
                                      </p:cBhvr>
                                      <p:to>
                                        <p:strVal val="visible"/>
                                      </p:to>
                                    </p:set>
                                    <p:animEffect transition="in" filter="blinds(horizontal)">
                                      <p:cBhvr>
                                        <p:cTn id="61" dur="500"/>
                                        <p:tgtEl>
                                          <p:spTgt spid="334850">
                                            <p:txEl>
                                              <p:pRg st="14" end="14"/>
                                            </p:txEl>
                                          </p:spTgt>
                                        </p:tgtEl>
                                      </p:cBhvr>
                                    </p:animEffect>
                                  </p:childTnLst>
                                </p:cTn>
                              </p:par>
                              <p:par>
                                <p:cTn id="62" presetID="3" presetClass="entr" presetSubtype="10" fill="hold" nodeType="withEffect">
                                  <p:stCondLst>
                                    <p:cond delay="0"/>
                                  </p:stCondLst>
                                  <p:childTnLst>
                                    <p:set>
                                      <p:cBhvr>
                                        <p:cTn id="63" dur="1" fill="hold">
                                          <p:stCondLst>
                                            <p:cond delay="0"/>
                                          </p:stCondLst>
                                        </p:cTn>
                                        <p:tgtEl>
                                          <p:spTgt spid="334850">
                                            <p:txEl>
                                              <p:pRg st="15" end="15"/>
                                            </p:txEl>
                                          </p:spTgt>
                                        </p:tgtEl>
                                        <p:attrNameLst>
                                          <p:attrName>style.visibility</p:attrName>
                                        </p:attrNameLst>
                                      </p:cBhvr>
                                      <p:to>
                                        <p:strVal val="visible"/>
                                      </p:to>
                                    </p:set>
                                    <p:animEffect transition="in" filter="blinds(horizontal)">
                                      <p:cBhvr>
                                        <p:cTn id="64" dur="500"/>
                                        <p:tgtEl>
                                          <p:spTgt spid="334850">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36898" name="Rectangle 2"/>
          <p:cNvSpPr>
            <a:spLocks noGrp="1" noChangeArrowheads="1"/>
          </p:cNvSpPr>
          <p:nvPr>
            <p:ph idx="1"/>
          </p:nvPr>
        </p:nvSpPr>
        <p:spPr>
          <a:xfrm>
            <a:off x="304800" y="609600"/>
            <a:ext cx="8534400" cy="6248400"/>
          </a:xfrm>
          <a:ln>
            <a:miter lim="800000"/>
            <a:headEnd/>
            <a:tailEnd/>
          </a:ln>
        </p:spPr>
        <p:txBody>
          <a:bodyPr/>
          <a:lstStyle/>
          <a:p>
            <a:pPr eaLnBrk="1" hangingPunct="1">
              <a:lnSpc>
                <a:spcPct val="80000"/>
              </a:lnSpc>
              <a:spcBef>
                <a:spcPct val="0"/>
              </a:spcBef>
              <a:buFontTx/>
              <a:buNone/>
              <a:defRPr/>
            </a:pPr>
            <a:r>
              <a:rPr lang="en-US" sz="1800" dirty="0"/>
              <a:t>MSRP 25,000, Negotiated/Capitalized Cost  22,000, Down Payment  2,000, Lease Term and residual 3 Years and 55%, Fees:  Acquisition $500, Registration $150, License $35, Documentation $200, Termination $300, Rent charge and Loan rate  8.35%, and Sales tax 6.25%.</a:t>
            </a:r>
          </a:p>
          <a:p>
            <a:pPr algn="ctr" eaLnBrk="1" hangingPunct="1">
              <a:lnSpc>
                <a:spcPct val="80000"/>
              </a:lnSpc>
              <a:spcBef>
                <a:spcPct val="0"/>
              </a:spcBef>
              <a:buFontTx/>
              <a:buNone/>
              <a:defRPr/>
            </a:pPr>
            <a:endParaRPr lang="en-US" sz="2000" dirty="0"/>
          </a:p>
          <a:p>
            <a:pPr lvl="1" eaLnBrk="1" hangingPunct="1">
              <a:lnSpc>
                <a:spcPct val="80000"/>
              </a:lnSpc>
              <a:defRPr/>
            </a:pPr>
            <a:r>
              <a:rPr lang="en-US" dirty="0"/>
              <a:t>Solution:  Cost of Buying</a:t>
            </a:r>
          </a:p>
          <a:p>
            <a:pPr lvl="2" eaLnBrk="1" hangingPunct="1">
              <a:lnSpc>
                <a:spcPct val="80000"/>
              </a:lnSpc>
              <a:defRPr/>
            </a:pPr>
            <a:r>
              <a:rPr lang="en-US" sz="2200" dirty="0"/>
              <a:t>Down Payment and fees                                              $2,000</a:t>
            </a:r>
          </a:p>
          <a:p>
            <a:pPr lvl="3" eaLnBrk="1" hangingPunct="1">
              <a:lnSpc>
                <a:spcPct val="80000"/>
              </a:lnSpc>
              <a:defRPr/>
            </a:pPr>
            <a:r>
              <a:rPr lang="en-US" sz="2200" dirty="0"/>
              <a:t>Taxes on down payment		                            125</a:t>
            </a:r>
          </a:p>
          <a:p>
            <a:pPr lvl="3" eaLnBrk="1" hangingPunct="1">
              <a:lnSpc>
                <a:spcPct val="80000"/>
              </a:lnSpc>
              <a:defRPr/>
            </a:pPr>
            <a:r>
              <a:rPr lang="en-US" sz="2200" dirty="0"/>
              <a:t>Upfront Fees (Reg. + License + Doc.)                       385</a:t>
            </a:r>
          </a:p>
          <a:p>
            <a:pPr lvl="4">
              <a:lnSpc>
                <a:spcPct val="80000"/>
              </a:lnSpc>
              <a:defRPr/>
            </a:pPr>
            <a:r>
              <a:rPr lang="en-US" sz="2200" dirty="0">
                <a:solidFill>
                  <a:schemeClr val="tx1"/>
                </a:solidFill>
              </a:rPr>
              <a:t>Total Paid Outside the Loan	                       $2,510</a:t>
            </a:r>
          </a:p>
          <a:p>
            <a:pPr lvl="1" eaLnBrk="1" hangingPunct="1">
              <a:lnSpc>
                <a:spcPct val="80000"/>
              </a:lnSpc>
              <a:defRPr/>
            </a:pPr>
            <a:r>
              <a:rPr lang="en-US" sz="2200" dirty="0"/>
              <a:t>Remaining Amount			          	        $20,000</a:t>
            </a:r>
          </a:p>
          <a:p>
            <a:pPr lvl="2" eaLnBrk="1" hangingPunct="1">
              <a:lnSpc>
                <a:spcPct val="80000"/>
              </a:lnSpc>
              <a:defRPr/>
            </a:pPr>
            <a:r>
              <a:rPr lang="en-US" sz="2200" dirty="0"/>
              <a:t>Remaining taxes (20,000)*.0625                                  1,250</a:t>
            </a:r>
          </a:p>
          <a:p>
            <a:pPr lvl="2" eaLnBrk="1" hangingPunct="1">
              <a:lnSpc>
                <a:spcPct val="80000"/>
              </a:lnSpc>
              <a:defRPr/>
            </a:pPr>
            <a:r>
              <a:rPr lang="en-US" sz="2200" dirty="0"/>
              <a:t>Total Amount to Finance including taxes                 $21,250</a:t>
            </a:r>
          </a:p>
          <a:p>
            <a:pPr lvl="2" eaLnBrk="1" hangingPunct="1">
              <a:lnSpc>
                <a:spcPct val="80000"/>
              </a:lnSpc>
              <a:defRPr/>
            </a:pPr>
            <a:r>
              <a:rPr lang="en-US" sz="2200" dirty="0"/>
              <a:t>Total Payments over holding period	         </a:t>
            </a:r>
          </a:p>
          <a:p>
            <a:pPr lvl="2" eaLnBrk="1" hangingPunct="1">
              <a:lnSpc>
                <a:spcPct val="80000"/>
              </a:lnSpc>
              <a:buFontTx/>
              <a:buNone/>
              <a:defRPr/>
            </a:pPr>
            <a:r>
              <a:rPr lang="en-US" sz="2200" dirty="0"/>
              <a:t>     -21,250 PV, 8.35%, 36 N,  PMT=669.33*36            24,096</a:t>
            </a:r>
          </a:p>
          <a:p>
            <a:pPr lvl="2" eaLnBrk="1" hangingPunct="1">
              <a:lnSpc>
                <a:spcPct val="80000"/>
              </a:lnSpc>
              <a:defRPr/>
            </a:pPr>
            <a:r>
              <a:rPr lang="en-US" sz="2200" dirty="0"/>
              <a:t>Total Cost of Vehicle (Financed + DP + fees)          $26,606</a:t>
            </a:r>
          </a:p>
          <a:p>
            <a:pPr lvl="2" eaLnBrk="1" hangingPunct="1">
              <a:lnSpc>
                <a:spcPct val="80000"/>
              </a:lnSpc>
              <a:defRPr/>
            </a:pPr>
            <a:r>
              <a:rPr lang="en-US" sz="2200" dirty="0"/>
              <a:t>Market value of car at end of the loan (residual)       (13,750)</a:t>
            </a:r>
          </a:p>
          <a:p>
            <a:pPr lvl="2" eaLnBrk="1" hangingPunct="1">
              <a:lnSpc>
                <a:spcPct val="80000"/>
              </a:lnSpc>
              <a:buFontTx/>
              <a:buNone/>
              <a:defRPr/>
            </a:pPr>
            <a:r>
              <a:rPr lang="en-US" sz="2200" dirty="0"/>
              <a:t>     Total Cost of Buying DP+UF+TP+T-MV              $12,856</a:t>
            </a:r>
          </a:p>
          <a:p>
            <a:pPr lvl="3" eaLnBrk="1" hangingPunct="1">
              <a:lnSpc>
                <a:spcPct val="80000"/>
              </a:lnSpc>
              <a:buFontTx/>
              <a:buNone/>
              <a:defRPr/>
            </a:pPr>
            <a:r>
              <a:rPr lang="en-US" sz="2200" dirty="0"/>
              <a:t>Monthly Purchase Payment                                   $669.33</a:t>
            </a:r>
          </a:p>
        </p:txBody>
      </p:sp>
      <p:sp>
        <p:nvSpPr>
          <p:cNvPr id="97283" name="Rectangle 3"/>
          <p:cNvSpPr>
            <a:spLocks noChangeArrowheads="1"/>
          </p:cNvSpPr>
          <p:nvPr/>
        </p:nvSpPr>
        <p:spPr bwMode="auto">
          <a:xfrm>
            <a:off x="228600" y="1524000"/>
            <a:ext cx="8686800" cy="5105400"/>
          </a:xfrm>
          <a:prstGeom prst="rect">
            <a:avLst/>
          </a:prstGeom>
          <a:noFill/>
          <a:ln w="12700" cap="sq">
            <a:no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6898">
                                            <p:txEl>
                                              <p:pRg st="2" end="2"/>
                                            </p:txEl>
                                          </p:spTgt>
                                        </p:tgtEl>
                                        <p:attrNameLst>
                                          <p:attrName>style.visibility</p:attrName>
                                        </p:attrNameLst>
                                      </p:cBhvr>
                                      <p:to>
                                        <p:strVal val="visible"/>
                                      </p:to>
                                    </p:set>
                                    <p:animEffect transition="in" filter="blinds(horizontal)">
                                      <p:cBhvr>
                                        <p:cTn id="7" dur="500"/>
                                        <p:tgtEl>
                                          <p:spTgt spid="33689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36898">
                                            <p:txEl>
                                              <p:pRg st="3" end="3"/>
                                            </p:txEl>
                                          </p:spTgt>
                                        </p:tgtEl>
                                        <p:attrNameLst>
                                          <p:attrName>style.visibility</p:attrName>
                                        </p:attrNameLst>
                                      </p:cBhvr>
                                      <p:to>
                                        <p:strVal val="visible"/>
                                      </p:to>
                                    </p:set>
                                    <p:animEffect transition="in" filter="blinds(horizontal)">
                                      <p:cBhvr>
                                        <p:cTn id="12" dur="500"/>
                                        <p:tgtEl>
                                          <p:spTgt spid="33689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36898">
                                            <p:txEl>
                                              <p:pRg st="4" end="4"/>
                                            </p:txEl>
                                          </p:spTgt>
                                        </p:tgtEl>
                                        <p:attrNameLst>
                                          <p:attrName>style.visibility</p:attrName>
                                        </p:attrNameLst>
                                      </p:cBhvr>
                                      <p:to>
                                        <p:strVal val="visible"/>
                                      </p:to>
                                    </p:set>
                                    <p:animEffect transition="in" filter="blinds(horizontal)">
                                      <p:cBhvr>
                                        <p:cTn id="17" dur="500"/>
                                        <p:tgtEl>
                                          <p:spTgt spid="33689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36898">
                                            <p:txEl>
                                              <p:pRg st="5" end="5"/>
                                            </p:txEl>
                                          </p:spTgt>
                                        </p:tgtEl>
                                        <p:attrNameLst>
                                          <p:attrName>style.visibility</p:attrName>
                                        </p:attrNameLst>
                                      </p:cBhvr>
                                      <p:to>
                                        <p:strVal val="visible"/>
                                      </p:to>
                                    </p:set>
                                    <p:animEffect transition="in" filter="blinds(horizontal)">
                                      <p:cBhvr>
                                        <p:cTn id="22" dur="500"/>
                                        <p:tgtEl>
                                          <p:spTgt spid="336898">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36898">
                                            <p:txEl>
                                              <p:pRg st="6" end="6"/>
                                            </p:txEl>
                                          </p:spTgt>
                                        </p:tgtEl>
                                        <p:attrNameLst>
                                          <p:attrName>style.visibility</p:attrName>
                                        </p:attrNameLst>
                                      </p:cBhvr>
                                      <p:to>
                                        <p:strVal val="visible"/>
                                      </p:to>
                                    </p:set>
                                    <p:animEffect transition="in" filter="blinds(horizontal)">
                                      <p:cBhvr>
                                        <p:cTn id="25" dur="500"/>
                                        <p:tgtEl>
                                          <p:spTgt spid="336898">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36898">
                                            <p:txEl>
                                              <p:pRg st="7" end="7"/>
                                            </p:txEl>
                                          </p:spTgt>
                                        </p:tgtEl>
                                        <p:attrNameLst>
                                          <p:attrName>style.visibility</p:attrName>
                                        </p:attrNameLst>
                                      </p:cBhvr>
                                      <p:to>
                                        <p:strVal val="visible"/>
                                      </p:to>
                                    </p:set>
                                    <p:animEffect transition="in" filter="blinds(horizontal)">
                                      <p:cBhvr>
                                        <p:cTn id="30" dur="500"/>
                                        <p:tgtEl>
                                          <p:spTgt spid="336898">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36898">
                                            <p:txEl>
                                              <p:pRg st="8" end="8"/>
                                            </p:txEl>
                                          </p:spTgt>
                                        </p:tgtEl>
                                        <p:attrNameLst>
                                          <p:attrName>style.visibility</p:attrName>
                                        </p:attrNameLst>
                                      </p:cBhvr>
                                      <p:to>
                                        <p:strVal val="visible"/>
                                      </p:to>
                                    </p:set>
                                    <p:animEffect transition="in" filter="blinds(horizontal)">
                                      <p:cBhvr>
                                        <p:cTn id="35" dur="500"/>
                                        <p:tgtEl>
                                          <p:spTgt spid="336898">
                                            <p:txEl>
                                              <p:pRg st="8" end="8"/>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336898">
                                            <p:txEl>
                                              <p:pRg st="9" end="9"/>
                                            </p:txEl>
                                          </p:spTgt>
                                        </p:tgtEl>
                                        <p:attrNameLst>
                                          <p:attrName>style.visibility</p:attrName>
                                        </p:attrNameLst>
                                      </p:cBhvr>
                                      <p:to>
                                        <p:strVal val="visible"/>
                                      </p:to>
                                    </p:set>
                                    <p:animEffect transition="in" filter="blinds(horizontal)">
                                      <p:cBhvr>
                                        <p:cTn id="38" dur="500"/>
                                        <p:tgtEl>
                                          <p:spTgt spid="336898">
                                            <p:txEl>
                                              <p:pRg st="9" end="9"/>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336898">
                                            <p:txEl>
                                              <p:pRg st="10" end="10"/>
                                            </p:txEl>
                                          </p:spTgt>
                                        </p:tgtEl>
                                        <p:attrNameLst>
                                          <p:attrName>style.visibility</p:attrName>
                                        </p:attrNameLst>
                                      </p:cBhvr>
                                      <p:to>
                                        <p:strVal val="visible"/>
                                      </p:to>
                                    </p:set>
                                    <p:animEffect transition="in" filter="blinds(horizontal)">
                                      <p:cBhvr>
                                        <p:cTn id="43" dur="500"/>
                                        <p:tgtEl>
                                          <p:spTgt spid="336898">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336898">
                                            <p:txEl>
                                              <p:pRg st="11" end="11"/>
                                            </p:txEl>
                                          </p:spTgt>
                                        </p:tgtEl>
                                        <p:attrNameLst>
                                          <p:attrName>style.visibility</p:attrName>
                                        </p:attrNameLst>
                                      </p:cBhvr>
                                      <p:to>
                                        <p:strVal val="visible"/>
                                      </p:to>
                                    </p:set>
                                    <p:animEffect transition="in" filter="blinds(horizontal)">
                                      <p:cBhvr>
                                        <p:cTn id="48" dur="500"/>
                                        <p:tgtEl>
                                          <p:spTgt spid="336898">
                                            <p:txEl>
                                              <p:pRg st="11" end="11"/>
                                            </p:txEl>
                                          </p:spTgt>
                                        </p:tgtEl>
                                      </p:cBhvr>
                                    </p:animEffect>
                                  </p:childTnLst>
                                </p:cTn>
                              </p:par>
                              <p:par>
                                <p:cTn id="49" presetID="3" presetClass="entr" presetSubtype="10" fill="hold" nodeType="withEffect">
                                  <p:stCondLst>
                                    <p:cond delay="0"/>
                                  </p:stCondLst>
                                  <p:childTnLst>
                                    <p:set>
                                      <p:cBhvr>
                                        <p:cTn id="50" dur="1" fill="hold">
                                          <p:stCondLst>
                                            <p:cond delay="0"/>
                                          </p:stCondLst>
                                        </p:cTn>
                                        <p:tgtEl>
                                          <p:spTgt spid="336898">
                                            <p:txEl>
                                              <p:pRg st="12" end="12"/>
                                            </p:txEl>
                                          </p:spTgt>
                                        </p:tgtEl>
                                        <p:attrNameLst>
                                          <p:attrName>style.visibility</p:attrName>
                                        </p:attrNameLst>
                                      </p:cBhvr>
                                      <p:to>
                                        <p:strVal val="visible"/>
                                      </p:to>
                                    </p:set>
                                    <p:animEffect transition="in" filter="blinds(horizontal)">
                                      <p:cBhvr>
                                        <p:cTn id="51" dur="500"/>
                                        <p:tgtEl>
                                          <p:spTgt spid="336898">
                                            <p:txEl>
                                              <p:pRg st="12" end="12"/>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nodeType="clickEffect">
                                  <p:stCondLst>
                                    <p:cond delay="0"/>
                                  </p:stCondLst>
                                  <p:childTnLst>
                                    <p:set>
                                      <p:cBhvr>
                                        <p:cTn id="55" dur="1" fill="hold">
                                          <p:stCondLst>
                                            <p:cond delay="0"/>
                                          </p:stCondLst>
                                        </p:cTn>
                                        <p:tgtEl>
                                          <p:spTgt spid="336898">
                                            <p:txEl>
                                              <p:pRg st="13" end="13"/>
                                            </p:txEl>
                                          </p:spTgt>
                                        </p:tgtEl>
                                        <p:attrNameLst>
                                          <p:attrName>style.visibility</p:attrName>
                                        </p:attrNameLst>
                                      </p:cBhvr>
                                      <p:to>
                                        <p:strVal val="visible"/>
                                      </p:to>
                                    </p:set>
                                    <p:animEffect transition="in" filter="blinds(horizontal)">
                                      <p:cBhvr>
                                        <p:cTn id="56" dur="500"/>
                                        <p:tgtEl>
                                          <p:spTgt spid="336898">
                                            <p:txEl>
                                              <p:pRg st="13" end="13"/>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nodeType="clickEffect">
                                  <p:stCondLst>
                                    <p:cond delay="0"/>
                                  </p:stCondLst>
                                  <p:childTnLst>
                                    <p:set>
                                      <p:cBhvr>
                                        <p:cTn id="60" dur="1" fill="hold">
                                          <p:stCondLst>
                                            <p:cond delay="0"/>
                                          </p:stCondLst>
                                        </p:cTn>
                                        <p:tgtEl>
                                          <p:spTgt spid="336898">
                                            <p:txEl>
                                              <p:pRg st="14" end="14"/>
                                            </p:txEl>
                                          </p:spTgt>
                                        </p:tgtEl>
                                        <p:attrNameLst>
                                          <p:attrName>style.visibility</p:attrName>
                                        </p:attrNameLst>
                                      </p:cBhvr>
                                      <p:to>
                                        <p:strVal val="visible"/>
                                      </p:to>
                                    </p:set>
                                    <p:animEffect transition="in" filter="blinds(horizontal)">
                                      <p:cBhvr>
                                        <p:cTn id="61" dur="500"/>
                                        <p:tgtEl>
                                          <p:spTgt spid="336898">
                                            <p:txEl>
                                              <p:pRg st="14" end="14"/>
                                            </p:txEl>
                                          </p:spTgt>
                                        </p:tgtEl>
                                      </p:cBhvr>
                                    </p:animEffect>
                                  </p:childTnLst>
                                </p:cTn>
                              </p:par>
                              <p:par>
                                <p:cTn id="62" presetID="3" presetClass="entr" presetSubtype="10" fill="hold" nodeType="withEffect">
                                  <p:stCondLst>
                                    <p:cond delay="0"/>
                                  </p:stCondLst>
                                  <p:childTnLst>
                                    <p:set>
                                      <p:cBhvr>
                                        <p:cTn id="63" dur="1" fill="hold">
                                          <p:stCondLst>
                                            <p:cond delay="0"/>
                                          </p:stCondLst>
                                        </p:cTn>
                                        <p:tgtEl>
                                          <p:spTgt spid="336898">
                                            <p:txEl>
                                              <p:pRg st="15" end="15"/>
                                            </p:txEl>
                                          </p:spTgt>
                                        </p:tgtEl>
                                        <p:attrNameLst>
                                          <p:attrName>style.visibility</p:attrName>
                                        </p:attrNameLst>
                                      </p:cBhvr>
                                      <p:to>
                                        <p:strVal val="visible"/>
                                      </p:to>
                                    </p:set>
                                    <p:animEffect transition="in" filter="blinds(horizontal)">
                                      <p:cBhvr>
                                        <p:cTn id="64" dur="500"/>
                                        <p:tgtEl>
                                          <p:spTgt spid="336898">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36898" name="Rectangle 2"/>
          <p:cNvSpPr>
            <a:spLocks noGrp="1" noChangeArrowheads="1"/>
          </p:cNvSpPr>
          <p:nvPr>
            <p:ph idx="1"/>
          </p:nvPr>
        </p:nvSpPr>
        <p:spPr>
          <a:xfrm>
            <a:off x="304800" y="609600"/>
            <a:ext cx="8534400" cy="6019800"/>
          </a:xfrm>
          <a:ln>
            <a:miter lim="800000"/>
            <a:headEnd/>
            <a:tailEnd/>
          </a:ln>
        </p:spPr>
        <p:txBody>
          <a:bodyPr/>
          <a:lstStyle/>
          <a:p>
            <a:pPr eaLnBrk="1" hangingPunct="1">
              <a:lnSpc>
                <a:spcPct val="80000"/>
              </a:lnSpc>
              <a:spcBef>
                <a:spcPct val="0"/>
              </a:spcBef>
              <a:buFontTx/>
              <a:buNone/>
              <a:defRPr/>
            </a:pPr>
            <a:r>
              <a:rPr lang="en-US" sz="1800" dirty="0"/>
              <a:t>MSRP 25,000, Negotiated/Capitalized Cost  22,000, Down Payment  2,000, Lease Term and residual 3 Years and 55%, Fees:  Acquisition $500, Registration $150, License $35, Documentation $200, Termination $300, Rent charge and Loan rate  8.35%, and Sales tax 6.25%.</a:t>
            </a:r>
          </a:p>
          <a:p>
            <a:pPr algn="ctr" eaLnBrk="1" hangingPunct="1">
              <a:lnSpc>
                <a:spcPct val="80000"/>
              </a:lnSpc>
              <a:spcBef>
                <a:spcPct val="0"/>
              </a:spcBef>
              <a:buFontTx/>
              <a:buNone/>
              <a:defRPr/>
            </a:pPr>
            <a:endParaRPr lang="en-US" sz="2000" dirty="0"/>
          </a:p>
          <a:p>
            <a:pPr lvl="1" eaLnBrk="1" hangingPunct="1">
              <a:lnSpc>
                <a:spcPct val="80000"/>
              </a:lnSpc>
              <a:defRPr/>
            </a:pPr>
            <a:r>
              <a:rPr lang="en-US" dirty="0"/>
              <a:t>Maxine makes this decision based solely on costs:</a:t>
            </a:r>
          </a:p>
          <a:p>
            <a:pPr lvl="2" eaLnBrk="1" hangingPunct="1">
              <a:lnSpc>
                <a:spcPct val="80000"/>
              </a:lnSpc>
              <a:defRPr/>
            </a:pPr>
            <a:r>
              <a:rPr lang="en-US" dirty="0"/>
              <a:t>They are:		         Lease		Buy</a:t>
            </a:r>
          </a:p>
          <a:p>
            <a:pPr lvl="2" eaLnBrk="1" hangingPunct="1">
              <a:lnSpc>
                <a:spcPct val="80000"/>
              </a:lnSpc>
              <a:defRPr/>
            </a:pPr>
            <a:r>
              <a:rPr lang="en-US" dirty="0"/>
              <a:t>Total Cost 		      $14,442	      $12,856 </a:t>
            </a:r>
          </a:p>
          <a:p>
            <a:pPr lvl="2" eaLnBrk="1" hangingPunct="1">
              <a:lnSpc>
                <a:spcPct val="80000"/>
              </a:lnSpc>
              <a:defRPr/>
            </a:pPr>
            <a:r>
              <a:rPr lang="en-US" dirty="0"/>
              <a:t>Monthly Cost	             309	             669</a:t>
            </a:r>
          </a:p>
          <a:p>
            <a:pPr lvl="3" eaLnBrk="1" hangingPunct="1">
              <a:lnSpc>
                <a:spcPct val="80000"/>
              </a:lnSpc>
              <a:defRPr/>
            </a:pPr>
            <a:r>
              <a:rPr lang="en-US" dirty="0"/>
              <a:t>Buy versus Lease Savings                 $1,586**</a:t>
            </a:r>
          </a:p>
          <a:p>
            <a:pPr marL="914400" lvl="2" indent="0" eaLnBrk="1" hangingPunct="1">
              <a:lnSpc>
                <a:spcPct val="80000"/>
              </a:lnSpc>
              <a:buNone/>
              <a:defRPr/>
            </a:pPr>
            <a:r>
              <a:rPr lang="en-US" dirty="0"/>
              <a:t>**Why the Differences</a:t>
            </a:r>
          </a:p>
          <a:p>
            <a:pPr marL="1371600" lvl="3" indent="0">
              <a:lnSpc>
                <a:spcPct val="80000"/>
              </a:lnSpc>
              <a:buNone/>
              <a:defRPr/>
            </a:pPr>
            <a:r>
              <a:rPr lang="en-US" dirty="0">
                <a:solidFill>
                  <a:schemeClr val="tx1"/>
                </a:solidFill>
              </a:rPr>
              <a:t>Acquisition/Term.  </a:t>
            </a:r>
            <a:r>
              <a:rPr lang="en-US" dirty="0"/>
              <a:t>          </a:t>
            </a:r>
            <a:r>
              <a:rPr lang="en-US" dirty="0">
                <a:solidFill>
                  <a:schemeClr val="tx1"/>
                </a:solidFill>
              </a:rPr>
              <a:t>$80</a:t>
            </a:r>
            <a:r>
              <a:rPr lang="en-US" dirty="0"/>
              <a:t>0</a:t>
            </a:r>
            <a:r>
              <a:rPr lang="en-US" baseline="30000" dirty="0"/>
              <a:t>(1)</a:t>
            </a:r>
            <a:r>
              <a:rPr lang="en-US" dirty="0"/>
              <a:t> </a:t>
            </a:r>
            <a:r>
              <a:rPr lang="en-US" dirty="0">
                <a:solidFill>
                  <a:schemeClr val="tx1"/>
                </a:solidFill>
              </a:rPr>
              <a:t>	               $0</a:t>
            </a:r>
          </a:p>
          <a:p>
            <a:pPr marL="1371600" lvl="3" indent="0">
              <a:lnSpc>
                <a:spcPct val="80000"/>
              </a:lnSpc>
              <a:buNone/>
              <a:defRPr/>
            </a:pPr>
            <a:r>
              <a:rPr lang="en-US" dirty="0"/>
              <a:t>Taxes		           $654</a:t>
            </a:r>
            <a:r>
              <a:rPr lang="en-US" baseline="30000" dirty="0"/>
              <a:t>(2)</a:t>
            </a:r>
            <a:r>
              <a:rPr lang="en-US" dirty="0"/>
              <a:t>	          1,250</a:t>
            </a:r>
          </a:p>
          <a:p>
            <a:pPr marL="1371600" lvl="3" indent="0">
              <a:lnSpc>
                <a:spcPct val="80000"/>
              </a:lnSpc>
              <a:buNone/>
              <a:defRPr/>
            </a:pPr>
            <a:r>
              <a:rPr lang="en-US" dirty="0">
                <a:solidFill>
                  <a:schemeClr val="tx1"/>
                </a:solidFill>
              </a:rPr>
              <a:t>Interest		          4,227	          2,846</a:t>
            </a:r>
            <a:r>
              <a:rPr lang="en-US" baseline="30000" dirty="0">
                <a:solidFill>
                  <a:schemeClr val="tx1"/>
                </a:solidFill>
              </a:rPr>
              <a:t>(3)</a:t>
            </a:r>
          </a:p>
          <a:p>
            <a:pPr marL="1371600" lvl="3" indent="0">
              <a:lnSpc>
                <a:spcPct val="80000"/>
              </a:lnSpc>
              <a:buNone/>
              <a:defRPr/>
            </a:pPr>
            <a:r>
              <a:rPr lang="en-US" dirty="0"/>
              <a:t>Total	                    $5,682             $4,096    ($1,586)</a:t>
            </a:r>
          </a:p>
          <a:p>
            <a:pPr marL="914400" lvl="2" indent="0">
              <a:lnSpc>
                <a:spcPct val="80000"/>
              </a:lnSpc>
              <a:buNone/>
              <a:defRPr/>
            </a:pPr>
            <a:r>
              <a:rPr lang="en-US" sz="1600" baseline="30000" dirty="0">
                <a:solidFill>
                  <a:schemeClr val="tx1"/>
                </a:solidFill>
              </a:rPr>
              <a:t>(1)</a:t>
            </a:r>
            <a:r>
              <a:rPr lang="en-US" sz="1600" dirty="0">
                <a:solidFill>
                  <a:schemeClr val="tx1"/>
                </a:solidFill>
              </a:rPr>
              <a:t> Some fees for leasing but not buying, so the advantage is for buying</a:t>
            </a:r>
          </a:p>
          <a:p>
            <a:pPr marL="914400" lvl="2" indent="0">
              <a:lnSpc>
                <a:spcPct val="80000"/>
              </a:lnSpc>
              <a:buNone/>
              <a:defRPr/>
            </a:pPr>
            <a:r>
              <a:rPr lang="en-US" sz="1600" baseline="30000" dirty="0">
                <a:solidFill>
                  <a:schemeClr val="tx1"/>
                </a:solidFill>
              </a:rPr>
              <a:t>(2) </a:t>
            </a:r>
            <a:r>
              <a:rPr lang="en-US" sz="1600" dirty="0">
                <a:solidFill>
                  <a:schemeClr val="tx1"/>
                </a:solidFill>
              </a:rPr>
              <a:t>Taxes are paid on borrowed amount, and leases you borrow less, so advantage leasing</a:t>
            </a:r>
          </a:p>
          <a:p>
            <a:pPr marL="914400" lvl="2" indent="0">
              <a:lnSpc>
                <a:spcPct val="80000"/>
              </a:lnSpc>
              <a:buNone/>
              <a:defRPr/>
            </a:pPr>
            <a:r>
              <a:rPr lang="en-US" sz="1600" baseline="30000" dirty="0"/>
              <a:t>(3) </a:t>
            </a:r>
            <a:r>
              <a:rPr lang="en-US" sz="1600" dirty="0"/>
              <a:t>Interest is paid only on unamortized amount, and buying amortizes faster, so advantage buying</a:t>
            </a:r>
            <a:endParaRPr lang="en-US" sz="1600" dirty="0">
              <a:solidFill>
                <a:schemeClr val="tx1"/>
              </a:solidFill>
            </a:endParaRPr>
          </a:p>
        </p:txBody>
      </p:sp>
      <p:sp>
        <p:nvSpPr>
          <p:cNvPr id="97283" name="Rectangle 3"/>
          <p:cNvSpPr>
            <a:spLocks noChangeArrowheads="1"/>
          </p:cNvSpPr>
          <p:nvPr/>
        </p:nvSpPr>
        <p:spPr bwMode="auto">
          <a:xfrm>
            <a:off x="228600" y="1600200"/>
            <a:ext cx="8686800" cy="5029200"/>
          </a:xfrm>
          <a:prstGeom prst="rect">
            <a:avLst/>
          </a:prstGeom>
          <a:noFill/>
          <a:ln w="12700" cap="sq">
            <a:no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a:p>
        </p:txBody>
      </p:sp>
      <p:pic>
        <p:nvPicPr>
          <p:cNvPr id="2" name="Picture 1"/>
          <p:cNvPicPr>
            <a:picLocks noChangeAspect="1"/>
          </p:cNvPicPr>
          <p:nvPr/>
        </p:nvPicPr>
        <p:blipFill>
          <a:blip r:embed="rId2"/>
          <a:stretch>
            <a:fillRect/>
          </a:stretch>
        </p:blipFill>
        <p:spPr>
          <a:xfrm>
            <a:off x="3052479" y="76200"/>
            <a:ext cx="6015321" cy="1776938"/>
          </a:xfrm>
          <a:prstGeom prst="rect">
            <a:avLst/>
          </a:prstGeom>
        </p:spPr>
      </p:pic>
    </p:spTree>
    <p:extLst>
      <p:ext uri="{BB962C8B-B14F-4D97-AF65-F5344CB8AC3E}">
        <p14:creationId xmlns:p14="http://schemas.microsoft.com/office/powerpoint/2010/main" val="1446723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689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6898">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6898">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6898">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6898">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36898">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36898">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6898">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36898">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36898">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36898">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6898">
                                            <p:txEl>
                                              <p:pRg st="13" end="1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36898">
                                            <p:txEl>
                                              <p:pRg st="14" end="1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idx="1"/>
          </p:nvPr>
        </p:nvSpPr>
        <p:spPr>
          <a:xfrm>
            <a:off x="-122238" y="685800"/>
            <a:ext cx="9388476" cy="3962400"/>
          </a:xfrm>
        </p:spPr>
        <p:txBody>
          <a:bodyPr/>
          <a:lstStyle/>
          <a:p>
            <a:pPr lvl="1" eaLnBrk="1" hangingPunct="1">
              <a:lnSpc>
                <a:spcPct val="80000"/>
              </a:lnSpc>
              <a:spcBef>
                <a:spcPct val="0"/>
              </a:spcBef>
              <a:buFontTx/>
              <a:buNone/>
            </a:pPr>
            <a:r>
              <a:rPr lang="en-US" altLang="en-US" sz="1600" dirty="0"/>
              <a:t>MSRP 25,000, Negotiated/Capitalized Cost  22,000, Down Payment  2,000, Lease Term and residual 3 Years and 55%, Fees:  Acquisition $500, Registration $150, License $35, Documentation $200, Termination $300, Rent charge and Loan rate  8.35%, and Sales tax 6.25%.</a:t>
            </a:r>
          </a:p>
          <a:p>
            <a:pPr lvl="1" eaLnBrk="1" hangingPunct="1">
              <a:lnSpc>
                <a:spcPct val="80000"/>
              </a:lnSpc>
            </a:pPr>
            <a:endParaRPr lang="en-US" altLang="en-US" dirty="0"/>
          </a:p>
          <a:p>
            <a:pPr lvl="1" eaLnBrk="1" hangingPunct="1">
              <a:lnSpc>
                <a:spcPct val="80000"/>
              </a:lnSpc>
            </a:pPr>
            <a:endParaRPr lang="en-US" altLang="en-US" dirty="0"/>
          </a:p>
          <a:p>
            <a:pPr lvl="1" eaLnBrk="1" hangingPunct="1">
              <a:lnSpc>
                <a:spcPct val="80000"/>
              </a:lnSpc>
              <a:spcBef>
                <a:spcPct val="0"/>
              </a:spcBef>
              <a:buFontTx/>
              <a:buNone/>
            </a:pPr>
            <a:endParaRPr lang="en-US" altLang="en-US" sz="2000" dirty="0"/>
          </a:p>
        </p:txBody>
      </p:sp>
      <p:pic>
        <p:nvPicPr>
          <p:cNvPr id="3" name="Picture 2"/>
          <p:cNvPicPr>
            <a:picLocks noChangeAspect="1"/>
          </p:cNvPicPr>
          <p:nvPr/>
        </p:nvPicPr>
        <p:blipFill>
          <a:blip r:embed="rId2"/>
          <a:stretch>
            <a:fillRect/>
          </a:stretch>
        </p:blipFill>
        <p:spPr>
          <a:xfrm>
            <a:off x="990601" y="228600"/>
            <a:ext cx="7239000" cy="6629400"/>
          </a:xfrm>
          <a:prstGeom prst="rect">
            <a:avLst/>
          </a:prstGeom>
        </p:spPr>
      </p:pic>
    </p:spTree>
    <p:extLst>
      <p:ext uri="{BB962C8B-B14F-4D97-AF65-F5344CB8AC3E}">
        <p14:creationId xmlns:p14="http://schemas.microsoft.com/office/powerpoint/2010/main" val="1099660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296863" y="685800"/>
            <a:ext cx="8550275" cy="944563"/>
          </a:xfrm>
        </p:spPr>
        <p:txBody>
          <a:bodyPr/>
          <a:lstStyle/>
          <a:p>
            <a:pPr eaLnBrk="1" hangingPunct="1"/>
            <a:r>
              <a:rPr lang="en-US" altLang="en-US"/>
              <a:t>Case Study #2</a:t>
            </a:r>
          </a:p>
        </p:txBody>
      </p:sp>
      <p:sp>
        <p:nvSpPr>
          <p:cNvPr id="86019" name="Rectangle 3"/>
          <p:cNvSpPr>
            <a:spLocks noGrp="1" noChangeArrowheads="1"/>
          </p:cNvSpPr>
          <p:nvPr>
            <p:ph idx="1"/>
          </p:nvPr>
        </p:nvSpPr>
        <p:spPr>
          <a:xfrm>
            <a:off x="914400" y="1600200"/>
            <a:ext cx="7620000" cy="5105400"/>
          </a:xfrm>
        </p:spPr>
        <p:txBody>
          <a:bodyPr/>
          <a:lstStyle/>
          <a:p>
            <a:pPr eaLnBrk="1" hangingPunct="1">
              <a:buFont typeface="Wingdings" panose="05000000000000000000" pitchFamily="2" charset="2"/>
              <a:buNone/>
            </a:pPr>
            <a:r>
              <a:rPr lang="en-US" altLang="en-US" sz="2400"/>
              <a:t>Data</a:t>
            </a:r>
          </a:p>
          <a:p>
            <a:pPr eaLnBrk="1" hangingPunct="1"/>
            <a:r>
              <a:rPr lang="en-US" altLang="en-US" sz="2400"/>
              <a:t>Andrea is considering the costs of owning a vehicle valued and sold for $30,000. Auto Loan Amount: $30,000, Duration: 4 years, APR:  8.65%</a:t>
            </a:r>
          </a:p>
          <a:p>
            <a:pPr lvl="1" eaLnBrk="1" hangingPunct="1"/>
            <a:r>
              <a:rPr lang="en-US" altLang="en-US"/>
              <a:t>Property taxes:  2% of the vehicle value per year</a:t>
            </a:r>
          </a:p>
          <a:p>
            <a:pPr lvl="1" eaLnBrk="1" hangingPunct="1"/>
            <a:r>
              <a:rPr lang="en-US" altLang="en-US"/>
              <a:t>Sales Taxes:  3% of the sales price</a:t>
            </a:r>
          </a:p>
          <a:p>
            <a:pPr lvl="1" eaLnBrk="1" hangingPunct="1"/>
            <a:r>
              <a:rPr lang="en-US" altLang="en-US"/>
              <a:t>Title and Tags:  $40 per year</a:t>
            </a:r>
          </a:p>
          <a:p>
            <a:pPr lvl="1" eaLnBrk="1" hangingPunct="1"/>
            <a:r>
              <a:rPr lang="en-US" altLang="en-US"/>
              <a:t>Maintenance and Usage Costs:  $1,500 per year</a:t>
            </a:r>
          </a:p>
          <a:p>
            <a:pPr lvl="1" eaLnBrk="1" hangingPunct="1"/>
            <a:r>
              <a:rPr lang="en-US" altLang="en-US"/>
              <a:t>Insurance:  $2,000 per year</a:t>
            </a:r>
          </a:p>
          <a:p>
            <a:pPr eaLnBrk="1" hangingPunct="1">
              <a:buFont typeface="Wingdings" panose="05000000000000000000" pitchFamily="2" charset="2"/>
              <a:buNone/>
            </a:pPr>
            <a:r>
              <a:rPr lang="en-US" altLang="en-US" sz="2400"/>
              <a:t>Calculations</a:t>
            </a:r>
          </a:p>
          <a:p>
            <a:pPr eaLnBrk="1" hangingPunct="1"/>
            <a:r>
              <a:rPr lang="en-US" altLang="en-US" sz="2400"/>
              <a:t> Calculate the total first year cost of ownership.</a:t>
            </a:r>
          </a:p>
          <a:p>
            <a:pPr eaLnBrk="1" hangingPunct="1">
              <a:buFont typeface="Wingdings" panose="05000000000000000000" pitchFamily="2" charset="2"/>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60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60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601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601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601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601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6019">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601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685800" y="685800"/>
            <a:ext cx="7772400" cy="944563"/>
          </a:xfrm>
        </p:spPr>
        <p:txBody>
          <a:bodyPr/>
          <a:lstStyle/>
          <a:p>
            <a:pPr eaLnBrk="1" hangingPunct="1"/>
            <a:r>
              <a:rPr lang="en-US" altLang="en-US"/>
              <a:t>Case Study #2 Answer</a:t>
            </a:r>
          </a:p>
        </p:txBody>
      </p:sp>
      <p:sp>
        <p:nvSpPr>
          <p:cNvPr id="338947" name="Rectangle 3"/>
          <p:cNvSpPr>
            <a:spLocks noGrp="1" noChangeArrowheads="1"/>
          </p:cNvSpPr>
          <p:nvPr>
            <p:ph idx="1"/>
          </p:nvPr>
        </p:nvSpPr>
        <p:spPr>
          <a:xfrm>
            <a:off x="914400" y="1600200"/>
            <a:ext cx="7254875" cy="4724400"/>
          </a:xfrm>
        </p:spPr>
        <p:txBody>
          <a:bodyPr/>
          <a:lstStyle/>
          <a:p>
            <a:pPr eaLnBrk="1" hangingPunct="1"/>
            <a:r>
              <a:rPr lang="en-US" altLang="en-US" sz="2400">
                <a:cs typeface="Times New Roman" panose="02020603050405020304" pitchFamily="18" charset="0"/>
              </a:rPr>
              <a:t>$30,000 4 years APR 8.65% will have payments of $741.58 x 12 = </a:t>
            </a:r>
          </a:p>
          <a:p>
            <a:pPr lvl="1" eaLnBrk="1" hangingPunct="1"/>
            <a:r>
              <a:rPr lang="en-US" altLang="en-US">
                <a:cs typeface="Times New Roman" panose="02020603050405020304" pitchFamily="18" charset="0"/>
              </a:rPr>
              <a:t>$8,898.91 payments in year 1</a:t>
            </a:r>
            <a:endParaRPr lang="en-US" altLang="en-US">
              <a:latin typeface="Arial" panose="020B0604020202020204" pitchFamily="34" charset="0"/>
              <a:cs typeface="Arial" panose="020B0604020202020204" pitchFamily="34" charset="0"/>
            </a:endParaRPr>
          </a:p>
          <a:p>
            <a:pPr lvl="1" eaLnBrk="1" hangingPunct="1"/>
            <a:r>
              <a:rPr lang="en-US" altLang="en-US">
                <a:cs typeface="Times New Roman" panose="02020603050405020304" pitchFamily="18" charset="0"/>
              </a:rPr>
              <a:t>   $600 Property Tax </a:t>
            </a:r>
          </a:p>
          <a:p>
            <a:pPr lvl="1" eaLnBrk="1" hangingPunct="1"/>
            <a:r>
              <a:rPr lang="en-US" altLang="en-US">
                <a:cs typeface="Times New Roman" panose="02020603050405020304" pitchFamily="18" charset="0"/>
              </a:rPr>
              <a:t>   $900 Sales Tax </a:t>
            </a:r>
          </a:p>
          <a:p>
            <a:pPr lvl="1" eaLnBrk="1" hangingPunct="1"/>
            <a:r>
              <a:rPr lang="en-US" altLang="en-US">
                <a:cs typeface="Times New Roman" panose="02020603050405020304" pitchFamily="18" charset="0"/>
              </a:rPr>
              <a:t>     $40 Title/tags </a:t>
            </a:r>
            <a:endParaRPr lang="en-US" altLang="en-US">
              <a:latin typeface="Arial" panose="020B0604020202020204" pitchFamily="34" charset="0"/>
              <a:cs typeface="Arial" panose="020B0604020202020204" pitchFamily="34" charset="0"/>
            </a:endParaRPr>
          </a:p>
          <a:p>
            <a:pPr lvl="1" eaLnBrk="1" hangingPunct="1"/>
            <a:r>
              <a:rPr lang="en-US" altLang="en-US">
                <a:cs typeface="Times New Roman" panose="02020603050405020304" pitchFamily="18" charset="0"/>
              </a:rPr>
              <a:t>$1,500 Maintenance/usage </a:t>
            </a:r>
          </a:p>
          <a:p>
            <a:pPr lvl="1" eaLnBrk="1" hangingPunct="1"/>
            <a:r>
              <a:rPr lang="en-US" altLang="en-US">
                <a:cs typeface="Times New Roman" panose="02020603050405020304" pitchFamily="18" charset="0"/>
              </a:rPr>
              <a:t>$2,000 Insurance </a:t>
            </a:r>
            <a:endParaRPr lang="en-US" altLang="en-US">
              <a:latin typeface="Arial" panose="020B0604020202020204" pitchFamily="34" charset="0"/>
              <a:cs typeface="Arial" panose="020B0604020202020204" pitchFamily="34" charset="0"/>
            </a:endParaRPr>
          </a:p>
          <a:p>
            <a:pPr lvl="1" eaLnBrk="1" hangingPunct="1">
              <a:buFontTx/>
              <a:buNone/>
            </a:pPr>
            <a:r>
              <a:rPr lang="en-US" altLang="en-US">
                <a:cs typeface="Times New Roman" panose="02020603050405020304" pitchFamily="18" charset="0"/>
              </a:rPr>
              <a:t> $13,938.91 for the total cost for the first year</a:t>
            </a:r>
          </a:p>
          <a:p>
            <a:pPr lvl="1" eaLnBrk="1" hangingPunct="1">
              <a:buFontTx/>
              <a:buNone/>
            </a:pPr>
            <a:r>
              <a:rPr lang="en-US" altLang="en-US">
                <a:cs typeface="Times New Roman" panose="02020603050405020304" pitchFamily="18" charset="0"/>
              </a:rPr>
              <a:t>Note:  If you include your sales tax in the loan, the payment is $30,000 * (1.03) = PV = $30,900, N = 48, I = 8.65, PMT ? = $763.82 * 12 =  $9,165.87</a:t>
            </a:r>
          </a:p>
          <a:p>
            <a:pPr lvl="1" eaLnBrk="1" hangingPunct="1">
              <a:buFontTx/>
              <a:buNone/>
            </a:pPr>
            <a:endParaRPr lang="en-US" altLang="en-US">
              <a:latin typeface="Arial" panose="020B0604020202020204" pitchFamily="34" charset="0"/>
              <a:cs typeface="Arial" panose="020B0604020202020204" pitchFamily="34" charset="0"/>
            </a:endParaRPr>
          </a:p>
          <a:p>
            <a:pPr lvl="1" eaLnBrk="1" hangingPunct="1">
              <a:lnSpc>
                <a:spcPct val="90000"/>
              </a:lnSpc>
              <a:buFontTx/>
              <a:buNone/>
            </a:pPr>
            <a:endParaRPr lang="en-US" altLang="en-US" sz="3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8947">
                                            <p:txEl>
                                              <p:pRg st="0" end="0"/>
                                            </p:txEl>
                                          </p:spTgt>
                                        </p:tgtEl>
                                        <p:attrNameLst>
                                          <p:attrName>style.visibility</p:attrName>
                                        </p:attrNameLst>
                                      </p:cBhvr>
                                      <p:to>
                                        <p:strVal val="visible"/>
                                      </p:to>
                                    </p:set>
                                    <p:anim calcmode="lin" valueType="num">
                                      <p:cBhvr additive="base">
                                        <p:cTn id="7" dur="500" fill="hold"/>
                                        <p:tgtEl>
                                          <p:spTgt spid="3389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89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8947">
                                            <p:txEl>
                                              <p:pRg st="1" end="1"/>
                                            </p:txEl>
                                          </p:spTgt>
                                        </p:tgtEl>
                                        <p:attrNameLst>
                                          <p:attrName>style.visibility</p:attrName>
                                        </p:attrNameLst>
                                      </p:cBhvr>
                                      <p:to>
                                        <p:strVal val="visible"/>
                                      </p:to>
                                    </p:set>
                                    <p:anim calcmode="lin" valueType="num">
                                      <p:cBhvr additive="base">
                                        <p:cTn id="13" dur="500" fill="hold"/>
                                        <p:tgtEl>
                                          <p:spTgt spid="3389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89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8947">
                                            <p:txEl>
                                              <p:pRg st="2" end="2"/>
                                            </p:txEl>
                                          </p:spTgt>
                                        </p:tgtEl>
                                        <p:attrNameLst>
                                          <p:attrName>style.visibility</p:attrName>
                                        </p:attrNameLst>
                                      </p:cBhvr>
                                      <p:to>
                                        <p:strVal val="visible"/>
                                      </p:to>
                                    </p:set>
                                    <p:anim calcmode="lin" valueType="num">
                                      <p:cBhvr additive="base">
                                        <p:cTn id="19" dur="500" fill="hold"/>
                                        <p:tgtEl>
                                          <p:spTgt spid="3389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89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8947">
                                            <p:txEl>
                                              <p:pRg st="3" end="3"/>
                                            </p:txEl>
                                          </p:spTgt>
                                        </p:tgtEl>
                                        <p:attrNameLst>
                                          <p:attrName>style.visibility</p:attrName>
                                        </p:attrNameLst>
                                      </p:cBhvr>
                                      <p:to>
                                        <p:strVal val="visible"/>
                                      </p:to>
                                    </p:set>
                                    <p:anim calcmode="lin" valueType="num">
                                      <p:cBhvr additive="base">
                                        <p:cTn id="25" dur="500" fill="hold"/>
                                        <p:tgtEl>
                                          <p:spTgt spid="3389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89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38947">
                                            <p:txEl>
                                              <p:pRg st="4" end="4"/>
                                            </p:txEl>
                                          </p:spTgt>
                                        </p:tgtEl>
                                        <p:attrNameLst>
                                          <p:attrName>style.visibility</p:attrName>
                                        </p:attrNameLst>
                                      </p:cBhvr>
                                      <p:to>
                                        <p:strVal val="visible"/>
                                      </p:to>
                                    </p:set>
                                    <p:anim calcmode="lin" valueType="num">
                                      <p:cBhvr additive="base">
                                        <p:cTn id="31" dur="500" fill="hold"/>
                                        <p:tgtEl>
                                          <p:spTgt spid="33894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389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38947">
                                            <p:txEl>
                                              <p:pRg st="5" end="5"/>
                                            </p:txEl>
                                          </p:spTgt>
                                        </p:tgtEl>
                                        <p:attrNameLst>
                                          <p:attrName>style.visibility</p:attrName>
                                        </p:attrNameLst>
                                      </p:cBhvr>
                                      <p:to>
                                        <p:strVal val="visible"/>
                                      </p:to>
                                    </p:set>
                                    <p:anim calcmode="lin" valueType="num">
                                      <p:cBhvr additive="base">
                                        <p:cTn id="37" dur="500" fill="hold"/>
                                        <p:tgtEl>
                                          <p:spTgt spid="33894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3894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38947">
                                            <p:txEl>
                                              <p:pRg st="6" end="6"/>
                                            </p:txEl>
                                          </p:spTgt>
                                        </p:tgtEl>
                                        <p:attrNameLst>
                                          <p:attrName>style.visibility</p:attrName>
                                        </p:attrNameLst>
                                      </p:cBhvr>
                                      <p:to>
                                        <p:strVal val="visible"/>
                                      </p:to>
                                    </p:set>
                                    <p:anim calcmode="lin" valueType="num">
                                      <p:cBhvr additive="base">
                                        <p:cTn id="43" dur="500" fill="hold"/>
                                        <p:tgtEl>
                                          <p:spTgt spid="33894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3894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38947">
                                            <p:txEl>
                                              <p:pRg st="7" end="7"/>
                                            </p:txEl>
                                          </p:spTgt>
                                        </p:tgtEl>
                                        <p:attrNameLst>
                                          <p:attrName>style.visibility</p:attrName>
                                        </p:attrNameLst>
                                      </p:cBhvr>
                                      <p:to>
                                        <p:strVal val="visible"/>
                                      </p:to>
                                    </p:set>
                                    <p:anim calcmode="lin" valueType="num">
                                      <p:cBhvr additive="base">
                                        <p:cTn id="49" dur="500" fill="hold"/>
                                        <p:tgtEl>
                                          <p:spTgt spid="338947">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3894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38947">
                                            <p:txEl>
                                              <p:pRg st="8" end="8"/>
                                            </p:txEl>
                                          </p:spTgt>
                                        </p:tgtEl>
                                        <p:attrNameLst>
                                          <p:attrName>style.visibility</p:attrName>
                                        </p:attrNameLst>
                                      </p:cBhvr>
                                      <p:to>
                                        <p:strVal val="visible"/>
                                      </p:to>
                                    </p:set>
                                    <p:anim calcmode="lin" valueType="num">
                                      <p:cBhvr additive="base">
                                        <p:cTn id="55" dur="500" fill="hold"/>
                                        <p:tgtEl>
                                          <p:spTgt spid="338947">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3894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47" grpId="0" uiExpand="1" build="p" bldLvl="3"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0" y="685800"/>
            <a:ext cx="9144000" cy="858838"/>
          </a:xfrm>
        </p:spPr>
        <p:txBody>
          <a:bodyPr/>
          <a:lstStyle/>
          <a:p>
            <a:pPr eaLnBrk="1" hangingPunct="1"/>
            <a:r>
              <a:rPr lang="en-US" altLang="en-US" dirty="0"/>
              <a:t>Case Study #3.  How to you Buy A Used Auto?</a:t>
            </a:r>
          </a:p>
        </p:txBody>
      </p:sp>
      <p:sp>
        <p:nvSpPr>
          <p:cNvPr id="144387" name="Rectangle 3"/>
          <p:cNvSpPr>
            <a:spLocks noGrp="1" noChangeArrowheads="1"/>
          </p:cNvSpPr>
          <p:nvPr>
            <p:ph idx="1"/>
          </p:nvPr>
        </p:nvSpPr>
        <p:spPr>
          <a:xfrm>
            <a:off x="914400" y="1600200"/>
            <a:ext cx="7315200" cy="5029200"/>
          </a:xfrm>
        </p:spPr>
        <p:txBody>
          <a:bodyPr/>
          <a:lstStyle/>
          <a:p>
            <a:pPr eaLnBrk="1" hangingPunct="1">
              <a:spcBef>
                <a:spcPts val="600"/>
              </a:spcBef>
            </a:pPr>
            <a:r>
              <a:rPr lang="en-US" altLang="en-US" sz="2000" dirty="0">
                <a:cs typeface="Times New Roman" panose="02020603050405020304" pitchFamily="18" charset="0"/>
              </a:rPr>
              <a:t>Note:  This section was originally in my slides, but I never had time to get to them.  I include them here, as a problem for those who are interested. Please talk with me if you have any questions</a:t>
            </a:r>
          </a:p>
          <a:p>
            <a:pPr eaLnBrk="1" hangingPunct="1">
              <a:spcBef>
                <a:spcPts val="600"/>
              </a:spcBef>
            </a:pPr>
            <a:r>
              <a:rPr lang="en-US" altLang="en-US" sz="2400" dirty="0">
                <a:cs typeface="Times New Roman" panose="02020603050405020304" pitchFamily="18" charset="0"/>
              </a:rPr>
              <a:t>Key questions to ask on buying a used car:</a:t>
            </a:r>
          </a:p>
          <a:p>
            <a:pPr lvl="1" eaLnBrk="1" hangingPunct="1">
              <a:spcBef>
                <a:spcPts val="600"/>
              </a:spcBef>
            </a:pPr>
            <a:r>
              <a:rPr lang="en-US" altLang="en-US" sz="2000" dirty="0">
                <a:cs typeface="Times New Roman" panose="02020603050405020304" pitchFamily="18" charset="0"/>
              </a:rPr>
              <a:t>1.  Can I afford this car? </a:t>
            </a:r>
          </a:p>
          <a:p>
            <a:pPr lvl="2" eaLnBrk="1" hangingPunct="1">
              <a:spcBef>
                <a:spcPts val="600"/>
              </a:spcBef>
            </a:pPr>
            <a:r>
              <a:rPr lang="en-US" altLang="en-US" sz="2000" dirty="0">
                <a:cs typeface="Times New Roman" panose="02020603050405020304" pitchFamily="18" charset="0"/>
              </a:rPr>
              <a:t>Will it fit into my monthly budget?  Is it a need?</a:t>
            </a:r>
          </a:p>
          <a:p>
            <a:pPr lvl="1" eaLnBrk="1" hangingPunct="1">
              <a:spcBef>
                <a:spcPts val="600"/>
              </a:spcBef>
            </a:pPr>
            <a:r>
              <a:rPr lang="en-US" altLang="en-US" sz="2000" dirty="0">
                <a:cs typeface="Times New Roman" panose="02020603050405020304" pitchFamily="18" charset="0"/>
              </a:rPr>
              <a:t>2.  Does it meet my current driving needs? </a:t>
            </a:r>
          </a:p>
          <a:p>
            <a:pPr lvl="2" eaLnBrk="1" hangingPunct="1">
              <a:spcBef>
                <a:spcPts val="600"/>
              </a:spcBef>
            </a:pPr>
            <a:r>
              <a:rPr lang="en-US" altLang="en-US" sz="2000" dirty="0">
                <a:cs typeface="Times New Roman" panose="02020603050405020304" pitchFamily="18" charset="0"/>
              </a:rPr>
              <a:t>What  type of driving you do?  Shop for a car that meets your needs and driving patterns</a:t>
            </a:r>
          </a:p>
          <a:p>
            <a:pPr lvl="1" eaLnBrk="1" hangingPunct="1">
              <a:spcBef>
                <a:spcPts val="600"/>
              </a:spcBef>
            </a:pPr>
            <a:r>
              <a:rPr lang="en-US" altLang="en-US" sz="2000" dirty="0">
                <a:cs typeface="Times New Roman" panose="02020603050405020304" pitchFamily="18" charset="0"/>
              </a:rPr>
              <a:t>3.  Will it meet my future needs? </a:t>
            </a:r>
          </a:p>
          <a:p>
            <a:pPr lvl="2" eaLnBrk="1" hangingPunct="1">
              <a:spcBef>
                <a:spcPts val="600"/>
              </a:spcBef>
            </a:pPr>
            <a:r>
              <a:rPr lang="en-US" altLang="en-US" sz="2000" dirty="0">
                <a:cs typeface="Times New Roman" panose="02020603050405020304" pitchFamily="18" charset="0"/>
              </a:rPr>
              <a:t>Consider how you will feel about this car a year or two from now? Will your family be growing? </a:t>
            </a:r>
          </a:p>
          <a:p>
            <a:pPr lvl="1" eaLnBrk="1" hangingPunct="1">
              <a:spcBef>
                <a:spcPts val="600"/>
              </a:spcBef>
            </a:pPr>
            <a:r>
              <a:rPr lang="en-US" altLang="en-US" sz="2000" dirty="0">
                <a:cs typeface="Times New Roman" panose="02020603050405020304" pitchFamily="18" charset="0"/>
              </a:rPr>
              <a:t>4.  Does it meet my preferences? </a:t>
            </a:r>
          </a:p>
          <a:p>
            <a:pPr lvl="2" eaLnBrk="1" hangingPunct="1">
              <a:spcBef>
                <a:spcPts val="600"/>
              </a:spcBef>
            </a:pPr>
            <a:r>
              <a:rPr lang="en-US" altLang="en-US" sz="2000" dirty="0">
                <a:cs typeface="Times New Roman" panose="02020603050405020304" pitchFamily="18" charset="0"/>
              </a:rPr>
              <a:t>Gas mileage, sedan/SUV/truck, 2-door/4-door, safety?</a:t>
            </a:r>
          </a:p>
        </p:txBody>
      </p:sp>
    </p:spTree>
    <p:extLst>
      <p:ext uri="{BB962C8B-B14F-4D97-AF65-F5344CB8AC3E}">
        <p14:creationId xmlns:p14="http://schemas.microsoft.com/office/powerpoint/2010/main" val="6605475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4387">
                                            <p:txEl>
                                              <p:pRg st="0" end="0"/>
                                            </p:txEl>
                                          </p:spTgt>
                                        </p:tgtEl>
                                        <p:attrNameLst>
                                          <p:attrName>style.visibility</p:attrName>
                                        </p:attrNameLst>
                                      </p:cBhvr>
                                      <p:to>
                                        <p:strVal val="visible"/>
                                      </p:to>
                                    </p:set>
                                    <p:anim calcmode="lin" valueType="num">
                                      <p:cBhvr additive="base">
                                        <p:cTn id="7" dur="500" fill="hold"/>
                                        <p:tgtEl>
                                          <p:spTgt spid="1443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4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4387">
                                            <p:txEl>
                                              <p:pRg st="1" end="1"/>
                                            </p:txEl>
                                          </p:spTgt>
                                        </p:tgtEl>
                                        <p:attrNameLst>
                                          <p:attrName>style.visibility</p:attrName>
                                        </p:attrNameLst>
                                      </p:cBhvr>
                                      <p:to>
                                        <p:strVal val="visible"/>
                                      </p:to>
                                    </p:set>
                                    <p:anim calcmode="lin" valueType="num">
                                      <p:cBhvr additive="base">
                                        <p:cTn id="13" dur="500" fill="hold"/>
                                        <p:tgtEl>
                                          <p:spTgt spid="1443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43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4387">
                                            <p:txEl>
                                              <p:pRg st="2" end="2"/>
                                            </p:txEl>
                                          </p:spTgt>
                                        </p:tgtEl>
                                        <p:attrNameLst>
                                          <p:attrName>style.visibility</p:attrName>
                                        </p:attrNameLst>
                                      </p:cBhvr>
                                      <p:to>
                                        <p:strVal val="visible"/>
                                      </p:to>
                                    </p:set>
                                    <p:anim calcmode="lin" valueType="num">
                                      <p:cBhvr additive="base">
                                        <p:cTn id="19" dur="500" fill="hold"/>
                                        <p:tgtEl>
                                          <p:spTgt spid="1443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4387">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44387">
                                            <p:txEl>
                                              <p:pRg st="3" end="3"/>
                                            </p:txEl>
                                          </p:spTgt>
                                        </p:tgtEl>
                                        <p:attrNameLst>
                                          <p:attrName>style.visibility</p:attrName>
                                        </p:attrNameLst>
                                      </p:cBhvr>
                                      <p:to>
                                        <p:strVal val="visible"/>
                                      </p:to>
                                    </p:set>
                                    <p:anim calcmode="lin" valueType="num">
                                      <p:cBhvr additive="base">
                                        <p:cTn id="23" dur="500" fill="hold"/>
                                        <p:tgtEl>
                                          <p:spTgt spid="144387">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44387">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44387">
                                            <p:txEl>
                                              <p:pRg st="4" end="4"/>
                                            </p:txEl>
                                          </p:spTgt>
                                        </p:tgtEl>
                                        <p:attrNameLst>
                                          <p:attrName>style.visibility</p:attrName>
                                        </p:attrNameLst>
                                      </p:cBhvr>
                                      <p:to>
                                        <p:strVal val="visible"/>
                                      </p:to>
                                    </p:set>
                                    <p:anim calcmode="lin" valueType="num">
                                      <p:cBhvr additive="base">
                                        <p:cTn id="27" dur="500" fill="hold"/>
                                        <p:tgtEl>
                                          <p:spTgt spid="14438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4438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44387">
                                            <p:txEl>
                                              <p:pRg st="5" end="5"/>
                                            </p:txEl>
                                          </p:spTgt>
                                        </p:tgtEl>
                                        <p:attrNameLst>
                                          <p:attrName>style.visibility</p:attrName>
                                        </p:attrNameLst>
                                      </p:cBhvr>
                                      <p:to>
                                        <p:strVal val="visible"/>
                                      </p:to>
                                    </p:set>
                                    <p:anim calcmode="lin" valueType="num">
                                      <p:cBhvr additive="base">
                                        <p:cTn id="31" dur="500" fill="hold"/>
                                        <p:tgtEl>
                                          <p:spTgt spid="14438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4387">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44387">
                                            <p:txEl>
                                              <p:pRg st="6" end="6"/>
                                            </p:txEl>
                                          </p:spTgt>
                                        </p:tgtEl>
                                        <p:attrNameLst>
                                          <p:attrName>style.visibility</p:attrName>
                                        </p:attrNameLst>
                                      </p:cBhvr>
                                      <p:to>
                                        <p:strVal val="visible"/>
                                      </p:to>
                                    </p:set>
                                    <p:anim calcmode="lin" valueType="num">
                                      <p:cBhvr additive="base">
                                        <p:cTn id="35" dur="500" fill="hold"/>
                                        <p:tgtEl>
                                          <p:spTgt spid="144387">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44387">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44387">
                                            <p:txEl>
                                              <p:pRg st="7" end="7"/>
                                            </p:txEl>
                                          </p:spTgt>
                                        </p:tgtEl>
                                        <p:attrNameLst>
                                          <p:attrName>style.visibility</p:attrName>
                                        </p:attrNameLst>
                                      </p:cBhvr>
                                      <p:to>
                                        <p:strVal val="visible"/>
                                      </p:to>
                                    </p:set>
                                    <p:anim calcmode="lin" valueType="num">
                                      <p:cBhvr additive="base">
                                        <p:cTn id="39" dur="500" fill="hold"/>
                                        <p:tgtEl>
                                          <p:spTgt spid="144387">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44387">
                                            <p:txEl>
                                              <p:pRg st="7" end="7"/>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4387">
                                            <p:txEl>
                                              <p:pRg st="8" end="8"/>
                                            </p:txEl>
                                          </p:spTgt>
                                        </p:tgtEl>
                                        <p:attrNameLst>
                                          <p:attrName>style.visibility</p:attrName>
                                        </p:attrNameLst>
                                      </p:cBhvr>
                                      <p:to>
                                        <p:strVal val="visible"/>
                                      </p:to>
                                    </p:set>
                                    <p:anim calcmode="lin" valueType="num">
                                      <p:cBhvr additive="base">
                                        <p:cTn id="43" dur="500" fill="hold"/>
                                        <p:tgtEl>
                                          <p:spTgt spid="144387">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44387">
                                            <p:txEl>
                                              <p:pRg st="8" end="8"/>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44387">
                                            <p:txEl>
                                              <p:pRg st="9" end="9"/>
                                            </p:txEl>
                                          </p:spTgt>
                                        </p:tgtEl>
                                        <p:attrNameLst>
                                          <p:attrName>style.visibility</p:attrName>
                                        </p:attrNameLst>
                                      </p:cBhvr>
                                      <p:to>
                                        <p:strVal val="visible"/>
                                      </p:to>
                                    </p:set>
                                    <p:anim calcmode="lin" valueType="num">
                                      <p:cBhvr additive="base">
                                        <p:cTn id="47" dur="500" fill="hold"/>
                                        <p:tgtEl>
                                          <p:spTgt spid="144387">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4438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uiExpand="1" build="p" bldLvl="3"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85800" y="642938"/>
            <a:ext cx="7772400" cy="944562"/>
          </a:xfrm>
        </p:spPr>
        <p:txBody>
          <a:bodyPr/>
          <a:lstStyle/>
          <a:p>
            <a:pPr eaLnBrk="1" hangingPunct="1"/>
            <a:r>
              <a:rPr lang="en-US" altLang="en-US">
                <a:cs typeface="Times New Roman" panose="02020603050405020304" pitchFamily="18" charset="0"/>
              </a:rPr>
              <a:t>Getting the Best Deal</a:t>
            </a:r>
          </a:p>
        </p:txBody>
      </p:sp>
      <p:sp>
        <p:nvSpPr>
          <p:cNvPr id="147459" name="Rectangle 3"/>
          <p:cNvSpPr>
            <a:spLocks noGrp="1" noChangeArrowheads="1"/>
          </p:cNvSpPr>
          <p:nvPr>
            <p:ph idx="1"/>
          </p:nvPr>
        </p:nvSpPr>
        <p:spPr>
          <a:xfrm>
            <a:off x="914400" y="1600200"/>
            <a:ext cx="7239000" cy="4876800"/>
          </a:xfrm>
        </p:spPr>
        <p:txBody>
          <a:bodyPr/>
          <a:lstStyle/>
          <a:p>
            <a:pPr marL="457200" indent="-457200" eaLnBrk="1" hangingPunct="1">
              <a:spcBef>
                <a:spcPts val="600"/>
              </a:spcBef>
            </a:pPr>
            <a:r>
              <a:rPr lang="en-US" altLang="en-US" dirty="0">
                <a:cs typeface="Times New Roman" panose="02020603050405020304" pitchFamily="18" charset="0"/>
              </a:rPr>
              <a:t>The cost of a vehicle is based on its reliability, performance and popularity</a:t>
            </a:r>
          </a:p>
          <a:p>
            <a:pPr marL="1027113" lvl="1" indent="-455613" eaLnBrk="1" hangingPunct="1">
              <a:spcBef>
                <a:spcPts val="600"/>
              </a:spcBef>
            </a:pPr>
            <a:r>
              <a:rPr lang="en-US" altLang="en-US" dirty="0">
                <a:cs typeface="Times New Roman" panose="02020603050405020304" pitchFamily="18" charset="0"/>
              </a:rPr>
              <a:t>Of course you want a car that is reliable and performs well. But do you want the same used car everyone else wants? </a:t>
            </a:r>
          </a:p>
          <a:p>
            <a:pPr marL="1370013" lvl="2" eaLnBrk="1" hangingPunct="1">
              <a:spcBef>
                <a:spcPts val="600"/>
              </a:spcBef>
            </a:pPr>
            <a:r>
              <a:rPr lang="en-US" altLang="en-US" dirty="0">
                <a:cs typeface="Times New Roman" panose="02020603050405020304" pitchFamily="18" charset="0"/>
              </a:rPr>
              <a:t>If so, you will pay a premium for it. In some cases, the only difference is the nameplate</a:t>
            </a:r>
          </a:p>
          <a:p>
            <a:pPr marL="1370013" lvl="2" eaLnBrk="1" hangingPunct="1">
              <a:spcBef>
                <a:spcPts val="600"/>
              </a:spcBef>
            </a:pPr>
            <a:r>
              <a:rPr lang="en-US" altLang="en-US" dirty="0">
                <a:cs typeface="Times New Roman" panose="02020603050405020304" pitchFamily="18" charset="0"/>
              </a:rPr>
              <a:t>Check reliability at </a:t>
            </a:r>
            <a:r>
              <a:rPr lang="en-US" altLang="en-US" dirty="0">
                <a:cs typeface="Times New Roman" panose="02020603050405020304" pitchFamily="18" charset="0"/>
                <a:hlinkClick r:id="rId2"/>
              </a:rPr>
              <a:t>www.consumerreports.com</a:t>
            </a:r>
            <a:endParaRPr lang="en-US" altLang="en-US" dirty="0">
              <a:cs typeface="Times New Roman" panose="02020603050405020304" pitchFamily="18" charset="0"/>
            </a:endParaRPr>
          </a:p>
        </p:txBody>
      </p:sp>
    </p:spTree>
    <p:extLst>
      <p:ext uri="{BB962C8B-B14F-4D97-AF65-F5344CB8AC3E}">
        <p14:creationId xmlns:p14="http://schemas.microsoft.com/office/powerpoint/2010/main" val="42520554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7459">
                                            <p:txEl>
                                              <p:pRg st="0" end="0"/>
                                            </p:txEl>
                                          </p:spTgt>
                                        </p:tgtEl>
                                        <p:attrNameLst>
                                          <p:attrName>style.visibility</p:attrName>
                                        </p:attrNameLst>
                                      </p:cBhvr>
                                      <p:to>
                                        <p:strVal val="visible"/>
                                      </p:to>
                                    </p:set>
                                    <p:anim calcmode="lin" valueType="num">
                                      <p:cBhvr additive="base">
                                        <p:cTn id="7" dur="500" fill="hold"/>
                                        <p:tgtEl>
                                          <p:spTgt spid="147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7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7459">
                                            <p:txEl>
                                              <p:pRg st="1" end="1"/>
                                            </p:txEl>
                                          </p:spTgt>
                                        </p:tgtEl>
                                        <p:attrNameLst>
                                          <p:attrName>style.visibility</p:attrName>
                                        </p:attrNameLst>
                                      </p:cBhvr>
                                      <p:to>
                                        <p:strVal val="visible"/>
                                      </p:to>
                                    </p:set>
                                    <p:anim calcmode="lin" valueType="num">
                                      <p:cBhvr additive="base">
                                        <p:cTn id="13" dur="500" fill="hold"/>
                                        <p:tgtEl>
                                          <p:spTgt spid="1474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745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47459">
                                            <p:txEl>
                                              <p:pRg st="2" end="2"/>
                                            </p:txEl>
                                          </p:spTgt>
                                        </p:tgtEl>
                                        <p:attrNameLst>
                                          <p:attrName>style.visibility</p:attrName>
                                        </p:attrNameLst>
                                      </p:cBhvr>
                                      <p:to>
                                        <p:strVal val="visible"/>
                                      </p:to>
                                    </p:set>
                                    <p:anim calcmode="lin" valueType="num">
                                      <p:cBhvr additive="base">
                                        <p:cTn id="17" dur="500" fill="hold"/>
                                        <p:tgtEl>
                                          <p:spTgt spid="14745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4745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7459">
                                            <p:txEl>
                                              <p:pRg st="3" end="3"/>
                                            </p:txEl>
                                          </p:spTgt>
                                        </p:tgtEl>
                                        <p:attrNameLst>
                                          <p:attrName>style.visibility</p:attrName>
                                        </p:attrNameLst>
                                      </p:cBhvr>
                                      <p:to>
                                        <p:strVal val="visible"/>
                                      </p:to>
                                    </p:set>
                                    <p:anim calcmode="lin" valueType="num">
                                      <p:cBhvr additive="base">
                                        <p:cTn id="21" dur="500" fill="hold"/>
                                        <p:tgtEl>
                                          <p:spTgt spid="14745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4745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uiExpand="1" build="p" bldLvl="2"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914400" y="685800"/>
            <a:ext cx="7315200" cy="922338"/>
          </a:xfrm>
        </p:spPr>
        <p:txBody>
          <a:bodyPr/>
          <a:lstStyle/>
          <a:p>
            <a:pPr eaLnBrk="1" hangingPunct="1"/>
            <a:r>
              <a:rPr lang="en-US" altLang="en-US" sz="3200" dirty="0"/>
              <a:t>1.a. Choosing a Vehicle:</a:t>
            </a:r>
            <a:br>
              <a:rPr lang="en-US" altLang="en-US" sz="3200" dirty="0"/>
            </a:br>
            <a:r>
              <a:rPr lang="en-US" altLang="en-US" sz="3200" dirty="0"/>
              <a:t>Know Your Vision, Goals and Budget </a:t>
            </a:r>
          </a:p>
        </p:txBody>
      </p:sp>
      <p:sp>
        <p:nvSpPr>
          <p:cNvPr id="328707" name="Rectangle 3"/>
          <p:cNvSpPr>
            <a:spLocks noGrp="1" noChangeArrowheads="1"/>
          </p:cNvSpPr>
          <p:nvPr>
            <p:ph idx="1"/>
          </p:nvPr>
        </p:nvSpPr>
        <p:spPr>
          <a:xfrm>
            <a:off x="914400" y="1600200"/>
            <a:ext cx="7270750" cy="4724400"/>
          </a:xfrm>
        </p:spPr>
        <p:txBody>
          <a:bodyPr/>
          <a:lstStyle/>
          <a:p>
            <a:pPr eaLnBrk="1" hangingPunct="1"/>
            <a:r>
              <a:rPr lang="en-US" altLang="en-US" dirty="0"/>
              <a:t>Know your vision, goals and budget</a:t>
            </a:r>
          </a:p>
          <a:p>
            <a:pPr lvl="1" eaLnBrk="1" hangingPunct="1"/>
            <a:r>
              <a:rPr lang="en-US" altLang="en-US" dirty="0"/>
              <a:t>Do you know your auto vision, goals and budget?</a:t>
            </a:r>
          </a:p>
          <a:p>
            <a:pPr lvl="2" eaLnBrk="1" hangingPunct="1"/>
            <a:r>
              <a:rPr lang="en-US" altLang="en-US" dirty="0"/>
              <a:t>Does your car fit your budget, or your budget fit your car?</a:t>
            </a:r>
          </a:p>
          <a:p>
            <a:pPr lvl="3" eaLnBrk="1" hangingPunct="1"/>
            <a:r>
              <a:rPr lang="en-US" altLang="en-US" dirty="0"/>
              <a:t>If you are planning to finance the vehicle (not recommended), are there sufficient funds to cover the costs and still attain your other goals</a:t>
            </a:r>
          </a:p>
          <a:p>
            <a:pPr lvl="3" eaLnBrk="1" hangingPunct="1"/>
            <a:r>
              <a:rPr lang="en-US" altLang="en-US" dirty="0"/>
              <a:t>Are you putting aside money each month to purchase another vehicle in the future </a:t>
            </a:r>
          </a:p>
          <a:p>
            <a:pPr lvl="1" eaLnBrk="1" hangingPunct="1">
              <a:buFontTx/>
              <a:buNone/>
            </a:pPr>
            <a:endParaRPr lang="en-US" altLang="en-US" dirty="0"/>
          </a:p>
        </p:txBody>
      </p:sp>
    </p:spTree>
    <p:extLst>
      <p:ext uri="{BB962C8B-B14F-4D97-AF65-F5344CB8AC3E}">
        <p14:creationId xmlns:p14="http://schemas.microsoft.com/office/powerpoint/2010/main" val="7951402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8707">
                                            <p:txEl>
                                              <p:pRg st="0" end="0"/>
                                            </p:txEl>
                                          </p:spTgt>
                                        </p:tgtEl>
                                        <p:attrNameLst>
                                          <p:attrName>style.visibility</p:attrName>
                                        </p:attrNameLst>
                                      </p:cBhvr>
                                      <p:to>
                                        <p:strVal val="visible"/>
                                      </p:to>
                                    </p:set>
                                    <p:anim calcmode="lin" valueType="num">
                                      <p:cBhvr additive="base">
                                        <p:cTn id="7" dur="500" fill="hold"/>
                                        <p:tgtEl>
                                          <p:spTgt spid="3287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87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8707">
                                            <p:txEl>
                                              <p:pRg st="1" end="1"/>
                                            </p:txEl>
                                          </p:spTgt>
                                        </p:tgtEl>
                                        <p:attrNameLst>
                                          <p:attrName>style.visibility</p:attrName>
                                        </p:attrNameLst>
                                      </p:cBhvr>
                                      <p:to>
                                        <p:strVal val="visible"/>
                                      </p:to>
                                    </p:set>
                                    <p:anim calcmode="lin" valueType="num">
                                      <p:cBhvr additive="base">
                                        <p:cTn id="13" dur="500" fill="hold"/>
                                        <p:tgtEl>
                                          <p:spTgt spid="3287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87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28707">
                                            <p:txEl>
                                              <p:pRg st="2" end="2"/>
                                            </p:txEl>
                                          </p:spTgt>
                                        </p:tgtEl>
                                        <p:attrNameLst>
                                          <p:attrName>style.visibility</p:attrName>
                                        </p:attrNameLst>
                                      </p:cBhvr>
                                      <p:to>
                                        <p:strVal val="visible"/>
                                      </p:to>
                                    </p:set>
                                    <p:anim calcmode="lin" valueType="num">
                                      <p:cBhvr additive="base">
                                        <p:cTn id="17" dur="500" fill="hold"/>
                                        <p:tgtEl>
                                          <p:spTgt spid="3287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287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28707">
                                            <p:txEl>
                                              <p:pRg st="3" end="3"/>
                                            </p:txEl>
                                          </p:spTgt>
                                        </p:tgtEl>
                                        <p:attrNameLst>
                                          <p:attrName>style.visibility</p:attrName>
                                        </p:attrNameLst>
                                      </p:cBhvr>
                                      <p:to>
                                        <p:strVal val="visible"/>
                                      </p:to>
                                    </p:set>
                                    <p:anim calcmode="lin" valueType="num">
                                      <p:cBhvr additive="base">
                                        <p:cTn id="21" dur="500" fill="hold"/>
                                        <p:tgtEl>
                                          <p:spTgt spid="3287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287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28707">
                                            <p:txEl>
                                              <p:pRg st="4" end="4"/>
                                            </p:txEl>
                                          </p:spTgt>
                                        </p:tgtEl>
                                        <p:attrNameLst>
                                          <p:attrName>style.visibility</p:attrName>
                                        </p:attrNameLst>
                                      </p:cBhvr>
                                      <p:to>
                                        <p:strVal val="visible"/>
                                      </p:to>
                                    </p:set>
                                    <p:anim calcmode="lin" valueType="num">
                                      <p:cBhvr additive="base">
                                        <p:cTn id="25" dur="500" fill="hold"/>
                                        <p:tgtEl>
                                          <p:spTgt spid="3287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870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7" grpId="0" uiExpand="1" build="p" bldLvl="2"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685800"/>
            <a:ext cx="7772400" cy="944563"/>
          </a:xfrm>
        </p:spPr>
        <p:txBody>
          <a:bodyPr/>
          <a:lstStyle/>
          <a:p>
            <a:pPr eaLnBrk="1" hangingPunct="1"/>
            <a:r>
              <a:rPr lang="en-US" altLang="en-US">
                <a:cs typeface="Times New Roman" panose="02020603050405020304" pitchFamily="18" charset="0"/>
              </a:rPr>
              <a:t>If You Must Finance the Car</a:t>
            </a:r>
          </a:p>
        </p:txBody>
      </p:sp>
      <p:sp>
        <p:nvSpPr>
          <p:cNvPr id="183299" name="Rectangle 3"/>
          <p:cNvSpPr>
            <a:spLocks noGrp="1" noChangeArrowheads="1"/>
          </p:cNvSpPr>
          <p:nvPr>
            <p:ph idx="1"/>
          </p:nvPr>
        </p:nvSpPr>
        <p:spPr>
          <a:xfrm>
            <a:off x="914400" y="1600200"/>
            <a:ext cx="7315200" cy="4114800"/>
          </a:xfrm>
        </p:spPr>
        <p:txBody>
          <a:bodyPr/>
          <a:lstStyle/>
          <a:p>
            <a:pPr eaLnBrk="1" hangingPunct="1">
              <a:lnSpc>
                <a:spcPct val="90000"/>
              </a:lnSpc>
            </a:pPr>
            <a:r>
              <a:rPr lang="en-US" altLang="en-US">
                <a:cs typeface="Times New Roman" panose="02020603050405020304" pitchFamily="18" charset="0"/>
              </a:rPr>
              <a:t>I do not recommend financing a vehicle!</a:t>
            </a:r>
          </a:p>
          <a:p>
            <a:pPr lvl="1" eaLnBrk="1" hangingPunct="1"/>
            <a:r>
              <a:rPr lang="en-US" altLang="en-US"/>
              <a:t>This is not a preferred method—don’t borrow</a:t>
            </a:r>
          </a:p>
          <a:p>
            <a:pPr lvl="1" eaLnBrk="1" hangingPunct="1"/>
            <a:r>
              <a:rPr lang="en-US" altLang="en-US">
                <a:cs typeface="Times New Roman" panose="02020603050405020304" pitchFamily="18" charset="0"/>
              </a:rPr>
              <a:t>But if you must:</a:t>
            </a:r>
          </a:p>
          <a:p>
            <a:pPr lvl="2" eaLnBrk="1" hangingPunct="1"/>
            <a:r>
              <a:rPr lang="en-US" altLang="en-US">
                <a:cs typeface="Times New Roman" panose="02020603050405020304" pitchFamily="18" charset="0"/>
              </a:rPr>
              <a:t>Get your financing approved beforehand from a credit union or other financial institution</a:t>
            </a:r>
          </a:p>
          <a:p>
            <a:pPr lvl="3" eaLnBrk="1" hangingPunct="1"/>
            <a:r>
              <a:rPr lang="en-US" altLang="en-US">
                <a:cs typeface="Times New Roman" panose="02020603050405020304" pitchFamily="18" charset="0"/>
              </a:rPr>
              <a:t>Do not use in-house financing unless you get special deals (0% financing) or unless it is very competitive</a:t>
            </a:r>
          </a:p>
          <a:p>
            <a:pPr lvl="4" eaLnBrk="1" hangingPunct="1"/>
            <a:r>
              <a:rPr lang="en-US" altLang="en-US">
                <a:cs typeface="Times New Roman" panose="02020603050405020304" pitchFamily="18" charset="0"/>
              </a:rPr>
              <a:t>Make sure you read the fine print completely!</a:t>
            </a:r>
          </a:p>
        </p:txBody>
      </p:sp>
    </p:spTree>
    <p:extLst>
      <p:ext uri="{BB962C8B-B14F-4D97-AF65-F5344CB8AC3E}">
        <p14:creationId xmlns:p14="http://schemas.microsoft.com/office/powerpoint/2010/main" val="305376828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3299">
                                            <p:txEl>
                                              <p:pRg st="0" end="0"/>
                                            </p:txEl>
                                          </p:spTgt>
                                        </p:tgtEl>
                                        <p:attrNameLst>
                                          <p:attrName>style.visibility</p:attrName>
                                        </p:attrNameLst>
                                      </p:cBhvr>
                                      <p:to>
                                        <p:strVal val="visible"/>
                                      </p:to>
                                    </p:set>
                                    <p:anim calcmode="lin" valueType="num">
                                      <p:cBhvr additive="base">
                                        <p:cTn id="7" dur="500" fill="hold"/>
                                        <p:tgtEl>
                                          <p:spTgt spid="1832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32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3299">
                                            <p:txEl>
                                              <p:pRg st="1" end="1"/>
                                            </p:txEl>
                                          </p:spTgt>
                                        </p:tgtEl>
                                        <p:attrNameLst>
                                          <p:attrName>style.visibility</p:attrName>
                                        </p:attrNameLst>
                                      </p:cBhvr>
                                      <p:to>
                                        <p:strVal val="visible"/>
                                      </p:to>
                                    </p:set>
                                    <p:anim calcmode="lin" valueType="num">
                                      <p:cBhvr additive="base">
                                        <p:cTn id="13" dur="500" fill="hold"/>
                                        <p:tgtEl>
                                          <p:spTgt spid="1832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32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3299">
                                            <p:txEl>
                                              <p:pRg st="2" end="2"/>
                                            </p:txEl>
                                          </p:spTgt>
                                        </p:tgtEl>
                                        <p:attrNameLst>
                                          <p:attrName>style.visibility</p:attrName>
                                        </p:attrNameLst>
                                      </p:cBhvr>
                                      <p:to>
                                        <p:strVal val="visible"/>
                                      </p:to>
                                    </p:set>
                                    <p:anim calcmode="lin" valueType="num">
                                      <p:cBhvr additive="base">
                                        <p:cTn id="17" dur="500" fill="hold"/>
                                        <p:tgtEl>
                                          <p:spTgt spid="1832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32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3299">
                                            <p:txEl>
                                              <p:pRg st="3" end="3"/>
                                            </p:txEl>
                                          </p:spTgt>
                                        </p:tgtEl>
                                        <p:attrNameLst>
                                          <p:attrName>style.visibility</p:attrName>
                                        </p:attrNameLst>
                                      </p:cBhvr>
                                      <p:to>
                                        <p:strVal val="visible"/>
                                      </p:to>
                                    </p:set>
                                    <p:anim calcmode="lin" valueType="num">
                                      <p:cBhvr additive="base">
                                        <p:cTn id="21" dur="500" fill="hold"/>
                                        <p:tgtEl>
                                          <p:spTgt spid="1832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32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3299">
                                            <p:txEl>
                                              <p:pRg st="4" end="4"/>
                                            </p:txEl>
                                          </p:spTgt>
                                        </p:tgtEl>
                                        <p:attrNameLst>
                                          <p:attrName>style.visibility</p:attrName>
                                        </p:attrNameLst>
                                      </p:cBhvr>
                                      <p:to>
                                        <p:strVal val="visible"/>
                                      </p:to>
                                    </p:set>
                                    <p:anim calcmode="lin" valueType="num">
                                      <p:cBhvr additive="base">
                                        <p:cTn id="25" dur="500" fill="hold"/>
                                        <p:tgtEl>
                                          <p:spTgt spid="1832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32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3299">
                                            <p:txEl>
                                              <p:pRg st="5" end="5"/>
                                            </p:txEl>
                                          </p:spTgt>
                                        </p:tgtEl>
                                        <p:attrNameLst>
                                          <p:attrName>style.visibility</p:attrName>
                                        </p:attrNameLst>
                                      </p:cBhvr>
                                      <p:to>
                                        <p:strVal val="visible"/>
                                      </p:to>
                                    </p:set>
                                    <p:anim calcmode="lin" valueType="num">
                                      <p:cBhvr additive="base">
                                        <p:cTn id="29" dur="500" fill="hold"/>
                                        <p:tgtEl>
                                          <p:spTgt spid="1832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329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9" grpId="0" uiExpand="1" build="p" bldLvl="2"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685800"/>
            <a:ext cx="7772400" cy="858838"/>
          </a:xfrm>
        </p:spPr>
        <p:txBody>
          <a:bodyPr/>
          <a:lstStyle/>
          <a:p>
            <a:pPr eaLnBrk="1" hangingPunct="1"/>
            <a:r>
              <a:rPr lang="en-US" altLang="en-US"/>
              <a:t>Getting Used Car Financing</a:t>
            </a:r>
          </a:p>
        </p:txBody>
      </p:sp>
      <p:sp>
        <p:nvSpPr>
          <p:cNvPr id="187395" name="Rectangle 3"/>
          <p:cNvSpPr>
            <a:spLocks noGrp="1" noChangeArrowheads="1"/>
          </p:cNvSpPr>
          <p:nvPr>
            <p:ph idx="1"/>
          </p:nvPr>
        </p:nvSpPr>
        <p:spPr>
          <a:xfrm>
            <a:off x="914400" y="1600200"/>
            <a:ext cx="7315200" cy="4648200"/>
          </a:xfrm>
        </p:spPr>
        <p:txBody>
          <a:bodyPr/>
          <a:lstStyle/>
          <a:p>
            <a:pPr eaLnBrk="1" hangingPunct="1">
              <a:spcBef>
                <a:spcPts val="600"/>
              </a:spcBef>
            </a:pPr>
            <a:r>
              <a:rPr lang="en-US" altLang="en-US">
                <a:cs typeface="Times New Roman" panose="02020603050405020304" pitchFamily="18" charset="0"/>
              </a:rPr>
              <a:t>If you must borrow, there are several different lenders available for funding a dealership used car loan</a:t>
            </a:r>
          </a:p>
          <a:p>
            <a:pPr lvl="1" eaLnBrk="1" hangingPunct="1">
              <a:spcBef>
                <a:spcPts val="600"/>
              </a:spcBef>
            </a:pPr>
            <a:r>
              <a:rPr lang="en-US" altLang="en-US">
                <a:cs typeface="Times New Roman" panose="02020603050405020304" pitchFamily="18" charset="0"/>
              </a:rPr>
              <a:t>Banks and credit unions</a:t>
            </a:r>
          </a:p>
          <a:p>
            <a:pPr lvl="2" eaLnBrk="1" hangingPunct="1">
              <a:spcBef>
                <a:spcPts val="600"/>
              </a:spcBef>
            </a:pPr>
            <a:r>
              <a:rPr lang="en-US" altLang="en-US">
                <a:cs typeface="Times New Roman" panose="02020603050405020304" pitchFamily="18" charset="0"/>
              </a:rPr>
              <a:t>This is generally the cheapest form of borrowing (after parents) </a:t>
            </a:r>
          </a:p>
          <a:p>
            <a:pPr lvl="2" eaLnBrk="1" hangingPunct="1">
              <a:spcBef>
                <a:spcPts val="600"/>
              </a:spcBef>
            </a:pPr>
            <a:r>
              <a:rPr lang="en-US" altLang="en-US">
                <a:cs typeface="Times New Roman" panose="02020603050405020304" pitchFamily="18" charset="0"/>
              </a:rPr>
              <a:t>Banks will typically only finance a car that is less than five years old</a:t>
            </a:r>
          </a:p>
          <a:p>
            <a:pPr lvl="1" eaLnBrk="1" hangingPunct="1">
              <a:spcBef>
                <a:spcPts val="600"/>
              </a:spcBef>
            </a:pPr>
            <a:r>
              <a:rPr lang="en-US" altLang="en-US">
                <a:cs typeface="Times New Roman" panose="02020603050405020304" pitchFamily="18" charset="0"/>
              </a:rPr>
              <a:t>Auto Dealerships. </a:t>
            </a:r>
          </a:p>
          <a:p>
            <a:pPr lvl="2" eaLnBrk="1" hangingPunct="1">
              <a:spcBef>
                <a:spcPts val="600"/>
              </a:spcBef>
            </a:pPr>
            <a:r>
              <a:rPr lang="en-US" altLang="en-US">
                <a:cs typeface="Times New Roman" panose="02020603050405020304" pitchFamily="18" charset="0"/>
              </a:rPr>
              <a:t>Dealerships will consistently have the worst interest rates because they are selling you their services</a:t>
            </a:r>
          </a:p>
        </p:txBody>
      </p:sp>
    </p:spTree>
    <p:extLst>
      <p:ext uri="{BB962C8B-B14F-4D97-AF65-F5344CB8AC3E}">
        <p14:creationId xmlns:p14="http://schemas.microsoft.com/office/powerpoint/2010/main" val="150949049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7395">
                                            <p:txEl>
                                              <p:pRg st="0" end="0"/>
                                            </p:txEl>
                                          </p:spTgt>
                                        </p:tgtEl>
                                        <p:attrNameLst>
                                          <p:attrName>style.visibility</p:attrName>
                                        </p:attrNameLst>
                                      </p:cBhvr>
                                      <p:to>
                                        <p:strVal val="visible"/>
                                      </p:to>
                                    </p:set>
                                    <p:anim calcmode="lin" valueType="num">
                                      <p:cBhvr additive="base">
                                        <p:cTn id="7" dur="500" fill="hold"/>
                                        <p:tgtEl>
                                          <p:spTgt spid="1873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73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7395">
                                            <p:txEl>
                                              <p:pRg st="1" end="1"/>
                                            </p:txEl>
                                          </p:spTgt>
                                        </p:tgtEl>
                                        <p:attrNameLst>
                                          <p:attrName>style.visibility</p:attrName>
                                        </p:attrNameLst>
                                      </p:cBhvr>
                                      <p:to>
                                        <p:strVal val="visible"/>
                                      </p:to>
                                    </p:set>
                                    <p:anim calcmode="lin" valueType="num">
                                      <p:cBhvr additive="base">
                                        <p:cTn id="13" dur="500" fill="hold"/>
                                        <p:tgtEl>
                                          <p:spTgt spid="1873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73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7395">
                                            <p:txEl>
                                              <p:pRg st="2" end="2"/>
                                            </p:txEl>
                                          </p:spTgt>
                                        </p:tgtEl>
                                        <p:attrNameLst>
                                          <p:attrName>style.visibility</p:attrName>
                                        </p:attrNameLst>
                                      </p:cBhvr>
                                      <p:to>
                                        <p:strVal val="visible"/>
                                      </p:to>
                                    </p:set>
                                    <p:anim calcmode="lin" valueType="num">
                                      <p:cBhvr additive="base">
                                        <p:cTn id="17" dur="500" fill="hold"/>
                                        <p:tgtEl>
                                          <p:spTgt spid="1873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73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7395">
                                            <p:txEl>
                                              <p:pRg st="3" end="3"/>
                                            </p:txEl>
                                          </p:spTgt>
                                        </p:tgtEl>
                                        <p:attrNameLst>
                                          <p:attrName>style.visibility</p:attrName>
                                        </p:attrNameLst>
                                      </p:cBhvr>
                                      <p:to>
                                        <p:strVal val="visible"/>
                                      </p:to>
                                    </p:set>
                                    <p:anim calcmode="lin" valueType="num">
                                      <p:cBhvr additive="base">
                                        <p:cTn id="21" dur="500" fill="hold"/>
                                        <p:tgtEl>
                                          <p:spTgt spid="1873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73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7395">
                                            <p:txEl>
                                              <p:pRg st="4" end="4"/>
                                            </p:txEl>
                                          </p:spTgt>
                                        </p:tgtEl>
                                        <p:attrNameLst>
                                          <p:attrName>style.visibility</p:attrName>
                                        </p:attrNameLst>
                                      </p:cBhvr>
                                      <p:to>
                                        <p:strVal val="visible"/>
                                      </p:to>
                                    </p:set>
                                    <p:anim calcmode="lin" valueType="num">
                                      <p:cBhvr additive="base">
                                        <p:cTn id="25" dur="500" fill="hold"/>
                                        <p:tgtEl>
                                          <p:spTgt spid="1873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73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7395">
                                            <p:txEl>
                                              <p:pRg st="5" end="5"/>
                                            </p:txEl>
                                          </p:spTgt>
                                        </p:tgtEl>
                                        <p:attrNameLst>
                                          <p:attrName>style.visibility</p:attrName>
                                        </p:attrNameLst>
                                      </p:cBhvr>
                                      <p:to>
                                        <p:strVal val="visible"/>
                                      </p:to>
                                    </p:set>
                                    <p:anim calcmode="lin" valueType="num">
                                      <p:cBhvr additive="base">
                                        <p:cTn id="29" dur="500" fill="hold"/>
                                        <p:tgtEl>
                                          <p:spTgt spid="1873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739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5" grpId="0" uiExpand="1" build="p" bldLvl="2"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685800"/>
            <a:ext cx="7772400" cy="944563"/>
          </a:xfrm>
        </p:spPr>
        <p:txBody>
          <a:bodyPr/>
          <a:lstStyle/>
          <a:p>
            <a:pPr eaLnBrk="1" hangingPunct="1"/>
            <a:r>
              <a:rPr lang="en-US" altLang="en-US">
                <a:cs typeface="Times New Roman" panose="02020603050405020304" pitchFamily="18" charset="0"/>
              </a:rPr>
              <a:t>Financing a Used Car </a:t>
            </a:r>
            <a:r>
              <a:rPr lang="en-US" altLang="en-US" sz="2400">
                <a:cs typeface="Times New Roman" panose="02020603050405020304" pitchFamily="18" charset="0"/>
              </a:rPr>
              <a:t>(continued)</a:t>
            </a:r>
          </a:p>
        </p:txBody>
      </p:sp>
      <p:sp>
        <p:nvSpPr>
          <p:cNvPr id="186371" name="Rectangle 3"/>
          <p:cNvSpPr>
            <a:spLocks noGrp="1" noChangeArrowheads="1"/>
          </p:cNvSpPr>
          <p:nvPr>
            <p:ph idx="1"/>
          </p:nvPr>
        </p:nvSpPr>
        <p:spPr>
          <a:xfrm>
            <a:off x="914400" y="1600200"/>
            <a:ext cx="7239000" cy="4495800"/>
          </a:xfrm>
        </p:spPr>
        <p:txBody>
          <a:bodyPr/>
          <a:lstStyle/>
          <a:p>
            <a:pPr marL="457200" indent="-457200" eaLnBrk="1" hangingPunct="1">
              <a:spcBef>
                <a:spcPts val="600"/>
              </a:spcBef>
            </a:pPr>
            <a:r>
              <a:rPr lang="en-US" altLang="en-US" dirty="0">
                <a:cs typeface="Times New Roman" panose="02020603050405020304" pitchFamily="18" charset="0"/>
              </a:rPr>
              <a:t>When looking for a lender, it is also important to consider the maximum length of the loan</a:t>
            </a:r>
          </a:p>
          <a:p>
            <a:pPr marL="1027113" lvl="1" indent="-455613" eaLnBrk="1" hangingPunct="1">
              <a:spcBef>
                <a:spcPts val="600"/>
              </a:spcBef>
            </a:pPr>
            <a:r>
              <a:rPr lang="en-US" altLang="en-US" dirty="0">
                <a:cs typeface="Times New Roman" panose="02020603050405020304" pitchFamily="18" charset="0"/>
              </a:rPr>
              <a:t>The good news is that most banks have 60-month programs for late used models </a:t>
            </a:r>
          </a:p>
          <a:p>
            <a:pPr marL="1027113" lvl="1" indent="-455613" eaLnBrk="1" hangingPunct="1">
              <a:spcBef>
                <a:spcPts val="600"/>
              </a:spcBef>
            </a:pPr>
            <a:r>
              <a:rPr lang="en-US" altLang="en-US" dirty="0">
                <a:cs typeface="Times New Roman" panose="02020603050405020304" pitchFamily="18" charset="0"/>
              </a:rPr>
              <a:t>However, the older the vehicle, the less likely it will sustain for a full 60 months</a:t>
            </a:r>
          </a:p>
          <a:p>
            <a:pPr marL="1370013" lvl="2" eaLnBrk="1" hangingPunct="1">
              <a:spcBef>
                <a:spcPts val="600"/>
              </a:spcBef>
            </a:pPr>
            <a:r>
              <a:rPr lang="en-US" altLang="en-US" dirty="0">
                <a:cs typeface="Times New Roman" panose="02020603050405020304" pitchFamily="18" charset="0"/>
              </a:rPr>
              <a:t>In general, the older the vehicle, the shorter the loan length.  An older vehicle is not good collateral for a loan.</a:t>
            </a:r>
          </a:p>
          <a:p>
            <a:pPr marL="1370013" lvl="2" eaLnBrk="1" hangingPunct="1">
              <a:spcBef>
                <a:spcPts val="600"/>
              </a:spcBef>
            </a:pPr>
            <a:r>
              <a:rPr lang="en-US" altLang="en-US" dirty="0">
                <a:cs typeface="Times New Roman" panose="02020603050405020304" pitchFamily="18" charset="0"/>
              </a:rPr>
              <a:t>I recommend loans of 36 months or less</a:t>
            </a:r>
          </a:p>
        </p:txBody>
      </p:sp>
    </p:spTree>
    <p:extLst>
      <p:ext uri="{BB962C8B-B14F-4D97-AF65-F5344CB8AC3E}">
        <p14:creationId xmlns:p14="http://schemas.microsoft.com/office/powerpoint/2010/main" val="39537835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6371">
                                            <p:txEl>
                                              <p:pRg st="0" end="0"/>
                                            </p:txEl>
                                          </p:spTgt>
                                        </p:tgtEl>
                                        <p:attrNameLst>
                                          <p:attrName>style.visibility</p:attrName>
                                        </p:attrNameLst>
                                      </p:cBhvr>
                                      <p:to>
                                        <p:strVal val="visible"/>
                                      </p:to>
                                    </p:set>
                                    <p:anim calcmode="lin" valueType="num">
                                      <p:cBhvr additive="base">
                                        <p:cTn id="7" dur="500" fill="hold"/>
                                        <p:tgtEl>
                                          <p:spTgt spid="1863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63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6371">
                                            <p:txEl>
                                              <p:pRg st="1" end="1"/>
                                            </p:txEl>
                                          </p:spTgt>
                                        </p:tgtEl>
                                        <p:attrNameLst>
                                          <p:attrName>style.visibility</p:attrName>
                                        </p:attrNameLst>
                                      </p:cBhvr>
                                      <p:to>
                                        <p:strVal val="visible"/>
                                      </p:to>
                                    </p:set>
                                    <p:anim calcmode="lin" valueType="num">
                                      <p:cBhvr additive="base">
                                        <p:cTn id="13" dur="400" fill="hold"/>
                                        <p:tgtEl>
                                          <p:spTgt spid="186371">
                                            <p:txEl>
                                              <p:pRg st="1" end="1"/>
                                            </p:txEl>
                                          </p:spTgt>
                                        </p:tgtEl>
                                        <p:attrNameLst>
                                          <p:attrName>ppt_x</p:attrName>
                                        </p:attrNameLst>
                                      </p:cBhvr>
                                      <p:tavLst>
                                        <p:tav tm="0">
                                          <p:val>
                                            <p:strVal val="0-#ppt_w/2"/>
                                          </p:val>
                                        </p:tav>
                                        <p:tav tm="100000">
                                          <p:val>
                                            <p:strVal val="#ppt_x"/>
                                          </p:val>
                                        </p:tav>
                                      </p:tavLst>
                                    </p:anim>
                                    <p:anim calcmode="lin" valueType="num">
                                      <p:cBhvr additive="base">
                                        <p:cTn id="14" dur="400" fill="hold"/>
                                        <p:tgtEl>
                                          <p:spTgt spid="1863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6371">
                                            <p:txEl>
                                              <p:pRg st="2" end="2"/>
                                            </p:txEl>
                                          </p:spTgt>
                                        </p:tgtEl>
                                        <p:attrNameLst>
                                          <p:attrName>style.visibility</p:attrName>
                                        </p:attrNameLst>
                                      </p:cBhvr>
                                      <p:to>
                                        <p:strVal val="visible"/>
                                      </p:to>
                                    </p:set>
                                    <p:anim calcmode="lin" valueType="num">
                                      <p:cBhvr additive="base">
                                        <p:cTn id="17" dur="500" fill="hold"/>
                                        <p:tgtEl>
                                          <p:spTgt spid="1863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63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6371">
                                            <p:txEl>
                                              <p:pRg st="3" end="3"/>
                                            </p:txEl>
                                          </p:spTgt>
                                        </p:tgtEl>
                                        <p:attrNameLst>
                                          <p:attrName>style.visibility</p:attrName>
                                        </p:attrNameLst>
                                      </p:cBhvr>
                                      <p:to>
                                        <p:strVal val="visible"/>
                                      </p:to>
                                    </p:set>
                                    <p:anim calcmode="lin" valueType="num">
                                      <p:cBhvr additive="base">
                                        <p:cTn id="21" dur="500" fill="hold"/>
                                        <p:tgtEl>
                                          <p:spTgt spid="1863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63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6371">
                                            <p:txEl>
                                              <p:pRg st="4" end="4"/>
                                            </p:txEl>
                                          </p:spTgt>
                                        </p:tgtEl>
                                        <p:attrNameLst>
                                          <p:attrName>style.visibility</p:attrName>
                                        </p:attrNameLst>
                                      </p:cBhvr>
                                      <p:to>
                                        <p:strVal val="visible"/>
                                      </p:to>
                                    </p:set>
                                    <p:anim calcmode="lin" valueType="num">
                                      <p:cBhvr additive="base">
                                        <p:cTn id="25" dur="500" fill="hold"/>
                                        <p:tgtEl>
                                          <p:spTgt spid="1863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637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1" grpId="0" uiExpand="1"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5800" y="685800"/>
            <a:ext cx="7772400" cy="858838"/>
          </a:xfrm>
        </p:spPr>
        <p:txBody>
          <a:bodyPr/>
          <a:lstStyle/>
          <a:p>
            <a:pPr eaLnBrk="1" hangingPunct="1"/>
            <a:r>
              <a:rPr lang="en-US" altLang="en-US">
                <a:cs typeface="Times New Roman" panose="02020603050405020304" pitchFamily="18" charset="0"/>
              </a:rPr>
              <a:t>Sources of Used Cars</a:t>
            </a:r>
          </a:p>
        </p:txBody>
      </p:sp>
      <p:sp>
        <p:nvSpPr>
          <p:cNvPr id="148483" name="Rectangle 3"/>
          <p:cNvSpPr>
            <a:spLocks noGrp="1" noChangeArrowheads="1"/>
          </p:cNvSpPr>
          <p:nvPr>
            <p:ph idx="1"/>
          </p:nvPr>
        </p:nvSpPr>
        <p:spPr>
          <a:xfrm>
            <a:off x="914400" y="1600200"/>
            <a:ext cx="7315200" cy="5105400"/>
          </a:xfrm>
        </p:spPr>
        <p:txBody>
          <a:bodyPr/>
          <a:lstStyle/>
          <a:p>
            <a:pPr marL="457200" indent="-457200" eaLnBrk="1" hangingPunct="1"/>
            <a:r>
              <a:rPr lang="en-US" altLang="en-US" dirty="0">
                <a:cs typeface="Times New Roman" panose="02020603050405020304" pitchFamily="18" charset="0"/>
              </a:rPr>
              <a:t>The three most common places from which you can buy used cars are the following:</a:t>
            </a:r>
          </a:p>
          <a:p>
            <a:pPr marL="1027113" lvl="1" indent="-455613" eaLnBrk="1" hangingPunct="1"/>
            <a:r>
              <a:rPr lang="en-US" altLang="en-US" dirty="0">
                <a:cs typeface="Times New Roman" panose="02020603050405020304" pitchFamily="18" charset="0"/>
              </a:rPr>
              <a:t>1. Private parties</a:t>
            </a:r>
          </a:p>
          <a:p>
            <a:pPr marL="1370013" lvl="2" eaLnBrk="1" hangingPunct="1"/>
            <a:r>
              <a:rPr lang="en-US" altLang="en-US" dirty="0">
                <a:cs typeface="Times New Roman" panose="02020603050405020304" pitchFamily="18" charset="0"/>
              </a:rPr>
              <a:t>Generally the most reasonable prices, but no warranty</a:t>
            </a:r>
          </a:p>
          <a:p>
            <a:pPr marL="1027113" lvl="1" indent="-455613" eaLnBrk="1" hangingPunct="1"/>
            <a:r>
              <a:rPr lang="en-US" altLang="en-US" dirty="0">
                <a:cs typeface="Times New Roman" panose="02020603050405020304" pitchFamily="18" charset="0"/>
              </a:rPr>
              <a:t>2. New car dealerships</a:t>
            </a:r>
          </a:p>
          <a:p>
            <a:pPr marL="1370013" lvl="2" eaLnBrk="1" hangingPunct="1"/>
            <a:r>
              <a:rPr lang="en-US" altLang="en-US" dirty="0">
                <a:cs typeface="Times New Roman" panose="02020603050405020304" pitchFamily="18" charset="0"/>
              </a:rPr>
              <a:t>Some may be backed by warranties</a:t>
            </a:r>
          </a:p>
          <a:p>
            <a:pPr marL="1027113" lvl="1" indent="-455613" eaLnBrk="1" hangingPunct="1"/>
            <a:r>
              <a:rPr lang="en-US" altLang="en-US" dirty="0">
                <a:cs typeface="Times New Roman" panose="02020603050405020304" pitchFamily="18" charset="0"/>
              </a:rPr>
              <a:t>3. Used car lots</a:t>
            </a:r>
          </a:p>
          <a:p>
            <a:pPr marL="1370013" lvl="2" eaLnBrk="1" hangingPunct="1"/>
            <a:r>
              <a:rPr lang="en-US" altLang="en-US" dirty="0">
                <a:cs typeface="Times New Roman" panose="02020603050405020304" pitchFamily="18" charset="0"/>
              </a:rPr>
              <a:t>May be run by rental car agencies.</a:t>
            </a:r>
          </a:p>
          <a:p>
            <a:pPr marL="1370013" lvl="2" eaLnBrk="1" hangingPunct="1"/>
            <a:r>
              <a:rPr lang="en-US" altLang="en-US" dirty="0">
                <a:cs typeface="Times New Roman" panose="02020603050405020304" pitchFamily="18" charset="0"/>
              </a:rPr>
              <a:t>Sometimes no haggle buying, competitive prices, and perhaps the factory warranty may still be in effect</a:t>
            </a:r>
            <a:br>
              <a:rPr lang="en-US" altLang="en-US" dirty="0">
                <a:cs typeface="Times New Roman" panose="02020603050405020304" pitchFamily="18" charset="0"/>
              </a:rPr>
            </a:br>
            <a:endParaRPr lang="en-US" altLang="en-US" dirty="0">
              <a:cs typeface="Times New Roman" panose="02020603050405020304" pitchFamily="18" charset="0"/>
            </a:endParaRPr>
          </a:p>
        </p:txBody>
      </p:sp>
    </p:spTree>
    <p:extLst>
      <p:ext uri="{BB962C8B-B14F-4D97-AF65-F5344CB8AC3E}">
        <p14:creationId xmlns:p14="http://schemas.microsoft.com/office/powerpoint/2010/main" val="26392854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8483">
                                            <p:txEl>
                                              <p:pRg st="0" end="0"/>
                                            </p:txEl>
                                          </p:spTgt>
                                        </p:tgtEl>
                                        <p:attrNameLst>
                                          <p:attrName>style.visibility</p:attrName>
                                        </p:attrNameLst>
                                      </p:cBhvr>
                                      <p:to>
                                        <p:strVal val="visible"/>
                                      </p:to>
                                    </p:set>
                                    <p:anim calcmode="lin" valueType="num">
                                      <p:cBhvr additive="base">
                                        <p:cTn id="7" dur="500" fill="hold"/>
                                        <p:tgtEl>
                                          <p:spTgt spid="1484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8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8483">
                                            <p:txEl>
                                              <p:pRg st="1" end="1"/>
                                            </p:txEl>
                                          </p:spTgt>
                                        </p:tgtEl>
                                        <p:attrNameLst>
                                          <p:attrName>style.visibility</p:attrName>
                                        </p:attrNameLst>
                                      </p:cBhvr>
                                      <p:to>
                                        <p:strVal val="visible"/>
                                      </p:to>
                                    </p:set>
                                    <p:anim calcmode="lin" valueType="num">
                                      <p:cBhvr additive="base">
                                        <p:cTn id="13" dur="500" fill="hold"/>
                                        <p:tgtEl>
                                          <p:spTgt spid="1484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84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48483">
                                            <p:txEl>
                                              <p:pRg st="2" end="2"/>
                                            </p:txEl>
                                          </p:spTgt>
                                        </p:tgtEl>
                                        <p:attrNameLst>
                                          <p:attrName>style.visibility</p:attrName>
                                        </p:attrNameLst>
                                      </p:cBhvr>
                                      <p:to>
                                        <p:strVal val="visible"/>
                                      </p:to>
                                    </p:set>
                                    <p:anim calcmode="lin" valueType="num">
                                      <p:cBhvr additive="base">
                                        <p:cTn id="17" dur="500" fill="hold"/>
                                        <p:tgtEl>
                                          <p:spTgt spid="1484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484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8483">
                                            <p:txEl>
                                              <p:pRg st="3" end="3"/>
                                            </p:txEl>
                                          </p:spTgt>
                                        </p:tgtEl>
                                        <p:attrNameLst>
                                          <p:attrName>style.visibility</p:attrName>
                                        </p:attrNameLst>
                                      </p:cBhvr>
                                      <p:to>
                                        <p:strVal val="visible"/>
                                      </p:to>
                                    </p:set>
                                    <p:anim calcmode="lin" valueType="num">
                                      <p:cBhvr additive="base">
                                        <p:cTn id="21" dur="500" fill="hold"/>
                                        <p:tgtEl>
                                          <p:spTgt spid="1484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484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48483">
                                            <p:txEl>
                                              <p:pRg st="4" end="4"/>
                                            </p:txEl>
                                          </p:spTgt>
                                        </p:tgtEl>
                                        <p:attrNameLst>
                                          <p:attrName>style.visibility</p:attrName>
                                        </p:attrNameLst>
                                      </p:cBhvr>
                                      <p:to>
                                        <p:strVal val="visible"/>
                                      </p:to>
                                    </p:set>
                                    <p:anim calcmode="lin" valueType="num">
                                      <p:cBhvr additive="base">
                                        <p:cTn id="25" dur="500" fill="hold"/>
                                        <p:tgtEl>
                                          <p:spTgt spid="1484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84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48483">
                                            <p:txEl>
                                              <p:pRg st="5" end="5"/>
                                            </p:txEl>
                                          </p:spTgt>
                                        </p:tgtEl>
                                        <p:attrNameLst>
                                          <p:attrName>style.visibility</p:attrName>
                                        </p:attrNameLst>
                                      </p:cBhvr>
                                      <p:to>
                                        <p:strVal val="visible"/>
                                      </p:to>
                                    </p:set>
                                    <p:anim calcmode="lin" valueType="num">
                                      <p:cBhvr additive="base">
                                        <p:cTn id="29" dur="500" fill="hold"/>
                                        <p:tgtEl>
                                          <p:spTgt spid="1484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4848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48483">
                                            <p:txEl>
                                              <p:pRg st="6" end="6"/>
                                            </p:txEl>
                                          </p:spTgt>
                                        </p:tgtEl>
                                        <p:attrNameLst>
                                          <p:attrName>style.visibility</p:attrName>
                                        </p:attrNameLst>
                                      </p:cBhvr>
                                      <p:to>
                                        <p:strVal val="visible"/>
                                      </p:to>
                                    </p:set>
                                    <p:anim calcmode="lin" valueType="num">
                                      <p:cBhvr additive="base">
                                        <p:cTn id="33" dur="500" fill="hold"/>
                                        <p:tgtEl>
                                          <p:spTgt spid="1484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4848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48483">
                                            <p:txEl>
                                              <p:pRg st="7" end="7"/>
                                            </p:txEl>
                                          </p:spTgt>
                                        </p:tgtEl>
                                        <p:attrNameLst>
                                          <p:attrName>style.visibility</p:attrName>
                                        </p:attrNameLst>
                                      </p:cBhvr>
                                      <p:to>
                                        <p:strVal val="visible"/>
                                      </p:to>
                                    </p:set>
                                    <p:anim calcmode="lin" valueType="num">
                                      <p:cBhvr additive="base">
                                        <p:cTn id="37" dur="500" fill="hold"/>
                                        <p:tgtEl>
                                          <p:spTgt spid="14848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4848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uiExpand="1" build="p" bldLvl="2"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685800" y="655638"/>
            <a:ext cx="7772400" cy="944562"/>
          </a:xfrm>
        </p:spPr>
        <p:txBody>
          <a:bodyPr/>
          <a:lstStyle/>
          <a:p>
            <a:pPr eaLnBrk="1" hangingPunct="1"/>
            <a:r>
              <a:rPr lang="en-US" altLang="en-US">
                <a:cs typeface="Times New Roman" panose="02020603050405020304" pitchFamily="18" charset="0"/>
              </a:rPr>
              <a:t>Locating Good Used Cars</a:t>
            </a:r>
          </a:p>
        </p:txBody>
      </p:sp>
      <p:sp>
        <p:nvSpPr>
          <p:cNvPr id="149507" name="Rectangle 3"/>
          <p:cNvSpPr>
            <a:spLocks noGrp="1" noChangeArrowheads="1"/>
          </p:cNvSpPr>
          <p:nvPr>
            <p:ph idx="1"/>
          </p:nvPr>
        </p:nvSpPr>
        <p:spPr>
          <a:xfrm>
            <a:off x="914400" y="1600200"/>
            <a:ext cx="7315200" cy="4724400"/>
          </a:xfrm>
        </p:spPr>
        <p:txBody>
          <a:bodyPr/>
          <a:lstStyle/>
          <a:p>
            <a:pPr marL="457200" indent="-457200" eaLnBrk="1" hangingPunct="1"/>
            <a:r>
              <a:rPr lang="en-US" altLang="en-US" dirty="0">
                <a:cs typeface="Times New Roman" panose="02020603050405020304" pitchFamily="18" charset="0"/>
              </a:rPr>
              <a:t>Do your research -- leave no stone unturned</a:t>
            </a:r>
          </a:p>
          <a:p>
            <a:pPr marL="1027113" lvl="1" indent="-455613" eaLnBrk="1" hangingPunct="1"/>
            <a:r>
              <a:rPr lang="en-US" altLang="en-US" dirty="0">
                <a:cs typeface="Times New Roman" panose="02020603050405020304" pitchFamily="18" charset="0"/>
              </a:rPr>
              <a:t>Ask friends, relatives (you will know more about history of vehicle)</a:t>
            </a:r>
          </a:p>
          <a:p>
            <a:pPr marL="1370013" lvl="2" eaLnBrk="1" hangingPunct="1"/>
            <a:r>
              <a:rPr lang="en-US" altLang="en-US" dirty="0">
                <a:cs typeface="Times New Roman" panose="02020603050405020304" pitchFamily="18" charset="0"/>
              </a:rPr>
              <a:t>Watch for cars with “For Sale” signs</a:t>
            </a:r>
          </a:p>
          <a:p>
            <a:pPr marL="1027113" lvl="1" indent="-455613" eaLnBrk="1" hangingPunct="1"/>
            <a:r>
              <a:rPr lang="en-US" altLang="en-US" dirty="0">
                <a:cs typeface="Times New Roman" panose="02020603050405020304" pitchFamily="18" charset="0"/>
              </a:rPr>
              <a:t>Watch newspaper classifieds, bulletin boards, etc.</a:t>
            </a:r>
          </a:p>
          <a:p>
            <a:pPr marL="1370013" lvl="2" eaLnBrk="1" hangingPunct="1"/>
            <a:r>
              <a:rPr lang="en-US" altLang="en-US" dirty="0">
                <a:cs typeface="Times New Roman" panose="02020603050405020304" pitchFamily="18" charset="0"/>
              </a:rPr>
              <a:t>Generally, closer is better</a:t>
            </a:r>
          </a:p>
          <a:p>
            <a:pPr marL="1027113" lvl="1" indent="-455613" eaLnBrk="1" hangingPunct="1"/>
            <a:r>
              <a:rPr lang="en-US" altLang="en-US" dirty="0">
                <a:cs typeface="Times New Roman" panose="02020603050405020304" pitchFamily="18" charset="0"/>
              </a:rPr>
              <a:t>Use Internet sites:</a:t>
            </a:r>
          </a:p>
          <a:p>
            <a:pPr marL="1370013" lvl="2" eaLnBrk="1" hangingPunct="1"/>
            <a:r>
              <a:rPr lang="en-US" altLang="en-US" dirty="0">
                <a:cs typeface="Times New Roman" panose="02020603050405020304" pitchFamily="18" charset="0"/>
                <a:hlinkClick r:id="rId2" action="ppaction://hlinkfile"/>
              </a:rPr>
              <a:t>KSLclassified.com</a:t>
            </a:r>
            <a:endParaRPr lang="en-US" altLang="en-US" dirty="0">
              <a:cs typeface="Times New Roman" panose="02020603050405020304" pitchFamily="18" charset="0"/>
            </a:endParaRPr>
          </a:p>
          <a:p>
            <a:pPr marL="1370013" lvl="2" eaLnBrk="1" hangingPunct="1"/>
            <a:r>
              <a:rPr lang="en-US" altLang="en-US" dirty="0">
                <a:cs typeface="Times New Roman" panose="02020603050405020304" pitchFamily="18" charset="0"/>
                <a:hlinkClick r:id="rId3"/>
              </a:rPr>
              <a:t>AutoTrader.com</a:t>
            </a:r>
            <a:endParaRPr lang="en-US" altLang="en-US" dirty="0">
              <a:cs typeface="Times New Roman" panose="02020603050405020304" pitchFamily="18" charset="0"/>
            </a:endParaRPr>
          </a:p>
          <a:p>
            <a:pPr marL="1370013" lvl="2" eaLnBrk="1" hangingPunct="1"/>
            <a:r>
              <a:rPr lang="en-US" altLang="en-US" dirty="0">
                <a:cs typeface="Times New Roman" panose="02020603050405020304" pitchFamily="18" charset="0"/>
                <a:hlinkClick r:id="rId4" action="ppaction://hlinkfile"/>
              </a:rPr>
              <a:t>Classifieds2000.com</a:t>
            </a:r>
            <a:endParaRPr lang="en-US" altLang="en-US" dirty="0">
              <a:cs typeface="Times New Roman" panose="02020603050405020304" pitchFamily="18" charset="0"/>
            </a:endParaRPr>
          </a:p>
          <a:p>
            <a:pPr marL="1370013" lvl="2" eaLnBrk="1" hangingPunct="1"/>
            <a:r>
              <a:rPr lang="en-US" altLang="en-US" dirty="0">
                <a:cs typeface="Times New Roman" panose="02020603050405020304" pitchFamily="18" charset="0"/>
                <a:hlinkClick r:id="rId5" action="ppaction://hlinkfile"/>
              </a:rPr>
              <a:t>Usedcars.com</a:t>
            </a:r>
            <a:endParaRPr lang="en-US" altLang="en-US" dirty="0">
              <a:cs typeface="Times New Roman" panose="02020603050405020304" pitchFamily="18" charset="0"/>
            </a:endParaRPr>
          </a:p>
          <a:p>
            <a:pPr marL="1370013" lvl="2" eaLnBrk="1" hangingPunct="1"/>
            <a:endParaRPr lang="en-US" altLang="en-US" dirty="0">
              <a:cs typeface="Times New Roman" panose="02020603050405020304" pitchFamily="18" charset="0"/>
            </a:endParaRPr>
          </a:p>
        </p:txBody>
      </p:sp>
    </p:spTree>
    <p:extLst>
      <p:ext uri="{BB962C8B-B14F-4D97-AF65-F5344CB8AC3E}">
        <p14:creationId xmlns:p14="http://schemas.microsoft.com/office/powerpoint/2010/main" val="19602497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9507">
                                            <p:txEl>
                                              <p:pRg st="0" end="0"/>
                                            </p:txEl>
                                          </p:spTgt>
                                        </p:tgtEl>
                                        <p:attrNameLst>
                                          <p:attrName>style.visibility</p:attrName>
                                        </p:attrNameLst>
                                      </p:cBhvr>
                                      <p:to>
                                        <p:strVal val="visible"/>
                                      </p:to>
                                    </p:set>
                                    <p:anim calcmode="lin" valueType="num">
                                      <p:cBhvr additive="base">
                                        <p:cTn id="7" dur="500" fill="hold"/>
                                        <p:tgtEl>
                                          <p:spTgt spid="149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9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9507">
                                            <p:txEl>
                                              <p:pRg st="1" end="1"/>
                                            </p:txEl>
                                          </p:spTgt>
                                        </p:tgtEl>
                                        <p:attrNameLst>
                                          <p:attrName>style.visibility</p:attrName>
                                        </p:attrNameLst>
                                      </p:cBhvr>
                                      <p:to>
                                        <p:strVal val="visible"/>
                                      </p:to>
                                    </p:set>
                                    <p:anim calcmode="lin" valueType="num">
                                      <p:cBhvr additive="base">
                                        <p:cTn id="13" dur="500" fill="hold"/>
                                        <p:tgtEl>
                                          <p:spTgt spid="1495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95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49507">
                                            <p:txEl>
                                              <p:pRg st="2" end="2"/>
                                            </p:txEl>
                                          </p:spTgt>
                                        </p:tgtEl>
                                        <p:attrNameLst>
                                          <p:attrName>style.visibility</p:attrName>
                                        </p:attrNameLst>
                                      </p:cBhvr>
                                      <p:to>
                                        <p:strVal val="visible"/>
                                      </p:to>
                                    </p:set>
                                    <p:anim calcmode="lin" valueType="num">
                                      <p:cBhvr additive="base">
                                        <p:cTn id="17" dur="500" fill="hold"/>
                                        <p:tgtEl>
                                          <p:spTgt spid="1495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495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9507">
                                            <p:txEl>
                                              <p:pRg st="3" end="3"/>
                                            </p:txEl>
                                          </p:spTgt>
                                        </p:tgtEl>
                                        <p:attrNameLst>
                                          <p:attrName>style.visibility</p:attrName>
                                        </p:attrNameLst>
                                      </p:cBhvr>
                                      <p:to>
                                        <p:strVal val="visible"/>
                                      </p:to>
                                    </p:set>
                                    <p:anim calcmode="lin" valueType="num">
                                      <p:cBhvr additive="base">
                                        <p:cTn id="21" dur="500" fill="hold"/>
                                        <p:tgtEl>
                                          <p:spTgt spid="1495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495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49507">
                                            <p:txEl>
                                              <p:pRg st="4" end="4"/>
                                            </p:txEl>
                                          </p:spTgt>
                                        </p:tgtEl>
                                        <p:attrNameLst>
                                          <p:attrName>style.visibility</p:attrName>
                                        </p:attrNameLst>
                                      </p:cBhvr>
                                      <p:to>
                                        <p:strVal val="visible"/>
                                      </p:to>
                                    </p:set>
                                    <p:anim calcmode="lin" valueType="num">
                                      <p:cBhvr additive="base">
                                        <p:cTn id="25" dur="500" fill="hold"/>
                                        <p:tgtEl>
                                          <p:spTgt spid="1495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950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49507">
                                            <p:txEl>
                                              <p:pRg st="5" end="5"/>
                                            </p:txEl>
                                          </p:spTgt>
                                        </p:tgtEl>
                                        <p:attrNameLst>
                                          <p:attrName>style.visibility</p:attrName>
                                        </p:attrNameLst>
                                      </p:cBhvr>
                                      <p:to>
                                        <p:strVal val="visible"/>
                                      </p:to>
                                    </p:set>
                                    <p:anim calcmode="lin" valueType="num">
                                      <p:cBhvr additive="base">
                                        <p:cTn id="29" dur="500" fill="hold"/>
                                        <p:tgtEl>
                                          <p:spTgt spid="14950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4950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49507">
                                            <p:txEl>
                                              <p:pRg st="6" end="6"/>
                                            </p:txEl>
                                          </p:spTgt>
                                        </p:tgtEl>
                                        <p:attrNameLst>
                                          <p:attrName>style.visibility</p:attrName>
                                        </p:attrNameLst>
                                      </p:cBhvr>
                                      <p:to>
                                        <p:strVal val="visible"/>
                                      </p:to>
                                    </p:set>
                                    <p:anim calcmode="lin" valueType="num">
                                      <p:cBhvr additive="base">
                                        <p:cTn id="33" dur="500" fill="hold"/>
                                        <p:tgtEl>
                                          <p:spTgt spid="14950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4950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49507">
                                            <p:txEl>
                                              <p:pRg st="7" end="7"/>
                                            </p:txEl>
                                          </p:spTgt>
                                        </p:tgtEl>
                                        <p:attrNameLst>
                                          <p:attrName>style.visibility</p:attrName>
                                        </p:attrNameLst>
                                      </p:cBhvr>
                                      <p:to>
                                        <p:strVal val="visible"/>
                                      </p:to>
                                    </p:set>
                                    <p:anim calcmode="lin" valueType="num">
                                      <p:cBhvr additive="base">
                                        <p:cTn id="37" dur="500" fill="hold"/>
                                        <p:tgtEl>
                                          <p:spTgt spid="14950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4950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49507">
                                            <p:txEl>
                                              <p:pRg st="8" end="8"/>
                                            </p:txEl>
                                          </p:spTgt>
                                        </p:tgtEl>
                                        <p:attrNameLst>
                                          <p:attrName>style.visibility</p:attrName>
                                        </p:attrNameLst>
                                      </p:cBhvr>
                                      <p:to>
                                        <p:strVal val="visible"/>
                                      </p:to>
                                    </p:set>
                                    <p:anim calcmode="lin" valueType="num">
                                      <p:cBhvr additive="base">
                                        <p:cTn id="41" dur="500" fill="hold"/>
                                        <p:tgtEl>
                                          <p:spTgt spid="14950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49507">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49507">
                                            <p:txEl>
                                              <p:pRg st="9" end="9"/>
                                            </p:txEl>
                                          </p:spTgt>
                                        </p:tgtEl>
                                        <p:attrNameLst>
                                          <p:attrName>style.visibility</p:attrName>
                                        </p:attrNameLst>
                                      </p:cBhvr>
                                      <p:to>
                                        <p:strVal val="visible"/>
                                      </p:to>
                                    </p:set>
                                    <p:anim calcmode="lin" valueType="num">
                                      <p:cBhvr additive="base">
                                        <p:cTn id="45" dur="500" fill="hold"/>
                                        <p:tgtEl>
                                          <p:spTgt spid="149507">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4950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uiExpand="1" build="p" bldLvl="2"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676275"/>
            <a:ext cx="7772400" cy="857250"/>
          </a:xfrm>
        </p:spPr>
        <p:txBody>
          <a:bodyPr/>
          <a:lstStyle/>
          <a:p>
            <a:pPr eaLnBrk="1" hangingPunct="1"/>
            <a:r>
              <a:rPr lang="en-US" altLang="en-US">
                <a:cs typeface="Times New Roman" panose="02020603050405020304" pitchFamily="18" charset="0"/>
              </a:rPr>
              <a:t>1. Call Before You Go See a Car</a:t>
            </a:r>
          </a:p>
        </p:txBody>
      </p:sp>
      <p:sp>
        <p:nvSpPr>
          <p:cNvPr id="150531" name="Rectangle 3"/>
          <p:cNvSpPr>
            <a:spLocks noGrp="1" noChangeArrowheads="1"/>
          </p:cNvSpPr>
          <p:nvPr>
            <p:ph idx="1"/>
          </p:nvPr>
        </p:nvSpPr>
        <p:spPr>
          <a:xfrm>
            <a:off x="914400" y="1600200"/>
            <a:ext cx="7315200" cy="5029200"/>
          </a:xfrm>
        </p:spPr>
        <p:txBody>
          <a:bodyPr/>
          <a:lstStyle/>
          <a:p>
            <a:pPr eaLnBrk="1" hangingPunct="1">
              <a:lnSpc>
                <a:spcPct val="90000"/>
              </a:lnSpc>
            </a:pPr>
            <a:r>
              <a:rPr lang="en-US" altLang="en-US" dirty="0">
                <a:cs typeface="Times New Roman" panose="02020603050405020304" pitchFamily="18" charset="0"/>
              </a:rPr>
              <a:t>Create and use a form when calling-- ask key questions.  Verify the:</a:t>
            </a:r>
          </a:p>
          <a:p>
            <a:pPr lvl="1" eaLnBrk="1" hangingPunct="1"/>
            <a:r>
              <a:rPr lang="en-US" altLang="en-US" dirty="0">
                <a:cs typeface="Times New Roman" panose="02020603050405020304" pitchFamily="18" charset="0"/>
              </a:rPr>
              <a:t>The price in the ad (ask again as they may have lowered the price since the date published)</a:t>
            </a:r>
          </a:p>
          <a:p>
            <a:pPr lvl="1" eaLnBrk="1" hangingPunct="1"/>
            <a:r>
              <a:rPr lang="en-US" altLang="en-US" dirty="0">
                <a:cs typeface="Times New Roman" panose="02020603050405020304" pitchFamily="18" charset="0"/>
              </a:rPr>
              <a:t>Number of miles, number of owners</a:t>
            </a:r>
          </a:p>
          <a:p>
            <a:pPr lvl="1" eaLnBrk="1" hangingPunct="1"/>
            <a:r>
              <a:rPr lang="en-US" altLang="en-US" dirty="0">
                <a:cs typeface="Times New Roman" panose="02020603050405020304" pitchFamily="18" charset="0"/>
              </a:rPr>
              <a:t>How often oil was changed (ask for receipts)</a:t>
            </a:r>
          </a:p>
          <a:p>
            <a:pPr lvl="1" eaLnBrk="1" hangingPunct="1"/>
            <a:r>
              <a:rPr lang="en-US" altLang="en-US" dirty="0">
                <a:cs typeface="Times New Roman" panose="02020603050405020304" pitchFamily="18" charset="0"/>
              </a:rPr>
              <a:t>What is the blue book or recommended price</a:t>
            </a:r>
          </a:p>
          <a:p>
            <a:pPr eaLnBrk="1" hangingPunct="1"/>
            <a:r>
              <a:rPr lang="en-US" altLang="en-US" sz="2400" dirty="0">
                <a:cs typeface="Times New Roman" panose="02020603050405020304" pitchFamily="18" charset="0"/>
              </a:rPr>
              <a:t>If it doesn’t fit your criteria or the seller seems uneasy answering questions, skip the visit and keep looking!</a:t>
            </a:r>
          </a:p>
        </p:txBody>
      </p:sp>
    </p:spTree>
    <p:extLst>
      <p:ext uri="{BB962C8B-B14F-4D97-AF65-F5344CB8AC3E}">
        <p14:creationId xmlns:p14="http://schemas.microsoft.com/office/powerpoint/2010/main" val="28269176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0531">
                                            <p:txEl>
                                              <p:pRg st="0" end="0"/>
                                            </p:txEl>
                                          </p:spTgt>
                                        </p:tgtEl>
                                        <p:attrNameLst>
                                          <p:attrName>style.visibility</p:attrName>
                                        </p:attrNameLst>
                                      </p:cBhvr>
                                      <p:to>
                                        <p:strVal val="visible"/>
                                      </p:to>
                                    </p:set>
                                    <p:anim calcmode="lin" valueType="num">
                                      <p:cBhvr additive="base">
                                        <p:cTn id="7" dur="500" fill="hold"/>
                                        <p:tgtEl>
                                          <p:spTgt spid="1505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05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0531">
                                            <p:txEl>
                                              <p:pRg st="1" end="1"/>
                                            </p:txEl>
                                          </p:spTgt>
                                        </p:tgtEl>
                                        <p:attrNameLst>
                                          <p:attrName>style.visibility</p:attrName>
                                        </p:attrNameLst>
                                      </p:cBhvr>
                                      <p:to>
                                        <p:strVal val="visible"/>
                                      </p:to>
                                    </p:set>
                                    <p:anim calcmode="lin" valueType="num">
                                      <p:cBhvr additive="base">
                                        <p:cTn id="13" dur="500" fill="hold"/>
                                        <p:tgtEl>
                                          <p:spTgt spid="1505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053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0531">
                                            <p:txEl>
                                              <p:pRg st="2" end="2"/>
                                            </p:txEl>
                                          </p:spTgt>
                                        </p:tgtEl>
                                        <p:attrNameLst>
                                          <p:attrName>style.visibility</p:attrName>
                                        </p:attrNameLst>
                                      </p:cBhvr>
                                      <p:to>
                                        <p:strVal val="visible"/>
                                      </p:to>
                                    </p:set>
                                    <p:anim calcmode="lin" valueType="num">
                                      <p:cBhvr additive="base">
                                        <p:cTn id="17" dur="500" fill="hold"/>
                                        <p:tgtEl>
                                          <p:spTgt spid="15053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053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0531">
                                            <p:txEl>
                                              <p:pRg st="3" end="3"/>
                                            </p:txEl>
                                          </p:spTgt>
                                        </p:tgtEl>
                                        <p:attrNameLst>
                                          <p:attrName>style.visibility</p:attrName>
                                        </p:attrNameLst>
                                      </p:cBhvr>
                                      <p:to>
                                        <p:strVal val="visible"/>
                                      </p:to>
                                    </p:set>
                                    <p:anim calcmode="lin" valueType="num">
                                      <p:cBhvr additive="base">
                                        <p:cTn id="21" dur="500" fill="hold"/>
                                        <p:tgtEl>
                                          <p:spTgt spid="15053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053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0531">
                                            <p:txEl>
                                              <p:pRg st="4" end="4"/>
                                            </p:txEl>
                                          </p:spTgt>
                                        </p:tgtEl>
                                        <p:attrNameLst>
                                          <p:attrName>style.visibility</p:attrName>
                                        </p:attrNameLst>
                                      </p:cBhvr>
                                      <p:to>
                                        <p:strVal val="visible"/>
                                      </p:to>
                                    </p:set>
                                    <p:anim calcmode="lin" valueType="num">
                                      <p:cBhvr additive="base">
                                        <p:cTn id="25" dur="500" fill="hold"/>
                                        <p:tgtEl>
                                          <p:spTgt spid="15053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053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0531">
                                            <p:txEl>
                                              <p:pRg st="5" end="5"/>
                                            </p:txEl>
                                          </p:spTgt>
                                        </p:tgtEl>
                                        <p:attrNameLst>
                                          <p:attrName>style.visibility</p:attrName>
                                        </p:attrNameLst>
                                      </p:cBhvr>
                                      <p:to>
                                        <p:strVal val="visible"/>
                                      </p:to>
                                    </p:set>
                                    <p:anim calcmode="lin" valueType="num">
                                      <p:cBhvr additive="base">
                                        <p:cTn id="29" dur="500" fill="hold"/>
                                        <p:tgtEl>
                                          <p:spTgt spid="15053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053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1" grpId="0" uiExpand="1" build="p" bldLvl="2"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5800" y="655638"/>
            <a:ext cx="7772400" cy="944562"/>
          </a:xfrm>
        </p:spPr>
        <p:txBody>
          <a:bodyPr/>
          <a:lstStyle/>
          <a:p>
            <a:pPr eaLnBrk="1" hangingPunct="1"/>
            <a:r>
              <a:rPr lang="en-US" altLang="en-US">
                <a:cs typeface="Times New Roman" panose="02020603050405020304" pitchFamily="18" charset="0"/>
              </a:rPr>
              <a:t>Ask and Verify Key Information</a:t>
            </a:r>
          </a:p>
        </p:txBody>
      </p:sp>
      <p:sp>
        <p:nvSpPr>
          <p:cNvPr id="151555" name="Rectangle 3"/>
          <p:cNvSpPr>
            <a:spLocks noGrp="1" noChangeArrowheads="1"/>
          </p:cNvSpPr>
          <p:nvPr>
            <p:ph idx="1"/>
          </p:nvPr>
        </p:nvSpPr>
        <p:spPr>
          <a:xfrm>
            <a:off x="914400" y="1600200"/>
            <a:ext cx="7315200" cy="5029200"/>
          </a:xfrm>
        </p:spPr>
        <p:txBody>
          <a:bodyPr/>
          <a:lstStyle/>
          <a:p>
            <a:pPr marL="457200" indent="-457200" eaLnBrk="1" hangingPunct="1"/>
            <a:r>
              <a:rPr lang="en-US" altLang="en-US" sz="2400" dirty="0">
                <a:cs typeface="Times New Roman" panose="02020603050405020304" pitchFamily="18" charset="0"/>
              </a:rPr>
              <a:t>To verify previous owners</a:t>
            </a:r>
          </a:p>
          <a:p>
            <a:pPr marL="1027113" lvl="1" indent="-455613" eaLnBrk="1" hangingPunct="1"/>
            <a:r>
              <a:rPr lang="en-US" altLang="en-US" dirty="0">
                <a:cs typeface="Times New Roman" panose="02020603050405020304" pitchFamily="18" charset="0"/>
              </a:rPr>
              <a:t>Use www.Carfax.com</a:t>
            </a:r>
          </a:p>
          <a:p>
            <a:pPr marL="1370013" lvl="2" eaLnBrk="1" hangingPunct="1"/>
            <a:r>
              <a:rPr lang="en-US" altLang="en-US" dirty="0">
                <a:cs typeface="Times New Roman" panose="02020603050405020304" pitchFamily="18" charset="0"/>
              </a:rPr>
              <a:t>$20 for a two month subscription</a:t>
            </a:r>
          </a:p>
          <a:p>
            <a:pPr marL="1370013" lvl="2" eaLnBrk="1" hangingPunct="1"/>
            <a:r>
              <a:rPr lang="en-US" altLang="en-US" dirty="0">
                <a:cs typeface="Times New Roman" panose="02020603050405020304" pitchFamily="18" charset="0"/>
              </a:rPr>
              <a:t>Check out every potential vehicle as to previous owners and locations via its VIN. </a:t>
            </a:r>
          </a:p>
          <a:p>
            <a:pPr marL="457200" indent="-457200" eaLnBrk="1" hangingPunct="1"/>
            <a:r>
              <a:rPr lang="en-US" altLang="en-US" sz="2400" dirty="0">
                <a:cs typeface="Times New Roman" panose="02020603050405020304" pitchFamily="18" charset="0"/>
              </a:rPr>
              <a:t>To verify current value</a:t>
            </a:r>
          </a:p>
          <a:p>
            <a:pPr marL="1027113" lvl="1" indent="-455613" eaLnBrk="1" hangingPunct="1"/>
            <a:r>
              <a:rPr lang="en-US" altLang="en-US" dirty="0">
                <a:cs typeface="Times New Roman" panose="02020603050405020304" pitchFamily="18" charset="0"/>
              </a:rPr>
              <a:t>Use </a:t>
            </a:r>
            <a:r>
              <a:rPr lang="en-US" altLang="en-US" dirty="0">
                <a:cs typeface="Times New Roman" panose="02020603050405020304" pitchFamily="18" charset="0"/>
                <a:hlinkClick r:id="rId2" action="ppaction://hlinkfile"/>
              </a:rPr>
              <a:t>Edmunds.com</a:t>
            </a:r>
            <a:r>
              <a:rPr lang="en-US" altLang="en-US" dirty="0">
                <a:cs typeface="Times New Roman" panose="02020603050405020304" pitchFamily="18" charset="0"/>
              </a:rPr>
              <a:t>, </a:t>
            </a:r>
            <a:r>
              <a:rPr lang="en-US" altLang="en-US" dirty="0">
                <a:cs typeface="Times New Roman" panose="02020603050405020304" pitchFamily="18" charset="0"/>
                <a:hlinkClick r:id="rId3" action="ppaction://hlinkfile"/>
              </a:rPr>
              <a:t>KBB.com</a:t>
            </a:r>
            <a:r>
              <a:rPr lang="en-US" altLang="en-US" dirty="0">
                <a:cs typeface="Times New Roman" panose="02020603050405020304" pitchFamily="18" charset="0"/>
              </a:rPr>
              <a:t> (Kelley Blue Book), or </a:t>
            </a:r>
            <a:r>
              <a:rPr lang="en-US" altLang="en-US" dirty="0">
                <a:cs typeface="Times New Roman" panose="02020603050405020304" pitchFamily="18" charset="0"/>
                <a:hlinkClick r:id="rId4" action="ppaction://hlinkfile"/>
              </a:rPr>
              <a:t>superpages.com</a:t>
            </a:r>
            <a:endParaRPr lang="en-US" altLang="en-US" dirty="0">
              <a:cs typeface="Times New Roman" panose="02020603050405020304" pitchFamily="18" charset="0"/>
            </a:endParaRPr>
          </a:p>
          <a:p>
            <a:pPr marL="1027113" lvl="1" indent="-455613" eaLnBrk="1" hangingPunct="1"/>
            <a:r>
              <a:rPr lang="en-US" altLang="en-US" dirty="0">
                <a:cs typeface="Times New Roman" panose="02020603050405020304" pitchFamily="18" charset="0"/>
              </a:rPr>
              <a:t>Agree as to the quality of the vehicle, i.e. excellent, good, etc. before you come to visit so you can verify a fair price</a:t>
            </a:r>
          </a:p>
        </p:txBody>
      </p:sp>
    </p:spTree>
    <p:extLst>
      <p:ext uri="{BB962C8B-B14F-4D97-AF65-F5344CB8AC3E}">
        <p14:creationId xmlns:p14="http://schemas.microsoft.com/office/powerpoint/2010/main" val="13999066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1555">
                                            <p:txEl>
                                              <p:pRg st="1" end="1"/>
                                            </p:txEl>
                                          </p:spTgt>
                                        </p:tgtEl>
                                        <p:attrNameLst>
                                          <p:attrName>style.visibility</p:attrName>
                                        </p:attrNameLst>
                                      </p:cBhvr>
                                      <p:to>
                                        <p:strVal val="visible"/>
                                      </p:to>
                                    </p:set>
                                    <p:anim calcmode="lin" valueType="num">
                                      <p:cBhvr additive="base">
                                        <p:cTn id="13" dur="500" fill="hold"/>
                                        <p:tgtEl>
                                          <p:spTgt spid="151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15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1555">
                                            <p:txEl>
                                              <p:pRg st="2" end="2"/>
                                            </p:txEl>
                                          </p:spTgt>
                                        </p:tgtEl>
                                        <p:attrNameLst>
                                          <p:attrName>style.visibility</p:attrName>
                                        </p:attrNameLst>
                                      </p:cBhvr>
                                      <p:to>
                                        <p:strVal val="visible"/>
                                      </p:to>
                                    </p:set>
                                    <p:anim calcmode="lin" valueType="num">
                                      <p:cBhvr additive="base">
                                        <p:cTn id="17" dur="500" fill="hold"/>
                                        <p:tgtEl>
                                          <p:spTgt spid="1515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15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1555">
                                            <p:txEl>
                                              <p:pRg st="3" end="3"/>
                                            </p:txEl>
                                          </p:spTgt>
                                        </p:tgtEl>
                                        <p:attrNameLst>
                                          <p:attrName>style.visibility</p:attrName>
                                        </p:attrNameLst>
                                      </p:cBhvr>
                                      <p:to>
                                        <p:strVal val="visible"/>
                                      </p:to>
                                    </p:set>
                                    <p:anim calcmode="lin" valueType="num">
                                      <p:cBhvr additive="base">
                                        <p:cTn id="21" dur="500" fill="hold"/>
                                        <p:tgtEl>
                                          <p:spTgt spid="1515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15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1555">
                                            <p:txEl>
                                              <p:pRg st="4" end="4"/>
                                            </p:txEl>
                                          </p:spTgt>
                                        </p:tgtEl>
                                        <p:attrNameLst>
                                          <p:attrName>style.visibility</p:attrName>
                                        </p:attrNameLst>
                                      </p:cBhvr>
                                      <p:to>
                                        <p:strVal val="visible"/>
                                      </p:to>
                                    </p:set>
                                    <p:anim calcmode="lin" valueType="num">
                                      <p:cBhvr additive="base">
                                        <p:cTn id="25" dur="500" fill="hold"/>
                                        <p:tgtEl>
                                          <p:spTgt spid="1515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15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1555">
                                            <p:txEl>
                                              <p:pRg st="5" end="5"/>
                                            </p:txEl>
                                          </p:spTgt>
                                        </p:tgtEl>
                                        <p:attrNameLst>
                                          <p:attrName>style.visibility</p:attrName>
                                        </p:attrNameLst>
                                      </p:cBhvr>
                                      <p:to>
                                        <p:strVal val="visible"/>
                                      </p:to>
                                    </p:set>
                                    <p:anim calcmode="lin" valueType="num">
                                      <p:cBhvr additive="base">
                                        <p:cTn id="29" dur="500" fill="hold"/>
                                        <p:tgtEl>
                                          <p:spTgt spid="1515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15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51555">
                                            <p:txEl>
                                              <p:pRg st="6" end="6"/>
                                            </p:txEl>
                                          </p:spTgt>
                                        </p:tgtEl>
                                        <p:attrNameLst>
                                          <p:attrName>style.visibility</p:attrName>
                                        </p:attrNameLst>
                                      </p:cBhvr>
                                      <p:to>
                                        <p:strVal val="visible"/>
                                      </p:to>
                                    </p:set>
                                    <p:anim calcmode="lin" valueType="num">
                                      <p:cBhvr additive="base">
                                        <p:cTn id="33" dur="500" fill="hold"/>
                                        <p:tgtEl>
                                          <p:spTgt spid="15155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155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bldLvl="2"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609600"/>
            <a:ext cx="7772400" cy="944563"/>
          </a:xfrm>
        </p:spPr>
        <p:txBody>
          <a:bodyPr/>
          <a:lstStyle/>
          <a:p>
            <a:pPr eaLnBrk="1" hangingPunct="1"/>
            <a:r>
              <a:rPr lang="en-US" altLang="en-US">
                <a:cs typeface="Times New Roman" panose="02020603050405020304" pitchFamily="18" charset="0"/>
              </a:rPr>
              <a:t>2. Go see “The Car”</a:t>
            </a:r>
          </a:p>
        </p:txBody>
      </p:sp>
      <p:sp>
        <p:nvSpPr>
          <p:cNvPr id="152579" name="Rectangle 3"/>
          <p:cNvSpPr>
            <a:spLocks noGrp="1" noChangeArrowheads="1"/>
          </p:cNvSpPr>
          <p:nvPr>
            <p:ph idx="1"/>
          </p:nvPr>
        </p:nvSpPr>
        <p:spPr>
          <a:xfrm>
            <a:off x="914400" y="1600200"/>
            <a:ext cx="7467600" cy="5257800"/>
          </a:xfrm>
        </p:spPr>
        <p:txBody>
          <a:bodyPr/>
          <a:lstStyle/>
          <a:p>
            <a:pPr marL="457200" indent="-457200" eaLnBrk="1" hangingPunct="1">
              <a:spcBef>
                <a:spcPts val="600"/>
              </a:spcBef>
            </a:pPr>
            <a:r>
              <a:rPr lang="en-US" altLang="en-US">
                <a:cs typeface="Times New Roman" panose="02020603050405020304" pitchFamily="18" charset="0"/>
              </a:rPr>
              <a:t>Note your first impressions</a:t>
            </a:r>
          </a:p>
          <a:p>
            <a:pPr marL="1027113" lvl="1" indent="-455613" eaLnBrk="1" hangingPunct="1">
              <a:spcBef>
                <a:spcPts val="600"/>
              </a:spcBef>
            </a:pPr>
            <a:r>
              <a:rPr lang="en-US" altLang="en-US"/>
              <a:t>Does the car appear to be well cared for?  Examine for rust.  Beware of newly painted cars, as this may be a cover-up for more serious damage</a:t>
            </a:r>
          </a:p>
          <a:p>
            <a:pPr marL="1027113" lvl="1" indent="-455613" eaLnBrk="1" hangingPunct="1">
              <a:spcBef>
                <a:spcPts val="600"/>
              </a:spcBef>
            </a:pPr>
            <a:r>
              <a:rPr lang="en-US" altLang="en-US"/>
              <a:t>Are there considerable dents, mismatched paint areas, or poorly fitting parts? Make sure there are no ripples in door panels, as this indicates previous accidents</a:t>
            </a:r>
          </a:p>
          <a:p>
            <a:pPr marL="1027113" lvl="1" indent="-455613" eaLnBrk="1" hangingPunct="1">
              <a:spcBef>
                <a:spcPts val="600"/>
              </a:spcBef>
            </a:pPr>
            <a:r>
              <a:rPr lang="en-US" altLang="en-US"/>
              <a:t>Check for body filler.  Use a refrigerator magnet on suspicious spots to test for auto-body filler</a:t>
            </a:r>
          </a:p>
          <a:p>
            <a:pPr marL="1027113" lvl="1" indent="-455613" eaLnBrk="1" hangingPunct="1">
              <a:spcBef>
                <a:spcPts val="600"/>
              </a:spcBef>
            </a:pPr>
            <a:r>
              <a:rPr lang="en-US" altLang="en-US"/>
              <a:t>Look inside the car for wear and tear on the seats and pedals.  Make sure it is consistent with the mileage on the odometer</a:t>
            </a:r>
          </a:p>
        </p:txBody>
      </p:sp>
    </p:spTree>
    <p:extLst>
      <p:ext uri="{BB962C8B-B14F-4D97-AF65-F5344CB8AC3E}">
        <p14:creationId xmlns:p14="http://schemas.microsoft.com/office/powerpoint/2010/main" val="20268308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2579">
                                            <p:txEl>
                                              <p:pRg st="0" end="0"/>
                                            </p:txEl>
                                          </p:spTgt>
                                        </p:tgtEl>
                                        <p:attrNameLst>
                                          <p:attrName>style.visibility</p:attrName>
                                        </p:attrNameLst>
                                      </p:cBhvr>
                                      <p:to>
                                        <p:strVal val="visible"/>
                                      </p:to>
                                    </p:set>
                                    <p:anim calcmode="lin" valueType="num">
                                      <p:cBhvr additive="base">
                                        <p:cTn id="7" dur="500" fill="hold"/>
                                        <p:tgtEl>
                                          <p:spTgt spid="1525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25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2579">
                                            <p:txEl>
                                              <p:pRg st="1" end="1"/>
                                            </p:txEl>
                                          </p:spTgt>
                                        </p:tgtEl>
                                        <p:attrNameLst>
                                          <p:attrName>style.visibility</p:attrName>
                                        </p:attrNameLst>
                                      </p:cBhvr>
                                      <p:to>
                                        <p:strVal val="visible"/>
                                      </p:to>
                                    </p:set>
                                    <p:anim calcmode="lin" valueType="num">
                                      <p:cBhvr additive="base">
                                        <p:cTn id="13" dur="500" fill="hold"/>
                                        <p:tgtEl>
                                          <p:spTgt spid="1525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257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2579">
                                            <p:txEl>
                                              <p:pRg st="2" end="2"/>
                                            </p:txEl>
                                          </p:spTgt>
                                        </p:tgtEl>
                                        <p:attrNameLst>
                                          <p:attrName>style.visibility</p:attrName>
                                        </p:attrNameLst>
                                      </p:cBhvr>
                                      <p:to>
                                        <p:strVal val="visible"/>
                                      </p:to>
                                    </p:set>
                                    <p:anim calcmode="lin" valueType="num">
                                      <p:cBhvr additive="base">
                                        <p:cTn id="17" dur="500" fill="hold"/>
                                        <p:tgtEl>
                                          <p:spTgt spid="15257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257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2579">
                                            <p:txEl>
                                              <p:pRg st="3" end="3"/>
                                            </p:txEl>
                                          </p:spTgt>
                                        </p:tgtEl>
                                        <p:attrNameLst>
                                          <p:attrName>style.visibility</p:attrName>
                                        </p:attrNameLst>
                                      </p:cBhvr>
                                      <p:to>
                                        <p:strVal val="visible"/>
                                      </p:to>
                                    </p:set>
                                    <p:anim calcmode="lin" valueType="num">
                                      <p:cBhvr additive="base">
                                        <p:cTn id="21" dur="500" fill="hold"/>
                                        <p:tgtEl>
                                          <p:spTgt spid="15257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257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2579">
                                            <p:txEl>
                                              <p:pRg st="4" end="4"/>
                                            </p:txEl>
                                          </p:spTgt>
                                        </p:tgtEl>
                                        <p:attrNameLst>
                                          <p:attrName>style.visibility</p:attrName>
                                        </p:attrNameLst>
                                      </p:cBhvr>
                                      <p:to>
                                        <p:strVal val="visible"/>
                                      </p:to>
                                    </p:set>
                                    <p:anim calcmode="lin" valueType="num">
                                      <p:cBhvr additive="base">
                                        <p:cTn id="25" dur="500" fill="hold"/>
                                        <p:tgtEl>
                                          <p:spTgt spid="15257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257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uiExpand="1" build="p" bldLvl="2"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85800" y="685800"/>
            <a:ext cx="7772400" cy="944563"/>
          </a:xfrm>
        </p:spPr>
        <p:txBody>
          <a:bodyPr/>
          <a:lstStyle/>
          <a:p>
            <a:pPr eaLnBrk="1" hangingPunct="1"/>
            <a:r>
              <a:rPr lang="en-US" altLang="en-US">
                <a:cs typeface="Times New Roman" panose="02020603050405020304" pitchFamily="18" charset="0"/>
              </a:rPr>
              <a:t>  Check Out the Car in Person</a:t>
            </a:r>
          </a:p>
        </p:txBody>
      </p:sp>
      <p:sp>
        <p:nvSpPr>
          <p:cNvPr id="153603" name="Rectangle 3"/>
          <p:cNvSpPr>
            <a:spLocks noGrp="1" noChangeArrowheads="1"/>
          </p:cNvSpPr>
          <p:nvPr>
            <p:ph idx="1"/>
          </p:nvPr>
        </p:nvSpPr>
        <p:spPr>
          <a:xfrm>
            <a:off x="914400" y="1600200"/>
            <a:ext cx="7275513" cy="5181600"/>
          </a:xfrm>
        </p:spPr>
        <p:txBody>
          <a:bodyPr/>
          <a:lstStyle/>
          <a:p>
            <a:pPr marL="457200" indent="-457200" eaLnBrk="1" hangingPunct="1"/>
            <a:r>
              <a:rPr lang="en-US" altLang="en-US" dirty="0">
                <a:cs typeface="Times New Roman" panose="02020603050405020304" pitchFamily="18" charset="0"/>
              </a:rPr>
              <a:t>Check the underside and tires</a:t>
            </a:r>
          </a:p>
          <a:p>
            <a:pPr marL="1027113" lvl="1" indent="-455613" eaLnBrk="1" hangingPunct="1"/>
            <a:r>
              <a:rPr lang="en-US" altLang="en-US" dirty="0"/>
              <a:t>Look underneath for evidence of fluid leaks such as coolant (greenish), oil (black), transmission fluid (pink), or gasoline (identified by smell)</a:t>
            </a:r>
          </a:p>
          <a:p>
            <a:pPr marL="1027113" lvl="1" indent="-455613" eaLnBrk="1" hangingPunct="1"/>
            <a:r>
              <a:rPr lang="en-US" altLang="en-US" dirty="0"/>
              <a:t>Take a look at the tires.  A tread that’s uneven to one side is a sign of poor alignment or balance</a:t>
            </a:r>
          </a:p>
          <a:p>
            <a:pPr marL="1027113" lvl="1" indent="-455613" eaLnBrk="1" hangingPunct="1"/>
            <a:r>
              <a:rPr lang="en-US" altLang="en-US" dirty="0"/>
              <a:t>Check CV joint boots on either end of front axles.  These are expensive to replace</a:t>
            </a:r>
          </a:p>
          <a:p>
            <a:pPr marL="1027113" lvl="1" indent="-455613" eaLnBrk="1" hangingPunct="1"/>
            <a:r>
              <a:rPr lang="en-US" altLang="en-US" dirty="0"/>
              <a:t>With 4-wheel drive vehicles, make sure all 4 tires are the same brand, size, and type</a:t>
            </a:r>
          </a:p>
          <a:p>
            <a:pPr marL="1027113" lvl="1" indent="-455613" eaLnBrk="1" hangingPunct="1"/>
            <a:r>
              <a:rPr lang="en-US" altLang="en-US" dirty="0"/>
              <a:t>Tires must be same size (and same brand if 4 wheel drive).  Insist on a spare, jack, and lug wrench with the deal</a:t>
            </a:r>
          </a:p>
        </p:txBody>
      </p:sp>
    </p:spTree>
    <p:extLst>
      <p:ext uri="{BB962C8B-B14F-4D97-AF65-F5344CB8AC3E}">
        <p14:creationId xmlns:p14="http://schemas.microsoft.com/office/powerpoint/2010/main" val="22979372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03">
                                            <p:txEl>
                                              <p:pRg st="0" end="0"/>
                                            </p:txEl>
                                          </p:spTgt>
                                        </p:tgtEl>
                                        <p:attrNameLst>
                                          <p:attrName>style.visibility</p:attrName>
                                        </p:attrNameLst>
                                      </p:cBhvr>
                                      <p:to>
                                        <p:strVal val="visible"/>
                                      </p:to>
                                    </p:set>
                                    <p:anim calcmode="lin" valueType="num">
                                      <p:cBhvr additive="base">
                                        <p:cTn id="7" dur="500" fill="hold"/>
                                        <p:tgtEl>
                                          <p:spTgt spid="1536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03">
                                            <p:txEl>
                                              <p:pRg st="1" end="1"/>
                                            </p:txEl>
                                          </p:spTgt>
                                        </p:tgtEl>
                                        <p:attrNameLst>
                                          <p:attrName>style.visibility</p:attrName>
                                        </p:attrNameLst>
                                      </p:cBhvr>
                                      <p:to>
                                        <p:strVal val="visible"/>
                                      </p:to>
                                    </p:set>
                                    <p:anim calcmode="lin" valueType="num">
                                      <p:cBhvr additive="base">
                                        <p:cTn id="13" dur="500" fill="hold"/>
                                        <p:tgtEl>
                                          <p:spTgt spid="1536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3603">
                                            <p:txEl>
                                              <p:pRg st="2" end="2"/>
                                            </p:txEl>
                                          </p:spTgt>
                                        </p:tgtEl>
                                        <p:attrNameLst>
                                          <p:attrName>style.visibility</p:attrName>
                                        </p:attrNameLst>
                                      </p:cBhvr>
                                      <p:to>
                                        <p:strVal val="visible"/>
                                      </p:to>
                                    </p:set>
                                    <p:anim calcmode="lin" valueType="num">
                                      <p:cBhvr additive="base">
                                        <p:cTn id="17" dur="500" fill="hold"/>
                                        <p:tgtEl>
                                          <p:spTgt spid="1536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36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3603">
                                            <p:txEl>
                                              <p:pRg st="3" end="3"/>
                                            </p:txEl>
                                          </p:spTgt>
                                        </p:tgtEl>
                                        <p:attrNameLst>
                                          <p:attrName>style.visibility</p:attrName>
                                        </p:attrNameLst>
                                      </p:cBhvr>
                                      <p:to>
                                        <p:strVal val="visible"/>
                                      </p:to>
                                    </p:set>
                                    <p:anim calcmode="lin" valueType="num">
                                      <p:cBhvr additive="base">
                                        <p:cTn id="21" dur="500" fill="hold"/>
                                        <p:tgtEl>
                                          <p:spTgt spid="1536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36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3603">
                                            <p:txEl>
                                              <p:pRg st="4" end="4"/>
                                            </p:txEl>
                                          </p:spTgt>
                                        </p:tgtEl>
                                        <p:attrNameLst>
                                          <p:attrName>style.visibility</p:attrName>
                                        </p:attrNameLst>
                                      </p:cBhvr>
                                      <p:to>
                                        <p:strVal val="visible"/>
                                      </p:to>
                                    </p:set>
                                    <p:anim calcmode="lin" valueType="num">
                                      <p:cBhvr additive="base">
                                        <p:cTn id="25" dur="500" fill="hold"/>
                                        <p:tgtEl>
                                          <p:spTgt spid="1536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36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3603">
                                            <p:txEl>
                                              <p:pRg st="5" end="5"/>
                                            </p:txEl>
                                          </p:spTgt>
                                        </p:tgtEl>
                                        <p:attrNameLst>
                                          <p:attrName>style.visibility</p:attrName>
                                        </p:attrNameLst>
                                      </p:cBhvr>
                                      <p:to>
                                        <p:strVal val="visible"/>
                                      </p:to>
                                    </p:set>
                                    <p:anim calcmode="lin" valueType="num">
                                      <p:cBhvr additive="base">
                                        <p:cTn id="29" dur="500" fill="hold"/>
                                        <p:tgtEl>
                                          <p:spTgt spid="1536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360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uiExpand="1" build="p"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609600"/>
            <a:ext cx="7772400" cy="944563"/>
          </a:xfrm>
        </p:spPr>
        <p:txBody>
          <a:bodyPr/>
          <a:lstStyle/>
          <a:p>
            <a:pPr eaLnBrk="1" hangingPunct="1"/>
            <a:r>
              <a:rPr lang="en-US" altLang="en-US"/>
              <a:t>Check Out the Car </a:t>
            </a:r>
            <a:r>
              <a:rPr lang="en-US" altLang="en-US" sz="2400"/>
              <a:t>(continued)</a:t>
            </a:r>
            <a:r>
              <a:rPr lang="en-US" altLang="en-US"/>
              <a:t> </a:t>
            </a:r>
          </a:p>
        </p:txBody>
      </p:sp>
      <p:sp>
        <p:nvSpPr>
          <p:cNvPr id="154627" name="Rectangle 3"/>
          <p:cNvSpPr>
            <a:spLocks noGrp="1" noChangeArrowheads="1"/>
          </p:cNvSpPr>
          <p:nvPr>
            <p:ph idx="1"/>
          </p:nvPr>
        </p:nvSpPr>
        <p:spPr>
          <a:xfrm>
            <a:off x="914400" y="1600200"/>
            <a:ext cx="7210425" cy="4114800"/>
          </a:xfrm>
        </p:spPr>
        <p:txBody>
          <a:bodyPr/>
          <a:lstStyle/>
          <a:p>
            <a:pPr marL="457200" indent="-457200" eaLnBrk="1" hangingPunct="1"/>
            <a:r>
              <a:rPr lang="en-US" altLang="en-US">
                <a:cs typeface="Times New Roman" panose="02020603050405020304" pitchFamily="18" charset="0"/>
              </a:rPr>
              <a:t>Check under the hood</a:t>
            </a:r>
          </a:p>
          <a:p>
            <a:pPr marL="1027113" lvl="1" indent="-455613" eaLnBrk="1" hangingPunct="1"/>
            <a:r>
              <a:rPr lang="en-US" altLang="en-US"/>
              <a:t>Look for mismatched bolts or offset paint.  This may mean a front-end accident</a:t>
            </a:r>
          </a:p>
          <a:p>
            <a:pPr marL="1027113" lvl="1" indent="-455613" eaLnBrk="1" hangingPunct="1"/>
            <a:r>
              <a:rPr lang="en-US" altLang="en-US"/>
              <a:t>Look at the underside of the hood.  A sprayed black film on the underside usually means oil leaks</a:t>
            </a:r>
          </a:p>
          <a:p>
            <a:pPr marL="1027113" lvl="1" indent="-455613" eaLnBrk="1" hangingPunct="1"/>
            <a:r>
              <a:rPr lang="en-US" altLang="en-US"/>
              <a:t>Examine the engine belt for wear.  Use judgment as if it breaks, you will have to pay to repair it</a:t>
            </a:r>
          </a:p>
          <a:p>
            <a:pPr marL="1027113" lvl="1" indent="-455613" eaLnBrk="1" hangingPunct="1"/>
            <a:r>
              <a:rPr lang="en-US" altLang="en-US"/>
              <a:t>Look for leaks and other things out of place</a:t>
            </a:r>
          </a:p>
        </p:txBody>
      </p:sp>
    </p:spTree>
    <p:extLst>
      <p:ext uri="{BB962C8B-B14F-4D97-AF65-F5344CB8AC3E}">
        <p14:creationId xmlns:p14="http://schemas.microsoft.com/office/powerpoint/2010/main" val="5672912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4627">
                                            <p:txEl>
                                              <p:pRg st="0" end="0"/>
                                            </p:txEl>
                                          </p:spTgt>
                                        </p:tgtEl>
                                        <p:attrNameLst>
                                          <p:attrName>style.visibility</p:attrName>
                                        </p:attrNameLst>
                                      </p:cBhvr>
                                      <p:to>
                                        <p:strVal val="visible"/>
                                      </p:to>
                                    </p:set>
                                    <p:anim calcmode="lin" valueType="num">
                                      <p:cBhvr additive="base">
                                        <p:cTn id="7" dur="500" fill="hold"/>
                                        <p:tgtEl>
                                          <p:spTgt spid="1546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4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4627">
                                            <p:txEl>
                                              <p:pRg st="1" end="1"/>
                                            </p:txEl>
                                          </p:spTgt>
                                        </p:tgtEl>
                                        <p:attrNameLst>
                                          <p:attrName>style.visibility</p:attrName>
                                        </p:attrNameLst>
                                      </p:cBhvr>
                                      <p:to>
                                        <p:strVal val="visible"/>
                                      </p:to>
                                    </p:set>
                                    <p:anim calcmode="lin" valueType="num">
                                      <p:cBhvr additive="base">
                                        <p:cTn id="13" dur="500" fill="hold"/>
                                        <p:tgtEl>
                                          <p:spTgt spid="1546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46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4627">
                                            <p:txEl>
                                              <p:pRg st="2" end="2"/>
                                            </p:txEl>
                                          </p:spTgt>
                                        </p:tgtEl>
                                        <p:attrNameLst>
                                          <p:attrName>style.visibility</p:attrName>
                                        </p:attrNameLst>
                                      </p:cBhvr>
                                      <p:to>
                                        <p:strVal val="visible"/>
                                      </p:to>
                                    </p:set>
                                    <p:anim calcmode="lin" valueType="num">
                                      <p:cBhvr additive="base">
                                        <p:cTn id="17" dur="500" fill="hold"/>
                                        <p:tgtEl>
                                          <p:spTgt spid="1546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46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4627">
                                            <p:txEl>
                                              <p:pRg st="3" end="3"/>
                                            </p:txEl>
                                          </p:spTgt>
                                        </p:tgtEl>
                                        <p:attrNameLst>
                                          <p:attrName>style.visibility</p:attrName>
                                        </p:attrNameLst>
                                      </p:cBhvr>
                                      <p:to>
                                        <p:strVal val="visible"/>
                                      </p:to>
                                    </p:set>
                                    <p:anim calcmode="lin" valueType="num">
                                      <p:cBhvr additive="base">
                                        <p:cTn id="21" dur="500" fill="hold"/>
                                        <p:tgtEl>
                                          <p:spTgt spid="1546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46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4627">
                                            <p:txEl>
                                              <p:pRg st="4" end="4"/>
                                            </p:txEl>
                                          </p:spTgt>
                                        </p:tgtEl>
                                        <p:attrNameLst>
                                          <p:attrName>style.visibility</p:attrName>
                                        </p:attrNameLst>
                                      </p:cBhvr>
                                      <p:to>
                                        <p:strVal val="visible"/>
                                      </p:to>
                                    </p:set>
                                    <p:anim calcmode="lin" valueType="num">
                                      <p:cBhvr additive="base">
                                        <p:cTn id="25" dur="500" fill="hold"/>
                                        <p:tgtEl>
                                          <p:spTgt spid="1546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462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uiExpand="1"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685800"/>
            <a:ext cx="7772400" cy="868363"/>
          </a:xfrm>
        </p:spPr>
        <p:txBody>
          <a:bodyPr/>
          <a:lstStyle/>
          <a:p>
            <a:pPr marL="609600" indent="-609600" eaLnBrk="1" hangingPunct="1"/>
            <a:r>
              <a:rPr lang="en-US" altLang="en-US" dirty="0"/>
              <a:t>b. Vehicle Safety</a:t>
            </a:r>
          </a:p>
        </p:txBody>
      </p:sp>
      <p:sp>
        <p:nvSpPr>
          <p:cNvPr id="11267" name="Rectangle 3"/>
          <p:cNvSpPr>
            <a:spLocks noGrp="1" noChangeArrowheads="1"/>
          </p:cNvSpPr>
          <p:nvPr>
            <p:ph idx="1"/>
          </p:nvPr>
        </p:nvSpPr>
        <p:spPr>
          <a:xfrm>
            <a:off x="914400" y="1600200"/>
            <a:ext cx="7086600" cy="4724400"/>
          </a:xfrm>
        </p:spPr>
        <p:txBody>
          <a:bodyPr/>
          <a:lstStyle/>
          <a:p>
            <a:pPr eaLnBrk="1" hangingPunct="1">
              <a:lnSpc>
                <a:spcPct val="90000"/>
              </a:lnSpc>
            </a:pPr>
            <a:r>
              <a:rPr lang="en-US" altLang="en-US" dirty="0"/>
              <a:t>Pick a vehicle that is safe for your family</a:t>
            </a:r>
          </a:p>
          <a:p>
            <a:pPr lvl="1" eaLnBrk="1" hangingPunct="1"/>
            <a:r>
              <a:rPr lang="en-US" altLang="en-US" dirty="0"/>
              <a:t>Where do you find information on vehicle safety and ratings?</a:t>
            </a:r>
          </a:p>
          <a:p>
            <a:pPr lvl="2" eaLnBrk="1" hangingPunct="1"/>
            <a:r>
              <a:rPr lang="en-US" altLang="en-US" dirty="0"/>
              <a:t>There are a number of good sites.  A good place to start is the National Highway Traffic Safety Administration site at </a:t>
            </a:r>
            <a:r>
              <a:rPr lang="en-US" altLang="en-US" dirty="0">
                <a:hlinkClick r:id="rId2"/>
              </a:rPr>
              <a:t>www.nhtsa.gov</a:t>
            </a:r>
            <a:r>
              <a:rPr lang="en-US" altLang="en-US" dirty="0"/>
              <a:t>, safer cars at </a:t>
            </a:r>
            <a:r>
              <a:rPr lang="en-US" altLang="en-US" dirty="0">
                <a:hlinkClick r:id="rId3"/>
              </a:rPr>
              <a:t>www.safercar.gov</a:t>
            </a:r>
            <a:r>
              <a:rPr lang="en-US" altLang="en-US" dirty="0"/>
              <a:t>,  and the Insurance Institute for Highway Safety at </a:t>
            </a:r>
            <a:r>
              <a:rPr lang="en-US" altLang="en-US" u="sng" dirty="0">
                <a:solidFill>
                  <a:schemeClr val="bg1"/>
                </a:solidFill>
                <a:hlinkClick r:id="rId4"/>
              </a:rPr>
              <a:t>www.iihs.org</a:t>
            </a:r>
            <a:endParaRPr lang="en-US" altLang="en-US" u="sng" dirty="0">
              <a:solidFill>
                <a:schemeClr val="bg1"/>
              </a:solidFill>
            </a:endParaRPr>
          </a:p>
        </p:txBody>
      </p:sp>
    </p:spTree>
    <p:extLst>
      <p:ext uri="{BB962C8B-B14F-4D97-AF65-F5344CB8AC3E}">
        <p14:creationId xmlns:p14="http://schemas.microsoft.com/office/powerpoint/2010/main" val="22311804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661988"/>
            <a:ext cx="7772400" cy="944562"/>
          </a:xfrm>
        </p:spPr>
        <p:txBody>
          <a:bodyPr/>
          <a:lstStyle/>
          <a:p>
            <a:pPr eaLnBrk="1" hangingPunct="1"/>
            <a:r>
              <a:rPr lang="en-US" altLang="en-US"/>
              <a:t>Check Out the Car</a:t>
            </a:r>
            <a:r>
              <a:rPr lang="en-US" altLang="en-US" sz="3200"/>
              <a:t> </a:t>
            </a:r>
            <a:r>
              <a:rPr lang="en-US" altLang="en-US" sz="2400"/>
              <a:t>(continued)</a:t>
            </a:r>
            <a:r>
              <a:rPr lang="en-US" altLang="en-US"/>
              <a:t> </a:t>
            </a:r>
            <a:endParaRPr lang="en-US" altLang="en-US" sz="2400"/>
          </a:p>
        </p:txBody>
      </p:sp>
      <p:sp>
        <p:nvSpPr>
          <p:cNvPr id="155651" name="Rectangle 3"/>
          <p:cNvSpPr>
            <a:spLocks noGrp="1" noChangeArrowheads="1"/>
          </p:cNvSpPr>
          <p:nvPr>
            <p:ph idx="1"/>
          </p:nvPr>
        </p:nvSpPr>
        <p:spPr>
          <a:xfrm>
            <a:off x="914400" y="1600200"/>
            <a:ext cx="7315200" cy="4114800"/>
          </a:xfrm>
        </p:spPr>
        <p:txBody>
          <a:bodyPr/>
          <a:lstStyle/>
          <a:p>
            <a:pPr marL="457200" indent="-457200" eaLnBrk="1" hangingPunct="1">
              <a:spcBef>
                <a:spcPts val="600"/>
              </a:spcBef>
            </a:pPr>
            <a:r>
              <a:rPr lang="en-US" altLang="en-US">
                <a:cs typeface="Times New Roman" panose="02020603050405020304" pitchFamily="18" charset="0"/>
              </a:rPr>
              <a:t>Perform gauge and listening tests</a:t>
            </a:r>
          </a:p>
          <a:p>
            <a:pPr marL="1027113" lvl="1" indent="-455613" eaLnBrk="1" hangingPunct="1">
              <a:spcBef>
                <a:spcPts val="600"/>
              </a:spcBef>
            </a:pPr>
            <a:r>
              <a:rPr lang="en-US" altLang="en-US"/>
              <a:t>Make sure no emergency gauge lights are on when the engine is running</a:t>
            </a:r>
          </a:p>
          <a:p>
            <a:pPr marL="1027113" lvl="1" indent="-455613" eaLnBrk="1" hangingPunct="1">
              <a:spcBef>
                <a:spcPts val="600"/>
              </a:spcBef>
            </a:pPr>
            <a:r>
              <a:rPr lang="en-US" altLang="en-US"/>
              <a:t>Does the car start right away?  Listen for unusual noises</a:t>
            </a:r>
          </a:p>
          <a:p>
            <a:pPr marL="1027113" lvl="1" indent="-455613" eaLnBrk="1" hangingPunct="1">
              <a:spcBef>
                <a:spcPts val="600"/>
              </a:spcBef>
            </a:pPr>
            <a:r>
              <a:rPr lang="en-US" altLang="en-US"/>
              <a:t>Wipe the inner surface of the tailpipe with a rag: white or gray dust is normal.  Thick, greasy soot means the car burns a lot of oil—this can be serious</a:t>
            </a:r>
          </a:p>
          <a:p>
            <a:pPr marL="1027113" lvl="1" indent="-455613" eaLnBrk="1" hangingPunct="1">
              <a:spcBef>
                <a:spcPts val="600"/>
              </a:spcBef>
            </a:pPr>
            <a:r>
              <a:rPr lang="en-US" altLang="en-US"/>
              <a:t>Most of you are not mechanics, but look for potential problems anyway</a:t>
            </a:r>
          </a:p>
        </p:txBody>
      </p:sp>
    </p:spTree>
    <p:extLst>
      <p:ext uri="{BB962C8B-B14F-4D97-AF65-F5344CB8AC3E}">
        <p14:creationId xmlns:p14="http://schemas.microsoft.com/office/powerpoint/2010/main" val="34925055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5651">
                                            <p:txEl>
                                              <p:pRg st="0" end="0"/>
                                            </p:txEl>
                                          </p:spTgt>
                                        </p:tgtEl>
                                        <p:attrNameLst>
                                          <p:attrName>style.visibility</p:attrName>
                                        </p:attrNameLst>
                                      </p:cBhvr>
                                      <p:to>
                                        <p:strVal val="visible"/>
                                      </p:to>
                                    </p:set>
                                    <p:anim calcmode="lin" valueType="num">
                                      <p:cBhvr additive="base">
                                        <p:cTn id="7" dur="500" fill="hold"/>
                                        <p:tgtEl>
                                          <p:spTgt spid="1556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5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5651">
                                            <p:txEl>
                                              <p:pRg st="1" end="1"/>
                                            </p:txEl>
                                          </p:spTgt>
                                        </p:tgtEl>
                                        <p:attrNameLst>
                                          <p:attrName>style.visibility</p:attrName>
                                        </p:attrNameLst>
                                      </p:cBhvr>
                                      <p:to>
                                        <p:strVal val="visible"/>
                                      </p:to>
                                    </p:set>
                                    <p:anim calcmode="lin" valueType="num">
                                      <p:cBhvr additive="base">
                                        <p:cTn id="13" dur="600" fill="hold"/>
                                        <p:tgtEl>
                                          <p:spTgt spid="155651">
                                            <p:txEl>
                                              <p:pRg st="1" end="1"/>
                                            </p:txEl>
                                          </p:spTgt>
                                        </p:tgtEl>
                                        <p:attrNameLst>
                                          <p:attrName>ppt_x</p:attrName>
                                        </p:attrNameLst>
                                      </p:cBhvr>
                                      <p:tavLst>
                                        <p:tav tm="0">
                                          <p:val>
                                            <p:strVal val="0-#ppt_w/2"/>
                                          </p:val>
                                        </p:tav>
                                        <p:tav tm="100000">
                                          <p:val>
                                            <p:strVal val="#ppt_x"/>
                                          </p:val>
                                        </p:tav>
                                      </p:tavLst>
                                    </p:anim>
                                    <p:anim calcmode="lin" valueType="num">
                                      <p:cBhvr additive="base">
                                        <p:cTn id="14" dur="600" fill="hold"/>
                                        <p:tgtEl>
                                          <p:spTgt spid="15565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5651">
                                            <p:txEl>
                                              <p:pRg st="2" end="2"/>
                                            </p:txEl>
                                          </p:spTgt>
                                        </p:tgtEl>
                                        <p:attrNameLst>
                                          <p:attrName>style.visibility</p:attrName>
                                        </p:attrNameLst>
                                      </p:cBhvr>
                                      <p:to>
                                        <p:strVal val="visible"/>
                                      </p:to>
                                    </p:set>
                                    <p:anim calcmode="lin" valueType="num">
                                      <p:cBhvr additive="base">
                                        <p:cTn id="17" dur="500" fill="hold"/>
                                        <p:tgtEl>
                                          <p:spTgt spid="15565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565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5651">
                                            <p:txEl>
                                              <p:pRg st="3" end="3"/>
                                            </p:txEl>
                                          </p:spTgt>
                                        </p:tgtEl>
                                        <p:attrNameLst>
                                          <p:attrName>style.visibility</p:attrName>
                                        </p:attrNameLst>
                                      </p:cBhvr>
                                      <p:to>
                                        <p:strVal val="visible"/>
                                      </p:to>
                                    </p:set>
                                    <p:anim calcmode="lin" valueType="num">
                                      <p:cBhvr additive="base">
                                        <p:cTn id="21" dur="500" fill="hold"/>
                                        <p:tgtEl>
                                          <p:spTgt spid="15565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565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5651">
                                            <p:txEl>
                                              <p:pRg st="4" end="4"/>
                                            </p:txEl>
                                          </p:spTgt>
                                        </p:tgtEl>
                                        <p:attrNameLst>
                                          <p:attrName>style.visibility</p:attrName>
                                        </p:attrNameLst>
                                      </p:cBhvr>
                                      <p:to>
                                        <p:strVal val="visible"/>
                                      </p:to>
                                    </p:set>
                                    <p:anim calcmode="lin" valueType="num">
                                      <p:cBhvr additive="base">
                                        <p:cTn id="25" dur="500" fill="hold"/>
                                        <p:tgtEl>
                                          <p:spTgt spid="1556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565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uiExpand="1" build="p"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85800" y="609600"/>
            <a:ext cx="7772400" cy="944563"/>
          </a:xfrm>
        </p:spPr>
        <p:txBody>
          <a:bodyPr/>
          <a:lstStyle/>
          <a:p>
            <a:pPr eaLnBrk="1" hangingPunct="1"/>
            <a:r>
              <a:rPr lang="en-US" altLang="en-US"/>
              <a:t>Check Out the Car</a:t>
            </a:r>
            <a:r>
              <a:rPr lang="en-US" altLang="en-US" sz="3200"/>
              <a:t> </a:t>
            </a:r>
            <a:r>
              <a:rPr lang="en-US" altLang="en-US" sz="2400"/>
              <a:t>(continued)</a:t>
            </a:r>
            <a:r>
              <a:rPr lang="en-US" altLang="en-US"/>
              <a:t> </a:t>
            </a:r>
          </a:p>
        </p:txBody>
      </p:sp>
      <p:sp>
        <p:nvSpPr>
          <p:cNvPr id="156675" name="Rectangle 3"/>
          <p:cNvSpPr>
            <a:spLocks noGrp="1" noChangeArrowheads="1"/>
          </p:cNvSpPr>
          <p:nvPr>
            <p:ph idx="1"/>
          </p:nvPr>
        </p:nvSpPr>
        <p:spPr>
          <a:xfrm>
            <a:off x="942975" y="1628775"/>
            <a:ext cx="7210425" cy="4114800"/>
          </a:xfrm>
        </p:spPr>
        <p:txBody>
          <a:bodyPr/>
          <a:lstStyle/>
          <a:p>
            <a:pPr marL="457200" indent="-457200" eaLnBrk="1" hangingPunct="1"/>
            <a:r>
              <a:rPr lang="en-US" altLang="en-US">
                <a:cs typeface="Times New Roman" panose="02020603050405020304" pitchFamily="18" charset="0"/>
              </a:rPr>
              <a:t>Check the oil, brake, and transmission fluid</a:t>
            </a:r>
          </a:p>
          <a:p>
            <a:pPr marL="1027113" lvl="1" indent="-455613" eaLnBrk="1" hangingPunct="1"/>
            <a:r>
              <a:rPr lang="en-US" altLang="en-US"/>
              <a:t>Are levels ok?</a:t>
            </a:r>
          </a:p>
          <a:p>
            <a:pPr marL="1027113" lvl="1" indent="-455613" eaLnBrk="1" hangingPunct="1"/>
            <a:r>
              <a:rPr lang="en-US" altLang="en-US"/>
              <a:t>Take out the transmission dip stick.  Does the fluid smell burned?</a:t>
            </a:r>
          </a:p>
          <a:p>
            <a:pPr marL="1027113" lvl="1" indent="-455613" eaLnBrk="1" hangingPunct="1"/>
            <a:r>
              <a:rPr lang="en-US" altLang="en-US"/>
              <a:t>Does it look like they just changed all the fluids?  It may indicate that there is a problem</a:t>
            </a:r>
          </a:p>
          <a:p>
            <a:pPr marL="1027113" lvl="1" indent="-455613" eaLnBrk="1" hangingPunct="1"/>
            <a:r>
              <a:rPr lang="en-US" altLang="en-US"/>
              <a:t>Check the oil level.  A low level may indicate either a leak or an owner who didn’t care much or know much about the car</a:t>
            </a:r>
          </a:p>
        </p:txBody>
      </p:sp>
    </p:spTree>
    <p:extLst>
      <p:ext uri="{BB962C8B-B14F-4D97-AF65-F5344CB8AC3E}">
        <p14:creationId xmlns:p14="http://schemas.microsoft.com/office/powerpoint/2010/main" val="1756797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6675">
                                            <p:txEl>
                                              <p:pRg st="0" end="0"/>
                                            </p:txEl>
                                          </p:spTgt>
                                        </p:tgtEl>
                                        <p:attrNameLst>
                                          <p:attrName>style.visibility</p:attrName>
                                        </p:attrNameLst>
                                      </p:cBhvr>
                                      <p:to>
                                        <p:strVal val="visible"/>
                                      </p:to>
                                    </p:set>
                                    <p:anim calcmode="lin" valueType="num">
                                      <p:cBhvr additive="base">
                                        <p:cTn id="7" dur="500" fill="hold"/>
                                        <p:tgtEl>
                                          <p:spTgt spid="156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6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6675">
                                            <p:txEl>
                                              <p:pRg st="1" end="1"/>
                                            </p:txEl>
                                          </p:spTgt>
                                        </p:tgtEl>
                                        <p:attrNameLst>
                                          <p:attrName>style.visibility</p:attrName>
                                        </p:attrNameLst>
                                      </p:cBhvr>
                                      <p:to>
                                        <p:strVal val="visible"/>
                                      </p:to>
                                    </p:set>
                                    <p:anim calcmode="lin" valueType="num">
                                      <p:cBhvr additive="base">
                                        <p:cTn id="13" dur="500" fill="hold"/>
                                        <p:tgtEl>
                                          <p:spTgt spid="156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66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6675">
                                            <p:txEl>
                                              <p:pRg st="2" end="2"/>
                                            </p:txEl>
                                          </p:spTgt>
                                        </p:tgtEl>
                                        <p:attrNameLst>
                                          <p:attrName>style.visibility</p:attrName>
                                        </p:attrNameLst>
                                      </p:cBhvr>
                                      <p:to>
                                        <p:strVal val="visible"/>
                                      </p:to>
                                    </p:set>
                                    <p:anim calcmode="lin" valueType="num">
                                      <p:cBhvr additive="base">
                                        <p:cTn id="17" dur="500" fill="hold"/>
                                        <p:tgtEl>
                                          <p:spTgt spid="1566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667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6675">
                                            <p:txEl>
                                              <p:pRg st="3" end="3"/>
                                            </p:txEl>
                                          </p:spTgt>
                                        </p:tgtEl>
                                        <p:attrNameLst>
                                          <p:attrName>style.visibility</p:attrName>
                                        </p:attrNameLst>
                                      </p:cBhvr>
                                      <p:to>
                                        <p:strVal val="visible"/>
                                      </p:to>
                                    </p:set>
                                    <p:anim calcmode="lin" valueType="num">
                                      <p:cBhvr additive="base">
                                        <p:cTn id="21" dur="500" fill="hold"/>
                                        <p:tgtEl>
                                          <p:spTgt spid="15667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667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6675">
                                            <p:txEl>
                                              <p:pRg st="4" end="4"/>
                                            </p:txEl>
                                          </p:spTgt>
                                        </p:tgtEl>
                                        <p:attrNameLst>
                                          <p:attrName>style.visibility</p:attrName>
                                        </p:attrNameLst>
                                      </p:cBhvr>
                                      <p:to>
                                        <p:strVal val="visible"/>
                                      </p:to>
                                    </p:set>
                                    <p:anim calcmode="lin" valueType="num">
                                      <p:cBhvr additive="base">
                                        <p:cTn id="25" dur="500" fill="hold"/>
                                        <p:tgtEl>
                                          <p:spTgt spid="15667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667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uiExpand="1" build="p"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85800" y="609600"/>
            <a:ext cx="7772400" cy="944563"/>
          </a:xfrm>
        </p:spPr>
        <p:txBody>
          <a:bodyPr/>
          <a:lstStyle/>
          <a:p>
            <a:pPr eaLnBrk="1" hangingPunct="1"/>
            <a:r>
              <a:rPr lang="en-US" altLang="en-US"/>
              <a:t>Check Out the Car</a:t>
            </a:r>
            <a:r>
              <a:rPr lang="en-US" altLang="en-US" sz="3200"/>
              <a:t> </a:t>
            </a:r>
            <a:r>
              <a:rPr lang="en-US" altLang="en-US" sz="2400"/>
              <a:t>(continued)</a:t>
            </a:r>
            <a:endParaRPr lang="en-US" altLang="en-US"/>
          </a:p>
        </p:txBody>
      </p:sp>
      <p:sp>
        <p:nvSpPr>
          <p:cNvPr id="157699" name="Rectangle 3"/>
          <p:cNvSpPr>
            <a:spLocks noGrp="1" noChangeArrowheads="1"/>
          </p:cNvSpPr>
          <p:nvPr>
            <p:ph idx="1"/>
          </p:nvPr>
        </p:nvSpPr>
        <p:spPr>
          <a:xfrm>
            <a:off x="942975" y="1628775"/>
            <a:ext cx="7210425" cy="4114800"/>
          </a:xfrm>
        </p:spPr>
        <p:txBody>
          <a:bodyPr/>
          <a:lstStyle/>
          <a:p>
            <a:pPr eaLnBrk="1" hangingPunct="1"/>
            <a:r>
              <a:rPr lang="en-US" altLang="en-US">
                <a:cs typeface="Times New Roman" panose="02020603050405020304" pitchFamily="18" charset="0"/>
              </a:rPr>
              <a:t>Check the shock absorbers and lights</a:t>
            </a:r>
          </a:p>
          <a:p>
            <a:pPr lvl="1" eaLnBrk="1" hangingPunct="1"/>
            <a:r>
              <a:rPr lang="en-US" altLang="en-US"/>
              <a:t>Bounce the car up and down at each corner. (when you release it, you should not feel it bounce back more than twice)</a:t>
            </a:r>
          </a:p>
          <a:p>
            <a:pPr lvl="1" eaLnBrk="1" hangingPunct="1"/>
            <a:r>
              <a:rPr lang="en-US" altLang="en-US"/>
              <a:t>Test all lights: brake lights, headlights, reverse lights, turn signals, etc.</a:t>
            </a:r>
          </a:p>
        </p:txBody>
      </p:sp>
    </p:spTree>
    <p:extLst>
      <p:ext uri="{BB962C8B-B14F-4D97-AF65-F5344CB8AC3E}">
        <p14:creationId xmlns:p14="http://schemas.microsoft.com/office/powerpoint/2010/main" val="21689087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7699">
                                            <p:txEl>
                                              <p:pRg st="0" end="0"/>
                                            </p:txEl>
                                          </p:spTgt>
                                        </p:tgtEl>
                                        <p:attrNameLst>
                                          <p:attrName>style.visibility</p:attrName>
                                        </p:attrNameLst>
                                      </p:cBhvr>
                                      <p:to>
                                        <p:strVal val="visible"/>
                                      </p:to>
                                    </p:set>
                                    <p:anim calcmode="lin" valueType="num">
                                      <p:cBhvr additive="base">
                                        <p:cTn id="7" dur="500" fill="hold"/>
                                        <p:tgtEl>
                                          <p:spTgt spid="1576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76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7699">
                                            <p:txEl>
                                              <p:pRg st="1" end="1"/>
                                            </p:txEl>
                                          </p:spTgt>
                                        </p:tgtEl>
                                        <p:attrNameLst>
                                          <p:attrName>style.visibility</p:attrName>
                                        </p:attrNameLst>
                                      </p:cBhvr>
                                      <p:to>
                                        <p:strVal val="visible"/>
                                      </p:to>
                                    </p:set>
                                    <p:anim calcmode="lin" valueType="num">
                                      <p:cBhvr additive="base">
                                        <p:cTn id="13" dur="500" fill="hold"/>
                                        <p:tgtEl>
                                          <p:spTgt spid="1576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76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7699">
                                            <p:txEl>
                                              <p:pRg st="2" end="2"/>
                                            </p:txEl>
                                          </p:spTgt>
                                        </p:tgtEl>
                                        <p:attrNameLst>
                                          <p:attrName>style.visibility</p:attrName>
                                        </p:attrNameLst>
                                      </p:cBhvr>
                                      <p:to>
                                        <p:strVal val="visible"/>
                                      </p:to>
                                    </p:set>
                                    <p:anim calcmode="lin" valueType="num">
                                      <p:cBhvr additive="base">
                                        <p:cTn id="17" dur="500" fill="hold"/>
                                        <p:tgtEl>
                                          <p:spTgt spid="1576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769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uiExpand="1" build="p"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685800"/>
            <a:ext cx="7772400" cy="944563"/>
          </a:xfrm>
        </p:spPr>
        <p:txBody>
          <a:bodyPr/>
          <a:lstStyle/>
          <a:p>
            <a:pPr eaLnBrk="1" hangingPunct="1"/>
            <a:r>
              <a:rPr lang="en-US" altLang="en-US"/>
              <a:t>Check Out the Car</a:t>
            </a:r>
            <a:r>
              <a:rPr lang="en-US" altLang="en-US" sz="3200"/>
              <a:t> </a:t>
            </a:r>
            <a:r>
              <a:rPr lang="en-US" altLang="en-US" sz="2400"/>
              <a:t>(continued)</a:t>
            </a:r>
            <a:endParaRPr lang="en-US" altLang="en-US"/>
          </a:p>
        </p:txBody>
      </p:sp>
      <p:sp>
        <p:nvSpPr>
          <p:cNvPr id="158723" name="Rectangle 3"/>
          <p:cNvSpPr>
            <a:spLocks noGrp="1" noChangeArrowheads="1"/>
          </p:cNvSpPr>
          <p:nvPr>
            <p:ph idx="1"/>
          </p:nvPr>
        </p:nvSpPr>
        <p:spPr>
          <a:xfrm>
            <a:off x="942975" y="1628775"/>
            <a:ext cx="7210425" cy="4114800"/>
          </a:xfrm>
        </p:spPr>
        <p:txBody>
          <a:bodyPr/>
          <a:lstStyle/>
          <a:p>
            <a:pPr marL="457200" indent="-457200" eaLnBrk="1" hangingPunct="1"/>
            <a:r>
              <a:rPr lang="en-US" altLang="en-US">
                <a:cs typeface="Times New Roman" panose="02020603050405020304" pitchFamily="18" charset="0"/>
              </a:rPr>
              <a:t>Check for play (the amount that a part can move before it engages)</a:t>
            </a:r>
          </a:p>
          <a:p>
            <a:pPr marL="1027113" lvl="1" indent="-455613" eaLnBrk="1" hangingPunct="1"/>
            <a:r>
              <a:rPr lang="en-US" altLang="en-US"/>
              <a:t>Check for play in the steering wheel, clutch, and brakes</a:t>
            </a:r>
          </a:p>
          <a:p>
            <a:pPr marL="1027113" lvl="1" indent="-455613" eaLnBrk="1" hangingPunct="1"/>
            <a:r>
              <a:rPr lang="en-US" altLang="en-US"/>
              <a:t>Hold brake pedal down as far as possible for 45 seconds.  If they don’t hold firm, there may be a leak</a:t>
            </a:r>
          </a:p>
          <a:p>
            <a:pPr marL="1027113" lvl="1" indent="-455613" eaLnBrk="1" hangingPunct="1"/>
            <a:r>
              <a:rPr lang="en-US" altLang="en-US"/>
              <a:t>Push the top of one rear tire toward the car.  If it moves too much, there may be bearing problems</a:t>
            </a:r>
          </a:p>
        </p:txBody>
      </p:sp>
    </p:spTree>
    <p:extLst>
      <p:ext uri="{BB962C8B-B14F-4D97-AF65-F5344CB8AC3E}">
        <p14:creationId xmlns:p14="http://schemas.microsoft.com/office/powerpoint/2010/main" val="746774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8723">
                                            <p:txEl>
                                              <p:pRg st="0" end="0"/>
                                            </p:txEl>
                                          </p:spTgt>
                                        </p:tgtEl>
                                        <p:attrNameLst>
                                          <p:attrName>style.visibility</p:attrName>
                                        </p:attrNameLst>
                                      </p:cBhvr>
                                      <p:to>
                                        <p:strVal val="visible"/>
                                      </p:to>
                                    </p:set>
                                    <p:anim calcmode="lin" valueType="num">
                                      <p:cBhvr additive="base">
                                        <p:cTn id="7" dur="500" fill="hold"/>
                                        <p:tgtEl>
                                          <p:spTgt spid="1587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87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8723">
                                            <p:txEl>
                                              <p:pRg st="1" end="1"/>
                                            </p:txEl>
                                          </p:spTgt>
                                        </p:tgtEl>
                                        <p:attrNameLst>
                                          <p:attrName>style.visibility</p:attrName>
                                        </p:attrNameLst>
                                      </p:cBhvr>
                                      <p:to>
                                        <p:strVal val="visible"/>
                                      </p:to>
                                    </p:set>
                                    <p:anim calcmode="lin" valueType="num">
                                      <p:cBhvr additive="base">
                                        <p:cTn id="13" dur="500" fill="hold"/>
                                        <p:tgtEl>
                                          <p:spTgt spid="1587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87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8723">
                                            <p:txEl>
                                              <p:pRg st="2" end="2"/>
                                            </p:txEl>
                                          </p:spTgt>
                                        </p:tgtEl>
                                        <p:attrNameLst>
                                          <p:attrName>style.visibility</p:attrName>
                                        </p:attrNameLst>
                                      </p:cBhvr>
                                      <p:to>
                                        <p:strVal val="visible"/>
                                      </p:to>
                                    </p:set>
                                    <p:anim calcmode="lin" valueType="num">
                                      <p:cBhvr additive="base">
                                        <p:cTn id="17" dur="500" fill="hold"/>
                                        <p:tgtEl>
                                          <p:spTgt spid="1587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87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8723">
                                            <p:txEl>
                                              <p:pRg st="3" end="3"/>
                                            </p:txEl>
                                          </p:spTgt>
                                        </p:tgtEl>
                                        <p:attrNameLst>
                                          <p:attrName>style.visibility</p:attrName>
                                        </p:attrNameLst>
                                      </p:cBhvr>
                                      <p:to>
                                        <p:strVal val="visible"/>
                                      </p:to>
                                    </p:set>
                                    <p:anim calcmode="lin" valueType="num">
                                      <p:cBhvr additive="base">
                                        <p:cTn id="21" dur="500" fill="hold"/>
                                        <p:tgtEl>
                                          <p:spTgt spid="1587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87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3" grpId="0" uiExpand="1"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685800" y="665163"/>
            <a:ext cx="7772400" cy="858837"/>
          </a:xfrm>
        </p:spPr>
        <p:txBody>
          <a:bodyPr/>
          <a:lstStyle/>
          <a:p>
            <a:pPr eaLnBrk="1" hangingPunct="1"/>
            <a:r>
              <a:rPr lang="en-US" altLang="en-US"/>
              <a:t>3.  Go for a Test Ride</a:t>
            </a:r>
            <a:endParaRPr lang="en-US" altLang="en-US" sz="4000"/>
          </a:p>
        </p:txBody>
      </p:sp>
      <p:sp>
        <p:nvSpPr>
          <p:cNvPr id="159747" name="Rectangle 3"/>
          <p:cNvSpPr>
            <a:spLocks noGrp="1" noChangeArrowheads="1"/>
          </p:cNvSpPr>
          <p:nvPr>
            <p:ph idx="1"/>
          </p:nvPr>
        </p:nvSpPr>
        <p:spPr>
          <a:xfrm>
            <a:off x="942975" y="1628775"/>
            <a:ext cx="7210425" cy="4114800"/>
          </a:xfrm>
        </p:spPr>
        <p:txBody>
          <a:bodyPr/>
          <a:lstStyle/>
          <a:p>
            <a:pPr marL="457200" indent="-457200" eaLnBrk="1" hangingPunct="1"/>
            <a:r>
              <a:rPr lang="en-US" altLang="en-US">
                <a:cs typeface="Times New Roman" panose="02020603050405020304" pitchFamily="18" charset="0"/>
              </a:rPr>
              <a:t>Take it for a drive personally</a:t>
            </a:r>
          </a:p>
          <a:p>
            <a:pPr marL="1027113" lvl="1" indent="-455613" eaLnBrk="1" hangingPunct="1"/>
            <a:r>
              <a:rPr lang="en-US" altLang="en-US"/>
              <a:t>How does it feel? How does it fit?</a:t>
            </a:r>
          </a:p>
          <a:p>
            <a:pPr marL="1027113" lvl="1" indent="-455613" eaLnBrk="1" hangingPunct="1"/>
            <a:r>
              <a:rPr lang="en-US" altLang="en-US"/>
              <a:t>Evaluate the acceleration from a stop.  Does it hesitate or accelerate as it should?</a:t>
            </a:r>
          </a:p>
          <a:p>
            <a:pPr marL="1027113" lvl="1" indent="-455613" eaLnBrk="1" hangingPunct="1"/>
            <a:r>
              <a:rPr lang="en-US" altLang="en-US"/>
              <a:t>Check engine noise, passing acceleration, hill-climbing power, braking, cornering, suspension, seat comfort</a:t>
            </a:r>
          </a:p>
          <a:p>
            <a:pPr marL="1027113" lvl="1" indent="-455613" eaLnBrk="1" hangingPunct="1"/>
            <a:r>
              <a:rPr lang="en-US" altLang="en-US"/>
              <a:t>Check for rattles and squeaks, interior controls, and the audio system.  Play the radio, tape deck, CD player, etc.</a:t>
            </a:r>
          </a:p>
        </p:txBody>
      </p:sp>
    </p:spTree>
    <p:extLst>
      <p:ext uri="{BB962C8B-B14F-4D97-AF65-F5344CB8AC3E}">
        <p14:creationId xmlns:p14="http://schemas.microsoft.com/office/powerpoint/2010/main" val="36642485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9747">
                                            <p:txEl>
                                              <p:pRg st="0" end="0"/>
                                            </p:txEl>
                                          </p:spTgt>
                                        </p:tgtEl>
                                        <p:attrNameLst>
                                          <p:attrName>style.visibility</p:attrName>
                                        </p:attrNameLst>
                                      </p:cBhvr>
                                      <p:to>
                                        <p:strVal val="visible"/>
                                      </p:to>
                                    </p:set>
                                    <p:anim calcmode="lin" valueType="num">
                                      <p:cBhvr additive="base">
                                        <p:cTn id="7" dur="500" fill="hold"/>
                                        <p:tgtEl>
                                          <p:spTgt spid="1597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9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9747">
                                            <p:txEl>
                                              <p:pRg st="1" end="1"/>
                                            </p:txEl>
                                          </p:spTgt>
                                        </p:tgtEl>
                                        <p:attrNameLst>
                                          <p:attrName>style.visibility</p:attrName>
                                        </p:attrNameLst>
                                      </p:cBhvr>
                                      <p:to>
                                        <p:strVal val="visible"/>
                                      </p:to>
                                    </p:set>
                                    <p:anim calcmode="lin" valueType="num">
                                      <p:cBhvr additive="base">
                                        <p:cTn id="13" dur="500" fill="hold"/>
                                        <p:tgtEl>
                                          <p:spTgt spid="1597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97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9747">
                                            <p:txEl>
                                              <p:pRg st="2" end="2"/>
                                            </p:txEl>
                                          </p:spTgt>
                                        </p:tgtEl>
                                        <p:attrNameLst>
                                          <p:attrName>style.visibility</p:attrName>
                                        </p:attrNameLst>
                                      </p:cBhvr>
                                      <p:to>
                                        <p:strVal val="visible"/>
                                      </p:to>
                                    </p:set>
                                    <p:anim calcmode="lin" valueType="num">
                                      <p:cBhvr additive="base">
                                        <p:cTn id="17" dur="500" fill="hold"/>
                                        <p:tgtEl>
                                          <p:spTgt spid="1597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97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9747">
                                            <p:txEl>
                                              <p:pRg st="3" end="3"/>
                                            </p:txEl>
                                          </p:spTgt>
                                        </p:tgtEl>
                                        <p:attrNameLst>
                                          <p:attrName>style.visibility</p:attrName>
                                        </p:attrNameLst>
                                      </p:cBhvr>
                                      <p:to>
                                        <p:strVal val="visible"/>
                                      </p:to>
                                    </p:set>
                                    <p:anim calcmode="lin" valueType="num">
                                      <p:cBhvr additive="base">
                                        <p:cTn id="21" dur="500" fill="hold"/>
                                        <p:tgtEl>
                                          <p:spTgt spid="1597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97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9747">
                                            <p:txEl>
                                              <p:pRg st="4" end="4"/>
                                            </p:txEl>
                                          </p:spTgt>
                                        </p:tgtEl>
                                        <p:attrNameLst>
                                          <p:attrName>style.visibility</p:attrName>
                                        </p:attrNameLst>
                                      </p:cBhvr>
                                      <p:to>
                                        <p:strVal val="visible"/>
                                      </p:to>
                                    </p:set>
                                    <p:anim calcmode="lin" valueType="num">
                                      <p:cBhvr additive="base">
                                        <p:cTn id="25" dur="500" fill="hold"/>
                                        <p:tgtEl>
                                          <p:spTgt spid="1597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974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uiExpand="1" build="p"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5800" y="698500"/>
            <a:ext cx="7772400" cy="944563"/>
          </a:xfrm>
        </p:spPr>
        <p:txBody>
          <a:bodyPr/>
          <a:lstStyle/>
          <a:p>
            <a:pPr eaLnBrk="1" hangingPunct="1"/>
            <a:r>
              <a:rPr lang="en-US" altLang="en-US" sz="3200"/>
              <a:t>4. </a:t>
            </a:r>
            <a:r>
              <a:rPr lang="en-US" altLang="en-US"/>
              <a:t>Take the Car to a Qualified Mechanic</a:t>
            </a:r>
          </a:p>
        </p:txBody>
      </p:sp>
      <p:sp>
        <p:nvSpPr>
          <p:cNvPr id="160771" name="Rectangle 3"/>
          <p:cNvSpPr>
            <a:spLocks noGrp="1" noChangeArrowheads="1"/>
          </p:cNvSpPr>
          <p:nvPr>
            <p:ph idx="1"/>
          </p:nvPr>
        </p:nvSpPr>
        <p:spPr>
          <a:xfrm>
            <a:off x="942975" y="1628775"/>
            <a:ext cx="7210425" cy="4314825"/>
          </a:xfrm>
        </p:spPr>
        <p:txBody>
          <a:bodyPr/>
          <a:lstStyle/>
          <a:p>
            <a:pPr marL="457200" indent="-457200" eaLnBrk="1" hangingPunct="1"/>
            <a:r>
              <a:rPr lang="en-US" altLang="en-US"/>
              <a:t>Get a more complete inspection</a:t>
            </a:r>
            <a:r>
              <a:rPr lang="en-US" altLang="en-US" sz="2400"/>
              <a:t>	</a:t>
            </a:r>
          </a:p>
          <a:p>
            <a:pPr marL="1027113" lvl="1" indent="-455613" eaLnBrk="1" hangingPunct="1"/>
            <a:r>
              <a:rPr lang="en-US" altLang="en-US"/>
              <a:t>Choose a mechanic who regularly works on these cars, generally from the dealer.  Other mechanics may be only guessing as to problems</a:t>
            </a:r>
          </a:p>
          <a:p>
            <a:pPr marL="1370013" lvl="2" eaLnBrk="1" hangingPunct="1"/>
            <a:r>
              <a:rPr lang="en-US" altLang="en-US"/>
              <a:t>Dealers may also have the car history on their computers</a:t>
            </a:r>
          </a:p>
          <a:p>
            <a:pPr marL="1027113" lvl="1" indent="-455613" eaLnBrk="1" hangingPunct="1"/>
            <a:r>
              <a:rPr lang="en-US" altLang="en-US"/>
              <a:t>Have mechanic do a compression check and check for oil and fluid leaks</a:t>
            </a:r>
          </a:p>
          <a:p>
            <a:pPr marL="1027113" lvl="1" indent="-455613" eaLnBrk="1" hangingPunct="1"/>
            <a:r>
              <a:rPr lang="en-US" altLang="en-US"/>
              <a:t>For automatic transmissions, take the car to a transmission specialists to check out the transmission</a:t>
            </a:r>
          </a:p>
        </p:txBody>
      </p:sp>
    </p:spTree>
    <p:extLst>
      <p:ext uri="{BB962C8B-B14F-4D97-AF65-F5344CB8AC3E}">
        <p14:creationId xmlns:p14="http://schemas.microsoft.com/office/powerpoint/2010/main" val="1206190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0771">
                                            <p:txEl>
                                              <p:pRg st="1" end="1"/>
                                            </p:txEl>
                                          </p:spTgt>
                                        </p:tgtEl>
                                        <p:attrNameLst>
                                          <p:attrName>style.visibility</p:attrName>
                                        </p:attrNameLst>
                                      </p:cBhvr>
                                      <p:to>
                                        <p:strVal val="visible"/>
                                      </p:to>
                                    </p:set>
                                    <p:anim calcmode="lin" valueType="num">
                                      <p:cBhvr additive="base">
                                        <p:cTn id="13"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07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0771">
                                            <p:txEl>
                                              <p:pRg st="2" end="2"/>
                                            </p:txEl>
                                          </p:spTgt>
                                        </p:tgtEl>
                                        <p:attrNameLst>
                                          <p:attrName>style.visibility</p:attrName>
                                        </p:attrNameLst>
                                      </p:cBhvr>
                                      <p:to>
                                        <p:strVal val="visible"/>
                                      </p:to>
                                    </p:set>
                                    <p:anim calcmode="lin" valueType="num">
                                      <p:cBhvr additive="base">
                                        <p:cTn id="17"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07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0771">
                                            <p:txEl>
                                              <p:pRg st="3" end="3"/>
                                            </p:txEl>
                                          </p:spTgt>
                                        </p:tgtEl>
                                        <p:attrNameLst>
                                          <p:attrName>style.visibility</p:attrName>
                                        </p:attrNameLst>
                                      </p:cBhvr>
                                      <p:to>
                                        <p:strVal val="visible"/>
                                      </p:to>
                                    </p:set>
                                    <p:anim calcmode="lin" valueType="num">
                                      <p:cBhvr additive="base">
                                        <p:cTn id="21" dur="500" fill="hold"/>
                                        <p:tgtEl>
                                          <p:spTgt spid="1607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07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0771">
                                            <p:txEl>
                                              <p:pRg st="4" end="4"/>
                                            </p:txEl>
                                          </p:spTgt>
                                        </p:tgtEl>
                                        <p:attrNameLst>
                                          <p:attrName>style.visibility</p:attrName>
                                        </p:attrNameLst>
                                      </p:cBhvr>
                                      <p:to>
                                        <p:strVal val="visible"/>
                                      </p:to>
                                    </p:set>
                                    <p:anim calcmode="lin" valueType="num">
                                      <p:cBhvr additive="base">
                                        <p:cTn id="25" dur="500" fill="hold"/>
                                        <p:tgtEl>
                                          <p:spTgt spid="1607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077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685800" y="685800"/>
            <a:ext cx="7772400" cy="858838"/>
          </a:xfrm>
        </p:spPr>
        <p:txBody>
          <a:bodyPr/>
          <a:lstStyle/>
          <a:p>
            <a:pPr eaLnBrk="1" hangingPunct="1"/>
            <a:r>
              <a:rPr lang="en-US" altLang="en-US"/>
              <a:t>5. Negotiate the Deal</a:t>
            </a:r>
          </a:p>
        </p:txBody>
      </p:sp>
      <p:sp>
        <p:nvSpPr>
          <p:cNvPr id="161795" name="Rectangle 3"/>
          <p:cNvSpPr>
            <a:spLocks noGrp="1" noChangeArrowheads="1"/>
          </p:cNvSpPr>
          <p:nvPr>
            <p:ph idx="1"/>
          </p:nvPr>
        </p:nvSpPr>
        <p:spPr>
          <a:xfrm>
            <a:off x="990600" y="1600200"/>
            <a:ext cx="7239000" cy="5029200"/>
          </a:xfrm>
        </p:spPr>
        <p:txBody>
          <a:bodyPr/>
          <a:lstStyle/>
          <a:p>
            <a:pPr marL="457200" indent="-457200" eaLnBrk="1" hangingPunct="1"/>
            <a:r>
              <a:rPr lang="en-US" altLang="en-US" dirty="0">
                <a:cs typeface="Courier New" panose="02070309020205020404" pitchFamily="49" charset="0"/>
              </a:rPr>
              <a:t>Notes on negotiating for a used car  </a:t>
            </a:r>
            <a:endParaRPr lang="en-US" altLang="en-US" sz="3200" dirty="0">
              <a:cs typeface="Courier New" panose="02070309020205020404" pitchFamily="49" charset="0"/>
            </a:endParaRPr>
          </a:p>
          <a:p>
            <a:pPr marL="1027113" lvl="1" indent="-455613" eaLnBrk="1" hangingPunct="1">
              <a:spcBef>
                <a:spcPts val="400"/>
              </a:spcBef>
            </a:pPr>
            <a:r>
              <a:rPr lang="en-US" altLang="en-US" dirty="0">
                <a:cs typeface="Courier New" panose="02070309020205020404" pitchFamily="49" charset="0"/>
              </a:rPr>
              <a:t>1. Let the sellers know you have the cash in hand.  Cash does wonders for an agreement</a:t>
            </a:r>
          </a:p>
          <a:p>
            <a:pPr marL="1027113" lvl="1" indent="-455613" eaLnBrk="1" hangingPunct="1">
              <a:spcBef>
                <a:spcPts val="400"/>
              </a:spcBef>
            </a:pPr>
            <a:r>
              <a:rPr lang="en-US" altLang="en-US" dirty="0">
                <a:cs typeface="Courier New" panose="02070309020205020404" pitchFamily="49" charset="0"/>
              </a:rPr>
              <a:t>2. Know the fair value for the car beforehand from KBB.com or other website</a:t>
            </a:r>
          </a:p>
          <a:p>
            <a:pPr marL="1027113" lvl="1" indent="-455613" eaLnBrk="1" hangingPunct="1">
              <a:spcBef>
                <a:spcPts val="400"/>
              </a:spcBef>
            </a:pPr>
            <a:r>
              <a:rPr lang="en-US" altLang="en-US" dirty="0">
                <a:cs typeface="Courier New" panose="02070309020205020404" pitchFamily="49" charset="0"/>
              </a:rPr>
              <a:t>3. Negotiate politely!</a:t>
            </a:r>
          </a:p>
          <a:p>
            <a:pPr marL="1370013" lvl="2" eaLnBrk="1" hangingPunct="1">
              <a:spcBef>
                <a:spcPts val="400"/>
              </a:spcBef>
            </a:pPr>
            <a:r>
              <a:rPr lang="en-US" altLang="en-US" dirty="0">
                <a:cs typeface="Courier New" panose="02070309020205020404" pitchFamily="49" charset="0"/>
              </a:rPr>
              <a:t> If the price is too high, have a persuasive argument to support it,  KBB.com says____</a:t>
            </a:r>
          </a:p>
          <a:p>
            <a:pPr marL="1712913" lvl="3" eaLnBrk="1" hangingPunct="1">
              <a:spcBef>
                <a:spcPts val="400"/>
              </a:spcBef>
            </a:pPr>
            <a:r>
              <a:rPr lang="en-US" altLang="en-US" dirty="0">
                <a:cs typeface="Courier New" panose="02070309020205020404" pitchFamily="49" charset="0"/>
              </a:rPr>
              <a:t>a. It needs some work from ________</a:t>
            </a:r>
          </a:p>
          <a:p>
            <a:pPr marL="1712913" lvl="3" eaLnBrk="1" hangingPunct="1">
              <a:spcBef>
                <a:spcPts val="400"/>
              </a:spcBef>
            </a:pPr>
            <a:r>
              <a:rPr lang="en-US" altLang="en-US" dirty="0">
                <a:cs typeface="Courier New" panose="02070309020205020404" pitchFamily="49" charset="0"/>
              </a:rPr>
              <a:t>b. The body or paint doesn't justify the price of ________</a:t>
            </a:r>
          </a:p>
          <a:p>
            <a:pPr marL="1712913" lvl="3" eaLnBrk="1" hangingPunct="1">
              <a:spcBef>
                <a:spcPts val="400"/>
              </a:spcBef>
            </a:pPr>
            <a:r>
              <a:rPr lang="en-US" altLang="en-US" dirty="0">
                <a:cs typeface="Courier New" panose="02070309020205020404" pitchFamily="49" charset="0"/>
              </a:rPr>
              <a:t>c. You have seen lower prices elsewhere in the market (and show screen shots)</a:t>
            </a:r>
          </a:p>
        </p:txBody>
      </p:sp>
    </p:spTree>
    <p:extLst>
      <p:ext uri="{BB962C8B-B14F-4D97-AF65-F5344CB8AC3E}">
        <p14:creationId xmlns:p14="http://schemas.microsoft.com/office/powerpoint/2010/main" val="12138376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1795">
                                            <p:txEl>
                                              <p:pRg st="0" end="0"/>
                                            </p:txEl>
                                          </p:spTgt>
                                        </p:tgtEl>
                                        <p:attrNameLst>
                                          <p:attrName>style.visibility</p:attrName>
                                        </p:attrNameLst>
                                      </p:cBhvr>
                                      <p:to>
                                        <p:strVal val="visible"/>
                                      </p:to>
                                    </p:set>
                                    <p:anim calcmode="lin" valueType="num">
                                      <p:cBhvr additive="base">
                                        <p:cTn id="7" dur="500" fill="hold"/>
                                        <p:tgtEl>
                                          <p:spTgt spid="1617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1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1795">
                                            <p:txEl>
                                              <p:pRg st="1" end="1"/>
                                            </p:txEl>
                                          </p:spTgt>
                                        </p:tgtEl>
                                        <p:attrNameLst>
                                          <p:attrName>style.visibility</p:attrName>
                                        </p:attrNameLst>
                                      </p:cBhvr>
                                      <p:to>
                                        <p:strVal val="visible"/>
                                      </p:to>
                                    </p:set>
                                    <p:anim calcmode="lin" valueType="num">
                                      <p:cBhvr additive="base">
                                        <p:cTn id="13" dur="500" fill="hold"/>
                                        <p:tgtEl>
                                          <p:spTgt spid="1617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17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1795">
                                            <p:txEl>
                                              <p:pRg st="2" end="2"/>
                                            </p:txEl>
                                          </p:spTgt>
                                        </p:tgtEl>
                                        <p:attrNameLst>
                                          <p:attrName>style.visibility</p:attrName>
                                        </p:attrNameLst>
                                      </p:cBhvr>
                                      <p:to>
                                        <p:strVal val="visible"/>
                                      </p:to>
                                    </p:set>
                                    <p:anim calcmode="lin" valueType="num">
                                      <p:cBhvr additive="base">
                                        <p:cTn id="17" dur="500" fill="hold"/>
                                        <p:tgtEl>
                                          <p:spTgt spid="1617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17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1795">
                                            <p:txEl>
                                              <p:pRg st="3" end="3"/>
                                            </p:txEl>
                                          </p:spTgt>
                                        </p:tgtEl>
                                        <p:attrNameLst>
                                          <p:attrName>style.visibility</p:attrName>
                                        </p:attrNameLst>
                                      </p:cBhvr>
                                      <p:to>
                                        <p:strVal val="visible"/>
                                      </p:to>
                                    </p:set>
                                    <p:anim calcmode="lin" valueType="num">
                                      <p:cBhvr additive="base">
                                        <p:cTn id="21" dur="500" fill="hold"/>
                                        <p:tgtEl>
                                          <p:spTgt spid="1617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17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1795">
                                            <p:txEl>
                                              <p:pRg st="4" end="4"/>
                                            </p:txEl>
                                          </p:spTgt>
                                        </p:tgtEl>
                                        <p:attrNameLst>
                                          <p:attrName>style.visibility</p:attrName>
                                        </p:attrNameLst>
                                      </p:cBhvr>
                                      <p:to>
                                        <p:strVal val="visible"/>
                                      </p:to>
                                    </p:set>
                                    <p:anim calcmode="lin" valueType="num">
                                      <p:cBhvr additive="base">
                                        <p:cTn id="25" dur="500" fill="hold"/>
                                        <p:tgtEl>
                                          <p:spTgt spid="1617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17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1795">
                                            <p:txEl>
                                              <p:pRg st="5" end="5"/>
                                            </p:txEl>
                                          </p:spTgt>
                                        </p:tgtEl>
                                        <p:attrNameLst>
                                          <p:attrName>style.visibility</p:attrName>
                                        </p:attrNameLst>
                                      </p:cBhvr>
                                      <p:to>
                                        <p:strVal val="visible"/>
                                      </p:to>
                                    </p:set>
                                    <p:anim calcmode="lin" valueType="num">
                                      <p:cBhvr additive="base">
                                        <p:cTn id="29" dur="500" fill="hold"/>
                                        <p:tgtEl>
                                          <p:spTgt spid="1617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17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1795">
                                            <p:txEl>
                                              <p:pRg st="6" end="6"/>
                                            </p:txEl>
                                          </p:spTgt>
                                        </p:tgtEl>
                                        <p:attrNameLst>
                                          <p:attrName>style.visibility</p:attrName>
                                        </p:attrNameLst>
                                      </p:cBhvr>
                                      <p:to>
                                        <p:strVal val="visible"/>
                                      </p:to>
                                    </p:set>
                                    <p:anim calcmode="lin" valueType="num">
                                      <p:cBhvr additive="base">
                                        <p:cTn id="33" dur="500" fill="hold"/>
                                        <p:tgtEl>
                                          <p:spTgt spid="1617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179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61795">
                                            <p:txEl>
                                              <p:pRg st="7" end="7"/>
                                            </p:txEl>
                                          </p:spTgt>
                                        </p:tgtEl>
                                        <p:attrNameLst>
                                          <p:attrName>style.visibility</p:attrName>
                                        </p:attrNameLst>
                                      </p:cBhvr>
                                      <p:to>
                                        <p:strVal val="visible"/>
                                      </p:to>
                                    </p:set>
                                    <p:anim calcmode="lin" valueType="num">
                                      <p:cBhvr additive="base">
                                        <p:cTn id="37" dur="500" fill="hold"/>
                                        <p:tgtEl>
                                          <p:spTgt spid="16179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179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uiExpand="1" build="p" bldLvl="2"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698500"/>
            <a:ext cx="7772400" cy="944563"/>
          </a:xfrm>
        </p:spPr>
        <p:txBody>
          <a:bodyPr/>
          <a:lstStyle/>
          <a:p>
            <a:pPr eaLnBrk="1" hangingPunct="1"/>
            <a:r>
              <a:rPr lang="en-US" altLang="en-US"/>
              <a:t>Negotiate the Deal</a:t>
            </a:r>
            <a:r>
              <a:rPr lang="en-US" altLang="en-US" sz="2400"/>
              <a:t> (continued)</a:t>
            </a:r>
          </a:p>
        </p:txBody>
      </p:sp>
      <p:sp>
        <p:nvSpPr>
          <p:cNvPr id="162819" name="Rectangle 3"/>
          <p:cNvSpPr>
            <a:spLocks noGrp="1" noChangeArrowheads="1"/>
          </p:cNvSpPr>
          <p:nvPr>
            <p:ph idx="1"/>
          </p:nvPr>
        </p:nvSpPr>
        <p:spPr>
          <a:xfrm>
            <a:off x="914400" y="1600200"/>
            <a:ext cx="7315200" cy="4495800"/>
          </a:xfrm>
        </p:spPr>
        <p:txBody>
          <a:bodyPr/>
          <a:lstStyle/>
          <a:p>
            <a:pPr marL="457200" indent="-457200" eaLnBrk="1" hangingPunct="1"/>
            <a:r>
              <a:rPr lang="en-US" altLang="en-US">
                <a:cs typeface="Courier New" panose="02070309020205020404" pitchFamily="49" charset="0"/>
              </a:rPr>
              <a:t>If you just want to test their price:</a:t>
            </a:r>
          </a:p>
          <a:p>
            <a:pPr marL="1027113" lvl="1" indent="-455613" eaLnBrk="1" hangingPunct="1"/>
            <a:r>
              <a:rPr lang="en-US" altLang="en-US">
                <a:cs typeface="Courier New" panose="02070309020205020404" pitchFamily="49" charset="0"/>
              </a:rPr>
              <a:t>a. The car isn't exactly what you are looking for, but for a lower price you might be interested</a:t>
            </a:r>
          </a:p>
          <a:p>
            <a:pPr marL="1027113" lvl="1" indent="-455613" eaLnBrk="1" hangingPunct="1"/>
            <a:r>
              <a:rPr lang="en-US" altLang="en-US">
                <a:cs typeface="Courier New" panose="02070309020205020404" pitchFamily="49" charset="0"/>
              </a:rPr>
              <a:t>b. The car is worth the price, but you can only afford a lower price (budgetary constraints)</a:t>
            </a:r>
          </a:p>
          <a:p>
            <a:pPr marL="457200" indent="-457200" eaLnBrk="1" hangingPunct="1"/>
            <a:r>
              <a:rPr lang="en-US" altLang="en-US" sz="2400">
                <a:cs typeface="Courier New" panose="02070309020205020404" pitchFamily="49" charset="0"/>
              </a:rPr>
              <a:t>Make an opening offer that is low, but in the ballpark  </a:t>
            </a:r>
          </a:p>
          <a:p>
            <a:pPr marL="1027113" lvl="1" indent="-455613" eaLnBrk="1" hangingPunct="1"/>
            <a:r>
              <a:rPr lang="en-US" altLang="en-US">
                <a:cs typeface="Courier New" panose="02070309020205020404" pitchFamily="49" charset="0"/>
              </a:rPr>
              <a:t>Expect to spend an hour negotiating   </a:t>
            </a:r>
          </a:p>
          <a:p>
            <a:pPr marL="1370013" lvl="2" eaLnBrk="1" hangingPunct="1"/>
            <a:r>
              <a:rPr lang="en-US" altLang="en-US">
                <a:cs typeface="Courier New" panose="02070309020205020404" pitchFamily="49" charset="0"/>
              </a:rPr>
              <a:t>Don’t be afraid to walk out if you are not getting anywhere</a:t>
            </a:r>
          </a:p>
          <a:p>
            <a:pPr marL="1370013" lvl="2" eaLnBrk="1" hangingPunct="1"/>
            <a:r>
              <a:rPr lang="en-US" altLang="en-US">
                <a:cs typeface="Courier New" panose="02070309020205020404" pitchFamily="49" charset="0"/>
              </a:rPr>
              <a:t>You don’t have to buy this car!</a:t>
            </a:r>
          </a:p>
        </p:txBody>
      </p:sp>
    </p:spTree>
    <p:extLst>
      <p:ext uri="{BB962C8B-B14F-4D97-AF65-F5344CB8AC3E}">
        <p14:creationId xmlns:p14="http://schemas.microsoft.com/office/powerpoint/2010/main" val="34412627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2819">
                                            <p:txEl>
                                              <p:pRg st="0" end="0"/>
                                            </p:txEl>
                                          </p:spTgt>
                                        </p:tgtEl>
                                        <p:attrNameLst>
                                          <p:attrName>style.visibility</p:attrName>
                                        </p:attrNameLst>
                                      </p:cBhvr>
                                      <p:to>
                                        <p:strVal val="visible"/>
                                      </p:to>
                                    </p:set>
                                    <p:anim calcmode="lin" valueType="num">
                                      <p:cBhvr additive="base">
                                        <p:cTn id="7" dur="500" fill="hold"/>
                                        <p:tgtEl>
                                          <p:spTgt spid="162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2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2819">
                                            <p:txEl>
                                              <p:pRg st="1" end="1"/>
                                            </p:txEl>
                                          </p:spTgt>
                                        </p:tgtEl>
                                        <p:attrNameLst>
                                          <p:attrName>style.visibility</p:attrName>
                                        </p:attrNameLst>
                                      </p:cBhvr>
                                      <p:to>
                                        <p:strVal val="visible"/>
                                      </p:to>
                                    </p:set>
                                    <p:anim calcmode="lin" valueType="num">
                                      <p:cBhvr additive="base">
                                        <p:cTn id="13" dur="500" fill="hold"/>
                                        <p:tgtEl>
                                          <p:spTgt spid="1628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281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2819">
                                            <p:txEl>
                                              <p:pRg st="2" end="2"/>
                                            </p:txEl>
                                          </p:spTgt>
                                        </p:tgtEl>
                                        <p:attrNameLst>
                                          <p:attrName>style.visibility</p:attrName>
                                        </p:attrNameLst>
                                      </p:cBhvr>
                                      <p:to>
                                        <p:strVal val="visible"/>
                                      </p:to>
                                    </p:set>
                                    <p:anim calcmode="lin" valueType="num">
                                      <p:cBhvr additive="base">
                                        <p:cTn id="17" dur="500" fill="hold"/>
                                        <p:tgtEl>
                                          <p:spTgt spid="1628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281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2819">
                                            <p:txEl>
                                              <p:pRg st="3" end="3"/>
                                            </p:txEl>
                                          </p:spTgt>
                                        </p:tgtEl>
                                        <p:attrNameLst>
                                          <p:attrName>style.visibility</p:attrName>
                                        </p:attrNameLst>
                                      </p:cBhvr>
                                      <p:to>
                                        <p:strVal val="visible"/>
                                      </p:to>
                                    </p:set>
                                    <p:anim calcmode="lin" valueType="num">
                                      <p:cBhvr additive="base">
                                        <p:cTn id="21" dur="500" fill="hold"/>
                                        <p:tgtEl>
                                          <p:spTgt spid="16281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281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2819">
                                            <p:txEl>
                                              <p:pRg st="4" end="4"/>
                                            </p:txEl>
                                          </p:spTgt>
                                        </p:tgtEl>
                                        <p:attrNameLst>
                                          <p:attrName>style.visibility</p:attrName>
                                        </p:attrNameLst>
                                      </p:cBhvr>
                                      <p:to>
                                        <p:strVal val="visible"/>
                                      </p:to>
                                    </p:set>
                                    <p:anim calcmode="lin" valueType="num">
                                      <p:cBhvr additive="base">
                                        <p:cTn id="25" dur="500" fill="hold"/>
                                        <p:tgtEl>
                                          <p:spTgt spid="16281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281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2819">
                                            <p:txEl>
                                              <p:pRg st="5" end="5"/>
                                            </p:txEl>
                                          </p:spTgt>
                                        </p:tgtEl>
                                        <p:attrNameLst>
                                          <p:attrName>style.visibility</p:attrName>
                                        </p:attrNameLst>
                                      </p:cBhvr>
                                      <p:to>
                                        <p:strVal val="visible"/>
                                      </p:to>
                                    </p:set>
                                    <p:anim calcmode="lin" valueType="num">
                                      <p:cBhvr additive="base">
                                        <p:cTn id="29" dur="500" fill="hold"/>
                                        <p:tgtEl>
                                          <p:spTgt spid="1628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281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2819">
                                            <p:txEl>
                                              <p:pRg st="6" end="6"/>
                                            </p:txEl>
                                          </p:spTgt>
                                        </p:tgtEl>
                                        <p:attrNameLst>
                                          <p:attrName>style.visibility</p:attrName>
                                        </p:attrNameLst>
                                      </p:cBhvr>
                                      <p:to>
                                        <p:strVal val="visible"/>
                                      </p:to>
                                    </p:set>
                                    <p:anim calcmode="lin" valueType="num">
                                      <p:cBhvr additive="base">
                                        <p:cTn id="33" dur="500" fill="hold"/>
                                        <p:tgtEl>
                                          <p:spTgt spid="16281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281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9" grpId="0" uiExpand="1" build="p" bldLvl="2"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685800" y="685800"/>
            <a:ext cx="7772400" cy="858838"/>
          </a:xfrm>
        </p:spPr>
        <p:txBody>
          <a:bodyPr/>
          <a:lstStyle/>
          <a:p>
            <a:pPr eaLnBrk="1" hangingPunct="1"/>
            <a:r>
              <a:rPr lang="en-US" altLang="en-US">
                <a:cs typeface="Courier New" panose="02070309020205020404" pitchFamily="49" charset="0"/>
              </a:rPr>
              <a:t>Tips for Negotiating</a:t>
            </a:r>
          </a:p>
        </p:txBody>
      </p:sp>
      <p:sp>
        <p:nvSpPr>
          <p:cNvPr id="163843" name="Rectangle 3"/>
          <p:cNvSpPr>
            <a:spLocks noGrp="1" noChangeArrowheads="1"/>
          </p:cNvSpPr>
          <p:nvPr>
            <p:ph idx="1"/>
          </p:nvPr>
        </p:nvSpPr>
        <p:spPr>
          <a:xfrm>
            <a:off x="914400" y="1600200"/>
            <a:ext cx="7315200" cy="4572000"/>
          </a:xfrm>
        </p:spPr>
        <p:txBody>
          <a:bodyPr/>
          <a:lstStyle/>
          <a:p>
            <a:pPr marL="457200" indent="-457200" eaLnBrk="1" hangingPunct="1"/>
            <a:r>
              <a:rPr lang="en-US" altLang="en-US" dirty="0">
                <a:cs typeface="Courier New" panose="02070309020205020404" pitchFamily="49" charset="0"/>
              </a:rPr>
              <a:t>Important Tips</a:t>
            </a:r>
          </a:p>
          <a:p>
            <a:pPr marL="457200" indent="-457200" eaLnBrk="1" hangingPunct="1"/>
            <a:r>
              <a:rPr lang="en-US" altLang="en-US" sz="2400" dirty="0">
                <a:cs typeface="Courier New" panose="02070309020205020404" pitchFamily="49" charset="0"/>
              </a:rPr>
              <a:t>1. Pray for guidance and listen to the spirit</a:t>
            </a:r>
          </a:p>
          <a:p>
            <a:pPr marL="457200" indent="-457200" eaLnBrk="1" hangingPunct="1"/>
            <a:r>
              <a:rPr lang="en-US" altLang="en-US" sz="2400" dirty="0">
                <a:cs typeface="Courier New" panose="02070309020205020404" pitchFamily="49" charset="0"/>
              </a:rPr>
              <a:t>2. Only enter into negotiations with a salesperson you feel comfortable with and who can deal</a:t>
            </a:r>
          </a:p>
          <a:p>
            <a:pPr marL="457200" indent="-457200" eaLnBrk="1" hangingPunct="1"/>
            <a:r>
              <a:rPr lang="en-US" altLang="en-US" sz="2400" dirty="0">
                <a:cs typeface="Courier New" panose="02070309020205020404" pitchFamily="49" charset="0"/>
              </a:rPr>
              <a:t>3.  Negotiate the “out the door” price if at dealerships</a:t>
            </a:r>
          </a:p>
          <a:p>
            <a:pPr marL="457200" indent="-457200" eaLnBrk="1" hangingPunct="1"/>
            <a:r>
              <a:rPr lang="en-US" altLang="en-US" sz="2400" dirty="0">
                <a:cs typeface="Courier New" panose="02070309020205020404" pitchFamily="49" charset="0"/>
              </a:rPr>
              <a:t>4. Decide ahead of time how high you will go and walk out when you reach this price  </a:t>
            </a:r>
          </a:p>
          <a:p>
            <a:pPr marL="457200" indent="-457200" eaLnBrk="1" hangingPunct="1"/>
            <a:r>
              <a:rPr lang="en-US" altLang="en-US" sz="2400" dirty="0">
                <a:cs typeface="Courier New" panose="02070309020205020404" pitchFamily="49" charset="0"/>
              </a:rPr>
              <a:t>5. Leave if you get tired or hungry or feel pressured -- don't be hurried into a decision  </a:t>
            </a:r>
          </a:p>
          <a:p>
            <a:pPr marL="457200" indent="-457200" eaLnBrk="1" hangingPunct="1"/>
            <a:r>
              <a:rPr lang="en-US" altLang="en-US" sz="2400" dirty="0">
                <a:cs typeface="Courier New" panose="02070309020205020404" pitchFamily="49" charset="0"/>
              </a:rPr>
              <a:t>6. Don't be distracted by pitches for related items </a:t>
            </a:r>
          </a:p>
          <a:p>
            <a:pPr marL="457200" indent="-457200" eaLnBrk="1" hangingPunct="1"/>
            <a:r>
              <a:rPr lang="en-US" altLang="en-US" sz="2400" dirty="0">
                <a:cs typeface="Courier New" panose="02070309020205020404" pitchFamily="49" charset="0"/>
              </a:rPr>
              <a:t>7. Expect a “closer” to try to sell you more things before you reach a final price—don’t succumb  </a:t>
            </a:r>
            <a:r>
              <a:rPr lang="en-US" altLang="en-US" dirty="0">
                <a:cs typeface="Courier New" panose="02070309020205020404" pitchFamily="49" charset="0"/>
              </a:rPr>
              <a:t> </a:t>
            </a:r>
          </a:p>
        </p:txBody>
      </p:sp>
    </p:spTree>
    <p:extLst>
      <p:ext uri="{BB962C8B-B14F-4D97-AF65-F5344CB8AC3E}">
        <p14:creationId xmlns:p14="http://schemas.microsoft.com/office/powerpoint/2010/main" val="33413400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43">
                                            <p:txEl>
                                              <p:pRg st="0" end="0"/>
                                            </p:txEl>
                                          </p:spTgt>
                                        </p:tgtEl>
                                        <p:attrNameLst>
                                          <p:attrName>style.visibility</p:attrName>
                                        </p:attrNameLst>
                                      </p:cBhvr>
                                      <p:to>
                                        <p:strVal val="visible"/>
                                      </p:to>
                                    </p:set>
                                    <p:anim calcmode="lin" valueType="num">
                                      <p:cBhvr additive="base">
                                        <p:cTn id="7" dur="500" fill="hold"/>
                                        <p:tgtEl>
                                          <p:spTgt spid="163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43">
                                            <p:txEl>
                                              <p:pRg st="1" end="1"/>
                                            </p:txEl>
                                          </p:spTgt>
                                        </p:tgtEl>
                                        <p:attrNameLst>
                                          <p:attrName>style.visibility</p:attrName>
                                        </p:attrNameLst>
                                      </p:cBhvr>
                                      <p:to>
                                        <p:strVal val="visible"/>
                                      </p:to>
                                    </p:set>
                                    <p:anim calcmode="lin" valueType="num">
                                      <p:cBhvr additive="base">
                                        <p:cTn id="13" dur="500" fill="hold"/>
                                        <p:tgtEl>
                                          <p:spTgt spid="1638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43">
                                            <p:txEl>
                                              <p:pRg st="2" end="2"/>
                                            </p:txEl>
                                          </p:spTgt>
                                        </p:tgtEl>
                                        <p:attrNameLst>
                                          <p:attrName>style.visibility</p:attrName>
                                        </p:attrNameLst>
                                      </p:cBhvr>
                                      <p:to>
                                        <p:strVal val="visible"/>
                                      </p:to>
                                    </p:set>
                                    <p:anim calcmode="lin" valueType="num">
                                      <p:cBhvr additive="base">
                                        <p:cTn id="19" dur="500" fill="hold"/>
                                        <p:tgtEl>
                                          <p:spTgt spid="1638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8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3843">
                                            <p:txEl>
                                              <p:pRg st="3" end="3"/>
                                            </p:txEl>
                                          </p:spTgt>
                                        </p:tgtEl>
                                        <p:attrNameLst>
                                          <p:attrName>style.visibility</p:attrName>
                                        </p:attrNameLst>
                                      </p:cBhvr>
                                      <p:to>
                                        <p:strVal val="visible"/>
                                      </p:to>
                                    </p:set>
                                    <p:anim calcmode="lin" valueType="num">
                                      <p:cBhvr additive="base">
                                        <p:cTn id="25" dur="500" fill="hold"/>
                                        <p:tgtEl>
                                          <p:spTgt spid="1638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3843">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3843">
                                            <p:txEl>
                                              <p:pRg st="4" end="4"/>
                                            </p:txEl>
                                          </p:spTgt>
                                        </p:tgtEl>
                                        <p:attrNameLst>
                                          <p:attrName>style.visibility</p:attrName>
                                        </p:attrNameLst>
                                      </p:cBhvr>
                                      <p:to>
                                        <p:strVal val="visible"/>
                                      </p:to>
                                    </p:set>
                                    <p:anim calcmode="lin" valueType="num">
                                      <p:cBhvr additive="base">
                                        <p:cTn id="29" dur="500" fill="hold"/>
                                        <p:tgtEl>
                                          <p:spTgt spid="163843">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3843">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3843">
                                            <p:txEl>
                                              <p:pRg st="5" end="5"/>
                                            </p:txEl>
                                          </p:spTgt>
                                        </p:tgtEl>
                                        <p:attrNameLst>
                                          <p:attrName>style.visibility</p:attrName>
                                        </p:attrNameLst>
                                      </p:cBhvr>
                                      <p:to>
                                        <p:strVal val="visible"/>
                                      </p:to>
                                    </p:set>
                                    <p:anim calcmode="lin" valueType="num">
                                      <p:cBhvr additive="base">
                                        <p:cTn id="33" dur="500" fill="hold"/>
                                        <p:tgtEl>
                                          <p:spTgt spid="163843">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3843">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63843">
                                            <p:txEl>
                                              <p:pRg st="6" end="6"/>
                                            </p:txEl>
                                          </p:spTgt>
                                        </p:tgtEl>
                                        <p:attrNameLst>
                                          <p:attrName>style.visibility</p:attrName>
                                        </p:attrNameLst>
                                      </p:cBhvr>
                                      <p:to>
                                        <p:strVal val="visible"/>
                                      </p:to>
                                    </p:set>
                                    <p:anim calcmode="lin" valueType="num">
                                      <p:cBhvr additive="base">
                                        <p:cTn id="37" dur="500" fill="hold"/>
                                        <p:tgtEl>
                                          <p:spTgt spid="16384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3843">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63843">
                                            <p:txEl>
                                              <p:pRg st="7" end="7"/>
                                            </p:txEl>
                                          </p:spTgt>
                                        </p:tgtEl>
                                        <p:attrNameLst>
                                          <p:attrName>style.visibility</p:attrName>
                                        </p:attrNameLst>
                                      </p:cBhvr>
                                      <p:to>
                                        <p:strVal val="visible"/>
                                      </p:to>
                                    </p:set>
                                    <p:anim calcmode="lin" valueType="num">
                                      <p:cBhvr additive="base">
                                        <p:cTn id="41" dur="500" fill="hold"/>
                                        <p:tgtEl>
                                          <p:spTgt spid="163843">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6384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3" grpId="0" uiExpand="1" build="p"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190500" y="685800"/>
            <a:ext cx="8763000" cy="944563"/>
          </a:xfrm>
        </p:spPr>
        <p:txBody>
          <a:bodyPr/>
          <a:lstStyle/>
          <a:p>
            <a:pPr eaLnBrk="1" hangingPunct="1"/>
            <a:r>
              <a:rPr lang="en-US" altLang="en-US">
                <a:cs typeface="Courier New" panose="02070309020205020404" pitchFamily="49" charset="0"/>
              </a:rPr>
              <a:t>Closing the Deal:  At a Dealership</a:t>
            </a:r>
            <a:r>
              <a:rPr lang="en-US" altLang="en-US" sz="2800">
                <a:cs typeface="Courier New" panose="02070309020205020404" pitchFamily="49" charset="0"/>
              </a:rPr>
              <a:t> </a:t>
            </a:r>
            <a:r>
              <a:rPr lang="en-US" altLang="en-US" sz="3200">
                <a:cs typeface="Courier New" panose="02070309020205020404" pitchFamily="49" charset="0"/>
              </a:rPr>
              <a:t> </a:t>
            </a:r>
          </a:p>
        </p:txBody>
      </p:sp>
      <p:sp>
        <p:nvSpPr>
          <p:cNvPr id="164867" name="Rectangle 3"/>
          <p:cNvSpPr>
            <a:spLocks noGrp="1" noChangeArrowheads="1"/>
          </p:cNvSpPr>
          <p:nvPr>
            <p:ph idx="1"/>
          </p:nvPr>
        </p:nvSpPr>
        <p:spPr>
          <a:xfrm>
            <a:off x="914400" y="1600200"/>
            <a:ext cx="7315200" cy="4464050"/>
          </a:xfrm>
        </p:spPr>
        <p:txBody>
          <a:bodyPr/>
          <a:lstStyle/>
          <a:p>
            <a:pPr marL="457200" indent="-457200" eaLnBrk="1" hangingPunct="1">
              <a:spcBef>
                <a:spcPts val="600"/>
              </a:spcBef>
            </a:pPr>
            <a:r>
              <a:rPr lang="en-US" altLang="en-US" sz="2400" dirty="0">
                <a:cs typeface="Courier New" panose="02070309020205020404" pitchFamily="49" charset="0"/>
              </a:rPr>
              <a:t>The financing and insurance person will probably try to sell you a number of additional items. </a:t>
            </a:r>
          </a:p>
          <a:p>
            <a:pPr marL="1027113" lvl="1" indent="-455613" eaLnBrk="1" hangingPunct="1">
              <a:spcBef>
                <a:spcPts val="600"/>
              </a:spcBef>
            </a:pPr>
            <a:r>
              <a:rPr lang="en-US" altLang="en-US" dirty="0">
                <a:cs typeface="Courier New" panose="02070309020205020404" pitchFamily="49" charset="0"/>
              </a:rPr>
              <a:t> Most (if not all) of these you don’t need!</a:t>
            </a:r>
          </a:p>
          <a:p>
            <a:pPr marL="457200" indent="-457200" eaLnBrk="1" hangingPunct="1">
              <a:spcBef>
                <a:spcPts val="600"/>
              </a:spcBef>
            </a:pPr>
            <a:r>
              <a:rPr lang="en-US" altLang="en-US" sz="2400" dirty="0">
                <a:cs typeface="Courier New" panose="02070309020205020404" pitchFamily="49" charset="0"/>
              </a:rPr>
              <a:t>Review the contract thoroughly: </a:t>
            </a:r>
          </a:p>
          <a:p>
            <a:pPr marL="1027113" lvl="1" indent="-455613" eaLnBrk="1" hangingPunct="1">
              <a:spcBef>
                <a:spcPts val="600"/>
              </a:spcBef>
            </a:pPr>
            <a:r>
              <a:rPr lang="en-US" altLang="en-US" dirty="0">
                <a:cs typeface="Courier New" panose="02070309020205020404" pitchFamily="49" charset="0"/>
              </a:rPr>
              <a:t>Ask questions about anything that dramatically increases the price.  You will also be asked to provide proof of insurance before you drive away in your used car.  </a:t>
            </a:r>
          </a:p>
          <a:p>
            <a:pPr marL="457200" indent="-457200" eaLnBrk="1" hangingPunct="1">
              <a:spcBef>
                <a:spcPts val="600"/>
              </a:spcBef>
            </a:pPr>
            <a:r>
              <a:rPr lang="en-US" altLang="en-US" sz="2400" dirty="0">
                <a:cs typeface="Courier New" panose="02070309020205020404" pitchFamily="49" charset="0"/>
              </a:rPr>
              <a:t>Finally, you should inspect the car before you take possession of it  </a:t>
            </a:r>
          </a:p>
          <a:p>
            <a:pPr marL="1027113" lvl="1" indent="-455613" eaLnBrk="1" hangingPunct="1">
              <a:spcBef>
                <a:spcPts val="600"/>
              </a:spcBef>
            </a:pPr>
            <a:r>
              <a:rPr lang="en-US" altLang="en-US" dirty="0">
                <a:cs typeface="Courier New" panose="02070309020205020404" pitchFamily="49" charset="0"/>
              </a:rPr>
              <a:t>If any work is required or promised by the dealer, get it in writing in a "Due Bill."   </a:t>
            </a:r>
          </a:p>
        </p:txBody>
      </p:sp>
    </p:spTree>
    <p:extLst>
      <p:ext uri="{BB962C8B-B14F-4D97-AF65-F5344CB8AC3E}">
        <p14:creationId xmlns:p14="http://schemas.microsoft.com/office/powerpoint/2010/main" val="3757260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 calcmode="lin" valueType="num">
                                      <p:cBhvr additive="base">
                                        <p:cTn id="7" dur="500" fill="hold"/>
                                        <p:tgtEl>
                                          <p:spTgt spid="164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4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4867">
                                            <p:txEl>
                                              <p:pRg st="1" end="1"/>
                                            </p:txEl>
                                          </p:spTgt>
                                        </p:tgtEl>
                                        <p:attrNameLst>
                                          <p:attrName>style.visibility</p:attrName>
                                        </p:attrNameLst>
                                      </p:cBhvr>
                                      <p:to>
                                        <p:strVal val="visible"/>
                                      </p:to>
                                    </p:set>
                                    <p:anim calcmode="lin" valueType="num">
                                      <p:cBhvr additive="base">
                                        <p:cTn id="13" dur="500" fill="hold"/>
                                        <p:tgtEl>
                                          <p:spTgt spid="164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48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4867">
                                            <p:txEl>
                                              <p:pRg st="2" end="2"/>
                                            </p:txEl>
                                          </p:spTgt>
                                        </p:tgtEl>
                                        <p:attrNameLst>
                                          <p:attrName>style.visibility</p:attrName>
                                        </p:attrNameLst>
                                      </p:cBhvr>
                                      <p:to>
                                        <p:strVal val="visible"/>
                                      </p:to>
                                    </p:set>
                                    <p:anim calcmode="lin" valueType="num">
                                      <p:cBhvr additive="base">
                                        <p:cTn id="17" dur="500" fill="hold"/>
                                        <p:tgtEl>
                                          <p:spTgt spid="1648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48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4867">
                                            <p:txEl>
                                              <p:pRg st="3" end="3"/>
                                            </p:txEl>
                                          </p:spTgt>
                                        </p:tgtEl>
                                        <p:attrNameLst>
                                          <p:attrName>style.visibility</p:attrName>
                                        </p:attrNameLst>
                                      </p:cBhvr>
                                      <p:to>
                                        <p:strVal val="visible"/>
                                      </p:to>
                                    </p:set>
                                    <p:anim calcmode="lin" valueType="num">
                                      <p:cBhvr additive="base">
                                        <p:cTn id="21" dur="500" fill="hold"/>
                                        <p:tgtEl>
                                          <p:spTgt spid="1648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48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4867">
                                            <p:txEl>
                                              <p:pRg st="4" end="4"/>
                                            </p:txEl>
                                          </p:spTgt>
                                        </p:tgtEl>
                                        <p:attrNameLst>
                                          <p:attrName>style.visibility</p:attrName>
                                        </p:attrNameLst>
                                      </p:cBhvr>
                                      <p:to>
                                        <p:strVal val="visible"/>
                                      </p:to>
                                    </p:set>
                                    <p:anim calcmode="lin" valueType="num">
                                      <p:cBhvr additive="base">
                                        <p:cTn id="25" dur="500" fill="hold"/>
                                        <p:tgtEl>
                                          <p:spTgt spid="1648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48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4867">
                                            <p:txEl>
                                              <p:pRg st="5" end="5"/>
                                            </p:txEl>
                                          </p:spTgt>
                                        </p:tgtEl>
                                        <p:attrNameLst>
                                          <p:attrName>style.visibility</p:attrName>
                                        </p:attrNameLst>
                                      </p:cBhvr>
                                      <p:to>
                                        <p:strVal val="visible"/>
                                      </p:to>
                                    </p:set>
                                    <p:anim calcmode="lin" valueType="num">
                                      <p:cBhvr additive="base">
                                        <p:cTn id="29" dur="500" fill="hold"/>
                                        <p:tgtEl>
                                          <p:spTgt spid="1648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486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uiExpand="1"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60400" y="685800"/>
            <a:ext cx="7772400" cy="944563"/>
          </a:xfrm>
        </p:spPr>
        <p:txBody>
          <a:bodyPr/>
          <a:lstStyle/>
          <a:p>
            <a:pPr eaLnBrk="1" hangingPunct="1"/>
            <a:r>
              <a:rPr lang="en-US" altLang="en-US" dirty="0"/>
              <a:t>c. Vehicle Reliability</a:t>
            </a:r>
          </a:p>
        </p:txBody>
      </p:sp>
      <p:sp>
        <p:nvSpPr>
          <p:cNvPr id="12291" name="Rectangle 3"/>
          <p:cNvSpPr>
            <a:spLocks noGrp="1" noChangeArrowheads="1"/>
          </p:cNvSpPr>
          <p:nvPr>
            <p:ph idx="1"/>
          </p:nvPr>
        </p:nvSpPr>
        <p:spPr>
          <a:xfrm>
            <a:off x="928688" y="1608138"/>
            <a:ext cx="7286625" cy="4419600"/>
          </a:xfrm>
        </p:spPr>
        <p:txBody>
          <a:bodyPr/>
          <a:lstStyle/>
          <a:p>
            <a:pPr eaLnBrk="1" hangingPunct="1"/>
            <a:r>
              <a:rPr lang="en-US" altLang="en-US" dirty="0"/>
              <a:t>Pick a vehicle with a good repair record</a:t>
            </a:r>
          </a:p>
          <a:p>
            <a:pPr lvl="2" eaLnBrk="1" hangingPunct="1"/>
            <a:r>
              <a:rPr lang="en-US" altLang="en-US" dirty="0"/>
              <a:t>If the vehicle has a reliable record, there is a better chance you will not have unforeseen expenses</a:t>
            </a:r>
          </a:p>
          <a:p>
            <a:pPr lvl="1" eaLnBrk="1" hangingPunct="1"/>
            <a:r>
              <a:rPr lang="en-US" altLang="en-US" dirty="0"/>
              <a:t>Where do you find safety and repair information?</a:t>
            </a:r>
          </a:p>
          <a:p>
            <a:pPr lvl="2" eaLnBrk="1" hangingPunct="1"/>
            <a:r>
              <a:rPr lang="en-US" altLang="en-US" dirty="0"/>
              <a:t>You can find good information at Consumer Reports on new and used vehicles at </a:t>
            </a:r>
            <a:r>
              <a:rPr lang="en-US" altLang="en-US" dirty="0">
                <a:hlinkClick r:id="rId2"/>
              </a:rPr>
              <a:t>www.consumerreports.org</a:t>
            </a:r>
            <a:r>
              <a:rPr lang="en-US" altLang="en-US" dirty="0"/>
              <a:t>.  </a:t>
            </a:r>
          </a:p>
        </p:txBody>
      </p:sp>
    </p:spTree>
    <p:extLst>
      <p:ext uri="{BB962C8B-B14F-4D97-AF65-F5344CB8AC3E}">
        <p14:creationId xmlns:p14="http://schemas.microsoft.com/office/powerpoint/2010/main" val="15906155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2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29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uiExpand="1" build="p"/>
    </p:bld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85800" y="609600"/>
            <a:ext cx="7772400" cy="944563"/>
          </a:xfrm>
        </p:spPr>
        <p:txBody>
          <a:bodyPr/>
          <a:lstStyle/>
          <a:p>
            <a:pPr eaLnBrk="1" hangingPunct="1"/>
            <a:r>
              <a:rPr lang="en-US" altLang="en-US">
                <a:cs typeface="Courier New" panose="02070309020205020404" pitchFamily="49" charset="0"/>
              </a:rPr>
              <a:t>Closing the Deal:  Private Sale</a:t>
            </a:r>
            <a:r>
              <a:rPr lang="en-US" altLang="en-US" sz="3200">
                <a:cs typeface="Courier New" panose="02070309020205020404" pitchFamily="49" charset="0"/>
              </a:rPr>
              <a:t>  </a:t>
            </a:r>
          </a:p>
        </p:txBody>
      </p:sp>
      <p:sp>
        <p:nvSpPr>
          <p:cNvPr id="165891" name="Rectangle 3"/>
          <p:cNvSpPr>
            <a:spLocks noGrp="1" noChangeArrowheads="1"/>
          </p:cNvSpPr>
          <p:nvPr>
            <p:ph idx="1"/>
          </p:nvPr>
        </p:nvSpPr>
        <p:spPr>
          <a:xfrm>
            <a:off x="914400" y="1600200"/>
            <a:ext cx="7315200" cy="4908550"/>
          </a:xfrm>
        </p:spPr>
        <p:txBody>
          <a:bodyPr/>
          <a:lstStyle/>
          <a:p>
            <a:pPr marL="457200" indent="-457200" eaLnBrk="1" hangingPunct="1">
              <a:spcBef>
                <a:spcPts val="600"/>
              </a:spcBef>
            </a:pPr>
            <a:r>
              <a:rPr lang="en-US" altLang="en-US" sz="2400" dirty="0">
                <a:cs typeface="Courier New" panose="02070309020205020404" pitchFamily="49" charset="0"/>
              </a:rPr>
              <a:t>Before money changes hands, make sure you will be able to register the car in your name</a:t>
            </a:r>
          </a:p>
          <a:p>
            <a:pPr marL="1027113" lvl="1" indent="-455613" eaLnBrk="1" hangingPunct="1">
              <a:spcBef>
                <a:spcPts val="600"/>
              </a:spcBef>
            </a:pPr>
            <a:r>
              <a:rPr lang="en-US" altLang="en-US" dirty="0">
                <a:cs typeface="Courier New" panose="02070309020205020404" pitchFamily="49" charset="0"/>
              </a:rPr>
              <a:t>No registration means no deal  </a:t>
            </a:r>
          </a:p>
          <a:p>
            <a:pPr marL="457200" indent="-457200" eaLnBrk="1" hangingPunct="1">
              <a:spcBef>
                <a:spcPts val="600"/>
              </a:spcBef>
            </a:pPr>
            <a:r>
              <a:rPr lang="en-US" altLang="en-US" sz="2400" dirty="0">
                <a:cs typeface="Courier New" panose="02070309020205020404" pitchFamily="49" charset="0"/>
              </a:rPr>
              <a:t>Request the title (sometimes called the "pink slip") and have it signed over to you.  </a:t>
            </a:r>
          </a:p>
          <a:p>
            <a:pPr marL="1027113" lvl="1" indent="-455613" eaLnBrk="1" hangingPunct="1">
              <a:spcBef>
                <a:spcPts val="600"/>
              </a:spcBef>
            </a:pPr>
            <a:r>
              <a:rPr lang="en-US" altLang="en-US" dirty="0">
                <a:cs typeface="Courier New" panose="02070309020205020404" pitchFamily="49" charset="0"/>
              </a:rPr>
              <a:t>No title means no deal</a:t>
            </a:r>
          </a:p>
          <a:p>
            <a:pPr marL="1027113" lvl="1" indent="-455613" eaLnBrk="1" hangingPunct="1">
              <a:spcBef>
                <a:spcPts val="600"/>
              </a:spcBef>
            </a:pPr>
            <a:r>
              <a:rPr lang="en-US" altLang="en-US" dirty="0">
                <a:cs typeface="Courier New" panose="02070309020205020404" pitchFamily="49" charset="0"/>
              </a:rPr>
              <a:t>One way to deal with the seller still owing money on the car is to conclude the sale at the bank where the title is held  </a:t>
            </a:r>
          </a:p>
          <a:p>
            <a:pPr marL="457200" indent="-457200" eaLnBrk="1" hangingPunct="1">
              <a:spcBef>
                <a:spcPts val="600"/>
              </a:spcBef>
            </a:pPr>
            <a:r>
              <a:rPr lang="en-US" altLang="en-US" sz="2400" dirty="0">
                <a:cs typeface="Courier New" panose="02070309020205020404" pitchFamily="49" charset="0"/>
              </a:rPr>
              <a:t>Once all of the paperwork is complete</a:t>
            </a:r>
          </a:p>
          <a:p>
            <a:pPr marL="1027113" lvl="1" indent="-455613" eaLnBrk="1" hangingPunct="1">
              <a:spcBef>
                <a:spcPts val="600"/>
              </a:spcBef>
            </a:pPr>
            <a:r>
              <a:rPr lang="en-US" altLang="en-US" dirty="0">
                <a:cs typeface="Courier New" panose="02070309020205020404" pitchFamily="49" charset="0"/>
              </a:rPr>
              <a:t>Relax and begin enjoying your new purchase: a good used car</a:t>
            </a:r>
            <a:br>
              <a:rPr lang="en-US" altLang="en-US" dirty="0">
                <a:cs typeface="Courier New" panose="02070309020205020404" pitchFamily="49" charset="0"/>
              </a:rPr>
            </a:br>
            <a:endParaRPr lang="en-US" altLang="en-US" dirty="0"/>
          </a:p>
        </p:txBody>
      </p:sp>
    </p:spTree>
    <p:extLst>
      <p:ext uri="{BB962C8B-B14F-4D97-AF65-F5344CB8AC3E}">
        <p14:creationId xmlns:p14="http://schemas.microsoft.com/office/powerpoint/2010/main" val="33862456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5891">
                                            <p:txEl>
                                              <p:pRg st="0" end="0"/>
                                            </p:txEl>
                                          </p:spTgt>
                                        </p:tgtEl>
                                        <p:attrNameLst>
                                          <p:attrName>style.visibility</p:attrName>
                                        </p:attrNameLst>
                                      </p:cBhvr>
                                      <p:to>
                                        <p:strVal val="visible"/>
                                      </p:to>
                                    </p:set>
                                    <p:anim calcmode="lin" valueType="num">
                                      <p:cBhvr additive="base">
                                        <p:cTn id="7" dur="500" fill="hold"/>
                                        <p:tgtEl>
                                          <p:spTgt spid="165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5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5891">
                                            <p:txEl>
                                              <p:pRg st="1" end="1"/>
                                            </p:txEl>
                                          </p:spTgt>
                                        </p:tgtEl>
                                        <p:attrNameLst>
                                          <p:attrName>style.visibility</p:attrName>
                                        </p:attrNameLst>
                                      </p:cBhvr>
                                      <p:to>
                                        <p:strVal val="visible"/>
                                      </p:to>
                                    </p:set>
                                    <p:anim calcmode="lin" valueType="num">
                                      <p:cBhvr additive="base">
                                        <p:cTn id="13" dur="500" fill="hold"/>
                                        <p:tgtEl>
                                          <p:spTgt spid="1658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58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5891">
                                            <p:txEl>
                                              <p:pRg st="2" end="2"/>
                                            </p:txEl>
                                          </p:spTgt>
                                        </p:tgtEl>
                                        <p:attrNameLst>
                                          <p:attrName>style.visibility</p:attrName>
                                        </p:attrNameLst>
                                      </p:cBhvr>
                                      <p:to>
                                        <p:strVal val="visible"/>
                                      </p:to>
                                    </p:set>
                                    <p:anim calcmode="lin" valueType="num">
                                      <p:cBhvr additive="base">
                                        <p:cTn id="17" dur="500" fill="hold"/>
                                        <p:tgtEl>
                                          <p:spTgt spid="1658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58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5891">
                                            <p:txEl>
                                              <p:pRg st="3" end="3"/>
                                            </p:txEl>
                                          </p:spTgt>
                                        </p:tgtEl>
                                        <p:attrNameLst>
                                          <p:attrName>style.visibility</p:attrName>
                                        </p:attrNameLst>
                                      </p:cBhvr>
                                      <p:to>
                                        <p:strVal val="visible"/>
                                      </p:to>
                                    </p:set>
                                    <p:anim calcmode="lin" valueType="num">
                                      <p:cBhvr additive="base">
                                        <p:cTn id="21" dur="500" fill="hold"/>
                                        <p:tgtEl>
                                          <p:spTgt spid="1658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58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5891">
                                            <p:txEl>
                                              <p:pRg st="4" end="4"/>
                                            </p:txEl>
                                          </p:spTgt>
                                        </p:tgtEl>
                                        <p:attrNameLst>
                                          <p:attrName>style.visibility</p:attrName>
                                        </p:attrNameLst>
                                      </p:cBhvr>
                                      <p:to>
                                        <p:strVal val="visible"/>
                                      </p:to>
                                    </p:set>
                                    <p:anim calcmode="lin" valueType="num">
                                      <p:cBhvr additive="base">
                                        <p:cTn id="25" dur="500" fill="hold"/>
                                        <p:tgtEl>
                                          <p:spTgt spid="1658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589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5891">
                                            <p:txEl>
                                              <p:pRg st="5" end="5"/>
                                            </p:txEl>
                                          </p:spTgt>
                                        </p:tgtEl>
                                        <p:attrNameLst>
                                          <p:attrName>style.visibility</p:attrName>
                                        </p:attrNameLst>
                                      </p:cBhvr>
                                      <p:to>
                                        <p:strVal val="visible"/>
                                      </p:to>
                                    </p:set>
                                    <p:anim calcmode="lin" valueType="num">
                                      <p:cBhvr additive="base">
                                        <p:cTn id="29" dur="500" fill="hold"/>
                                        <p:tgtEl>
                                          <p:spTgt spid="1658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589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5891">
                                            <p:txEl>
                                              <p:pRg st="6" end="6"/>
                                            </p:txEl>
                                          </p:spTgt>
                                        </p:tgtEl>
                                        <p:attrNameLst>
                                          <p:attrName>style.visibility</p:attrName>
                                        </p:attrNameLst>
                                      </p:cBhvr>
                                      <p:to>
                                        <p:strVal val="visible"/>
                                      </p:to>
                                    </p:set>
                                    <p:anim calcmode="lin" valueType="num">
                                      <p:cBhvr additive="base">
                                        <p:cTn id="33" dur="500" fill="hold"/>
                                        <p:tgtEl>
                                          <p:spTgt spid="16589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589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1" grpId="0" uiExpand="1" build="p"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381000" y="655638"/>
            <a:ext cx="8382000" cy="944562"/>
          </a:xfrm>
        </p:spPr>
        <p:txBody>
          <a:bodyPr/>
          <a:lstStyle/>
          <a:p>
            <a:pPr eaLnBrk="1" hangingPunct="1"/>
            <a:r>
              <a:rPr lang="en-US" altLang="en-US"/>
              <a:t>6. Finance the Used Car </a:t>
            </a:r>
            <a:r>
              <a:rPr lang="en-US" altLang="en-US" sz="2400"/>
              <a:t>(not recommended)</a:t>
            </a:r>
            <a:endParaRPr lang="en-US" altLang="en-US" sz="3200"/>
          </a:p>
        </p:txBody>
      </p:sp>
      <p:sp>
        <p:nvSpPr>
          <p:cNvPr id="166915" name="Rectangle 3"/>
          <p:cNvSpPr>
            <a:spLocks noGrp="1" noChangeArrowheads="1"/>
          </p:cNvSpPr>
          <p:nvPr>
            <p:ph idx="1"/>
          </p:nvPr>
        </p:nvSpPr>
        <p:spPr>
          <a:xfrm>
            <a:off x="914400" y="1600200"/>
            <a:ext cx="7239000" cy="4451350"/>
          </a:xfrm>
        </p:spPr>
        <p:txBody>
          <a:bodyPr/>
          <a:lstStyle/>
          <a:p>
            <a:pPr marL="457200" indent="-457200" eaLnBrk="1" hangingPunct="1">
              <a:defRPr/>
            </a:pPr>
            <a:r>
              <a:rPr lang="en-US" altLang="en-US" dirty="0">
                <a:cs typeface="Times New Roman" panose="02020603050405020304" pitchFamily="18" charset="0"/>
              </a:rPr>
              <a:t>If necessary, finalize the financing from your bank or credit union</a:t>
            </a:r>
          </a:p>
          <a:p>
            <a:pPr marL="1027113" lvl="1" indent="-455613" eaLnBrk="1" hangingPunct="1">
              <a:defRPr/>
            </a:pPr>
            <a:r>
              <a:rPr lang="en-US" altLang="en-US" dirty="0">
                <a:cs typeface="Times New Roman" panose="02020603050405020304" pitchFamily="18" charset="0"/>
              </a:rPr>
              <a:t>Make sure you understand exactly what you are getting into before you sign</a:t>
            </a:r>
          </a:p>
          <a:p>
            <a:pPr marL="1370013" lvl="2" eaLnBrk="1" hangingPunct="1">
              <a:defRPr/>
            </a:pPr>
            <a:r>
              <a:rPr lang="en-US" altLang="en-US" dirty="0">
                <a:cs typeface="Times New Roman" panose="02020603050405020304" pitchFamily="18" charset="0"/>
              </a:rPr>
              <a:t>Once you sign, you have committed yourself</a:t>
            </a:r>
          </a:p>
          <a:p>
            <a:pPr marL="969963" lvl="1" eaLnBrk="1" hangingPunct="1">
              <a:defRPr/>
            </a:pPr>
            <a:r>
              <a:rPr lang="en-US" altLang="en-US" dirty="0">
                <a:cs typeface="Times New Roman" panose="02020603050405020304" pitchFamily="18" charset="0"/>
              </a:rPr>
              <a:t>Try not to get into the habit of buying cars on credit</a:t>
            </a:r>
          </a:p>
        </p:txBody>
      </p:sp>
    </p:spTree>
    <p:extLst>
      <p:ext uri="{BB962C8B-B14F-4D97-AF65-F5344CB8AC3E}">
        <p14:creationId xmlns:p14="http://schemas.microsoft.com/office/powerpoint/2010/main" val="13316385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6915">
                                            <p:txEl>
                                              <p:pRg st="0" end="0"/>
                                            </p:txEl>
                                          </p:spTgt>
                                        </p:tgtEl>
                                        <p:attrNameLst>
                                          <p:attrName>style.visibility</p:attrName>
                                        </p:attrNameLst>
                                      </p:cBhvr>
                                      <p:to>
                                        <p:strVal val="visible"/>
                                      </p:to>
                                    </p:set>
                                    <p:anim calcmode="lin" valueType="num">
                                      <p:cBhvr additive="base">
                                        <p:cTn id="7" dur="500" fill="hold"/>
                                        <p:tgtEl>
                                          <p:spTgt spid="166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6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6915">
                                            <p:txEl>
                                              <p:pRg st="1" end="1"/>
                                            </p:txEl>
                                          </p:spTgt>
                                        </p:tgtEl>
                                        <p:attrNameLst>
                                          <p:attrName>style.visibility</p:attrName>
                                        </p:attrNameLst>
                                      </p:cBhvr>
                                      <p:to>
                                        <p:strVal val="visible"/>
                                      </p:to>
                                    </p:set>
                                    <p:anim calcmode="lin" valueType="num">
                                      <p:cBhvr additive="base">
                                        <p:cTn id="13" dur="500" fill="hold"/>
                                        <p:tgtEl>
                                          <p:spTgt spid="1669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69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6915">
                                            <p:txEl>
                                              <p:pRg st="2" end="2"/>
                                            </p:txEl>
                                          </p:spTgt>
                                        </p:tgtEl>
                                        <p:attrNameLst>
                                          <p:attrName>style.visibility</p:attrName>
                                        </p:attrNameLst>
                                      </p:cBhvr>
                                      <p:to>
                                        <p:strVal val="visible"/>
                                      </p:to>
                                    </p:set>
                                    <p:anim calcmode="lin" valueType="num">
                                      <p:cBhvr additive="base">
                                        <p:cTn id="17" dur="500" fill="hold"/>
                                        <p:tgtEl>
                                          <p:spTgt spid="1669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69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6915">
                                            <p:txEl>
                                              <p:pRg st="3" end="3"/>
                                            </p:txEl>
                                          </p:spTgt>
                                        </p:tgtEl>
                                        <p:attrNameLst>
                                          <p:attrName>style.visibility</p:attrName>
                                        </p:attrNameLst>
                                      </p:cBhvr>
                                      <p:to>
                                        <p:strVal val="visible"/>
                                      </p:to>
                                    </p:set>
                                    <p:anim calcmode="lin" valueType="num">
                                      <p:cBhvr additive="base">
                                        <p:cTn id="21" dur="500" fill="hold"/>
                                        <p:tgtEl>
                                          <p:spTgt spid="1669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691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5" grpId="0" uiExpand="1" build="p"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685800"/>
            <a:ext cx="7772400" cy="858838"/>
          </a:xfrm>
        </p:spPr>
        <p:txBody>
          <a:bodyPr/>
          <a:lstStyle/>
          <a:p>
            <a:pPr eaLnBrk="1" hangingPunct="1"/>
            <a:r>
              <a:rPr lang="en-US" altLang="en-US"/>
              <a:t>7. Take Care of Your Car</a:t>
            </a:r>
          </a:p>
        </p:txBody>
      </p:sp>
      <p:sp>
        <p:nvSpPr>
          <p:cNvPr id="74755" name="Rectangle 3"/>
          <p:cNvSpPr>
            <a:spLocks noGrp="1" noChangeArrowheads="1"/>
          </p:cNvSpPr>
          <p:nvPr>
            <p:ph idx="1"/>
          </p:nvPr>
        </p:nvSpPr>
        <p:spPr>
          <a:xfrm>
            <a:off x="914400" y="1600200"/>
            <a:ext cx="7162800" cy="4114800"/>
          </a:xfrm>
        </p:spPr>
        <p:txBody>
          <a:bodyPr/>
          <a:lstStyle/>
          <a:p>
            <a:pPr eaLnBrk="1" hangingPunct="1"/>
            <a:r>
              <a:rPr lang="en-US" altLang="en-US"/>
              <a:t>Change the oil every 3-5,000 miles</a:t>
            </a:r>
          </a:p>
          <a:p>
            <a:pPr lvl="1" eaLnBrk="1" hangingPunct="1"/>
            <a:r>
              <a:rPr lang="en-US" altLang="en-US"/>
              <a:t>Wash and clean it often</a:t>
            </a:r>
          </a:p>
          <a:p>
            <a:pPr lvl="1" eaLnBrk="1" hangingPunct="1"/>
            <a:r>
              <a:rPr lang="en-US" altLang="en-US"/>
              <a:t>Get the recommended tune ups and care</a:t>
            </a:r>
          </a:p>
          <a:p>
            <a:pPr lvl="1" eaLnBrk="1" hangingPunct="1"/>
            <a:r>
              <a:rPr lang="en-US" altLang="en-US"/>
              <a:t>Rotate the tires every 5,000 miles</a:t>
            </a:r>
          </a:p>
          <a:p>
            <a:pPr lvl="1" eaLnBrk="1" hangingPunct="1"/>
            <a:r>
              <a:rPr lang="en-US" altLang="en-US"/>
              <a:t>Drive it and take care of it like you want your car to last 200,000 miles—it may!</a:t>
            </a:r>
          </a:p>
        </p:txBody>
      </p:sp>
    </p:spTree>
    <p:extLst>
      <p:ext uri="{BB962C8B-B14F-4D97-AF65-F5344CB8AC3E}">
        <p14:creationId xmlns:p14="http://schemas.microsoft.com/office/powerpoint/2010/main" val="18955280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7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47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475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47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uiExpand="1" build="p"/>
    </p:bld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685800" y="685800"/>
            <a:ext cx="7772400" cy="944563"/>
          </a:xfrm>
        </p:spPr>
        <p:txBody>
          <a:bodyPr/>
          <a:lstStyle/>
          <a:p>
            <a:pPr eaLnBrk="1" hangingPunct="1"/>
            <a:r>
              <a:rPr lang="en-US" altLang="en-US"/>
              <a:t>Addendum</a:t>
            </a:r>
          </a:p>
        </p:txBody>
      </p:sp>
      <p:sp>
        <p:nvSpPr>
          <p:cNvPr id="75779" name="Rectangle 3"/>
          <p:cNvSpPr>
            <a:spLocks noGrp="1" noChangeArrowheads="1"/>
          </p:cNvSpPr>
          <p:nvPr>
            <p:ph idx="1"/>
          </p:nvPr>
        </p:nvSpPr>
        <p:spPr>
          <a:xfrm>
            <a:off x="990600" y="1600200"/>
            <a:ext cx="7239000" cy="4114800"/>
          </a:xfrm>
        </p:spPr>
        <p:txBody>
          <a:bodyPr/>
          <a:lstStyle/>
          <a:p>
            <a:pPr eaLnBrk="1" hangingPunct="1"/>
            <a:r>
              <a:rPr lang="en-US" altLang="en-US"/>
              <a:t>Note:  even if you do all the above listed things in buying a used car, there is still the chance that you will have more expenses than you had considered.</a:t>
            </a:r>
          </a:p>
          <a:p>
            <a:pPr lvl="1" eaLnBrk="1" hangingPunct="1"/>
            <a:r>
              <a:rPr lang="en-US" altLang="en-US"/>
              <a:t>That is one of the risks of buying a used car</a:t>
            </a:r>
          </a:p>
          <a:p>
            <a:pPr eaLnBrk="1" hangingPunct="1"/>
            <a:r>
              <a:rPr lang="en-US" altLang="en-US" sz="2400"/>
              <a:t>However, the closer you adhere to the process explained, the </a:t>
            </a:r>
            <a:r>
              <a:rPr lang="en-US" altLang="en-US" sz="2400" i="1"/>
              <a:t>less likely </a:t>
            </a:r>
            <a:r>
              <a:rPr lang="en-US" altLang="en-US" sz="2400"/>
              <a:t>you will have major problems in the future</a:t>
            </a:r>
          </a:p>
        </p:txBody>
      </p:sp>
    </p:spTree>
    <p:extLst>
      <p:ext uri="{BB962C8B-B14F-4D97-AF65-F5344CB8AC3E}">
        <p14:creationId xmlns:p14="http://schemas.microsoft.com/office/powerpoint/2010/main" val="407135755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7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57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p:bld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altLang="en-US"/>
              <a:t>Useful Auto Websites</a:t>
            </a:r>
          </a:p>
        </p:txBody>
      </p:sp>
      <p:sp>
        <p:nvSpPr>
          <p:cNvPr id="76803" name="Rectangle 3"/>
          <p:cNvSpPr>
            <a:spLocks noGrp="1" noChangeArrowheads="1"/>
          </p:cNvSpPr>
          <p:nvPr>
            <p:ph idx="1"/>
          </p:nvPr>
        </p:nvSpPr>
        <p:spPr>
          <a:xfrm>
            <a:off x="990600" y="1600200"/>
            <a:ext cx="7239000" cy="4114800"/>
          </a:xfrm>
        </p:spPr>
        <p:txBody>
          <a:bodyPr/>
          <a:lstStyle/>
          <a:p>
            <a:pPr eaLnBrk="1" hangingPunct="1">
              <a:buFont typeface="Wingdings" panose="05000000000000000000" pitchFamily="2" charset="2"/>
              <a:buNone/>
            </a:pPr>
            <a:r>
              <a:rPr lang="en-US" altLang="en-US" dirty="0"/>
              <a:t>Carfax                    </a:t>
            </a:r>
            <a:r>
              <a:rPr lang="en-US" altLang="en-US" dirty="0">
                <a:hlinkClick r:id="rId2"/>
              </a:rPr>
              <a:t>Carfax.com</a:t>
            </a:r>
            <a:endParaRPr lang="en-US" altLang="en-US" dirty="0"/>
          </a:p>
          <a:p>
            <a:pPr eaLnBrk="1" hangingPunct="1">
              <a:buFont typeface="Wingdings" panose="05000000000000000000" pitchFamily="2" charset="2"/>
              <a:buNone/>
            </a:pPr>
            <a:r>
              <a:rPr lang="en-US" altLang="en-US" dirty="0" err="1"/>
              <a:t>Intellichoice</a:t>
            </a:r>
            <a:r>
              <a:rPr lang="en-US" altLang="en-US" dirty="0"/>
              <a:t>           </a:t>
            </a:r>
            <a:r>
              <a:rPr lang="en-US" altLang="en-US" dirty="0">
                <a:hlinkClick r:id="rId3"/>
              </a:rPr>
              <a:t>IntelliChoice.com</a:t>
            </a:r>
            <a:r>
              <a:rPr lang="en-US" altLang="en-US" dirty="0"/>
              <a:t> </a:t>
            </a:r>
          </a:p>
          <a:p>
            <a:pPr eaLnBrk="1" hangingPunct="1">
              <a:buFont typeface="Wingdings" panose="05000000000000000000" pitchFamily="2" charset="2"/>
              <a:buNone/>
            </a:pPr>
            <a:r>
              <a:rPr lang="en-US" altLang="en-US" dirty="0"/>
              <a:t>Edmunds                </a:t>
            </a:r>
            <a:r>
              <a:rPr lang="en-US" altLang="en-US" dirty="0">
                <a:hlinkClick r:id="rId4"/>
              </a:rPr>
              <a:t>Edmunds.com</a:t>
            </a:r>
            <a:endParaRPr lang="en-US" altLang="en-US" dirty="0"/>
          </a:p>
          <a:p>
            <a:pPr eaLnBrk="1" hangingPunct="1">
              <a:buFont typeface="Wingdings" panose="05000000000000000000" pitchFamily="2" charset="2"/>
              <a:buNone/>
            </a:pPr>
            <a:r>
              <a:rPr lang="en-US" altLang="en-US" dirty="0"/>
              <a:t>Kelly Blue Book    </a:t>
            </a:r>
            <a:r>
              <a:rPr lang="en-US" altLang="en-US" dirty="0">
                <a:hlinkClick r:id="rId5" action="ppaction://hlinkfile"/>
              </a:rPr>
              <a:t>kbb.com</a:t>
            </a:r>
            <a:endParaRPr lang="en-US" altLang="en-US" dirty="0"/>
          </a:p>
          <a:p>
            <a:pPr eaLnBrk="1" hangingPunct="1">
              <a:buFont typeface="Wingdings" panose="05000000000000000000" pitchFamily="2" charset="2"/>
              <a:buNone/>
            </a:pPr>
            <a:r>
              <a:rPr lang="en-US" altLang="en-US" dirty="0"/>
              <a:t>Consumer Reports </a:t>
            </a:r>
            <a:r>
              <a:rPr lang="en-US" altLang="en-US" dirty="0">
                <a:hlinkClick r:id="rId6"/>
              </a:rPr>
              <a:t>Consumerreports.org</a:t>
            </a:r>
            <a:endParaRPr lang="en-US" altLang="en-US" dirty="0"/>
          </a:p>
          <a:p>
            <a:pPr eaLnBrk="1" hangingPunct="1">
              <a:buFont typeface="Wingdings" panose="05000000000000000000" pitchFamily="2" charset="2"/>
              <a:buNone/>
            </a:pPr>
            <a:endParaRPr lang="en-US" altLang="en-US" dirty="0"/>
          </a:p>
        </p:txBody>
      </p:sp>
    </p:spTree>
    <p:extLst>
      <p:ext uri="{BB962C8B-B14F-4D97-AF65-F5344CB8AC3E}">
        <p14:creationId xmlns:p14="http://schemas.microsoft.com/office/powerpoint/2010/main" val="5053561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8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680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680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68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14400" y="685800"/>
            <a:ext cx="7315200" cy="838200"/>
          </a:xfrm>
        </p:spPr>
        <p:txBody>
          <a:bodyPr/>
          <a:lstStyle/>
          <a:p>
            <a:pPr eaLnBrk="1" hangingPunct="1"/>
            <a:r>
              <a:rPr lang="en-US" altLang="en-US" dirty="0"/>
              <a:t>d. Insurance and MPG</a:t>
            </a:r>
          </a:p>
        </p:txBody>
      </p:sp>
      <p:sp>
        <p:nvSpPr>
          <p:cNvPr id="13315" name="Rectangle 3"/>
          <p:cNvSpPr>
            <a:spLocks noGrp="1" noChangeArrowheads="1"/>
          </p:cNvSpPr>
          <p:nvPr>
            <p:ph idx="1"/>
          </p:nvPr>
        </p:nvSpPr>
        <p:spPr>
          <a:xfrm>
            <a:off x="914400" y="1600200"/>
            <a:ext cx="7315200" cy="5105400"/>
          </a:xfrm>
        </p:spPr>
        <p:txBody>
          <a:bodyPr/>
          <a:lstStyle/>
          <a:p>
            <a:pPr eaLnBrk="1" hangingPunct="1"/>
            <a:r>
              <a:rPr lang="en-US" altLang="en-US" dirty="0"/>
              <a:t>Pick a vehicle inexpensive to insure and drive</a:t>
            </a:r>
          </a:p>
          <a:p>
            <a:pPr lvl="1" eaLnBrk="1" hangingPunct="1"/>
            <a:r>
              <a:rPr lang="en-US" altLang="en-US" dirty="0"/>
              <a:t>The Insurance Services Office (ISO) rates each vehicle on its loss history, with a number 3-27</a:t>
            </a:r>
          </a:p>
          <a:p>
            <a:pPr lvl="2" eaLnBrk="1" hangingPunct="1"/>
            <a:r>
              <a:rPr lang="en-US" altLang="en-US" dirty="0"/>
              <a:t>The higher the number, the more expensive the coverage. Sports cars, high performance cars, and SUV’s are expensive to insure</a:t>
            </a:r>
          </a:p>
          <a:p>
            <a:pPr lvl="1" eaLnBrk="1" hangingPunct="1"/>
            <a:r>
              <a:rPr lang="en-US" altLang="en-US" dirty="0"/>
              <a:t>Which vehicles are more expensive to drive?</a:t>
            </a:r>
          </a:p>
          <a:p>
            <a:pPr lvl="2" eaLnBrk="1" hangingPunct="1"/>
            <a:r>
              <a:rPr lang="en-US" altLang="en-US" dirty="0"/>
              <a:t>Check the miles per gallon in the city and highway</a:t>
            </a:r>
          </a:p>
        </p:txBody>
      </p:sp>
    </p:spTree>
    <p:extLst>
      <p:ext uri="{BB962C8B-B14F-4D97-AF65-F5344CB8AC3E}">
        <p14:creationId xmlns:p14="http://schemas.microsoft.com/office/powerpoint/2010/main" val="9690332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10693</TotalTime>
  <Words>6273</Words>
  <Application>Microsoft Office PowerPoint</Application>
  <PresentationFormat>On-screen Show (4:3)</PresentationFormat>
  <Paragraphs>648</Paragraphs>
  <Slides>84</Slides>
  <Notes>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84</vt:i4>
      </vt:variant>
    </vt:vector>
  </HeadingPairs>
  <TitlesOfParts>
    <vt:vector size="90" baseType="lpstr">
      <vt:lpstr>Arial</vt:lpstr>
      <vt:lpstr>Tahoma</vt:lpstr>
      <vt:lpstr>Times New Roman</vt:lpstr>
      <vt:lpstr>Wingdings</vt:lpstr>
      <vt:lpstr>BM418-Theme1</vt:lpstr>
      <vt:lpstr>Worksheet</vt:lpstr>
      <vt:lpstr>Personal Finance: Another Perspective</vt:lpstr>
      <vt:lpstr>Objectives </vt:lpstr>
      <vt:lpstr>Your Personal Financial Plan</vt:lpstr>
      <vt:lpstr>Transportation Case Study</vt:lpstr>
      <vt:lpstr>A. Understand Key Areas and Principles of  Auto Ownership</vt:lpstr>
      <vt:lpstr>1.a. Choosing a Vehicle: Know Your Vision, Goals and Budget </vt:lpstr>
      <vt:lpstr>b. Vehicle Safety</vt:lpstr>
      <vt:lpstr>c. Vehicle Reliability</vt:lpstr>
      <vt:lpstr>d. Insurance and MPG</vt:lpstr>
      <vt:lpstr>2. Before You Go Looking:  a. New versus Used Prices</vt:lpstr>
      <vt:lpstr>New Vehicle Prices</vt:lpstr>
      <vt:lpstr>PowerPoint Presentation</vt:lpstr>
      <vt:lpstr>b. Holdback</vt:lpstr>
      <vt:lpstr>c. Warranties</vt:lpstr>
      <vt:lpstr>d. Service Contracts</vt:lpstr>
      <vt:lpstr>e. Lemon Laws (Consumer Protection)</vt:lpstr>
      <vt:lpstr>3.After You Have Found It:  a. Vehicle History</vt:lpstr>
      <vt:lpstr>b. Inspection by a Good Mechanic</vt:lpstr>
      <vt:lpstr>c. Service Records</vt:lpstr>
      <vt:lpstr>Principles of Effective Auto Ownership</vt:lpstr>
      <vt:lpstr>Areas and Principles (continued)</vt:lpstr>
      <vt:lpstr>Principles of Auto Ownership (continued)</vt:lpstr>
      <vt:lpstr>Areas and Principles (continued)</vt:lpstr>
      <vt:lpstr>Areas and Principles (continued)</vt:lpstr>
      <vt:lpstr>Questions</vt:lpstr>
      <vt:lpstr>B. Understand how to Buy/Lease a Vehicle</vt:lpstr>
      <vt:lpstr>1.  Know the Terminology</vt:lpstr>
      <vt:lpstr>2.  Narrow Your Choices and Pick your Vehicle</vt:lpstr>
      <vt:lpstr>3. Determine your Total Price and Negotiate </vt:lpstr>
      <vt:lpstr>Negotiating Recommendations (continued)</vt:lpstr>
      <vt:lpstr>Your Purchase (continued)</vt:lpstr>
      <vt:lpstr>5. Maintain Your Purchase</vt:lpstr>
      <vt:lpstr>Questions</vt:lpstr>
      <vt:lpstr>C.  Understand the Leasing versus Buy and How to Calculate Lease Costs</vt:lpstr>
      <vt:lpstr>Leasing Costs (continued)</vt:lpstr>
      <vt:lpstr>Leasing Costs (continued)</vt:lpstr>
      <vt:lpstr>Leasing Costs (continued)</vt:lpstr>
      <vt:lpstr>Leasing Costs (continued)</vt:lpstr>
      <vt:lpstr>MSRP:  $22,000, Negotiated cost (Net. Cap. Cost)  $20,000, Residual Value:  57%, 3 Year Term, Rent Charge 6.0%, Taxes 6.25%, Taxes, tags and license: $250, Acquisition fee: $300, Termination fee: $300</vt:lpstr>
      <vt:lpstr>MSRP:  $22,000, Negotiated cost (Net. Cap. Cost)  $20,000, Residual Value:  57%, 3 Year Term, Rent Charge 6.0%, Taxes 6.25%, Taxes, tags and license: $250, Acquisition fee: $300, Termination fee: $300</vt:lpstr>
      <vt:lpstr>Questions</vt:lpstr>
      <vt:lpstr>E. How to Develop a Transportation/Toy Plan</vt:lpstr>
      <vt:lpstr>Transportation/Toy Plan (continued)</vt:lpstr>
      <vt:lpstr>Transportation/Toy Plan (continued)</vt:lpstr>
      <vt:lpstr>Transportation/Toy Plan (continued)</vt:lpstr>
      <vt:lpstr>Transportation/Toy Plan (continued)</vt:lpstr>
      <vt:lpstr>Transportation/Toy Plan (continued)</vt:lpstr>
      <vt:lpstr>Transportation/Toy Plan (continued)</vt:lpstr>
      <vt:lpstr>Transportation/Toy Plan (continued)</vt:lpstr>
      <vt:lpstr>Review of Objectives</vt:lpstr>
      <vt:lpstr>Case Study #1</vt:lpstr>
      <vt:lpstr>PowerPoint Presentation</vt:lpstr>
      <vt:lpstr>PowerPoint Presentation</vt:lpstr>
      <vt:lpstr>PowerPoint Presentation</vt:lpstr>
      <vt:lpstr>PowerPoint Presentation</vt:lpstr>
      <vt:lpstr>Case Study #2</vt:lpstr>
      <vt:lpstr>Case Study #2 Answer</vt:lpstr>
      <vt:lpstr>Case Study #3.  How to you Buy A Used Auto?</vt:lpstr>
      <vt:lpstr>Getting the Best Deal</vt:lpstr>
      <vt:lpstr>If You Must Finance the Car</vt:lpstr>
      <vt:lpstr>Getting Used Car Financing</vt:lpstr>
      <vt:lpstr>Financing a Used Car (continued)</vt:lpstr>
      <vt:lpstr>Sources of Used Cars</vt:lpstr>
      <vt:lpstr>Locating Good Used Cars</vt:lpstr>
      <vt:lpstr>1. Call Before You Go See a Car</vt:lpstr>
      <vt:lpstr>Ask and Verify Key Information</vt:lpstr>
      <vt:lpstr>2. Go see “The Car”</vt:lpstr>
      <vt:lpstr>  Check Out the Car in Person</vt:lpstr>
      <vt:lpstr>Check Out the Car (continued) </vt:lpstr>
      <vt:lpstr>Check Out the Car (continued) </vt:lpstr>
      <vt:lpstr>Check Out the Car (continued) </vt:lpstr>
      <vt:lpstr>Check Out the Car (continued)</vt:lpstr>
      <vt:lpstr>Check Out the Car (continued)</vt:lpstr>
      <vt:lpstr>3.  Go for a Test Ride</vt:lpstr>
      <vt:lpstr>4. Take the Car to a Qualified Mechanic</vt:lpstr>
      <vt:lpstr>5. Negotiate the Deal</vt:lpstr>
      <vt:lpstr>Negotiate the Deal (continued)</vt:lpstr>
      <vt:lpstr>Tips for Negotiating</vt:lpstr>
      <vt:lpstr>Closing the Deal:  At a Dealership  </vt:lpstr>
      <vt:lpstr>Closing the Deal:  Private Sale  </vt:lpstr>
      <vt:lpstr>6. Finance the Used Car (not recommended)</vt:lpstr>
      <vt:lpstr>7. Take Care of Your Car</vt:lpstr>
      <vt:lpstr>Addendum</vt:lpstr>
      <vt:lpstr>Useful Auto Websites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 Decisions</dc:title>
  <dc:subject>Buy, Lease or Buy Used Cars</dc:subject>
  <dc:creator>Bryan Sudweeks</dc:creator>
  <cp:lastModifiedBy>Bryan Sudweeks</cp:lastModifiedBy>
  <cp:revision>357</cp:revision>
  <cp:lastPrinted>2020-01-28T16:49:15Z</cp:lastPrinted>
  <dcterms:created xsi:type="dcterms:W3CDTF">2001-10-24T16:29:51Z</dcterms:created>
  <dcterms:modified xsi:type="dcterms:W3CDTF">2020-05-21T22:21:13Z</dcterms:modified>
</cp:coreProperties>
</file>