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40" r:id="rId1"/>
  </p:sldMasterIdLst>
  <p:notesMasterIdLst>
    <p:notesMasterId r:id="rId66"/>
  </p:notesMasterIdLst>
  <p:handoutMasterIdLst>
    <p:handoutMasterId r:id="rId67"/>
  </p:handoutMasterIdLst>
  <p:sldIdLst>
    <p:sldId id="256" r:id="rId2"/>
    <p:sldId id="296" r:id="rId3"/>
    <p:sldId id="348" r:id="rId4"/>
    <p:sldId id="506" r:id="rId5"/>
    <p:sldId id="257" r:id="rId6"/>
    <p:sldId id="300" r:id="rId7"/>
    <p:sldId id="351" r:id="rId8"/>
    <p:sldId id="408" r:id="rId9"/>
    <p:sldId id="410" r:id="rId10"/>
    <p:sldId id="419" r:id="rId11"/>
    <p:sldId id="519" r:id="rId12"/>
    <p:sldId id="509" r:id="rId13"/>
    <p:sldId id="510" r:id="rId14"/>
    <p:sldId id="511" r:id="rId15"/>
    <p:sldId id="513" r:id="rId16"/>
    <p:sldId id="514" r:id="rId17"/>
    <p:sldId id="515" r:id="rId18"/>
    <p:sldId id="518" r:id="rId19"/>
    <p:sldId id="306" r:id="rId20"/>
    <p:sldId id="340" r:id="rId21"/>
    <p:sldId id="367" r:id="rId22"/>
    <p:sldId id="360" r:id="rId23"/>
    <p:sldId id="324" r:id="rId24"/>
    <p:sldId id="366" r:id="rId25"/>
    <p:sldId id="361" r:id="rId26"/>
    <p:sldId id="364" r:id="rId27"/>
    <p:sldId id="417" r:id="rId28"/>
    <p:sldId id="418" r:id="rId29"/>
    <p:sldId id="405" r:id="rId30"/>
    <p:sldId id="316" r:id="rId31"/>
    <p:sldId id="368" r:id="rId32"/>
    <p:sldId id="363" r:id="rId33"/>
    <p:sldId id="380" r:id="rId34"/>
    <p:sldId id="349" r:id="rId35"/>
    <p:sldId id="372" r:id="rId36"/>
    <p:sldId id="406" r:id="rId37"/>
    <p:sldId id="388" r:id="rId38"/>
    <p:sldId id="416" r:id="rId39"/>
    <p:sldId id="323" r:id="rId40"/>
    <p:sldId id="318" r:id="rId41"/>
    <p:sldId id="378" r:id="rId42"/>
    <p:sldId id="402" r:id="rId43"/>
    <p:sldId id="403" r:id="rId44"/>
    <p:sldId id="337" r:id="rId45"/>
    <p:sldId id="412" r:id="rId46"/>
    <p:sldId id="504" r:id="rId47"/>
    <p:sldId id="396" r:id="rId48"/>
    <p:sldId id="505" r:id="rId49"/>
    <p:sldId id="503" r:id="rId50"/>
    <p:sldId id="346" r:id="rId51"/>
    <p:sldId id="507" r:id="rId52"/>
    <p:sldId id="508" r:id="rId53"/>
    <p:sldId id="520" r:id="rId54"/>
    <p:sldId id="381" r:id="rId55"/>
    <p:sldId id="382" r:id="rId56"/>
    <p:sldId id="407" r:id="rId57"/>
    <p:sldId id="387" r:id="rId58"/>
    <p:sldId id="386" r:id="rId59"/>
    <p:sldId id="397" r:id="rId60"/>
    <p:sldId id="398" r:id="rId61"/>
    <p:sldId id="413" r:id="rId62"/>
    <p:sldId id="384" r:id="rId63"/>
    <p:sldId id="390" r:id="rId64"/>
    <p:sldId id="409" r:id="rId65"/>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3399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333" autoAdjust="0"/>
    <p:restoredTop sz="81223" autoAdjust="0"/>
  </p:normalViewPr>
  <p:slideViewPr>
    <p:cSldViewPr>
      <p:cViewPr varScale="1">
        <p:scale>
          <a:sx n="60" d="100"/>
          <a:sy n="60" d="100"/>
        </p:scale>
        <p:origin x="66" y="618"/>
      </p:cViewPr>
      <p:guideLst>
        <p:guide orient="horz" pos="2160"/>
        <p:guide pos="2880"/>
      </p:guideLst>
    </p:cSldViewPr>
  </p:slideViewPr>
  <p:outlineViewPr>
    <p:cViewPr>
      <p:scale>
        <a:sx n="50" d="100"/>
        <a:sy n="50" d="100"/>
      </p:scale>
      <p:origin x="0" y="-681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90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1987550" y="117475"/>
            <a:ext cx="303371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2" tIns="45292" rIns="92202" bIns="45292"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dirty="0"/>
              <a:t>Cash Management</a:t>
            </a:r>
          </a:p>
          <a:p>
            <a:pPr algn="ctr">
              <a:defRPr/>
            </a:pPr>
            <a:r>
              <a:rPr lang="en-US" altLang="en-US" sz="1400" dirty="0"/>
              <a:t>Personal Finance: Another Perspective</a:t>
            </a:r>
          </a:p>
        </p:txBody>
      </p:sp>
      <p:sp>
        <p:nvSpPr>
          <p:cNvPr id="80899" name="Rectangle 3"/>
          <p:cNvSpPr>
            <a:spLocks noChangeArrowheads="1"/>
          </p:cNvSpPr>
          <p:nvPr/>
        </p:nvSpPr>
        <p:spPr bwMode="auto">
          <a:xfrm>
            <a:off x="3344863" y="8748713"/>
            <a:ext cx="4000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2" tIns="45292" rIns="92202" bIns="45292" anchor="ct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D4F82813-BBE6-4234-9A9F-DCE8AC001620}" type="slidenum">
              <a:rPr lang="en-US" altLang="en-US" sz="1400" smtClean="0"/>
              <a:pPr algn="r">
                <a:defRPr/>
              </a:pPr>
              <a:t>‹#›</a:t>
            </a:fld>
            <a:endParaRPr lang="en-US" altLang="en-US" sz="1400" dirty="0"/>
          </a:p>
        </p:txBody>
      </p:sp>
    </p:spTree>
    <p:extLst>
      <p:ext uri="{BB962C8B-B14F-4D97-AF65-F5344CB8AC3E}">
        <p14:creationId xmlns:p14="http://schemas.microsoft.com/office/powerpoint/2010/main" val="3886213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202" tIns="45292" rIns="92202" bIns="45292"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5"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8612" name="Rectangle 4"/>
          <p:cNvSpPr>
            <a:spLocks noChangeArrowheads="1"/>
          </p:cNvSpPr>
          <p:nvPr/>
        </p:nvSpPr>
        <p:spPr bwMode="auto">
          <a:xfrm>
            <a:off x="71438" y="88900"/>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2" tIns="45292" rIns="92202" bIns="45292"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dirty="0"/>
              <a:t>Prentice-Hall, Inc.</a:t>
            </a:r>
          </a:p>
        </p:txBody>
      </p:sp>
      <p:sp>
        <p:nvSpPr>
          <p:cNvPr id="68613" name="Rectangle 5"/>
          <p:cNvSpPr>
            <a:spLocks noChangeArrowheads="1"/>
          </p:cNvSpPr>
          <p:nvPr/>
        </p:nvSpPr>
        <p:spPr bwMode="auto">
          <a:xfrm>
            <a:off x="6538913" y="8891588"/>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2" tIns="45292" rIns="92202" bIns="45292" anchor="ct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42AEC577-7115-4BFF-B810-ACDB9FD2182D}" type="slidenum">
              <a:rPr lang="en-US" altLang="en-US" sz="1400" smtClean="0"/>
              <a:pPr algn="r">
                <a:defRPr/>
              </a:pPr>
              <a:t>‹#›</a:t>
            </a:fld>
            <a:endParaRPr lang="en-US" altLang="en-US" sz="1400" dirty="0"/>
          </a:p>
        </p:txBody>
      </p:sp>
    </p:spTree>
    <p:extLst>
      <p:ext uri="{BB962C8B-B14F-4D97-AF65-F5344CB8AC3E}">
        <p14:creationId xmlns:p14="http://schemas.microsoft.com/office/powerpoint/2010/main" val="30439438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cap="flat"/>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14550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9361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cap="flat"/>
        </p:spPr>
      </p:sp>
      <p:sp>
        <p:nvSpPr>
          <p:cNvPr id="491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cap="flat"/>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cap="flat"/>
        </p:spPr>
      </p:sp>
      <p:sp>
        <p:nvSpPr>
          <p:cNvPr id="163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068415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918829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r>
              <a:rPr lang="en-US" altLang="en-US" sz="2400" dirty="0"/>
              <a:t>Is it still wise to have this emergency fund in this world of credit cards and home equity lines of credit?</a:t>
            </a:r>
          </a:p>
          <a:p>
            <a:pPr lvl="1" eaLnBrk="1" hangingPunct="1">
              <a:lnSpc>
                <a:spcPct val="90000"/>
              </a:lnSpc>
            </a:pPr>
            <a:r>
              <a:rPr lang="en-US" altLang="en-US" dirty="0"/>
              <a:t>Yes—perhaps even more so</a:t>
            </a:r>
          </a:p>
          <a:p>
            <a:endParaRPr lang="en-US" dirty="0"/>
          </a:p>
        </p:txBody>
      </p:sp>
    </p:spTree>
    <p:extLst>
      <p:ext uri="{BB962C8B-B14F-4D97-AF65-F5344CB8AC3E}">
        <p14:creationId xmlns:p14="http://schemas.microsoft.com/office/powerpoint/2010/main" val="4035018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cap="flat"/>
        </p:spPr>
      </p:sp>
      <p:sp>
        <p:nvSpPr>
          <p:cNvPr id="56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408126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cap="flat"/>
        </p:spPr>
      </p:sp>
      <p:sp>
        <p:nvSpPr>
          <p:cNvPr id="583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4000684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cap="flat"/>
        </p:spPr>
      </p:sp>
      <p:sp>
        <p:nvSpPr>
          <p:cNvPr id="614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9548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cap="flat"/>
        </p:spPr>
      </p:sp>
      <p:sp>
        <p:nvSpPr>
          <p:cNvPr id="706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979438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cap="flat"/>
        </p:spPr>
      </p:sp>
      <p:sp>
        <p:nvSpPr>
          <p:cNvPr id="215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90387904-9350-4589-892F-9BEE22240BAA}" type="slidenum">
              <a:rPr lang="en-US" altLang="en-US" sz="1400" smtClean="0"/>
              <a:pPr eaLnBrk="1" hangingPunct="1">
                <a:defRPr/>
              </a:pPr>
              <a:t>‹#›</a:t>
            </a:fld>
            <a:endParaRPr lang="en-US" altLang="en-US" sz="1400" dirty="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0"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0F694F19-4D18-44C3-A44D-CFF666E2C228}" type="slidenum">
              <a:rPr lang="en-US" altLang="en-US" sz="1400" smtClean="0">
                <a:solidFill>
                  <a:schemeClr val="bg1"/>
                </a:solidFill>
              </a:rPr>
              <a:pPr eaLnBrk="1" hangingPunct="1">
                <a:defRPr/>
              </a:pPr>
              <a:t>‹#›</a:t>
            </a:fld>
            <a:endParaRPr lang="en-US" altLang="en-US" sz="1400" dirty="0">
              <a:solidFill>
                <a:schemeClr val="bg1"/>
              </a:solidFill>
            </a:endParaRPr>
          </a:p>
        </p:txBody>
      </p:sp>
      <p:sp>
        <p:nvSpPr>
          <p:cNvPr id="1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1341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71F648EE-C085-42A1-A039-A0E1DBB2AFC1}" type="slidenum">
              <a:rPr lang="en-US" altLang="en-US" sz="1400" smtClean="0"/>
              <a:pPr eaLnBrk="1" hangingPunct="1">
                <a:defRPr/>
              </a:pPr>
              <a:t>‹#›</a:t>
            </a:fld>
            <a:endParaRPr lang="en-US" altLang="en-US" sz="1400" dirty="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8" name="Slide Number Placeholder 7"/>
          <p:cNvSpPr>
            <a:spLocks noGrp="1" noChangeArrowheads="1"/>
          </p:cNvSpPr>
          <p:nvPr>
            <p:ph type="sldNum" sz="quarter" idx="10"/>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a:lvl1pPr>
          </a:lstStyle>
          <a:p>
            <a:pPr>
              <a:defRPr/>
            </a:pPr>
            <a:fld id="{A86405DE-187D-48F0-90B7-79085664E061}" type="slidenum">
              <a:rPr lang="en-US" altLang="en-US"/>
              <a:pPr>
                <a:defRPr/>
              </a:pPr>
              <a:t>‹#›</a:t>
            </a:fld>
            <a:endParaRPr lang="en-US" altLang="en-US" dirty="0"/>
          </a:p>
        </p:txBody>
      </p:sp>
    </p:spTree>
    <p:extLst>
      <p:ext uri="{BB962C8B-B14F-4D97-AF65-F5344CB8AC3E}">
        <p14:creationId xmlns:p14="http://schemas.microsoft.com/office/powerpoint/2010/main" val="243803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28688" y="851210"/>
            <a:ext cx="7772400" cy="1143000"/>
          </a:xfrm>
        </p:spPr>
        <p:txBody>
          <a:bodyPr/>
          <a:lstStyle/>
          <a:p>
            <a:r>
              <a:rPr lang="en-US" dirty="0"/>
              <a:t>Click to edit Master title style</a:t>
            </a:r>
          </a:p>
        </p:txBody>
      </p:sp>
      <p:sp>
        <p:nvSpPr>
          <p:cNvPr id="3" name="ClipArt Placeholder 2"/>
          <p:cNvSpPr>
            <a:spLocks noGrp="1"/>
          </p:cNvSpPr>
          <p:nvPr>
            <p:ph type="clipArt" sz="half" idx="1"/>
          </p:nvPr>
        </p:nvSpPr>
        <p:spPr>
          <a:xfrm>
            <a:off x="928688" y="1608138"/>
            <a:ext cx="3567112" cy="4114800"/>
          </a:xfrm>
        </p:spPr>
        <p:txBody>
          <a:bodyPr/>
          <a:lstStyle/>
          <a:p>
            <a:pPr lvl="0"/>
            <a:r>
              <a:rPr lang="en-US" noProof="0" dirty="0"/>
              <a:t>Click icon to add clip art</a:t>
            </a:r>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210697B-31B6-460E-A200-898F2CD9FB74}" type="slidenum">
              <a:rPr lang="en-US" altLang="en-US"/>
              <a:pPr>
                <a:defRPr/>
              </a:pPr>
              <a:t>‹#›</a:t>
            </a:fld>
            <a:endParaRPr lang="en-US" altLang="en-US" dirty="0"/>
          </a:p>
        </p:txBody>
      </p:sp>
    </p:spTree>
    <p:extLst>
      <p:ext uri="{BB962C8B-B14F-4D97-AF65-F5344CB8AC3E}">
        <p14:creationId xmlns:p14="http://schemas.microsoft.com/office/powerpoint/2010/main" val="1415454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90958AB-7349-4F61-B670-A0B27EB9087B}" type="slidenum">
              <a:rPr lang="en-US" altLang="en-US"/>
              <a:pPr>
                <a:defRPr/>
              </a:pPr>
              <a:t>‹#›</a:t>
            </a:fld>
            <a:endParaRPr lang="en-US" altLang="en-US" dirty="0"/>
          </a:p>
        </p:txBody>
      </p:sp>
    </p:spTree>
    <p:extLst>
      <p:ext uri="{BB962C8B-B14F-4D97-AF65-F5344CB8AC3E}">
        <p14:creationId xmlns:p14="http://schemas.microsoft.com/office/powerpoint/2010/main" val="233398037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142875"/>
            <a:ext cx="7772400" cy="1143000"/>
          </a:xfrm>
        </p:spPr>
        <p:txBody>
          <a:bodyPr/>
          <a:lstStyle/>
          <a:p>
            <a:r>
              <a:rPr lang="en-US"/>
              <a:t>Click to edit Master title style</a:t>
            </a:r>
          </a:p>
        </p:txBody>
      </p:sp>
      <p:sp>
        <p:nvSpPr>
          <p:cNvPr id="3" name="Content Placeholder 2"/>
          <p:cNvSpPr>
            <a:spLocks noGrp="1"/>
          </p:cNvSpPr>
          <p:nvPr>
            <p:ph sz="quarter" idx="1"/>
          </p:nvPr>
        </p:nvSpPr>
        <p:spPr>
          <a:xfrm>
            <a:off x="962025" y="1657350"/>
            <a:ext cx="355758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72013" y="1657350"/>
            <a:ext cx="3557587"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962025" y="3790950"/>
            <a:ext cx="355758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72013" y="3790950"/>
            <a:ext cx="3557587"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sldNum" sz="quarter" idx="10"/>
          </p:nvPr>
        </p:nvSpPr>
        <p:spPr>
          <a:xfrm>
            <a:off x="8229600" y="6172200"/>
            <a:ext cx="685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B3094EF-E118-4D2E-85D4-4CE5BEFB363F}" type="slidenum">
              <a:rPr lang="en-US" altLang="en-US"/>
              <a:pPr>
                <a:defRPr/>
              </a:pPr>
              <a:t>‹#›</a:t>
            </a:fld>
            <a:endParaRPr lang="en-US" altLang="en-US" dirty="0"/>
          </a:p>
        </p:txBody>
      </p:sp>
    </p:spTree>
    <p:extLst>
      <p:ext uri="{BB962C8B-B14F-4D97-AF65-F5344CB8AC3E}">
        <p14:creationId xmlns:p14="http://schemas.microsoft.com/office/powerpoint/2010/main" val="3913550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540415"/>
            <a:ext cx="77724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8138"/>
            <a:ext cx="3567113" cy="4114800"/>
          </a:xfrm>
        </p:spPr>
        <p:txBody>
          <a:bodyPr/>
          <a:lstStyle/>
          <a:p>
            <a:pPr lvl="0"/>
            <a:r>
              <a:rPr lang="en-US" noProof="0" dirty="0"/>
              <a:t>Click icon to add clip art</a:t>
            </a:r>
          </a:p>
        </p:txBody>
      </p:sp>
      <p:sp>
        <p:nvSpPr>
          <p:cNvPr id="5" name="Rectangle 6"/>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FC497F7A-17CD-47F5-A1D1-AF2FA357F73A}" type="slidenum">
              <a:rPr lang="en-US" altLang="en-US"/>
              <a:pPr>
                <a:defRPr/>
              </a:pPr>
              <a:t>‹#›</a:t>
            </a:fld>
            <a:endParaRPr lang="en-US" altLang="en-US" dirty="0"/>
          </a:p>
        </p:txBody>
      </p:sp>
    </p:spTree>
    <p:extLst>
      <p:ext uri="{BB962C8B-B14F-4D97-AF65-F5344CB8AC3E}">
        <p14:creationId xmlns:p14="http://schemas.microsoft.com/office/powerpoint/2010/main" val="3127818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63C5F9B9-7508-49EA-A0CA-A5ABFEAC2859}" type="slidenum">
              <a:rPr lang="en-US" altLang="en-US" sz="1400" smtClean="0"/>
              <a:pPr eaLnBrk="1" hangingPunct="1">
                <a:defRPr/>
              </a:pPr>
              <a:t>‹#›</a:t>
            </a:fld>
            <a:endParaRPr lang="en-US" altLang="en-US" sz="1400" dirty="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4645" r:id="rId1"/>
    <p:sldLayoutId id="2147484646" r:id="rId2"/>
    <p:sldLayoutId id="2147484647" r:id="rId3"/>
    <p:sldLayoutId id="2147484649" r:id="rId4"/>
    <p:sldLayoutId id="2147484650" r:id="rId5"/>
    <p:sldLayoutId id="2147484651" r:id="rId6"/>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14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14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hyperlink" Target="http://www.bankrate.com/"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www.bankrate.com/"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8vs2dimd2s86tez/TT01-06%20-%20PFP%20Cash%20Template.docx?dl=0"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wsj.com/public/page/news-fixed-income-bonds.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www.treasurydirect.gov/"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hyperlink" Target="http://www.treasurydirect.gov/"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hyperlink" Target="http://www.bankrate.com/brm/graphs/graph_trend.asp"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www.dropbox.com/s/b39ws02a7yhkidt/TT26%20-%20After%20Tax%20ETY%20and%20after%20Inflation%20Returns.xlsx?dl=0"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hyperlink" Target="https://www.dropbox.com/s/b39ws02a7yhkidt/TT26%20-%20After%20Tax%20ETY%20and%20after%20Inflation%20Returns.xlsx?dl=0"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dropbox.com/s/b39ws02a7yhkidt/TT26%20-%20After%20Tax%20ETY%20and%20after%20Inflation%20Returns.xlsx?dl=0" TargetMode="Externa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hyperlink" Target="http://www.bankrate.com/brm/graphs/graph_trend.asp?"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6213" y="1119188"/>
            <a:ext cx="9472613" cy="1143000"/>
          </a:xfrm>
          <a:noFill/>
        </p:spPr>
        <p:txBody>
          <a:bodyPr lIns="90488" tIns="44450" rIns="90488" bIns="44450"/>
          <a:lstStyle/>
          <a:p>
            <a:pPr eaLnBrk="1" hangingPunct="1"/>
            <a:r>
              <a:rPr lang="en-US" altLang="en-US" sz="3200" dirty="0"/>
              <a:t>Personal Finance: Another Perspective</a:t>
            </a:r>
            <a:br>
              <a:rPr lang="en-US" altLang="en-US" sz="3200" dirty="0"/>
            </a:br>
            <a:endParaRPr lang="en-US" altLang="en-US" sz="3200" dirty="0"/>
          </a:p>
        </p:txBody>
      </p:sp>
      <p:sp>
        <p:nvSpPr>
          <p:cNvPr id="10243" name="Rectangle 3"/>
          <p:cNvSpPr>
            <a:spLocks noGrp="1" noChangeArrowheads="1"/>
          </p:cNvSpPr>
          <p:nvPr>
            <p:ph type="subTitle" idx="1"/>
          </p:nvPr>
        </p:nvSpPr>
        <p:spPr>
          <a:xfrm>
            <a:off x="1371600" y="2844800"/>
            <a:ext cx="6400800" cy="3200400"/>
          </a:xfrm>
          <a:noFill/>
        </p:spPr>
        <p:txBody>
          <a:bodyPr lIns="90488" tIns="44450" rIns="90488" bIns="44450"/>
          <a:lstStyle/>
          <a:p>
            <a:pPr marL="342900" indent="-342900" eaLnBrk="1" hangingPunct="1"/>
            <a:r>
              <a:rPr lang="en-US" altLang="en-US" sz="4400" dirty="0"/>
              <a:t>Cash Management:</a:t>
            </a:r>
          </a:p>
          <a:p>
            <a:pPr marL="342900" indent="-342900" eaLnBrk="1" hangingPunct="1"/>
            <a:r>
              <a:rPr lang="en-US" altLang="en-US" dirty="0"/>
              <a:t>Making the Pennies Count</a:t>
            </a:r>
          </a:p>
          <a:p>
            <a:pPr marL="342900" indent="-342900" eaLnBrk="1" hangingPunct="1"/>
            <a:endParaRPr lang="en-US" altLang="en-US" sz="2400" dirty="0"/>
          </a:p>
          <a:p>
            <a:pPr marL="342900" indent="-342900" eaLnBrk="1" hangingPunct="1"/>
            <a:r>
              <a:rPr lang="en-US" altLang="en-US" sz="2400" dirty="0"/>
              <a:t>Updated 2020/01/22</a:t>
            </a:r>
          </a:p>
        </p:txBody>
      </p:sp>
      <p:sp>
        <p:nvSpPr>
          <p:cNvPr id="10244"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17FEC00-1B72-4E5F-BE05-D56E03881FDF}" type="slidenum">
              <a:rPr lang="en-US" altLang="en-US" sz="1200" smtClean="0">
                <a:solidFill>
                  <a:srgbClr val="FFFFFF"/>
                </a:solidFill>
              </a:rPr>
              <a:pPr>
                <a:spcBef>
                  <a:spcPct val="0"/>
                </a:spcBef>
                <a:buFontTx/>
                <a:buNone/>
              </a:pPr>
              <a:t>1</a:t>
            </a:fld>
            <a:endParaRPr lang="en-US" altLang="en-US" sz="1200" dirty="0">
              <a:solidFill>
                <a:srgbClr val="FFFFFF"/>
              </a:solidFill>
            </a:endParaRPr>
          </a:p>
        </p:txBody>
      </p:sp>
    </p:spTree>
  </p:cSld>
  <p:clrMapOvr>
    <a:masterClrMapping/>
  </p:clrMapOvr>
  <p:transition>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a:t>Importance and Principles </a:t>
            </a:r>
            <a:r>
              <a:rPr lang="en-US" altLang="en-US" sz="2800" dirty="0"/>
              <a:t>(continued)</a:t>
            </a:r>
            <a:endParaRPr lang="en-US" altLang="en-US" dirty="0"/>
          </a:p>
        </p:txBody>
      </p:sp>
      <p:sp>
        <p:nvSpPr>
          <p:cNvPr id="13315" name="Content Placeholder 2"/>
          <p:cNvSpPr>
            <a:spLocks noGrp="1"/>
          </p:cNvSpPr>
          <p:nvPr>
            <p:ph idx="1"/>
          </p:nvPr>
        </p:nvSpPr>
        <p:spPr>
          <a:xfrm>
            <a:off x="928688" y="1608138"/>
            <a:ext cx="7300912" cy="4419600"/>
          </a:xfrm>
        </p:spPr>
        <p:txBody>
          <a:bodyPr/>
          <a:lstStyle/>
          <a:p>
            <a:pPr marL="0" indent="0" algn="ctr" eaLnBrk="1" hangingPunct="1">
              <a:buSzPct val="75000"/>
              <a:buNone/>
            </a:pPr>
            <a:r>
              <a:rPr lang="en-US" altLang="en-US" sz="2400" i="1" dirty="0"/>
              <a:t>From obedience to consecration</a:t>
            </a:r>
          </a:p>
          <a:p>
            <a:pPr eaLnBrk="1" hangingPunct="1">
              <a:buSzPct val="75000"/>
            </a:pPr>
            <a:r>
              <a:rPr lang="en-US" altLang="en-US" sz="2400" dirty="0"/>
              <a:t>I am a child of Heavenly Parents (identity), living as I know how (obedience), using the talents and skills I have been blessed with (stewardship). I have a Plan to be wise stewards over our short-term finances (agency), particularly the small things which can add up over time (accountability), so that I can accomplish my personal mission and my individual and family vision and goals</a:t>
            </a:r>
          </a:p>
        </p:txBody>
      </p:sp>
    </p:spTree>
    <p:extLst>
      <p:ext uri="{BB962C8B-B14F-4D97-AF65-F5344CB8AC3E}">
        <p14:creationId xmlns:p14="http://schemas.microsoft.com/office/powerpoint/2010/main" val="42333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a:t>Questions</a:t>
            </a:r>
          </a:p>
        </p:txBody>
      </p:sp>
      <p:sp>
        <p:nvSpPr>
          <p:cNvPr id="13315" name="Content Placeholder 2"/>
          <p:cNvSpPr>
            <a:spLocks noGrp="1"/>
          </p:cNvSpPr>
          <p:nvPr>
            <p:ph idx="1"/>
          </p:nvPr>
        </p:nvSpPr>
        <p:spPr>
          <a:xfrm>
            <a:off x="928688" y="1608138"/>
            <a:ext cx="7300912" cy="4419600"/>
          </a:xfrm>
        </p:spPr>
        <p:txBody>
          <a:bodyPr/>
          <a:lstStyle/>
          <a:p>
            <a:pPr eaLnBrk="1" hangingPunct="1">
              <a:buSzPct val="75000"/>
            </a:pPr>
            <a:r>
              <a:rPr lang="en-US" altLang="en-US" dirty="0"/>
              <a:t>Any questions on the importance and principles of Cash Management?</a:t>
            </a:r>
          </a:p>
        </p:txBody>
      </p:sp>
    </p:spTree>
    <p:extLst>
      <p:ext uri="{BB962C8B-B14F-4D97-AF65-F5344CB8AC3E}">
        <p14:creationId xmlns:p14="http://schemas.microsoft.com/office/powerpoint/2010/main" val="3877821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731838"/>
            <a:ext cx="9144000" cy="944562"/>
          </a:xfrm>
          <a:noFill/>
        </p:spPr>
        <p:txBody>
          <a:bodyPr lIns="90488" tIns="44450" rIns="90488" bIns="44450" anchor="b"/>
          <a:lstStyle/>
          <a:p>
            <a:pPr marL="685800" indent="-685800" eaLnBrk="1" hangingPunct="1"/>
            <a:r>
              <a:rPr lang="en-US" altLang="en-US" dirty="0"/>
              <a:t>B. </a:t>
            </a:r>
            <a:r>
              <a:rPr lang="en-US" altLang="en-US" sz="3200" dirty="0"/>
              <a:t>Understand Types of Financial Institutions and the Importance of Spending Time with Your Finances</a:t>
            </a:r>
          </a:p>
        </p:txBody>
      </p:sp>
      <p:sp>
        <p:nvSpPr>
          <p:cNvPr id="230403" name="Rectangle 3"/>
          <p:cNvSpPr>
            <a:spLocks noGrp="1" noChangeArrowheads="1"/>
          </p:cNvSpPr>
          <p:nvPr>
            <p:ph idx="1"/>
          </p:nvPr>
        </p:nvSpPr>
        <p:spPr>
          <a:xfrm>
            <a:off x="914400" y="1600200"/>
            <a:ext cx="7267575" cy="4114800"/>
          </a:xfrm>
        </p:spPr>
        <p:txBody>
          <a:bodyPr lIns="90488" tIns="44450" rIns="90488" bIns="44450"/>
          <a:lstStyle/>
          <a:p>
            <a:pPr eaLnBrk="1" hangingPunct="1"/>
            <a:r>
              <a:rPr lang="en-US" altLang="en-US" dirty="0"/>
              <a:t>There are two main types of institutions (but the distinction is blurring through deregulation)</a:t>
            </a:r>
          </a:p>
          <a:p>
            <a:pPr lvl="2" eaLnBrk="1" hangingPunct="1"/>
            <a:r>
              <a:rPr lang="en-US" altLang="en-US" dirty="0"/>
              <a:t>“Banks” or deposit-type financial institutions</a:t>
            </a:r>
          </a:p>
          <a:p>
            <a:pPr lvl="2" eaLnBrk="1" hangingPunct="1"/>
            <a:r>
              <a:rPr lang="en-US" altLang="en-US" dirty="0"/>
              <a:t>Non-deposit-type financial institutions</a:t>
            </a:r>
          </a:p>
          <a:p>
            <a:pPr lvl="1" eaLnBrk="1" hangingPunct="1"/>
            <a:r>
              <a:rPr lang="en-US" altLang="en-US" dirty="0"/>
              <a:t>The choice of which one you use depends on which will serve your needs the best</a:t>
            </a:r>
          </a:p>
        </p:txBody>
      </p:sp>
    </p:spTree>
    <p:extLst>
      <p:ext uri="{BB962C8B-B14F-4D97-AF65-F5344CB8AC3E}">
        <p14:creationId xmlns:p14="http://schemas.microsoft.com/office/powerpoint/2010/main" val="28889586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30403">
                                            <p:txEl>
                                              <p:pRg st="0" end="0"/>
                                            </p:txEl>
                                          </p:spTgt>
                                        </p:tgtEl>
                                        <p:attrNameLst>
                                          <p:attrName>style.visibility</p:attrName>
                                        </p:attrNameLst>
                                      </p:cBhvr>
                                      <p:to>
                                        <p:strVal val="visible"/>
                                      </p:to>
                                    </p:set>
                                    <p:animEffect transition="in" filter="blinds(horizontal)">
                                      <p:cBhvr>
                                        <p:cTn id="7" dur="500"/>
                                        <p:tgtEl>
                                          <p:spTgt spid="2304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30403">
                                            <p:txEl>
                                              <p:pRg st="1" end="1"/>
                                            </p:txEl>
                                          </p:spTgt>
                                        </p:tgtEl>
                                        <p:attrNameLst>
                                          <p:attrName>style.visibility</p:attrName>
                                        </p:attrNameLst>
                                      </p:cBhvr>
                                      <p:to>
                                        <p:strVal val="visible"/>
                                      </p:to>
                                    </p:set>
                                    <p:animEffect transition="in" filter="blinds(horizontal)">
                                      <p:cBhvr>
                                        <p:cTn id="12" dur="300"/>
                                        <p:tgtEl>
                                          <p:spTgt spid="23040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30403">
                                            <p:txEl>
                                              <p:pRg st="2" end="2"/>
                                            </p:txEl>
                                          </p:spTgt>
                                        </p:tgtEl>
                                        <p:attrNameLst>
                                          <p:attrName>style.visibility</p:attrName>
                                        </p:attrNameLst>
                                      </p:cBhvr>
                                      <p:to>
                                        <p:strVal val="visible"/>
                                      </p:to>
                                    </p:set>
                                    <p:animEffect transition="in" filter="blinds(horizontal)">
                                      <p:cBhvr>
                                        <p:cTn id="15" dur="500"/>
                                        <p:tgtEl>
                                          <p:spTgt spid="23040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30403">
                                            <p:txEl>
                                              <p:pRg st="3" end="3"/>
                                            </p:txEl>
                                          </p:spTgt>
                                        </p:tgtEl>
                                        <p:attrNameLst>
                                          <p:attrName>style.visibility</p:attrName>
                                        </p:attrNameLst>
                                      </p:cBhvr>
                                      <p:to>
                                        <p:strVal val="visible"/>
                                      </p:to>
                                    </p:set>
                                    <p:animEffect transition="in" filter="blinds(horizontal)">
                                      <p:cBhvr>
                                        <p:cTn id="18" dur="500"/>
                                        <p:tgtEl>
                                          <p:spTgt spid="2304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04800" y="381000"/>
            <a:ext cx="8534400" cy="1143000"/>
          </a:xfrm>
          <a:noFill/>
        </p:spPr>
        <p:txBody>
          <a:bodyPr lIns="90488" tIns="44450" rIns="90488" bIns="44450" anchor="b"/>
          <a:lstStyle/>
          <a:p>
            <a:pPr eaLnBrk="1" hangingPunct="1"/>
            <a:r>
              <a:rPr lang="en-US" altLang="en-US" dirty="0"/>
              <a:t>Financial Institutions </a:t>
            </a:r>
            <a:r>
              <a:rPr lang="en-US" altLang="en-US" sz="2000" dirty="0"/>
              <a:t>(continued)</a:t>
            </a:r>
          </a:p>
        </p:txBody>
      </p:sp>
      <p:sp>
        <p:nvSpPr>
          <p:cNvPr id="232451" name="Rectangle 3"/>
          <p:cNvSpPr>
            <a:spLocks noGrp="1" noChangeArrowheads="1"/>
          </p:cNvSpPr>
          <p:nvPr>
            <p:ph idx="1"/>
          </p:nvPr>
        </p:nvSpPr>
        <p:spPr>
          <a:xfrm>
            <a:off x="914400" y="1600200"/>
            <a:ext cx="7315200" cy="4876800"/>
          </a:xfrm>
        </p:spPr>
        <p:txBody>
          <a:bodyPr lIns="90488" tIns="44450" rIns="90488" bIns="44450"/>
          <a:lstStyle/>
          <a:p>
            <a:pPr eaLnBrk="1" hangingPunct="1"/>
            <a:r>
              <a:rPr lang="en-US" altLang="en-US" dirty="0"/>
              <a:t>Deposit-type Financial Institutions</a:t>
            </a:r>
          </a:p>
          <a:p>
            <a:pPr lvl="1" eaLnBrk="1" hangingPunct="1">
              <a:spcBef>
                <a:spcPts val="400"/>
              </a:spcBef>
            </a:pPr>
            <a:r>
              <a:rPr lang="en-US" altLang="en-US" dirty="0"/>
              <a:t>Commercial banks</a:t>
            </a:r>
          </a:p>
          <a:p>
            <a:pPr lvl="2" eaLnBrk="1" hangingPunct="1">
              <a:spcBef>
                <a:spcPts val="400"/>
              </a:spcBef>
            </a:pPr>
            <a:r>
              <a:rPr lang="en-US" altLang="en-US" dirty="0"/>
              <a:t>Widest variety of services, so generally do not offer the highest rates</a:t>
            </a:r>
          </a:p>
          <a:p>
            <a:pPr lvl="1" eaLnBrk="1" hangingPunct="1">
              <a:spcBef>
                <a:spcPts val="400"/>
              </a:spcBef>
            </a:pPr>
            <a:r>
              <a:rPr lang="en-US" altLang="en-US" dirty="0"/>
              <a:t>Savings and loan associations</a:t>
            </a:r>
          </a:p>
          <a:p>
            <a:pPr lvl="2" eaLnBrk="1" hangingPunct="1">
              <a:spcBef>
                <a:spcPts val="400"/>
              </a:spcBef>
            </a:pPr>
            <a:r>
              <a:rPr lang="en-US" altLang="en-US" dirty="0"/>
              <a:t>Slight ownership differences, but essentially similar to commercial banks but higher rates.</a:t>
            </a:r>
          </a:p>
          <a:p>
            <a:pPr lvl="1" eaLnBrk="1" hangingPunct="1">
              <a:spcBef>
                <a:spcPts val="400"/>
              </a:spcBef>
            </a:pPr>
            <a:r>
              <a:rPr lang="en-US" altLang="en-US" dirty="0"/>
              <a:t>Credit unions</a:t>
            </a:r>
          </a:p>
          <a:p>
            <a:pPr lvl="2" eaLnBrk="1" hangingPunct="1">
              <a:spcBef>
                <a:spcPts val="400"/>
              </a:spcBef>
            </a:pPr>
            <a:r>
              <a:rPr lang="en-US" altLang="en-US" dirty="0"/>
              <a:t>Similar to above, but since not-for-profit, can offer sometimes higher rates on savings</a:t>
            </a:r>
          </a:p>
          <a:p>
            <a:pPr lvl="1" eaLnBrk="1" hangingPunct="1">
              <a:spcBef>
                <a:spcPts val="400"/>
              </a:spcBef>
            </a:pPr>
            <a:r>
              <a:rPr lang="en-US" altLang="en-US" dirty="0"/>
              <a:t>Internet or “Net” banks</a:t>
            </a:r>
          </a:p>
          <a:p>
            <a:pPr lvl="2" eaLnBrk="1" hangingPunct="1">
              <a:spcBef>
                <a:spcPts val="400"/>
              </a:spcBef>
            </a:pPr>
            <a:r>
              <a:rPr lang="en-US" altLang="en-US" dirty="0"/>
              <a:t>Electronic banks with no local network so they have lower costs and can offer higher rates.</a:t>
            </a:r>
          </a:p>
          <a:p>
            <a:pPr lvl="2" eaLnBrk="1" hangingPunct="1">
              <a:spcBef>
                <a:spcPts val="400"/>
              </a:spcBef>
            </a:pPr>
            <a:endParaRPr lang="en-US" altLang="en-US" dirty="0"/>
          </a:p>
        </p:txBody>
      </p:sp>
    </p:spTree>
    <p:extLst>
      <p:ext uri="{BB962C8B-B14F-4D97-AF65-F5344CB8AC3E}">
        <p14:creationId xmlns:p14="http://schemas.microsoft.com/office/powerpoint/2010/main" val="1109050114"/>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anim calcmode="lin" valueType="num">
                                      <p:cBhvr>
                                        <p:cTn id="7" dur="1000" fill="hold"/>
                                        <p:tgtEl>
                                          <p:spTgt spid="23245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3245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3245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3245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32451">
                                            <p:txEl>
                                              <p:pRg st="1" end="1"/>
                                            </p:txEl>
                                          </p:spTgt>
                                        </p:tgtEl>
                                        <p:attrNameLst>
                                          <p:attrName>style.visibility</p:attrName>
                                        </p:attrNameLst>
                                      </p:cBhvr>
                                      <p:to>
                                        <p:strVal val="visible"/>
                                      </p:to>
                                    </p:set>
                                    <p:anim calcmode="lin" valueType="num">
                                      <p:cBhvr>
                                        <p:cTn id="15" dur="1000" fill="hold"/>
                                        <p:tgtEl>
                                          <p:spTgt spid="232451">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232451">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23245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32451">
                                            <p:txEl>
                                              <p:pRg st="1" end="1"/>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grpId="0" nodeType="withEffect">
                                  <p:stCondLst>
                                    <p:cond delay="0"/>
                                  </p:stCondLst>
                                  <p:childTnLst>
                                    <p:set>
                                      <p:cBhvr>
                                        <p:cTn id="20" dur="1" fill="hold">
                                          <p:stCondLst>
                                            <p:cond delay="0"/>
                                          </p:stCondLst>
                                        </p:cTn>
                                        <p:tgtEl>
                                          <p:spTgt spid="232451">
                                            <p:txEl>
                                              <p:pRg st="2" end="2"/>
                                            </p:txEl>
                                          </p:spTgt>
                                        </p:tgtEl>
                                        <p:attrNameLst>
                                          <p:attrName>style.visibility</p:attrName>
                                        </p:attrNameLst>
                                      </p:cBhvr>
                                      <p:to>
                                        <p:strVal val="visible"/>
                                      </p:to>
                                    </p:set>
                                    <p:anim calcmode="lin" valueType="num">
                                      <p:cBhvr>
                                        <p:cTn id="21" dur="1000" fill="hold"/>
                                        <p:tgtEl>
                                          <p:spTgt spid="232451">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232451">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23245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232451">
                                            <p:txEl>
                                              <p:pRg st="2" end="2"/>
                                            </p:txEl>
                                          </p:spTgt>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grpId="0" nodeType="withEffect">
                                  <p:stCondLst>
                                    <p:cond delay="0"/>
                                  </p:stCondLst>
                                  <p:childTnLst>
                                    <p:set>
                                      <p:cBhvr>
                                        <p:cTn id="26" dur="1" fill="hold">
                                          <p:stCondLst>
                                            <p:cond delay="0"/>
                                          </p:stCondLst>
                                        </p:cTn>
                                        <p:tgtEl>
                                          <p:spTgt spid="232451">
                                            <p:txEl>
                                              <p:pRg st="3" end="3"/>
                                            </p:txEl>
                                          </p:spTgt>
                                        </p:tgtEl>
                                        <p:attrNameLst>
                                          <p:attrName>style.visibility</p:attrName>
                                        </p:attrNameLst>
                                      </p:cBhvr>
                                      <p:to>
                                        <p:strVal val="visible"/>
                                      </p:to>
                                    </p:set>
                                    <p:anim calcmode="lin" valueType="num">
                                      <p:cBhvr>
                                        <p:cTn id="27" dur="1000" fill="hold"/>
                                        <p:tgtEl>
                                          <p:spTgt spid="232451">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232451">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232451">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232451">
                                            <p:txEl>
                                              <p:pRg st="3" end="3"/>
                                            </p:txEl>
                                          </p:spTgt>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grpId="0" nodeType="withEffect">
                                  <p:stCondLst>
                                    <p:cond delay="0"/>
                                  </p:stCondLst>
                                  <p:childTnLst>
                                    <p:set>
                                      <p:cBhvr>
                                        <p:cTn id="32" dur="1" fill="hold">
                                          <p:stCondLst>
                                            <p:cond delay="0"/>
                                          </p:stCondLst>
                                        </p:cTn>
                                        <p:tgtEl>
                                          <p:spTgt spid="232451">
                                            <p:txEl>
                                              <p:pRg st="4" end="4"/>
                                            </p:txEl>
                                          </p:spTgt>
                                        </p:tgtEl>
                                        <p:attrNameLst>
                                          <p:attrName>style.visibility</p:attrName>
                                        </p:attrNameLst>
                                      </p:cBhvr>
                                      <p:to>
                                        <p:strVal val="visible"/>
                                      </p:to>
                                    </p:set>
                                    <p:anim calcmode="lin" valueType="num">
                                      <p:cBhvr>
                                        <p:cTn id="33" dur="1000" fill="hold"/>
                                        <p:tgtEl>
                                          <p:spTgt spid="232451">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232451">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232451">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232451">
                                            <p:txEl>
                                              <p:pRg st="4" end="4"/>
                                            </p:txEl>
                                          </p:spTgt>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232451">
                                            <p:txEl>
                                              <p:pRg st="5" end="5"/>
                                            </p:txEl>
                                          </p:spTgt>
                                        </p:tgtEl>
                                        <p:attrNameLst>
                                          <p:attrName>style.visibility</p:attrName>
                                        </p:attrNameLst>
                                      </p:cBhvr>
                                      <p:to>
                                        <p:strVal val="visible"/>
                                      </p:to>
                                    </p:set>
                                    <p:anim calcmode="lin" valueType="num">
                                      <p:cBhvr>
                                        <p:cTn id="39" dur="1000" fill="hold"/>
                                        <p:tgtEl>
                                          <p:spTgt spid="232451">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232451">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232451">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232451">
                                            <p:txEl>
                                              <p:pRg st="5" end="5"/>
                                            </p:txEl>
                                          </p:spTgt>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grpId="0" nodeType="withEffect">
                                  <p:stCondLst>
                                    <p:cond delay="0"/>
                                  </p:stCondLst>
                                  <p:childTnLst>
                                    <p:set>
                                      <p:cBhvr>
                                        <p:cTn id="44" dur="1" fill="hold">
                                          <p:stCondLst>
                                            <p:cond delay="0"/>
                                          </p:stCondLst>
                                        </p:cTn>
                                        <p:tgtEl>
                                          <p:spTgt spid="232451">
                                            <p:txEl>
                                              <p:pRg st="6" end="6"/>
                                            </p:txEl>
                                          </p:spTgt>
                                        </p:tgtEl>
                                        <p:attrNameLst>
                                          <p:attrName>style.visibility</p:attrName>
                                        </p:attrNameLst>
                                      </p:cBhvr>
                                      <p:to>
                                        <p:strVal val="visible"/>
                                      </p:to>
                                    </p:set>
                                    <p:anim calcmode="lin" valueType="num">
                                      <p:cBhvr>
                                        <p:cTn id="45" dur="1000" fill="hold"/>
                                        <p:tgtEl>
                                          <p:spTgt spid="232451">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232451">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232451">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232451">
                                            <p:txEl>
                                              <p:pRg st="6" end="6"/>
                                            </p:txEl>
                                          </p:spTgt>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grpId="0" nodeType="withEffect">
                                  <p:stCondLst>
                                    <p:cond delay="0"/>
                                  </p:stCondLst>
                                  <p:childTnLst>
                                    <p:set>
                                      <p:cBhvr>
                                        <p:cTn id="50" dur="1" fill="hold">
                                          <p:stCondLst>
                                            <p:cond delay="0"/>
                                          </p:stCondLst>
                                        </p:cTn>
                                        <p:tgtEl>
                                          <p:spTgt spid="232451">
                                            <p:txEl>
                                              <p:pRg st="7" end="7"/>
                                            </p:txEl>
                                          </p:spTgt>
                                        </p:tgtEl>
                                        <p:attrNameLst>
                                          <p:attrName>style.visibility</p:attrName>
                                        </p:attrNameLst>
                                      </p:cBhvr>
                                      <p:to>
                                        <p:strVal val="visible"/>
                                      </p:to>
                                    </p:set>
                                    <p:anim calcmode="lin" valueType="num">
                                      <p:cBhvr>
                                        <p:cTn id="51" dur="1000" fill="hold"/>
                                        <p:tgtEl>
                                          <p:spTgt spid="232451">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232451">
                                            <p:txEl>
                                              <p:pRg st="7" end="7"/>
                                            </p:txEl>
                                          </p:spTgt>
                                        </p:tgtEl>
                                        <p:attrNameLst>
                                          <p:attrName>ppt_h</p:attrName>
                                        </p:attrNameLst>
                                      </p:cBhvr>
                                      <p:tavLst>
                                        <p:tav tm="0">
                                          <p:val>
                                            <p:fltVal val="0"/>
                                          </p:val>
                                        </p:tav>
                                        <p:tav tm="100000">
                                          <p:val>
                                            <p:strVal val="#ppt_h"/>
                                          </p:val>
                                        </p:tav>
                                      </p:tavLst>
                                    </p:anim>
                                    <p:anim calcmode="lin" valueType="num">
                                      <p:cBhvr>
                                        <p:cTn id="53" dur="1000" fill="hold"/>
                                        <p:tgtEl>
                                          <p:spTgt spid="232451">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232451">
                                            <p:txEl>
                                              <p:pRg st="7" end="7"/>
                                            </p:txEl>
                                          </p:spTgt>
                                        </p:tgtEl>
                                        <p:attrNameLst>
                                          <p:attrName>ppt_y</p:attrName>
                                        </p:attrNameLst>
                                      </p:cBhvr>
                                      <p:tavLst>
                                        <p:tav tm="0" fmla="#ppt_y+(sin(-2*pi*(1-$))*-#ppt_x+cos(-2*pi*(1-$))*(1-#ppt_y))*(1-$)">
                                          <p:val>
                                            <p:fltVal val="0"/>
                                          </p:val>
                                        </p:tav>
                                        <p:tav tm="100000">
                                          <p:val>
                                            <p:fltVal val="1"/>
                                          </p:val>
                                        </p:tav>
                                      </p:tavLst>
                                    </p:anim>
                                  </p:childTnLst>
                                </p:cTn>
                              </p:par>
                              <p:par>
                                <p:cTn id="55" presetID="15" presetClass="entr" presetSubtype="0" fill="hold" grpId="0" nodeType="withEffect">
                                  <p:stCondLst>
                                    <p:cond delay="0"/>
                                  </p:stCondLst>
                                  <p:childTnLst>
                                    <p:set>
                                      <p:cBhvr>
                                        <p:cTn id="56" dur="1" fill="hold">
                                          <p:stCondLst>
                                            <p:cond delay="0"/>
                                          </p:stCondLst>
                                        </p:cTn>
                                        <p:tgtEl>
                                          <p:spTgt spid="232451">
                                            <p:txEl>
                                              <p:pRg st="8" end="8"/>
                                            </p:txEl>
                                          </p:spTgt>
                                        </p:tgtEl>
                                        <p:attrNameLst>
                                          <p:attrName>style.visibility</p:attrName>
                                        </p:attrNameLst>
                                      </p:cBhvr>
                                      <p:to>
                                        <p:strVal val="visible"/>
                                      </p:to>
                                    </p:set>
                                    <p:anim calcmode="lin" valueType="num">
                                      <p:cBhvr>
                                        <p:cTn id="57" dur="1000" fill="hold"/>
                                        <p:tgtEl>
                                          <p:spTgt spid="232451">
                                            <p:txEl>
                                              <p:pRg st="8" end="8"/>
                                            </p:txEl>
                                          </p:spTgt>
                                        </p:tgtEl>
                                        <p:attrNameLst>
                                          <p:attrName>ppt_w</p:attrName>
                                        </p:attrNameLst>
                                      </p:cBhvr>
                                      <p:tavLst>
                                        <p:tav tm="0">
                                          <p:val>
                                            <p:fltVal val="0"/>
                                          </p:val>
                                        </p:tav>
                                        <p:tav tm="100000">
                                          <p:val>
                                            <p:strVal val="#ppt_w"/>
                                          </p:val>
                                        </p:tav>
                                      </p:tavLst>
                                    </p:anim>
                                    <p:anim calcmode="lin" valueType="num">
                                      <p:cBhvr>
                                        <p:cTn id="58" dur="1000" fill="hold"/>
                                        <p:tgtEl>
                                          <p:spTgt spid="232451">
                                            <p:txEl>
                                              <p:pRg st="8" end="8"/>
                                            </p:txEl>
                                          </p:spTgt>
                                        </p:tgtEl>
                                        <p:attrNameLst>
                                          <p:attrName>ppt_h</p:attrName>
                                        </p:attrNameLst>
                                      </p:cBhvr>
                                      <p:tavLst>
                                        <p:tav tm="0">
                                          <p:val>
                                            <p:fltVal val="0"/>
                                          </p:val>
                                        </p:tav>
                                        <p:tav tm="100000">
                                          <p:val>
                                            <p:strVal val="#ppt_h"/>
                                          </p:val>
                                        </p:tav>
                                      </p:tavLst>
                                    </p:anim>
                                    <p:anim calcmode="lin" valueType="num">
                                      <p:cBhvr>
                                        <p:cTn id="59" dur="1000" fill="hold"/>
                                        <p:tgtEl>
                                          <p:spTgt spid="232451">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232451">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Financial Institutions </a:t>
            </a:r>
            <a:r>
              <a:rPr lang="en-US" altLang="en-US" sz="2000" dirty="0"/>
              <a:t>(continued)</a:t>
            </a:r>
          </a:p>
        </p:txBody>
      </p:sp>
      <p:sp>
        <p:nvSpPr>
          <p:cNvPr id="234499" name="Rectangle 3"/>
          <p:cNvSpPr>
            <a:spLocks noGrp="1" noChangeArrowheads="1"/>
          </p:cNvSpPr>
          <p:nvPr>
            <p:ph type="body" sz="half" idx="1"/>
          </p:nvPr>
        </p:nvSpPr>
        <p:spPr>
          <a:xfrm>
            <a:off x="914400" y="1600200"/>
            <a:ext cx="7264400" cy="4683125"/>
          </a:xfrm>
          <a:noFill/>
        </p:spPr>
        <p:txBody>
          <a:bodyPr lIns="90488" tIns="44450" rIns="90488" bIns="44450"/>
          <a:lstStyle/>
          <a:p>
            <a:pPr eaLnBrk="1" hangingPunct="1"/>
            <a:r>
              <a:rPr lang="en-US" altLang="en-US" dirty="0"/>
              <a:t>Non-deposit Type Financial Institutions</a:t>
            </a:r>
          </a:p>
          <a:p>
            <a:pPr lvl="1" eaLnBrk="1" hangingPunct="1"/>
            <a:r>
              <a:rPr lang="en-US" altLang="en-US" dirty="0"/>
              <a:t>Mutual fund companies</a:t>
            </a:r>
          </a:p>
          <a:p>
            <a:pPr lvl="2" eaLnBrk="1" hangingPunct="1"/>
            <a:r>
              <a:rPr lang="en-US" altLang="en-US" dirty="0"/>
              <a:t>You can write checks on your mutual fund account</a:t>
            </a:r>
          </a:p>
          <a:p>
            <a:pPr lvl="1" eaLnBrk="1" hangingPunct="1"/>
            <a:r>
              <a:rPr lang="en-US" altLang="en-US" dirty="0"/>
              <a:t>Stockbrokerage firms</a:t>
            </a:r>
          </a:p>
          <a:p>
            <a:pPr lvl="2" eaLnBrk="1" hangingPunct="1"/>
            <a:r>
              <a:rPr lang="en-US" altLang="en-US" dirty="0"/>
              <a:t>You can write checks on your brokerage account</a:t>
            </a:r>
          </a:p>
          <a:p>
            <a:pPr eaLnBrk="1" hangingPunct="1"/>
            <a:r>
              <a:rPr lang="en-US" altLang="en-US" sz="2400" dirty="0"/>
              <a:t>Now both banks and non-banks can offer on-line financial services which allow access to bank balances and some resources 24 hours a day.</a:t>
            </a:r>
          </a:p>
          <a:p>
            <a:pPr lvl="1" eaLnBrk="1" hangingPunct="1"/>
            <a:r>
              <a:rPr lang="en-US" altLang="en-US" dirty="0"/>
              <a:t>There has been a major blurring of roles between deposit and non-deposit institutions:</a:t>
            </a:r>
          </a:p>
          <a:p>
            <a:pPr lvl="2" eaLnBrk="1" hangingPunct="1"/>
            <a:endParaRPr lang="en-US" altLang="en-US" dirty="0"/>
          </a:p>
        </p:txBody>
      </p:sp>
    </p:spTree>
    <p:extLst>
      <p:ext uri="{BB962C8B-B14F-4D97-AF65-F5344CB8AC3E}">
        <p14:creationId xmlns:p14="http://schemas.microsoft.com/office/powerpoint/2010/main" val="2875196501"/>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4499">
                                            <p:txEl>
                                              <p:pRg st="0" end="0"/>
                                            </p:txEl>
                                          </p:spTgt>
                                        </p:tgtEl>
                                        <p:attrNameLst>
                                          <p:attrName>style.visibility</p:attrName>
                                        </p:attrNameLst>
                                      </p:cBhvr>
                                      <p:to>
                                        <p:strVal val="visible"/>
                                      </p:to>
                                    </p:set>
                                    <p:animEffect transition="in" filter="dissolve">
                                      <p:cBhvr>
                                        <p:cTn id="7" dur="500"/>
                                        <p:tgtEl>
                                          <p:spTgt spid="2344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34499">
                                            <p:txEl>
                                              <p:pRg st="1" end="1"/>
                                            </p:txEl>
                                          </p:spTgt>
                                        </p:tgtEl>
                                        <p:attrNameLst>
                                          <p:attrName>style.visibility</p:attrName>
                                        </p:attrNameLst>
                                      </p:cBhvr>
                                      <p:to>
                                        <p:strVal val="visible"/>
                                      </p:to>
                                    </p:set>
                                    <p:animEffect transition="in" filter="dissolve">
                                      <p:cBhvr>
                                        <p:cTn id="12" dur="500"/>
                                        <p:tgtEl>
                                          <p:spTgt spid="234499">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34499">
                                            <p:txEl>
                                              <p:pRg st="2" end="2"/>
                                            </p:txEl>
                                          </p:spTgt>
                                        </p:tgtEl>
                                        <p:attrNameLst>
                                          <p:attrName>style.visibility</p:attrName>
                                        </p:attrNameLst>
                                      </p:cBhvr>
                                      <p:to>
                                        <p:strVal val="visible"/>
                                      </p:to>
                                    </p:set>
                                    <p:animEffect transition="in" filter="dissolve">
                                      <p:cBhvr>
                                        <p:cTn id="15" dur="500"/>
                                        <p:tgtEl>
                                          <p:spTgt spid="234499">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34499">
                                            <p:txEl>
                                              <p:pRg st="3" end="3"/>
                                            </p:txEl>
                                          </p:spTgt>
                                        </p:tgtEl>
                                        <p:attrNameLst>
                                          <p:attrName>style.visibility</p:attrName>
                                        </p:attrNameLst>
                                      </p:cBhvr>
                                      <p:to>
                                        <p:strVal val="visible"/>
                                      </p:to>
                                    </p:set>
                                    <p:animEffect transition="in" filter="dissolve">
                                      <p:cBhvr>
                                        <p:cTn id="18" dur="500"/>
                                        <p:tgtEl>
                                          <p:spTgt spid="234499">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34499">
                                            <p:txEl>
                                              <p:pRg st="4" end="4"/>
                                            </p:txEl>
                                          </p:spTgt>
                                        </p:tgtEl>
                                        <p:attrNameLst>
                                          <p:attrName>style.visibility</p:attrName>
                                        </p:attrNameLst>
                                      </p:cBhvr>
                                      <p:to>
                                        <p:strVal val="visible"/>
                                      </p:to>
                                    </p:set>
                                    <p:animEffect transition="in" filter="dissolve">
                                      <p:cBhvr>
                                        <p:cTn id="21" dur="500"/>
                                        <p:tgtEl>
                                          <p:spTgt spid="234499">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34499">
                                            <p:txEl>
                                              <p:pRg st="5" end="5"/>
                                            </p:txEl>
                                          </p:spTgt>
                                        </p:tgtEl>
                                        <p:attrNameLst>
                                          <p:attrName>style.visibility</p:attrName>
                                        </p:attrNameLst>
                                      </p:cBhvr>
                                      <p:to>
                                        <p:strVal val="visible"/>
                                      </p:to>
                                    </p:set>
                                    <p:animEffect transition="in" filter="dissolve">
                                      <p:cBhvr>
                                        <p:cTn id="24" dur="500"/>
                                        <p:tgtEl>
                                          <p:spTgt spid="234499">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34499">
                                            <p:txEl>
                                              <p:pRg st="6" end="6"/>
                                            </p:txEl>
                                          </p:spTgt>
                                        </p:tgtEl>
                                        <p:attrNameLst>
                                          <p:attrName>style.visibility</p:attrName>
                                        </p:attrNameLst>
                                      </p:cBhvr>
                                      <p:to>
                                        <p:strVal val="visible"/>
                                      </p:to>
                                    </p:set>
                                    <p:animEffect transition="in" filter="dissolve">
                                      <p:cBhvr>
                                        <p:cTn id="27" dur="500"/>
                                        <p:tgtEl>
                                          <p:spTgt spid="2344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uiExpand="1"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609600"/>
            <a:ext cx="7772400" cy="1143000"/>
          </a:xfrm>
        </p:spPr>
        <p:txBody>
          <a:bodyPr/>
          <a:lstStyle/>
          <a:p>
            <a:pPr eaLnBrk="1" hangingPunct="1"/>
            <a:r>
              <a:rPr lang="en-US" altLang="en-US" dirty="0"/>
              <a:t>Financial Institutions </a:t>
            </a:r>
            <a:r>
              <a:rPr lang="en-US" altLang="en-US" sz="2000" dirty="0"/>
              <a:t>(continued)</a:t>
            </a:r>
          </a:p>
        </p:txBody>
      </p:sp>
      <p:sp>
        <p:nvSpPr>
          <p:cNvPr id="41987" name="Rectangle 3"/>
          <p:cNvSpPr>
            <a:spLocks noGrp="1" noChangeArrowheads="1"/>
          </p:cNvSpPr>
          <p:nvPr>
            <p:ph idx="1"/>
          </p:nvPr>
        </p:nvSpPr>
        <p:spPr>
          <a:xfrm>
            <a:off x="914400" y="1600200"/>
            <a:ext cx="7315200" cy="4911725"/>
          </a:xfrm>
        </p:spPr>
        <p:txBody>
          <a:bodyPr/>
          <a:lstStyle/>
          <a:p>
            <a:pPr eaLnBrk="1" hangingPunct="1">
              <a:spcBef>
                <a:spcPts val="500"/>
              </a:spcBef>
            </a:pPr>
            <a:r>
              <a:rPr lang="en-US" altLang="en-US" dirty="0"/>
              <a:t>Choosing a Financial Institution—the three Cs</a:t>
            </a:r>
          </a:p>
          <a:p>
            <a:pPr lvl="1" eaLnBrk="1" hangingPunct="1">
              <a:spcBef>
                <a:spcPts val="500"/>
              </a:spcBef>
            </a:pPr>
            <a:r>
              <a:rPr lang="en-US" altLang="en-US" dirty="0"/>
              <a:t>The Cost Factor</a:t>
            </a:r>
          </a:p>
          <a:p>
            <a:pPr lvl="2" eaLnBrk="1" hangingPunct="1">
              <a:spcBef>
                <a:spcPts val="500"/>
              </a:spcBef>
            </a:pPr>
            <a:r>
              <a:rPr lang="en-US" altLang="en-US" dirty="0"/>
              <a:t>Monthly fees, minimum balance, check charges,  balance-dependent scaled fees, rates on savings</a:t>
            </a:r>
          </a:p>
          <a:p>
            <a:pPr lvl="1" eaLnBrk="1" hangingPunct="1">
              <a:spcBef>
                <a:spcPts val="500"/>
              </a:spcBef>
            </a:pPr>
            <a:r>
              <a:rPr lang="en-US" altLang="en-US" dirty="0"/>
              <a:t>The Convenience Factor</a:t>
            </a:r>
          </a:p>
          <a:p>
            <a:pPr lvl="2" eaLnBrk="1" hangingPunct="1">
              <a:spcBef>
                <a:spcPts val="500"/>
              </a:spcBef>
            </a:pPr>
            <a:r>
              <a:rPr lang="en-US" altLang="en-US" dirty="0"/>
              <a:t>Location (branches, ATMs), safety deposit boxes, overdraft protection, stop-payment ability</a:t>
            </a:r>
          </a:p>
          <a:p>
            <a:pPr lvl="1" eaLnBrk="1" hangingPunct="1">
              <a:spcBef>
                <a:spcPts val="500"/>
              </a:spcBef>
            </a:pPr>
            <a:r>
              <a:rPr lang="en-US" altLang="en-US" dirty="0"/>
              <a:t>The Consideration Factor</a:t>
            </a:r>
          </a:p>
          <a:p>
            <a:pPr lvl="2" eaLnBrk="1" hangingPunct="1">
              <a:spcBef>
                <a:spcPts val="500"/>
              </a:spcBef>
            </a:pPr>
            <a:r>
              <a:rPr lang="en-US" altLang="en-US" dirty="0"/>
              <a:t>Personal attention, advice, attention to detail, FDIC insured, allow Quicken direct-connect</a:t>
            </a:r>
          </a:p>
          <a:p>
            <a:pPr lvl="1" eaLnBrk="1" hangingPunct="1">
              <a:spcBef>
                <a:spcPts val="500"/>
              </a:spcBef>
            </a:pPr>
            <a:r>
              <a:rPr lang="en-US" altLang="en-US" dirty="0"/>
              <a:t>Note that whatever institution you choose, it is your responsibility to make sure they do what they say</a:t>
            </a:r>
          </a:p>
        </p:txBody>
      </p:sp>
    </p:spTree>
    <p:extLst>
      <p:ext uri="{BB962C8B-B14F-4D97-AF65-F5344CB8AC3E}">
        <p14:creationId xmlns:p14="http://schemas.microsoft.com/office/powerpoint/2010/main" val="17863483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98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9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04800" y="685800"/>
            <a:ext cx="8534400" cy="946150"/>
          </a:xfrm>
        </p:spPr>
        <p:txBody>
          <a:bodyPr/>
          <a:lstStyle/>
          <a:p>
            <a:pPr eaLnBrk="1" hangingPunct="1"/>
            <a:r>
              <a:rPr lang="en-US" altLang="en-US" dirty="0"/>
              <a:t>Spending the Time Each Week</a:t>
            </a:r>
          </a:p>
        </p:txBody>
      </p:sp>
      <p:sp>
        <p:nvSpPr>
          <p:cNvPr id="306179" name="Rectangle 3"/>
          <p:cNvSpPr>
            <a:spLocks noGrp="1" noChangeArrowheads="1"/>
          </p:cNvSpPr>
          <p:nvPr>
            <p:ph type="body" sz="half" idx="2"/>
          </p:nvPr>
        </p:nvSpPr>
        <p:spPr>
          <a:xfrm>
            <a:off x="914400" y="1600200"/>
            <a:ext cx="7315200" cy="5029200"/>
          </a:xfrm>
        </p:spPr>
        <p:txBody>
          <a:bodyPr/>
          <a:lstStyle/>
          <a:p>
            <a:pPr eaLnBrk="1" hangingPunct="1"/>
            <a:r>
              <a:rPr lang="en-US" altLang="en-US" dirty="0"/>
              <a:t>Application taxes times</a:t>
            </a:r>
          </a:p>
          <a:p>
            <a:pPr lvl="1" eaLnBrk="1" hangingPunct="1"/>
            <a:r>
              <a:rPr lang="en-US" altLang="en-US" dirty="0"/>
              <a:t>Realize the importance of spending time each week with your finances</a:t>
            </a:r>
          </a:p>
          <a:p>
            <a:pPr lvl="2" eaLnBrk="1" hangingPunct="1"/>
            <a:r>
              <a:rPr lang="en-US" altLang="en-US" dirty="0"/>
              <a:t>While technology can help, unless you plan and spend at least 1-2 hours a week planning and evaluating your finances, you will likely not be able to attain with your financial goals.</a:t>
            </a:r>
          </a:p>
          <a:p>
            <a:pPr lvl="3" eaLnBrk="1" hangingPunct="1"/>
            <a:r>
              <a:rPr lang="en-US" altLang="en-US" dirty="0"/>
              <a:t>Plan the time necessary and use that time wisely</a:t>
            </a:r>
          </a:p>
        </p:txBody>
      </p:sp>
    </p:spTree>
    <p:extLst>
      <p:ext uri="{BB962C8B-B14F-4D97-AF65-F5344CB8AC3E}">
        <p14:creationId xmlns:p14="http://schemas.microsoft.com/office/powerpoint/2010/main" val="110589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6179">
                                            <p:txEl>
                                              <p:pRg st="0" end="0"/>
                                            </p:txEl>
                                          </p:spTgt>
                                        </p:tgtEl>
                                        <p:attrNameLst>
                                          <p:attrName>style.visibility</p:attrName>
                                        </p:attrNameLst>
                                      </p:cBhvr>
                                      <p:to>
                                        <p:strVal val="visible"/>
                                      </p:to>
                                    </p:set>
                                    <p:animEffect transition="in" filter="box(in)">
                                      <p:cBhvr>
                                        <p:cTn id="7" dur="500"/>
                                        <p:tgtEl>
                                          <p:spTgt spid="306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6179">
                                            <p:txEl>
                                              <p:pRg st="1" end="1"/>
                                            </p:txEl>
                                          </p:spTgt>
                                        </p:tgtEl>
                                        <p:attrNameLst>
                                          <p:attrName>style.visibility</p:attrName>
                                        </p:attrNameLst>
                                      </p:cBhvr>
                                      <p:to>
                                        <p:strVal val="visible"/>
                                      </p:to>
                                    </p:set>
                                    <p:animEffect transition="in" filter="box(in)">
                                      <p:cBhvr>
                                        <p:cTn id="12" dur="500"/>
                                        <p:tgtEl>
                                          <p:spTgt spid="3061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06179">
                                            <p:txEl>
                                              <p:pRg st="2" end="2"/>
                                            </p:txEl>
                                          </p:spTgt>
                                        </p:tgtEl>
                                        <p:attrNameLst>
                                          <p:attrName>style.visibility</p:attrName>
                                        </p:attrNameLst>
                                      </p:cBhvr>
                                      <p:to>
                                        <p:strVal val="visible"/>
                                      </p:to>
                                    </p:set>
                                    <p:animEffect transition="in" filter="box(in)">
                                      <p:cBhvr>
                                        <p:cTn id="15" dur="500"/>
                                        <p:tgtEl>
                                          <p:spTgt spid="30617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06179">
                                            <p:txEl>
                                              <p:pRg st="3" end="3"/>
                                            </p:txEl>
                                          </p:spTgt>
                                        </p:tgtEl>
                                        <p:attrNameLst>
                                          <p:attrName>style.visibility</p:attrName>
                                        </p:attrNameLst>
                                      </p:cBhvr>
                                      <p:to>
                                        <p:strVal val="visible"/>
                                      </p:to>
                                    </p:set>
                                    <p:animEffect transition="in" filter="box(in)">
                                      <p:cBhvr>
                                        <p:cTn id="18" dur="500"/>
                                        <p:tgtEl>
                                          <p:spTgt spid="306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uiExpand="1" build="p" bldLvl="3"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711200" y="609600"/>
            <a:ext cx="7772400" cy="1143000"/>
          </a:xfrm>
        </p:spPr>
        <p:txBody>
          <a:bodyPr/>
          <a:lstStyle/>
          <a:p>
            <a:pPr eaLnBrk="1" hangingPunct="1"/>
            <a:r>
              <a:rPr lang="en-US" altLang="en-US" dirty="0"/>
              <a:t>Spending Time </a:t>
            </a:r>
            <a:r>
              <a:rPr lang="en-US" altLang="en-US" sz="2000" dirty="0"/>
              <a:t>(continued)</a:t>
            </a:r>
          </a:p>
        </p:txBody>
      </p:sp>
      <p:sp>
        <p:nvSpPr>
          <p:cNvPr id="307203" name="Rectangle 3"/>
          <p:cNvSpPr>
            <a:spLocks noGrp="1" noChangeArrowheads="1"/>
          </p:cNvSpPr>
          <p:nvPr>
            <p:ph type="body" sz="half" idx="2"/>
          </p:nvPr>
        </p:nvSpPr>
        <p:spPr>
          <a:xfrm>
            <a:off x="914400" y="1600200"/>
            <a:ext cx="7251700" cy="4876800"/>
          </a:xfrm>
        </p:spPr>
        <p:txBody>
          <a:bodyPr/>
          <a:lstStyle/>
          <a:p>
            <a:pPr eaLnBrk="1" hangingPunct="1"/>
            <a:r>
              <a:rPr lang="en-US" altLang="en-US" sz="2400" dirty="0"/>
              <a:t>From the book, the Millionaire Next Door it states:</a:t>
            </a:r>
          </a:p>
          <a:p>
            <a:pPr lvl="1" eaLnBrk="1" hangingPunct="1"/>
            <a:r>
              <a:rPr lang="en-US" altLang="en-US" dirty="0"/>
              <a:t>People who become wealthy allocate their time. . . in ways consistent with enhancing their net worth.  [They] allocate nearly twice the number of hours per week to planning their financial investments as [those who do not become wealthy] do.  </a:t>
            </a:r>
            <a:r>
              <a:rPr lang="en-US" altLang="en-US" sz="2000" dirty="0"/>
              <a:t>(Thomas Stanley and William Danko, </a:t>
            </a:r>
            <a:r>
              <a:rPr lang="en-US" altLang="en-US" sz="2000" u="sng" dirty="0"/>
              <a:t>The Millionaire Next Door</a:t>
            </a:r>
            <a:r>
              <a:rPr lang="en-US" altLang="en-US" sz="2000" dirty="0"/>
              <a:t>, Pocket Books, 1996, p. 71)</a:t>
            </a:r>
            <a:endParaRPr lang="en-US" altLang="en-US" dirty="0"/>
          </a:p>
          <a:p>
            <a:pPr eaLnBrk="1" hangingPunct="1"/>
            <a:r>
              <a:rPr lang="en-US" altLang="en-US" sz="2400" dirty="0"/>
              <a:t>Unless you are spending 1-2 hours a week on your financial planning and reporting (i.e., budget, investing, retirement process, etc.), it may be difficult to reach your goals</a:t>
            </a:r>
          </a:p>
          <a:p>
            <a:pPr lvl="1" eaLnBrk="1" hangingPunct="1"/>
            <a:r>
              <a:rPr lang="en-US" altLang="en-US" dirty="0"/>
              <a:t>Make the decision now to spend the time!  </a:t>
            </a:r>
          </a:p>
        </p:txBody>
      </p:sp>
    </p:spTree>
    <p:extLst>
      <p:ext uri="{BB962C8B-B14F-4D97-AF65-F5344CB8AC3E}">
        <p14:creationId xmlns:p14="http://schemas.microsoft.com/office/powerpoint/2010/main" val="41218598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07203">
                                            <p:txEl>
                                              <p:pRg st="0" end="0"/>
                                            </p:txEl>
                                          </p:spTgt>
                                        </p:tgtEl>
                                        <p:attrNameLst>
                                          <p:attrName>style.visibility</p:attrName>
                                        </p:attrNameLst>
                                      </p:cBhvr>
                                      <p:to>
                                        <p:strVal val="visible"/>
                                      </p:to>
                                    </p:set>
                                    <p:animEffect transition="in" filter="randombar(vertical)">
                                      <p:cBhvr>
                                        <p:cTn id="7" dur="500"/>
                                        <p:tgtEl>
                                          <p:spTgt spid="307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307203">
                                            <p:txEl>
                                              <p:pRg st="1" end="1"/>
                                            </p:txEl>
                                          </p:spTgt>
                                        </p:tgtEl>
                                        <p:attrNameLst>
                                          <p:attrName>style.visibility</p:attrName>
                                        </p:attrNameLst>
                                      </p:cBhvr>
                                      <p:to>
                                        <p:strVal val="visible"/>
                                      </p:to>
                                    </p:set>
                                    <p:animEffect transition="in" filter="randombar(vertical)">
                                      <p:cBhvr>
                                        <p:cTn id="12" dur="500"/>
                                        <p:tgtEl>
                                          <p:spTgt spid="307203">
                                            <p:txEl>
                                              <p:pRg st="1" end="1"/>
                                            </p:txEl>
                                          </p:spTgt>
                                        </p:tgtEl>
                                      </p:cBhvr>
                                    </p:animEffect>
                                  </p:childTnLst>
                                </p:cTn>
                              </p:par>
                              <p:par>
                                <p:cTn id="13" presetID="14" presetClass="entr" presetSubtype="5" fill="hold" grpId="0" nodeType="withEffect">
                                  <p:stCondLst>
                                    <p:cond delay="0"/>
                                  </p:stCondLst>
                                  <p:childTnLst>
                                    <p:set>
                                      <p:cBhvr>
                                        <p:cTn id="14" dur="1" fill="hold">
                                          <p:stCondLst>
                                            <p:cond delay="0"/>
                                          </p:stCondLst>
                                        </p:cTn>
                                        <p:tgtEl>
                                          <p:spTgt spid="307203">
                                            <p:txEl>
                                              <p:pRg st="2" end="2"/>
                                            </p:txEl>
                                          </p:spTgt>
                                        </p:tgtEl>
                                        <p:attrNameLst>
                                          <p:attrName>style.visibility</p:attrName>
                                        </p:attrNameLst>
                                      </p:cBhvr>
                                      <p:to>
                                        <p:strVal val="visible"/>
                                      </p:to>
                                    </p:set>
                                    <p:animEffect transition="in" filter="randombar(vertical)">
                                      <p:cBhvr>
                                        <p:cTn id="15" dur="500"/>
                                        <p:tgtEl>
                                          <p:spTgt spid="307203">
                                            <p:txEl>
                                              <p:pRg st="2" end="2"/>
                                            </p:txEl>
                                          </p:spTgt>
                                        </p:tgtEl>
                                      </p:cBhvr>
                                    </p:animEffect>
                                  </p:childTnLst>
                                </p:cTn>
                              </p:par>
                              <p:par>
                                <p:cTn id="16" presetID="14" presetClass="entr" presetSubtype="5" fill="hold" grpId="0" nodeType="withEffect">
                                  <p:stCondLst>
                                    <p:cond delay="0"/>
                                  </p:stCondLst>
                                  <p:childTnLst>
                                    <p:set>
                                      <p:cBhvr>
                                        <p:cTn id="17" dur="1" fill="hold">
                                          <p:stCondLst>
                                            <p:cond delay="0"/>
                                          </p:stCondLst>
                                        </p:cTn>
                                        <p:tgtEl>
                                          <p:spTgt spid="307203">
                                            <p:txEl>
                                              <p:pRg st="3" end="3"/>
                                            </p:txEl>
                                          </p:spTgt>
                                        </p:tgtEl>
                                        <p:attrNameLst>
                                          <p:attrName>style.visibility</p:attrName>
                                        </p:attrNameLst>
                                      </p:cBhvr>
                                      <p:to>
                                        <p:strVal val="visible"/>
                                      </p:to>
                                    </p:set>
                                    <p:animEffect transition="in" filter="randombar(vertical)">
                                      <p:cBhvr>
                                        <p:cTn id="18" dur="500"/>
                                        <p:tgtEl>
                                          <p:spTgt spid="307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uiExpand="1"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Questions </a:t>
            </a:r>
          </a:p>
        </p:txBody>
      </p:sp>
      <p:sp>
        <p:nvSpPr>
          <p:cNvPr id="309251" name="Rectangle 3"/>
          <p:cNvSpPr>
            <a:spLocks noGrp="1" noChangeArrowheads="1"/>
          </p:cNvSpPr>
          <p:nvPr>
            <p:ph idx="1"/>
          </p:nvPr>
        </p:nvSpPr>
        <p:spPr>
          <a:xfrm>
            <a:off x="914400" y="1600200"/>
            <a:ext cx="7267575" cy="4895850"/>
          </a:xfrm>
        </p:spPr>
        <p:txBody>
          <a:bodyPr lIns="90488" tIns="44450" rIns="90488" bIns="44450"/>
          <a:lstStyle/>
          <a:p>
            <a:pPr lvl="1" eaLnBrk="1" hangingPunct="1"/>
            <a:r>
              <a:rPr lang="en-US" altLang="en-US" dirty="0"/>
              <a:t>Any questions on financial institutions and the importance of spending time each week on your finances?</a:t>
            </a:r>
          </a:p>
        </p:txBody>
      </p:sp>
    </p:spTree>
    <p:extLst>
      <p:ext uri="{BB962C8B-B14F-4D97-AF65-F5344CB8AC3E}">
        <p14:creationId xmlns:p14="http://schemas.microsoft.com/office/powerpoint/2010/main" val="1936561356"/>
      </p:ext>
    </p:extLst>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09251">
                                            <p:txEl>
                                              <p:pRg st="0" end="0"/>
                                            </p:txEl>
                                          </p:spTgt>
                                        </p:tgtEl>
                                        <p:attrNameLst>
                                          <p:attrName>style.visibility</p:attrName>
                                        </p:attrNameLst>
                                      </p:cBhvr>
                                      <p:to>
                                        <p:strVal val="visible"/>
                                      </p:to>
                                    </p:set>
                                    <p:animEffect transition="in" filter="wipe(up)">
                                      <p:cBhvr>
                                        <p:cTn id="7" dur="500"/>
                                        <p:tgtEl>
                                          <p:spTgt spid="3092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685800"/>
            <a:ext cx="7772400" cy="944563"/>
          </a:xfrm>
          <a:noFill/>
        </p:spPr>
        <p:txBody>
          <a:bodyPr lIns="90488" tIns="44450" rIns="90488" bIns="44450" anchor="b"/>
          <a:lstStyle/>
          <a:p>
            <a:pPr eaLnBrk="1" hangingPunct="1"/>
            <a:r>
              <a:rPr lang="en-US" altLang="en-US" sz="3200" dirty="0"/>
              <a:t>C. Understand Your</a:t>
            </a:r>
            <a:br>
              <a:rPr lang="en-US" altLang="en-US" sz="3200" dirty="0"/>
            </a:br>
            <a:r>
              <a:rPr lang="en-US" altLang="en-US" sz="3200" dirty="0"/>
              <a:t>Cash Management Alternatives</a:t>
            </a:r>
          </a:p>
        </p:txBody>
      </p:sp>
      <p:sp>
        <p:nvSpPr>
          <p:cNvPr id="114691" name="Rectangle 3"/>
          <p:cNvSpPr>
            <a:spLocks noGrp="1" noChangeArrowheads="1"/>
          </p:cNvSpPr>
          <p:nvPr>
            <p:ph idx="1"/>
          </p:nvPr>
        </p:nvSpPr>
        <p:spPr>
          <a:xfrm>
            <a:off x="914400" y="1600200"/>
            <a:ext cx="7772400" cy="5029200"/>
          </a:xfrm>
        </p:spPr>
        <p:txBody>
          <a:bodyPr lIns="90488" tIns="44450" rIns="90488" bIns="44450"/>
          <a:lstStyle/>
          <a:p>
            <a:pPr eaLnBrk="1" hangingPunct="1"/>
            <a:r>
              <a:rPr lang="en-US" altLang="en-US" sz="2400" dirty="0"/>
              <a:t>There are lots of alternatives, each of which has their benefits and costs</a:t>
            </a:r>
          </a:p>
          <a:p>
            <a:pPr lvl="1" eaLnBrk="1" hangingPunct="1"/>
            <a:r>
              <a:rPr lang="en-US" altLang="en-US" dirty="0"/>
              <a:t>Traditional cash management assets</a:t>
            </a:r>
          </a:p>
          <a:p>
            <a:pPr lvl="2" eaLnBrk="1" hangingPunct="1"/>
            <a:r>
              <a:rPr lang="en-US" altLang="en-US" dirty="0"/>
              <a:t>Checking accounts</a:t>
            </a:r>
          </a:p>
          <a:p>
            <a:pPr lvl="2" eaLnBrk="1" hangingPunct="1"/>
            <a:r>
              <a:rPr lang="en-US" altLang="en-US" dirty="0"/>
              <a:t>Savings accounts</a:t>
            </a:r>
          </a:p>
          <a:p>
            <a:pPr lvl="2" eaLnBrk="1" hangingPunct="1"/>
            <a:r>
              <a:rPr lang="en-US" altLang="en-US" dirty="0"/>
              <a:t>Money market accounts </a:t>
            </a:r>
          </a:p>
          <a:p>
            <a:pPr lvl="2" eaLnBrk="1" hangingPunct="1"/>
            <a:r>
              <a:rPr lang="en-US" altLang="en-US" dirty="0"/>
              <a:t>Certificates of deposit</a:t>
            </a:r>
          </a:p>
          <a:p>
            <a:pPr lvl="1" eaLnBrk="1" hangingPunct="1"/>
            <a:r>
              <a:rPr lang="en-US" altLang="en-US" dirty="0"/>
              <a:t>Less traditional assets</a:t>
            </a:r>
          </a:p>
          <a:p>
            <a:pPr lvl="2" eaLnBrk="1" hangingPunct="1"/>
            <a:r>
              <a:rPr lang="en-US" altLang="en-US" dirty="0"/>
              <a:t>Money Market and short-term bond Mutual Funds</a:t>
            </a:r>
          </a:p>
          <a:p>
            <a:pPr lvl="2" eaLnBrk="1" hangingPunct="1"/>
            <a:r>
              <a:rPr lang="en-US" altLang="en-US" dirty="0"/>
              <a:t>U.S. Treasury bills</a:t>
            </a:r>
          </a:p>
          <a:p>
            <a:pPr lvl="2" eaLnBrk="1" hangingPunct="1"/>
            <a:r>
              <a:rPr lang="en-US" altLang="en-US" dirty="0"/>
              <a:t>U.S. Savings bonds (Series EE/I)</a:t>
            </a:r>
          </a:p>
          <a:p>
            <a:pPr lvl="2" eaLnBrk="1" hangingPunct="1"/>
            <a:r>
              <a:rPr lang="en-US" altLang="en-US" sz="1800" dirty="0"/>
              <a:t>Note:  Graphs are from FRED.org as of 2020/01/20</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 calcmode="lin" valueType="num">
                                      <p:cBhvr additive="base">
                                        <p:cTn id="7" dur="500" fill="hold"/>
                                        <p:tgtEl>
                                          <p:spTgt spid="1146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469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114691">
                                            <p:txEl>
                                              <p:pRg st="1" end="1"/>
                                            </p:txEl>
                                          </p:spTgt>
                                        </p:tgtEl>
                                        <p:attrNameLst>
                                          <p:attrName>style.visibility</p:attrName>
                                        </p:attrNameLst>
                                      </p:cBhvr>
                                      <p:to>
                                        <p:strVal val="visible"/>
                                      </p:to>
                                    </p:set>
                                    <p:anim calcmode="lin" valueType="num">
                                      <p:cBhvr additive="base">
                                        <p:cTn id="13" dur="500" fill="hold"/>
                                        <p:tgtEl>
                                          <p:spTgt spid="1146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4691">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114691">
                                            <p:txEl>
                                              <p:pRg st="2" end="2"/>
                                            </p:txEl>
                                          </p:spTgt>
                                        </p:tgtEl>
                                        <p:attrNameLst>
                                          <p:attrName>style.visibility</p:attrName>
                                        </p:attrNameLst>
                                      </p:cBhvr>
                                      <p:to>
                                        <p:strVal val="visible"/>
                                      </p:to>
                                    </p:set>
                                    <p:anim calcmode="lin" valueType="num">
                                      <p:cBhvr additive="base">
                                        <p:cTn id="17" dur="500" fill="hold"/>
                                        <p:tgtEl>
                                          <p:spTgt spid="1146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4691">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114691">
                                            <p:txEl>
                                              <p:pRg st="3" end="3"/>
                                            </p:txEl>
                                          </p:spTgt>
                                        </p:tgtEl>
                                        <p:attrNameLst>
                                          <p:attrName>style.visibility</p:attrName>
                                        </p:attrNameLst>
                                      </p:cBhvr>
                                      <p:to>
                                        <p:strVal val="visible"/>
                                      </p:to>
                                    </p:set>
                                    <p:anim calcmode="lin" valueType="num">
                                      <p:cBhvr additive="base">
                                        <p:cTn id="21" dur="500" fill="hold"/>
                                        <p:tgtEl>
                                          <p:spTgt spid="1146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4691">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114691">
                                            <p:txEl>
                                              <p:pRg st="4" end="4"/>
                                            </p:txEl>
                                          </p:spTgt>
                                        </p:tgtEl>
                                        <p:attrNameLst>
                                          <p:attrName>style.visibility</p:attrName>
                                        </p:attrNameLst>
                                      </p:cBhvr>
                                      <p:to>
                                        <p:strVal val="visible"/>
                                      </p:to>
                                    </p:set>
                                    <p:anim calcmode="lin" valueType="num">
                                      <p:cBhvr additive="base">
                                        <p:cTn id="25" dur="500" fill="hold"/>
                                        <p:tgtEl>
                                          <p:spTgt spid="1146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4691">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114691">
                                            <p:txEl>
                                              <p:pRg st="5" end="5"/>
                                            </p:txEl>
                                          </p:spTgt>
                                        </p:tgtEl>
                                        <p:attrNameLst>
                                          <p:attrName>style.visibility</p:attrName>
                                        </p:attrNameLst>
                                      </p:cBhvr>
                                      <p:to>
                                        <p:strVal val="visible"/>
                                      </p:to>
                                    </p:set>
                                    <p:anim calcmode="lin" valueType="num">
                                      <p:cBhvr additive="base">
                                        <p:cTn id="29" dur="500" fill="hold"/>
                                        <p:tgtEl>
                                          <p:spTgt spid="1146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4691">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9" fill="hold" grpId="0" nodeType="clickEffect">
                                  <p:stCondLst>
                                    <p:cond delay="0"/>
                                  </p:stCondLst>
                                  <p:childTnLst>
                                    <p:set>
                                      <p:cBhvr>
                                        <p:cTn id="34" dur="1" fill="hold">
                                          <p:stCondLst>
                                            <p:cond delay="0"/>
                                          </p:stCondLst>
                                        </p:cTn>
                                        <p:tgtEl>
                                          <p:spTgt spid="114691">
                                            <p:txEl>
                                              <p:pRg st="6" end="6"/>
                                            </p:txEl>
                                          </p:spTgt>
                                        </p:tgtEl>
                                        <p:attrNameLst>
                                          <p:attrName>style.visibility</p:attrName>
                                        </p:attrNameLst>
                                      </p:cBhvr>
                                      <p:to>
                                        <p:strVal val="visible"/>
                                      </p:to>
                                    </p:set>
                                    <p:anim calcmode="lin" valueType="num">
                                      <p:cBhvr additive="base">
                                        <p:cTn id="35" dur="500" fill="hold"/>
                                        <p:tgtEl>
                                          <p:spTgt spid="114691">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14691">
                                            <p:txEl>
                                              <p:pRg st="6" end="6"/>
                                            </p:txEl>
                                          </p:spTgt>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114691">
                                            <p:txEl>
                                              <p:pRg st="7" end="7"/>
                                            </p:txEl>
                                          </p:spTgt>
                                        </p:tgtEl>
                                        <p:attrNameLst>
                                          <p:attrName>style.visibility</p:attrName>
                                        </p:attrNameLst>
                                      </p:cBhvr>
                                      <p:to>
                                        <p:strVal val="visible"/>
                                      </p:to>
                                    </p:set>
                                    <p:anim calcmode="lin" valueType="num">
                                      <p:cBhvr additive="base">
                                        <p:cTn id="39" dur="500" fill="hold"/>
                                        <p:tgtEl>
                                          <p:spTgt spid="114691">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14691">
                                            <p:txEl>
                                              <p:pRg st="7" end="7"/>
                                            </p:txEl>
                                          </p:spTgt>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0"/>
                                  </p:stCondLst>
                                  <p:childTnLst>
                                    <p:set>
                                      <p:cBhvr>
                                        <p:cTn id="42" dur="1" fill="hold">
                                          <p:stCondLst>
                                            <p:cond delay="0"/>
                                          </p:stCondLst>
                                        </p:cTn>
                                        <p:tgtEl>
                                          <p:spTgt spid="114691">
                                            <p:txEl>
                                              <p:pRg st="8" end="8"/>
                                            </p:txEl>
                                          </p:spTgt>
                                        </p:tgtEl>
                                        <p:attrNameLst>
                                          <p:attrName>style.visibility</p:attrName>
                                        </p:attrNameLst>
                                      </p:cBhvr>
                                      <p:to>
                                        <p:strVal val="visible"/>
                                      </p:to>
                                    </p:set>
                                    <p:anim calcmode="lin" valueType="num">
                                      <p:cBhvr additive="base">
                                        <p:cTn id="43" dur="500" fill="hold"/>
                                        <p:tgtEl>
                                          <p:spTgt spid="114691">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4691">
                                            <p:txEl>
                                              <p:pRg st="8" end="8"/>
                                            </p:txEl>
                                          </p:spTgt>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0"/>
                                  </p:stCondLst>
                                  <p:childTnLst>
                                    <p:set>
                                      <p:cBhvr>
                                        <p:cTn id="46" dur="1" fill="hold">
                                          <p:stCondLst>
                                            <p:cond delay="0"/>
                                          </p:stCondLst>
                                        </p:cTn>
                                        <p:tgtEl>
                                          <p:spTgt spid="114691">
                                            <p:txEl>
                                              <p:pRg st="9" end="9"/>
                                            </p:txEl>
                                          </p:spTgt>
                                        </p:tgtEl>
                                        <p:attrNameLst>
                                          <p:attrName>style.visibility</p:attrName>
                                        </p:attrNameLst>
                                      </p:cBhvr>
                                      <p:to>
                                        <p:strVal val="visible"/>
                                      </p:to>
                                    </p:set>
                                    <p:anim calcmode="lin" valueType="num">
                                      <p:cBhvr additive="base">
                                        <p:cTn id="47" dur="500" fill="hold"/>
                                        <p:tgtEl>
                                          <p:spTgt spid="114691">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14691">
                                            <p:txEl>
                                              <p:pRg st="9" end="9"/>
                                            </p:txEl>
                                          </p:spTgt>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0"/>
                                  </p:stCondLst>
                                  <p:childTnLst>
                                    <p:set>
                                      <p:cBhvr>
                                        <p:cTn id="50" dur="1" fill="hold">
                                          <p:stCondLst>
                                            <p:cond delay="0"/>
                                          </p:stCondLst>
                                        </p:cTn>
                                        <p:tgtEl>
                                          <p:spTgt spid="114691">
                                            <p:txEl>
                                              <p:pRg st="10" end="10"/>
                                            </p:txEl>
                                          </p:spTgt>
                                        </p:tgtEl>
                                        <p:attrNameLst>
                                          <p:attrName>style.visibility</p:attrName>
                                        </p:attrNameLst>
                                      </p:cBhvr>
                                      <p:to>
                                        <p:strVal val="visible"/>
                                      </p:to>
                                    </p:set>
                                    <p:anim calcmode="lin" valueType="num">
                                      <p:cBhvr additive="base">
                                        <p:cTn id="51" dur="500" fill="hold"/>
                                        <p:tgtEl>
                                          <p:spTgt spid="114691">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14691">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uiExpand="1"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09600" y="609600"/>
            <a:ext cx="7772400" cy="1143000"/>
          </a:xfrm>
        </p:spPr>
        <p:txBody>
          <a:bodyPr/>
          <a:lstStyle/>
          <a:p>
            <a:pPr eaLnBrk="1" hangingPunct="1"/>
            <a:r>
              <a:rPr lang="en-US" altLang="en-US" dirty="0"/>
              <a:t>Objectives</a:t>
            </a:r>
          </a:p>
        </p:txBody>
      </p:sp>
      <p:sp>
        <p:nvSpPr>
          <p:cNvPr id="90115" name="Rectangle 3"/>
          <p:cNvSpPr>
            <a:spLocks noGrp="1" noChangeArrowheads="1"/>
          </p:cNvSpPr>
          <p:nvPr>
            <p:ph type="subTitle" idx="1"/>
          </p:nvPr>
        </p:nvSpPr>
        <p:spPr>
          <a:xfrm>
            <a:off x="952500" y="1600200"/>
            <a:ext cx="7239000" cy="5257800"/>
          </a:xfrm>
        </p:spPr>
        <p:txBody>
          <a:bodyPr/>
          <a:lstStyle/>
          <a:p>
            <a:pPr marL="609600" indent="-609600" algn="l" eaLnBrk="1" hangingPunct="1"/>
            <a:r>
              <a:rPr lang="en-US" altLang="en-US" sz="2400" dirty="0"/>
              <a:t>A.   Understand the importance and principles of cash management</a:t>
            </a:r>
          </a:p>
          <a:p>
            <a:pPr marL="609600" indent="-609600" algn="l" eaLnBrk="1" hangingPunct="1"/>
            <a:r>
              <a:rPr lang="en-US" altLang="en-US" sz="2400" dirty="0"/>
              <a:t>B.   Understand the different types of financial institutions, and the need to spend the time each week on your finances</a:t>
            </a:r>
          </a:p>
          <a:p>
            <a:pPr marL="609600" indent="-609600" algn="l" eaLnBrk="1" hangingPunct="1"/>
            <a:r>
              <a:rPr lang="en-US" altLang="en-US" sz="2400" dirty="0"/>
              <a:t>C.   Understand the different cash management alternatives and how to compare them?</a:t>
            </a:r>
          </a:p>
          <a:p>
            <a:pPr marL="609600" indent="-609600" algn="l" eaLnBrk="1" hangingPunct="1">
              <a:buAutoNum type="alphaUcPeriod" startAt="4"/>
            </a:pPr>
            <a:r>
              <a:rPr lang="en-US" altLang="en-US" sz="2400" dirty="0"/>
              <a:t>Understand and create your Cash Management Plan</a:t>
            </a:r>
          </a:p>
        </p:txBody>
      </p:sp>
      <p:sp>
        <p:nvSpPr>
          <p:cNvPr id="12292"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ABDDF1A8-FA9F-4C99-966F-3E20AF715091}" type="slidenum">
              <a:rPr lang="en-US" altLang="en-US" sz="1200" smtClean="0">
                <a:solidFill>
                  <a:srgbClr val="FFFFFF"/>
                </a:solidFill>
              </a:rPr>
              <a:pPr>
                <a:spcBef>
                  <a:spcPct val="0"/>
                </a:spcBef>
                <a:buFontTx/>
                <a:buNone/>
              </a:pPr>
              <a:t>2</a:t>
            </a:fld>
            <a:endParaRPr lang="en-US" altLang="en-US" sz="12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checkerboard(across)">
                                      <p:cBhvr>
                                        <p:cTn id="7" dur="500"/>
                                        <p:tgtEl>
                                          <p:spTgt spid="90115">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90115">
                                            <p:txEl>
                                              <p:pRg st="2" end="2"/>
                                            </p:txEl>
                                          </p:spTgt>
                                        </p:tgtEl>
                                        <p:attrNameLst>
                                          <p:attrName>style.visibility</p:attrName>
                                        </p:attrNameLst>
                                      </p:cBhvr>
                                      <p:to>
                                        <p:strVal val="visible"/>
                                      </p:to>
                                    </p:set>
                                    <p:animEffect transition="in" filter="checkerboard(across)">
                                      <p:cBhvr>
                                        <p:cTn id="10" dur="500"/>
                                        <p:tgtEl>
                                          <p:spTgt spid="90115">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90115">
                                            <p:txEl>
                                              <p:pRg st="1" end="1"/>
                                            </p:txEl>
                                          </p:spTgt>
                                        </p:tgtEl>
                                        <p:attrNameLst>
                                          <p:attrName>style.visibility</p:attrName>
                                        </p:attrNameLst>
                                      </p:cBhvr>
                                      <p:to>
                                        <p:strVal val="visible"/>
                                      </p:to>
                                    </p:set>
                                    <p:animEffect transition="in" filter="checkerboard(across)">
                                      <p:cBhvr>
                                        <p:cTn id="13" dur="500"/>
                                        <p:tgtEl>
                                          <p:spTgt spid="90115">
                                            <p:txEl>
                                              <p:pRg st="1" end="1"/>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90115">
                                            <p:txEl>
                                              <p:pRg st="3" end="3"/>
                                            </p:txEl>
                                          </p:spTgt>
                                        </p:tgtEl>
                                        <p:attrNameLst>
                                          <p:attrName>style.visibility</p:attrName>
                                        </p:attrNameLst>
                                      </p:cBhvr>
                                      <p:to>
                                        <p:strVal val="visible"/>
                                      </p:to>
                                    </p:set>
                                    <p:animEffect transition="in" filter="checkerboard(across)">
                                      <p:cBhvr>
                                        <p:cTn id="16" dur="5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609600"/>
            <a:ext cx="8534400" cy="1143000"/>
          </a:xfrm>
        </p:spPr>
        <p:txBody>
          <a:bodyPr/>
          <a:lstStyle/>
          <a:p>
            <a:pPr eaLnBrk="1" hangingPunct="1"/>
            <a:r>
              <a:rPr lang="en-US" altLang="en-US" dirty="0"/>
              <a:t>Cash Management </a:t>
            </a:r>
            <a:r>
              <a:rPr lang="en-US" altLang="en-US" sz="2400" dirty="0"/>
              <a:t>(continued)</a:t>
            </a:r>
          </a:p>
        </p:txBody>
      </p:sp>
      <p:sp>
        <p:nvSpPr>
          <p:cNvPr id="182275" name="Rectangle 3"/>
          <p:cNvSpPr>
            <a:spLocks noGrp="1" noChangeArrowheads="1"/>
          </p:cNvSpPr>
          <p:nvPr>
            <p:ph idx="1"/>
          </p:nvPr>
        </p:nvSpPr>
        <p:spPr>
          <a:xfrm>
            <a:off x="914400" y="1600200"/>
            <a:ext cx="7632700" cy="5029200"/>
          </a:xfrm>
        </p:spPr>
        <p:txBody>
          <a:bodyPr/>
          <a:lstStyle/>
          <a:p>
            <a:pPr eaLnBrk="1" hangingPunct="1">
              <a:spcBef>
                <a:spcPct val="0"/>
              </a:spcBef>
            </a:pPr>
            <a:r>
              <a:rPr lang="en-US" altLang="en-US" dirty="0"/>
              <a:t>Traditional Cash Management Instruments</a:t>
            </a:r>
          </a:p>
          <a:p>
            <a:pPr lvl="1" eaLnBrk="1" hangingPunct="1">
              <a:spcBef>
                <a:spcPct val="0"/>
              </a:spcBef>
            </a:pPr>
            <a:r>
              <a:rPr lang="en-US" altLang="en-US" dirty="0"/>
              <a:t>Checking accounts (interest bearing)</a:t>
            </a:r>
          </a:p>
          <a:p>
            <a:pPr lvl="2" eaLnBrk="1" hangingPunct="1">
              <a:spcBef>
                <a:spcPct val="0"/>
              </a:spcBef>
            </a:pPr>
            <a:r>
              <a:rPr lang="en-US" altLang="en-US" dirty="0"/>
              <a:t>Liquidity:  Very liquid, daily</a:t>
            </a:r>
          </a:p>
          <a:p>
            <a:pPr lvl="2" eaLnBrk="1" hangingPunct="1">
              <a:spcBef>
                <a:spcPct val="0"/>
              </a:spcBef>
            </a:pPr>
            <a:r>
              <a:rPr lang="en-US" altLang="en-US" dirty="0"/>
              <a:t>Required minimum balances: low </a:t>
            </a:r>
          </a:p>
          <a:p>
            <a:pPr lvl="2" eaLnBrk="1" hangingPunct="1">
              <a:spcBef>
                <a:spcPct val="0"/>
              </a:spcBef>
            </a:pPr>
            <a:r>
              <a:rPr lang="en-US" altLang="en-US" dirty="0"/>
              <a:t>Interest rates:  Fixed, but minimal, currently .05% to 1.0%</a:t>
            </a:r>
          </a:p>
          <a:p>
            <a:pPr lvl="2" eaLnBrk="1" hangingPunct="1">
              <a:spcBef>
                <a:spcPct val="0"/>
              </a:spcBef>
            </a:pPr>
            <a:r>
              <a:rPr lang="en-US" altLang="en-US" dirty="0"/>
              <a:t>Safety and Taxes:  FDIC insured, all taxable</a:t>
            </a:r>
          </a:p>
          <a:p>
            <a:pPr lvl="2" eaLnBrk="1" hangingPunct="1">
              <a:spcBef>
                <a:spcPct val="0"/>
              </a:spcBef>
            </a:pPr>
            <a:r>
              <a:rPr lang="en-US" altLang="en-US" dirty="0"/>
              <a:t>Penalties for early withdrawal:  No</a:t>
            </a:r>
          </a:p>
          <a:p>
            <a:pPr lvl="2" eaLnBrk="1" hangingPunct="1">
              <a:spcBef>
                <a:spcPct val="0"/>
              </a:spcBef>
            </a:pPr>
            <a:r>
              <a:rPr lang="en-US" altLang="en-US" dirty="0"/>
              <a:t>Source of information:  Bloomberg, banks and credit unions, bankrate.com</a:t>
            </a:r>
          </a:p>
          <a:p>
            <a:pPr lvl="2" eaLnBrk="1" hangingPunct="1">
              <a:spcBef>
                <a:spcPct val="0"/>
              </a:spcBef>
            </a:pPr>
            <a:r>
              <a:rPr lang="en-US" altLang="en-US" dirty="0"/>
              <a:t>How to invest:  contact a bank or other financial institution to set up an account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animEffect transition="in" filter="box(in)">
                                      <p:cBhvr>
                                        <p:cTn id="7" dur="500"/>
                                        <p:tgtEl>
                                          <p:spTgt spid="1822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82275">
                                            <p:txEl>
                                              <p:pRg st="1" end="1"/>
                                            </p:txEl>
                                          </p:spTgt>
                                        </p:tgtEl>
                                        <p:attrNameLst>
                                          <p:attrName>style.visibility</p:attrName>
                                        </p:attrNameLst>
                                      </p:cBhvr>
                                      <p:to>
                                        <p:strVal val="visible"/>
                                      </p:to>
                                    </p:set>
                                    <p:animEffect transition="in" filter="box(in)">
                                      <p:cBhvr>
                                        <p:cTn id="12" dur="500"/>
                                        <p:tgtEl>
                                          <p:spTgt spid="18227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82275">
                                            <p:txEl>
                                              <p:pRg st="2" end="2"/>
                                            </p:txEl>
                                          </p:spTgt>
                                        </p:tgtEl>
                                        <p:attrNameLst>
                                          <p:attrName>style.visibility</p:attrName>
                                        </p:attrNameLst>
                                      </p:cBhvr>
                                      <p:to>
                                        <p:strVal val="visible"/>
                                      </p:to>
                                    </p:set>
                                    <p:animEffect transition="in" filter="box(in)">
                                      <p:cBhvr>
                                        <p:cTn id="15" dur="500"/>
                                        <p:tgtEl>
                                          <p:spTgt spid="18227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82275">
                                            <p:txEl>
                                              <p:pRg st="3" end="3"/>
                                            </p:txEl>
                                          </p:spTgt>
                                        </p:tgtEl>
                                        <p:attrNameLst>
                                          <p:attrName>style.visibility</p:attrName>
                                        </p:attrNameLst>
                                      </p:cBhvr>
                                      <p:to>
                                        <p:strVal val="visible"/>
                                      </p:to>
                                    </p:set>
                                    <p:animEffect transition="in" filter="box(in)">
                                      <p:cBhvr>
                                        <p:cTn id="18" dur="500"/>
                                        <p:tgtEl>
                                          <p:spTgt spid="18227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82275">
                                            <p:txEl>
                                              <p:pRg st="4" end="4"/>
                                            </p:txEl>
                                          </p:spTgt>
                                        </p:tgtEl>
                                        <p:attrNameLst>
                                          <p:attrName>style.visibility</p:attrName>
                                        </p:attrNameLst>
                                      </p:cBhvr>
                                      <p:to>
                                        <p:strVal val="visible"/>
                                      </p:to>
                                    </p:set>
                                    <p:animEffect transition="in" filter="box(in)">
                                      <p:cBhvr>
                                        <p:cTn id="21" dur="500"/>
                                        <p:tgtEl>
                                          <p:spTgt spid="18227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82275">
                                            <p:txEl>
                                              <p:pRg st="5" end="5"/>
                                            </p:txEl>
                                          </p:spTgt>
                                        </p:tgtEl>
                                        <p:attrNameLst>
                                          <p:attrName>style.visibility</p:attrName>
                                        </p:attrNameLst>
                                      </p:cBhvr>
                                      <p:to>
                                        <p:strVal val="visible"/>
                                      </p:to>
                                    </p:set>
                                    <p:animEffect transition="in" filter="box(in)">
                                      <p:cBhvr>
                                        <p:cTn id="24" dur="500"/>
                                        <p:tgtEl>
                                          <p:spTgt spid="18227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82275">
                                            <p:txEl>
                                              <p:pRg st="6" end="6"/>
                                            </p:txEl>
                                          </p:spTgt>
                                        </p:tgtEl>
                                        <p:attrNameLst>
                                          <p:attrName>style.visibility</p:attrName>
                                        </p:attrNameLst>
                                      </p:cBhvr>
                                      <p:to>
                                        <p:strVal val="visible"/>
                                      </p:to>
                                    </p:set>
                                    <p:animEffect transition="in" filter="box(in)">
                                      <p:cBhvr>
                                        <p:cTn id="27" dur="500"/>
                                        <p:tgtEl>
                                          <p:spTgt spid="182275">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82275">
                                            <p:txEl>
                                              <p:pRg st="7" end="7"/>
                                            </p:txEl>
                                          </p:spTgt>
                                        </p:tgtEl>
                                        <p:attrNameLst>
                                          <p:attrName>style.visibility</p:attrName>
                                        </p:attrNameLst>
                                      </p:cBhvr>
                                      <p:to>
                                        <p:strVal val="visible"/>
                                      </p:to>
                                    </p:set>
                                    <p:animEffect transition="in" filter="box(in)">
                                      <p:cBhvr>
                                        <p:cTn id="30" dur="500"/>
                                        <p:tgtEl>
                                          <p:spTgt spid="182275">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82275">
                                            <p:txEl>
                                              <p:pRg st="8" end="8"/>
                                            </p:txEl>
                                          </p:spTgt>
                                        </p:tgtEl>
                                        <p:attrNameLst>
                                          <p:attrName>style.visibility</p:attrName>
                                        </p:attrNameLst>
                                      </p:cBhvr>
                                      <p:to>
                                        <p:strVal val="visible"/>
                                      </p:to>
                                    </p:set>
                                    <p:animEffect transition="in" filter="box(in)">
                                      <p:cBhvr>
                                        <p:cTn id="33" dur="500"/>
                                        <p:tgtEl>
                                          <p:spTgt spid="18227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uiExpand="1"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6"/>
          <p:cNvSpPr txBox="1">
            <a:spLocks noChangeArrowheads="1"/>
          </p:cNvSpPr>
          <p:nvPr/>
        </p:nvSpPr>
        <p:spPr bwMode="auto">
          <a:xfrm>
            <a:off x="908384" y="6248400"/>
            <a:ext cx="56448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St. Louis Federal Reserve at Fred.org 2020/01/22</a:t>
            </a:r>
          </a:p>
        </p:txBody>
      </p:sp>
      <p:pic>
        <p:nvPicPr>
          <p:cNvPr id="3" name="Picture 2"/>
          <p:cNvPicPr>
            <a:picLocks noChangeAspect="1"/>
          </p:cNvPicPr>
          <p:nvPr/>
        </p:nvPicPr>
        <p:blipFill>
          <a:blip r:embed="rId3"/>
          <a:stretch>
            <a:fillRect/>
          </a:stretch>
        </p:blipFill>
        <p:spPr>
          <a:xfrm>
            <a:off x="933784" y="685800"/>
            <a:ext cx="7317539" cy="55626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a:t>Cash Management </a:t>
            </a:r>
            <a:r>
              <a:rPr lang="en-US" altLang="en-US" sz="2400" dirty="0"/>
              <a:t>(continued)</a:t>
            </a:r>
          </a:p>
        </p:txBody>
      </p:sp>
      <p:sp>
        <p:nvSpPr>
          <p:cNvPr id="242691" name="Rectangle 3"/>
          <p:cNvSpPr>
            <a:spLocks noGrp="1" noChangeArrowheads="1"/>
          </p:cNvSpPr>
          <p:nvPr>
            <p:ph idx="1"/>
          </p:nvPr>
        </p:nvSpPr>
        <p:spPr>
          <a:xfrm>
            <a:off x="962025" y="1657350"/>
            <a:ext cx="7267575" cy="4895850"/>
          </a:xfrm>
        </p:spPr>
        <p:txBody>
          <a:bodyPr/>
          <a:lstStyle/>
          <a:p>
            <a:pPr lvl="1" eaLnBrk="1" hangingPunct="1">
              <a:lnSpc>
                <a:spcPct val="90000"/>
              </a:lnSpc>
            </a:pPr>
            <a:r>
              <a:rPr lang="en-US" altLang="en-US" sz="3200" dirty="0"/>
              <a:t>Savings accounts</a:t>
            </a:r>
          </a:p>
          <a:p>
            <a:pPr lvl="2" eaLnBrk="1" hangingPunct="1">
              <a:lnSpc>
                <a:spcPct val="90000"/>
              </a:lnSpc>
            </a:pPr>
            <a:r>
              <a:rPr lang="en-US" altLang="en-US" dirty="0"/>
              <a:t>Liquidity:  Very liquid, daily</a:t>
            </a:r>
          </a:p>
          <a:p>
            <a:pPr lvl="2" eaLnBrk="1" hangingPunct="1">
              <a:lnSpc>
                <a:spcPct val="90000"/>
              </a:lnSpc>
            </a:pPr>
            <a:r>
              <a:rPr lang="en-US" altLang="en-US" dirty="0"/>
              <a:t>Required minimum balances: Low </a:t>
            </a:r>
          </a:p>
          <a:p>
            <a:pPr lvl="2" eaLnBrk="1" hangingPunct="1">
              <a:lnSpc>
                <a:spcPct val="90000"/>
              </a:lnSpc>
            </a:pPr>
            <a:r>
              <a:rPr lang="en-US" altLang="en-US" dirty="0"/>
              <a:t>Interest rates:  Fixed, but minimal, currently 0.05% to  2.0%</a:t>
            </a:r>
          </a:p>
          <a:p>
            <a:pPr lvl="2" eaLnBrk="1" hangingPunct="1">
              <a:lnSpc>
                <a:spcPct val="90000"/>
              </a:lnSpc>
            </a:pPr>
            <a:r>
              <a:rPr lang="en-US" altLang="en-US" dirty="0"/>
              <a:t>Safety and Taxes:  FDIC insured, all taxable </a:t>
            </a:r>
          </a:p>
          <a:p>
            <a:pPr lvl="2" eaLnBrk="1" hangingPunct="1">
              <a:lnSpc>
                <a:spcPct val="90000"/>
              </a:lnSpc>
            </a:pPr>
            <a:r>
              <a:rPr lang="en-US" altLang="en-US" dirty="0"/>
              <a:t>Penalties for early withdrawal:  No</a:t>
            </a:r>
          </a:p>
          <a:p>
            <a:pPr lvl="2" eaLnBrk="1" hangingPunct="1">
              <a:lnSpc>
                <a:spcPct val="90000"/>
              </a:lnSpc>
            </a:pPr>
            <a:r>
              <a:rPr lang="en-US" altLang="en-US" dirty="0"/>
              <a:t>Source of information: traditional and internet banks, savingsaccounts.com</a:t>
            </a:r>
          </a:p>
          <a:p>
            <a:pPr lvl="2" eaLnBrk="1" hangingPunct="1">
              <a:lnSpc>
                <a:spcPct val="90000"/>
              </a:lnSpc>
            </a:pPr>
            <a:r>
              <a:rPr lang="en-US" altLang="en-US" dirty="0"/>
              <a:t>How to invest:  Contact a bank or other financial institution to set up an account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animEffect transition="in" filter="box(in)">
                                      <p:cBhvr>
                                        <p:cTn id="7" dur="500"/>
                                        <p:tgtEl>
                                          <p:spTgt spid="2426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42691">
                                            <p:txEl>
                                              <p:pRg st="1" end="1"/>
                                            </p:txEl>
                                          </p:spTgt>
                                        </p:tgtEl>
                                        <p:attrNameLst>
                                          <p:attrName>style.visibility</p:attrName>
                                        </p:attrNameLst>
                                      </p:cBhvr>
                                      <p:to>
                                        <p:strVal val="visible"/>
                                      </p:to>
                                    </p:set>
                                    <p:animEffect transition="in" filter="box(in)">
                                      <p:cBhvr>
                                        <p:cTn id="12" dur="500"/>
                                        <p:tgtEl>
                                          <p:spTgt spid="242691">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242691">
                                            <p:txEl>
                                              <p:pRg st="2" end="2"/>
                                            </p:txEl>
                                          </p:spTgt>
                                        </p:tgtEl>
                                        <p:attrNameLst>
                                          <p:attrName>style.visibility</p:attrName>
                                        </p:attrNameLst>
                                      </p:cBhvr>
                                      <p:to>
                                        <p:strVal val="visible"/>
                                      </p:to>
                                    </p:set>
                                    <p:animEffect transition="in" filter="box(in)">
                                      <p:cBhvr>
                                        <p:cTn id="15" dur="500"/>
                                        <p:tgtEl>
                                          <p:spTgt spid="242691">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42691">
                                            <p:txEl>
                                              <p:pRg st="3" end="3"/>
                                            </p:txEl>
                                          </p:spTgt>
                                        </p:tgtEl>
                                        <p:attrNameLst>
                                          <p:attrName>style.visibility</p:attrName>
                                        </p:attrNameLst>
                                      </p:cBhvr>
                                      <p:to>
                                        <p:strVal val="visible"/>
                                      </p:to>
                                    </p:set>
                                    <p:animEffect transition="in" filter="box(in)">
                                      <p:cBhvr>
                                        <p:cTn id="18" dur="500"/>
                                        <p:tgtEl>
                                          <p:spTgt spid="242691">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242691">
                                            <p:txEl>
                                              <p:pRg st="4" end="4"/>
                                            </p:txEl>
                                          </p:spTgt>
                                        </p:tgtEl>
                                        <p:attrNameLst>
                                          <p:attrName>style.visibility</p:attrName>
                                        </p:attrNameLst>
                                      </p:cBhvr>
                                      <p:to>
                                        <p:strVal val="visible"/>
                                      </p:to>
                                    </p:set>
                                    <p:animEffect transition="in" filter="box(in)">
                                      <p:cBhvr>
                                        <p:cTn id="21" dur="500"/>
                                        <p:tgtEl>
                                          <p:spTgt spid="242691">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242691">
                                            <p:txEl>
                                              <p:pRg st="5" end="5"/>
                                            </p:txEl>
                                          </p:spTgt>
                                        </p:tgtEl>
                                        <p:attrNameLst>
                                          <p:attrName>style.visibility</p:attrName>
                                        </p:attrNameLst>
                                      </p:cBhvr>
                                      <p:to>
                                        <p:strVal val="visible"/>
                                      </p:to>
                                    </p:set>
                                    <p:animEffect transition="in" filter="box(in)">
                                      <p:cBhvr>
                                        <p:cTn id="24" dur="500"/>
                                        <p:tgtEl>
                                          <p:spTgt spid="242691">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242691">
                                            <p:txEl>
                                              <p:pRg st="6" end="6"/>
                                            </p:txEl>
                                          </p:spTgt>
                                        </p:tgtEl>
                                        <p:attrNameLst>
                                          <p:attrName>style.visibility</p:attrName>
                                        </p:attrNameLst>
                                      </p:cBhvr>
                                      <p:to>
                                        <p:strVal val="visible"/>
                                      </p:to>
                                    </p:set>
                                    <p:animEffect transition="in" filter="box(in)">
                                      <p:cBhvr>
                                        <p:cTn id="27" dur="500"/>
                                        <p:tgtEl>
                                          <p:spTgt spid="242691">
                                            <p:txEl>
                                              <p:pRg st="6" end="6"/>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242691">
                                            <p:txEl>
                                              <p:pRg st="7" end="7"/>
                                            </p:txEl>
                                          </p:spTgt>
                                        </p:tgtEl>
                                        <p:attrNameLst>
                                          <p:attrName>style.visibility</p:attrName>
                                        </p:attrNameLst>
                                      </p:cBhvr>
                                      <p:to>
                                        <p:strVal val="visible"/>
                                      </p:to>
                                    </p:set>
                                    <p:animEffect transition="in" filter="box(in)">
                                      <p:cBhvr>
                                        <p:cTn id="30" dur="500"/>
                                        <p:tgtEl>
                                          <p:spTgt spid="2426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1000" y="609600"/>
            <a:ext cx="8382000" cy="1143000"/>
          </a:xfrm>
        </p:spPr>
        <p:txBody>
          <a:bodyPr/>
          <a:lstStyle/>
          <a:p>
            <a:pPr eaLnBrk="1" hangingPunct="1"/>
            <a:r>
              <a:rPr lang="en-US" altLang="en-US" dirty="0"/>
              <a:t>Cash Management </a:t>
            </a:r>
            <a:r>
              <a:rPr lang="en-US" altLang="en-US" sz="2400" dirty="0"/>
              <a:t>(continued)</a:t>
            </a:r>
          </a:p>
        </p:txBody>
      </p:sp>
      <p:sp>
        <p:nvSpPr>
          <p:cNvPr id="146435" name="Rectangle 3"/>
          <p:cNvSpPr>
            <a:spLocks noGrp="1" noChangeArrowheads="1"/>
          </p:cNvSpPr>
          <p:nvPr>
            <p:ph idx="1"/>
          </p:nvPr>
        </p:nvSpPr>
        <p:spPr>
          <a:xfrm>
            <a:off x="838200" y="1600200"/>
            <a:ext cx="7391400" cy="5105400"/>
          </a:xfrm>
        </p:spPr>
        <p:txBody>
          <a:bodyPr/>
          <a:lstStyle/>
          <a:p>
            <a:pPr eaLnBrk="1" hangingPunct="1">
              <a:spcBef>
                <a:spcPct val="0"/>
              </a:spcBef>
            </a:pPr>
            <a:r>
              <a:rPr lang="en-US" altLang="en-US" dirty="0"/>
              <a:t>Money Market Accounts (MMA) </a:t>
            </a:r>
          </a:p>
          <a:p>
            <a:pPr lvl="2" eaLnBrk="1" hangingPunct="1">
              <a:spcBef>
                <a:spcPct val="0"/>
              </a:spcBef>
            </a:pPr>
            <a:r>
              <a:rPr lang="en-US" altLang="en-US" dirty="0"/>
              <a:t>An alternative to a bank’s savings account</a:t>
            </a:r>
          </a:p>
          <a:p>
            <a:pPr lvl="3" eaLnBrk="1" hangingPunct="1">
              <a:spcBef>
                <a:spcPct val="0"/>
              </a:spcBef>
            </a:pPr>
            <a:r>
              <a:rPr lang="en-US" altLang="en-US" dirty="0"/>
              <a:t>Liquidity: Very liquid, daily</a:t>
            </a:r>
          </a:p>
          <a:p>
            <a:pPr lvl="3" eaLnBrk="1" hangingPunct="1">
              <a:spcBef>
                <a:spcPct val="0"/>
              </a:spcBef>
            </a:pPr>
            <a:r>
              <a:rPr lang="en-US" altLang="en-US" dirty="0"/>
              <a:t>Required minimum balances: Higher</a:t>
            </a:r>
          </a:p>
          <a:p>
            <a:pPr lvl="3" eaLnBrk="1" hangingPunct="1">
              <a:spcBef>
                <a:spcPct val="0"/>
              </a:spcBef>
            </a:pPr>
            <a:r>
              <a:rPr lang="en-US" altLang="en-US" dirty="0"/>
              <a:t>Interest rates: Variable, but higher than savings, 0.25% - .60%</a:t>
            </a:r>
          </a:p>
          <a:p>
            <a:pPr lvl="3" eaLnBrk="1" hangingPunct="1">
              <a:spcBef>
                <a:spcPct val="0"/>
              </a:spcBef>
            </a:pPr>
            <a:r>
              <a:rPr lang="en-US" altLang="en-US" dirty="0"/>
              <a:t>Safety: Very – FDIC insured</a:t>
            </a:r>
          </a:p>
          <a:p>
            <a:pPr lvl="3" eaLnBrk="1" hangingPunct="1">
              <a:spcBef>
                <a:spcPct val="0"/>
              </a:spcBef>
            </a:pPr>
            <a:r>
              <a:rPr lang="en-US" altLang="en-US" dirty="0"/>
              <a:t>Safety and Taxes:  FDIC insured, all taxable</a:t>
            </a:r>
          </a:p>
          <a:p>
            <a:pPr lvl="3" eaLnBrk="1" hangingPunct="1">
              <a:spcBef>
                <a:spcPct val="0"/>
              </a:spcBef>
            </a:pPr>
            <a:r>
              <a:rPr lang="en-US" altLang="en-US" dirty="0"/>
              <a:t>Other features:  Limited check writing</a:t>
            </a:r>
          </a:p>
          <a:p>
            <a:pPr lvl="3" eaLnBrk="1" hangingPunct="1">
              <a:spcBef>
                <a:spcPct val="0"/>
              </a:spcBef>
            </a:pPr>
            <a:r>
              <a:rPr lang="en-US" altLang="en-US" dirty="0"/>
              <a:t>Penalties for early withdrawal:  No</a:t>
            </a:r>
          </a:p>
          <a:p>
            <a:pPr lvl="3" eaLnBrk="1" hangingPunct="1">
              <a:spcBef>
                <a:spcPct val="0"/>
              </a:spcBef>
            </a:pPr>
            <a:r>
              <a:rPr lang="en-US" altLang="en-US" dirty="0"/>
              <a:t>Source of information: WSJ, Credit Markets</a:t>
            </a:r>
          </a:p>
          <a:p>
            <a:pPr lvl="3" eaLnBrk="1" hangingPunct="1">
              <a:spcBef>
                <a:spcPct val="0"/>
              </a:spcBef>
            </a:pPr>
            <a:r>
              <a:rPr lang="en-US" altLang="en-US" dirty="0"/>
              <a:t>How to invest:  contact a financial institution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animEffect transition="in" filter="checkerboard(down)">
                                      <p:cBhvr>
                                        <p:cTn id="7" dur="500"/>
                                        <p:tgtEl>
                                          <p:spTgt spid="146435">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146435">
                                            <p:txEl>
                                              <p:pRg st="1" end="1"/>
                                            </p:txEl>
                                          </p:spTgt>
                                        </p:tgtEl>
                                        <p:attrNameLst>
                                          <p:attrName>style.visibility</p:attrName>
                                        </p:attrNameLst>
                                      </p:cBhvr>
                                      <p:to>
                                        <p:strVal val="visible"/>
                                      </p:to>
                                    </p:set>
                                    <p:animEffect transition="in" filter="checkerboard(down)">
                                      <p:cBhvr>
                                        <p:cTn id="10" dur="500"/>
                                        <p:tgtEl>
                                          <p:spTgt spid="146435">
                                            <p:txEl>
                                              <p:pRg st="1" end="1"/>
                                            </p:txEl>
                                          </p:spTgt>
                                        </p:tgtEl>
                                      </p:cBhvr>
                                    </p:animEffect>
                                  </p:childTnLst>
                                </p:cTn>
                              </p:par>
                              <p:par>
                                <p:cTn id="11" presetID="5" presetClass="entr" presetSubtype="5" fill="hold" grpId="0" nodeType="withEffect">
                                  <p:stCondLst>
                                    <p:cond delay="0"/>
                                  </p:stCondLst>
                                  <p:childTnLst>
                                    <p:set>
                                      <p:cBhvr>
                                        <p:cTn id="12" dur="1" fill="hold">
                                          <p:stCondLst>
                                            <p:cond delay="0"/>
                                          </p:stCondLst>
                                        </p:cTn>
                                        <p:tgtEl>
                                          <p:spTgt spid="146435">
                                            <p:txEl>
                                              <p:pRg st="2" end="2"/>
                                            </p:txEl>
                                          </p:spTgt>
                                        </p:tgtEl>
                                        <p:attrNameLst>
                                          <p:attrName>style.visibility</p:attrName>
                                        </p:attrNameLst>
                                      </p:cBhvr>
                                      <p:to>
                                        <p:strVal val="visible"/>
                                      </p:to>
                                    </p:set>
                                    <p:animEffect transition="in" filter="checkerboard(down)">
                                      <p:cBhvr>
                                        <p:cTn id="13" dur="500"/>
                                        <p:tgtEl>
                                          <p:spTgt spid="146435">
                                            <p:txEl>
                                              <p:pRg st="2" end="2"/>
                                            </p:txEl>
                                          </p:spTgt>
                                        </p:tgtEl>
                                      </p:cBhvr>
                                    </p:animEffect>
                                  </p:childTnLst>
                                </p:cTn>
                              </p:par>
                              <p:par>
                                <p:cTn id="14" presetID="5" presetClass="entr" presetSubtype="5" fill="hold" grpId="0" nodeType="withEffect">
                                  <p:stCondLst>
                                    <p:cond delay="0"/>
                                  </p:stCondLst>
                                  <p:childTnLst>
                                    <p:set>
                                      <p:cBhvr>
                                        <p:cTn id="15" dur="1" fill="hold">
                                          <p:stCondLst>
                                            <p:cond delay="0"/>
                                          </p:stCondLst>
                                        </p:cTn>
                                        <p:tgtEl>
                                          <p:spTgt spid="146435">
                                            <p:txEl>
                                              <p:pRg st="3" end="3"/>
                                            </p:txEl>
                                          </p:spTgt>
                                        </p:tgtEl>
                                        <p:attrNameLst>
                                          <p:attrName>style.visibility</p:attrName>
                                        </p:attrNameLst>
                                      </p:cBhvr>
                                      <p:to>
                                        <p:strVal val="visible"/>
                                      </p:to>
                                    </p:set>
                                    <p:animEffect transition="in" filter="checkerboard(down)">
                                      <p:cBhvr>
                                        <p:cTn id="16" dur="500"/>
                                        <p:tgtEl>
                                          <p:spTgt spid="146435">
                                            <p:txEl>
                                              <p:pRg st="3" end="3"/>
                                            </p:txEl>
                                          </p:spTgt>
                                        </p:tgtEl>
                                      </p:cBhvr>
                                    </p:animEffect>
                                  </p:childTnLst>
                                </p:cTn>
                              </p:par>
                              <p:par>
                                <p:cTn id="17" presetID="5" presetClass="entr" presetSubtype="5" fill="hold" grpId="0" nodeType="withEffect">
                                  <p:stCondLst>
                                    <p:cond delay="0"/>
                                  </p:stCondLst>
                                  <p:childTnLst>
                                    <p:set>
                                      <p:cBhvr>
                                        <p:cTn id="18" dur="1" fill="hold">
                                          <p:stCondLst>
                                            <p:cond delay="0"/>
                                          </p:stCondLst>
                                        </p:cTn>
                                        <p:tgtEl>
                                          <p:spTgt spid="146435">
                                            <p:txEl>
                                              <p:pRg st="4" end="4"/>
                                            </p:txEl>
                                          </p:spTgt>
                                        </p:tgtEl>
                                        <p:attrNameLst>
                                          <p:attrName>style.visibility</p:attrName>
                                        </p:attrNameLst>
                                      </p:cBhvr>
                                      <p:to>
                                        <p:strVal val="visible"/>
                                      </p:to>
                                    </p:set>
                                    <p:animEffect transition="in" filter="checkerboard(down)">
                                      <p:cBhvr>
                                        <p:cTn id="19" dur="500"/>
                                        <p:tgtEl>
                                          <p:spTgt spid="146435">
                                            <p:txEl>
                                              <p:pRg st="4" end="4"/>
                                            </p:txEl>
                                          </p:spTgt>
                                        </p:tgtEl>
                                      </p:cBhvr>
                                    </p:animEffect>
                                  </p:childTnLst>
                                </p:cTn>
                              </p:par>
                              <p:par>
                                <p:cTn id="20" presetID="5" presetClass="entr" presetSubtype="5" fill="hold" grpId="0" nodeType="withEffect">
                                  <p:stCondLst>
                                    <p:cond delay="0"/>
                                  </p:stCondLst>
                                  <p:childTnLst>
                                    <p:set>
                                      <p:cBhvr>
                                        <p:cTn id="21" dur="1" fill="hold">
                                          <p:stCondLst>
                                            <p:cond delay="0"/>
                                          </p:stCondLst>
                                        </p:cTn>
                                        <p:tgtEl>
                                          <p:spTgt spid="146435">
                                            <p:txEl>
                                              <p:pRg st="5" end="5"/>
                                            </p:txEl>
                                          </p:spTgt>
                                        </p:tgtEl>
                                        <p:attrNameLst>
                                          <p:attrName>style.visibility</p:attrName>
                                        </p:attrNameLst>
                                      </p:cBhvr>
                                      <p:to>
                                        <p:strVal val="visible"/>
                                      </p:to>
                                    </p:set>
                                    <p:animEffect transition="in" filter="checkerboard(down)">
                                      <p:cBhvr>
                                        <p:cTn id="22" dur="500"/>
                                        <p:tgtEl>
                                          <p:spTgt spid="146435">
                                            <p:txEl>
                                              <p:pRg st="5" end="5"/>
                                            </p:txEl>
                                          </p:spTgt>
                                        </p:tgtEl>
                                      </p:cBhvr>
                                    </p:animEffect>
                                  </p:childTnLst>
                                </p:cTn>
                              </p:par>
                              <p:par>
                                <p:cTn id="23" presetID="5" presetClass="entr" presetSubtype="5" fill="hold" grpId="0" nodeType="withEffect">
                                  <p:stCondLst>
                                    <p:cond delay="0"/>
                                  </p:stCondLst>
                                  <p:childTnLst>
                                    <p:set>
                                      <p:cBhvr>
                                        <p:cTn id="24" dur="1" fill="hold">
                                          <p:stCondLst>
                                            <p:cond delay="0"/>
                                          </p:stCondLst>
                                        </p:cTn>
                                        <p:tgtEl>
                                          <p:spTgt spid="146435">
                                            <p:txEl>
                                              <p:pRg st="6" end="6"/>
                                            </p:txEl>
                                          </p:spTgt>
                                        </p:tgtEl>
                                        <p:attrNameLst>
                                          <p:attrName>style.visibility</p:attrName>
                                        </p:attrNameLst>
                                      </p:cBhvr>
                                      <p:to>
                                        <p:strVal val="visible"/>
                                      </p:to>
                                    </p:set>
                                    <p:animEffect transition="in" filter="checkerboard(down)">
                                      <p:cBhvr>
                                        <p:cTn id="25" dur="500"/>
                                        <p:tgtEl>
                                          <p:spTgt spid="146435">
                                            <p:txEl>
                                              <p:pRg st="6" end="6"/>
                                            </p:txEl>
                                          </p:spTgt>
                                        </p:tgtEl>
                                      </p:cBhvr>
                                    </p:animEffect>
                                  </p:childTnLst>
                                </p:cTn>
                              </p:par>
                              <p:par>
                                <p:cTn id="26" presetID="5" presetClass="entr" presetSubtype="5" fill="hold" grpId="0" nodeType="withEffect">
                                  <p:stCondLst>
                                    <p:cond delay="0"/>
                                  </p:stCondLst>
                                  <p:childTnLst>
                                    <p:set>
                                      <p:cBhvr>
                                        <p:cTn id="27" dur="1" fill="hold">
                                          <p:stCondLst>
                                            <p:cond delay="0"/>
                                          </p:stCondLst>
                                        </p:cTn>
                                        <p:tgtEl>
                                          <p:spTgt spid="146435">
                                            <p:txEl>
                                              <p:pRg st="7" end="7"/>
                                            </p:txEl>
                                          </p:spTgt>
                                        </p:tgtEl>
                                        <p:attrNameLst>
                                          <p:attrName>style.visibility</p:attrName>
                                        </p:attrNameLst>
                                      </p:cBhvr>
                                      <p:to>
                                        <p:strVal val="visible"/>
                                      </p:to>
                                    </p:set>
                                    <p:animEffect transition="in" filter="checkerboard(down)">
                                      <p:cBhvr>
                                        <p:cTn id="28" dur="500"/>
                                        <p:tgtEl>
                                          <p:spTgt spid="146435">
                                            <p:txEl>
                                              <p:pRg st="7" end="7"/>
                                            </p:txEl>
                                          </p:spTgt>
                                        </p:tgtEl>
                                      </p:cBhvr>
                                    </p:animEffect>
                                  </p:childTnLst>
                                </p:cTn>
                              </p:par>
                              <p:par>
                                <p:cTn id="29" presetID="5" presetClass="entr" presetSubtype="5" fill="hold" grpId="0" nodeType="withEffect">
                                  <p:stCondLst>
                                    <p:cond delay="0"/>
                                  </p:stCondLst>
                                  <p:childTnLst>
                                    <p:set>
                                      <p:cBhvr>
                                        <p:cTn id="30" dur="1" fill="hold">
                                          <p:stCondLst>
                                            <p:cond delay="0"/>
                                          </p:stCondLst>
                                        </p:cTn>
                                        <p:tgtEl>
                                          <p:spTgt spid="146435">
                                            <p:txEl>
                                              <p:pRg st="8" end="8"/>
                                            </p:txEl>
                                          </p:spTgt>
                                        </p:tgtEl>
                                        <p:attrNameLst>
                                          <p:attrName>style.visibility</p:attrName>
                                        </p:attrNameLst>
                                      </p:cBhvr>
                                      <p:to>
                                        <p:strVal val="visible"/>
                                      </p:to>
                                    </p:set>
                                    <p:animEffect transition="in" filter="checkerboard(down)">
                                      <p:cBhvr>
                                        <p:cTn id="31" dur="500"/>
                                        <p:tgtEl>
                                          <p:spTgt spid="146435">
                                            <p:txEl>
                                              <p:pRg st="8" end="8"/>
                                            </p:txEl>
                                          </p:spTgt>
                                        </p:tgtEl>
                                      </p:cBhvr>
                                    </p:animEffect>
                                  </p:childTnLst>
                                </p:cTn>
                              </p:par>
                              <p:par>
                                <p:cTn id="32" presetID="5" presetClass="entr" presetSubtype="5" fill="hold" grpId="0" nodeType="withEffect">
                                  <p:stCondLst>
                                    <p:cond delay="0"/>
                                  </p:stCondLst>
                                  <p:childTnLst>
                                    <p:set>
                                      <p:cBhvr>
                                        <p:cTn id="33" dur="1" fill="hold">
                                          <p:stCondLst>
                                            <p:cond delay="0"/>
                                          </p:stCondLst>
                                        </p:cTn>
                                        <p:tgtEl>
                                          <p:spTgt spid="146435">
                                            <p:txEl>
                                              <p:pRg st="9" end="9"/>
                                            </p:txEl>
                                          </p:spTgt>
                                        </p:tgtEl>
                                        <p:attrNameLst>
                                          <p:attrName>style.visibility</p:attrName>
                                        </p:attrNameLst>
                                      </p:cBhvr>
                                      <p:to>
                                        <p:strVal val="visible"/>
                                      </p:to>
                                    </p:set>
                                    <p:animEffect transition="in" filter="checkerboard(down)">
                                      <p:cBhvr>
                                        <p:cTn id="34" dur="500"/>
                                        <p:tgtEl>
                                          <p:spTgt spid="146435">
                                            <p:txEl>
                                              <p:pRg st="9" end="9"/>
                                            </p:txEl>
                                          </p:spTgt>
                                        </p:tgtEl>
                                      </p:cBhvr>
                                    </p:animEffect>
                                  </p:childTnLst>
                                </p:cTn>
                              </p:par>
                              <p:par>
                                <p:cTn id="35" presetID="5" presetClass="entr" presetSubtype="5" fill="hold" grpId="0" nodeType="withEffect">
                                  <p:stCondLst>
                                    <p:cond delay="0"/>
                                  </p:stCondLst>
                                  <p:childTnLst>
                                    <p:set>
                                      <p:cBhvr>
                                        <p:cTn id="36" dur="1" fill="hold">
                                          <p:stCondLst>
                                            <p:cond delay="0"/>
                                          </p:stCondLst>
                                        </p:cTn>
                                        <p:tgtEl>
                                          <p:spTgt spid="146435">
                                            <p:txEl>
                                              <p:pRg st="10" end="10"/>
                                            </p:txEl>
                                          </p:spTgt>
                                        </p:tgtEl>
                                        <p:attrNameLst>
                                          <p:attrName>style.visibility</p:attrName>
                                        </p:attrNameLst>
                                      </p:cBhvr>
                                      <p:to>
                                        <p:strVal val="visible"/>
                                      </p:to>
                                    </p:set>
                                    <p:animEffect transition="in" filter="checkerboard(down)">
                                      <p:cBhvr>
                                        <p:cTn id="37" dur="500"/>
                                        <p:tgtEl>
                                          <p:spTgt spid="14643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uiExpand="1"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6"/>
          <p:cNvSpPr txBox="1">
            <a:spLocks noChangeArrowheads="1"/>
          </p:cNvSpPr>
          <p:nvPr/>
        </p:nvSpPr>
        <p:spPr bwMode="auto">
          <a:xfrm>
            <a:off x="883920" y="6248400"/>
            <a:ext cx="434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Fred 2020/01/22</a:t>
            </a:r>
          </a:p>
        </p:txBody>
      </p:sp>
      <p:pic>
        <p:nvPicPr>
          <p:cNvPr id="2" name="Picture 1"/>
          <p:cNvPicPr>
            <a:picLocks noChangeAspect="1"/>
          </p:cNvPicPr>
          <p:nvPr/>
        </p:nvPicPr>
        <p:blipFill>
          <a:blip r:embed="rId3"/>
          <a:stretch>
            <a:fillRect/>
          </a:stretch>
        </p:blipFill>
        <p:spPr>
          <a:xfrm>
            <a:off x="914400" y="685800"/>
            <a:ext cx="7327231" cy="55626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dirty="0"/>
              <a:t>Cash Management </a:t>
            </a:r>
            <a:r>
              <a:rPr lang="en-US" altLang="en-US" sz="2400" dirty="0"/>
              <a:t>(continued)</a:t>
            </a:r>
          </a:p>
        </p:txBody>
      </p:sp>
      <p:sp>
        <p:nvSpPr>
          <p:cNvPr id="243715" name="Rectangle 3"/>
          <p:cNvSpPr>
            <a:spLocks noGrp="1" noChangeArrowheads="1"/>
          </p:cNvSpPr>
          <p:nvPr>
            <p:ph idx="1"/>
          </p:nvPr>
        </p:nvSpPr>
        <p:spPr>
          <a:xfrm>
            <a:off x="914400" y="1600200"/>
            <a:ext cx="7315200" cy="5257800"/>
          </a:xfrm>
        </p:spPr>
        <p:txBody>
          <a:bodyPr/>
          <a:lstStyle/>
          <a:p>
            <a:pPr eaLnBrk="1" hangingPunct="1">
              <a:lnSpc>
                <a:spcPct val="80000"/>
              </a:lnSpc>
            </a:pPr>
            <a:r>
              <a:rPr lang="en-US" altLang="en-US" sz="2400" dirty="0"/>
              <a:t>Certificates of Deposits (CDs)</a:t>
            </a:r>
            <a:endParaRPr lang="en-US" altLang="en-US" sz="2000" dirty="0"/>
          </a:p>
          <a:p>
            <a:pPr lvl="1" eaLnBrk="1" hangingPunct="1">
              <a:lnSpc>
                <a:spcPct val="80000"/>
              </a:lnSpc>
            </a:pPr>
            <a:r>
              <a:rPr lang="en-US" altLang="en-US" dirty="0"/>
              <a:t>Pays a fixed rate of interest for a fixed period of time</a:t>
            </a:r>
          </a:p>
          <a:p>
            <a:pPr lvl="2" eaLnBrk="1" hangingPunct="1">
              <a:lnSpc>
                <a:spcPct val="80000"/>
              </a:lnSpc>
            </a:pPr>
            <a:r>
              <a:rPr lang="en-US" altLang="en-US" dirty="0"/>
              <a:t>Liquidity: Less liquid, generally monthly, depending on maturity</a:t>
            </a:r>
          </a:p>
          <a:p>
            <a:pPr lvl="2" eaLnBrk="1" hangingPunct="1">
              <a:lnSpc>
                <a:spcPct val="80000"/>
              </a:lnSpc>
            </a:pPr>
            <a:r>
              <a:rPr lang="en-US" altLang="en-US" dirty="0"/>
              <a:t>Required minimum balances: Higher</a:t>
            </a:r>
          </a:p>
          <a:p>
            <a:pPr lvl="2" eaLnBrk="1" hangingPunct="1">
              <a:lnSpc>
                <a:spcPct val="80000"/>
              </a:lnSpc>
            </a:pPr>
            <a:r>
              <a:rPr lang="en-US" altLang="en-US" dirty="0"/>
              <a:t>Interest rates: Higher rates, 1m 0.10%, 3m 0.19%, 6m 0.34%, 1 year 0.49%, 5 year 0.95%</a:t>
            </a:r>
            <a:endParaRPr lang="en-US" altLang="en-US" sz="1400" dirty="0"/>
          </a:p>
          <a:p>
            <a:pPr lvl="2" eaLnBrk="1" hangingPunct="1">
              <a:lnSpc>
                <a:spcPct val="80000"/>
              </a:lnSpc>
            </a:pPr>
            <a:r>
              <a:rPr lang="en-US" altLang="en-US" dirty="0"/>
              <a:t>Safety: Very – FDIC insured</a:t>
            </a:r>
          </a:p>
          <a:p>
            <a:pPr lvl="2" eaLnBrk="1" hangingPunct="1">
              <a:lnSpc>
                <a:spcPct val="80000"/>
              </a:lnSpc>
            </a:pPr>
            <a:r>
              <a:rPr lang="en-US" altLang="en-US" dirty="0"/>
              <a:t>Other features: None</a:t>
            </a:r>
          </a:p>
          <a:p>
            <a:pPr lvl="2" eaLnBrk="1" hangingPunct="1">
              <a:lnSpc>
                <a:spcPct val="80000"/>
              </a:lnSpc>
            </a:pPr>
            <a:r>
              <a:rPr lang="en-US" altLang="en-US" dirty="0"/>
              <a:t>Penalties for early withdrawal:  Yes</a:t>
            </a:r>
          </a:p>
          <a:p>
            <a:pPr lvl="2" eaLnBrk="1" hangingPunct="1">
              <a:lnSpc>
                <a:spcPct val="80000"/>
              </a:lnSpc>
            </a:pPr>
            <a:r>
              <a:rPr lang="en-US" altLang="en-US" dirty="0"/>
              <a:t>Source of information: WSJ Bankrate.com, FRED.org </a:t>
            </a:r>
          </a:p>
          <a:p>
            <a:pPr lvl="2" eaLnBrk="1" hangingPunct="1">
              <a:lnSpc>
                <a:spcPct val="80000"/>
              </a:lnSpc>
            </a:pPr>
            <a:r>
              <a:rPr lang="en-US" altLang="en-US" dirty="0"/>
              <a:t>How to invest:  Contact a financial institution to purchase a CD</a:t>
            </a:r>
          </a:p>
          <a:p>
            <a:pPr lvl="2" eaLnBrk="1" hangingPunct="1">
              <a:lnSpc>
                <a:spcPct val="8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3715">
                                            <p:txEl>
                                              <p:pRg st="0" end="0"/>
                                            </p:txEl>
                                          </p:spTgt>
                                        </p:tgtEl>
                                        <p:attrNameLst>
                                          <p:attrName>style.visibility</p:attrName>
                                        </p:attrNameLst>
                                      </p:cBhvr>
                                      <p:to>
                                        <p:strVal val="visible"/>
                                      </p:to>
                                    </p:set>
                                    <p:anim calcmode="lin" valueType="num">
                                      <p:cBhvr additive="base">
                                        <p:cTn id="7" dur="500" fill="hold"/>
                                        <p:tgtEl>
                                          <p:spTgt spid="2437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37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3715">
                                            <p:txEl>
                                              <p:pRg st="1" end="1"/>
                                            </p:txEl>
                                          </p:spTgt>
                                        </p:tgtEl>
                                        <p:attrNameLst>
                                          <p:attrName>style.visibility</p:attrName>
                                        </p:attrNameLst>
                                      </p:cBhvr>
                                      <p:to>
                                        <p:strVal val="visible"/>
                                      </p:to>
                                    </p:set>
                                    <p:anim calcmode="lin" valueType="num">
                                      <p:cBhvr additive="base">
                                        <p:cTn id="13" dur="500" fill="hold"/>
                                        <p:tgtEl>
                                          <p:spTgt spid="2437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37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3715">
                                            <p:txEl>
                                              <p:pRg st="2" end="2"/>
                                            </p:txEl>
                                          </p:spTgt>
                                        </p:tgtEl>
                                        <p:attrNameLst>
                                          <p:attrName>style.visibility</p:attrName>
                                        </p:attrNameLst>
                                      </p:cBhvr>
                                      <p:to>
                                        <p:strVal val="visible"/>
                                      </p:to>
                                    </p:set>
                                    <p:anim calcmode="lin" valueType="num">
                                      <p:cBhvr additive="base">
                                        <p:cTn id="17" dur="500" fill="hold"/>
                                        <p:tgtEl>
                                          <p:spTgt spid="2437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37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3715">
                                            <p:txEl>
                                              <p:pRg st="3" end="3"/>
                                            </p:txEl>
                                          </p:spTgt>
                                        </p:tgtEl>
                                        <p:attrNameLst>
                                          <p:attrName>style.visibility</p:attrName>
                                        </p:attrNameLst>
                                      </p:cBhvr>
                                      <p:to>
                                        <p:strVal val="visible"/>
                                      </p:to>
                                    </p:set>
                                    <p:anim calcmode="lin" valueType="num">
                                      <p:cBhvr additive="base">
                                        <p:cTn id="21" dur="500" fill="hold"/>
                                        <p:tgtEl>
                                          <p:spTgt spid="2437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37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3715">
                                            <p:txEl>
                                              <p:pRg st="4" end="4"/>
                                            </p:txEl>
                                          </p:spTgt>
                                        </p:tgtEl>
                                        <p:attrNameLst>
                                          <p:attrName>style.visibility</p:attrName>
                                        </p:attrNameLst>
                                      </p:cBhvr>
                                      <p:to>
                                        <p:strVal val="visible"/>
                                      </p:to>
                                    </p:set>
                                    <p:anim calcmode="lin" valueType="num">
                                      <p:cBhvr additive="base">
                                        <p:cTn id="25" dur="500" fill="hold"/>
                                        <p:tgtEl>
                                          <p:spTgt spid="2437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37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3715">
                                            <p:txEl>
                                              <p:pRg st="5" end="5"/>
                                            </p:txEl>
                                          </p:spTgt>
                                        </p:tgtEl>
                                        <p:attrNameLst>
                                          <p:attrName>style.visibility</p:attrName>
                                        </p:attrNameLst>
                                      </p:cBhvr>
                                      <p:to>
                                        <p:strVal val="visible"/>
                                      </p:to>
                                    </p:set>
                                    <p:anim calcmode="lin" valueType="num">
                                      <p:cBhvr additive="base">
                                        <p:cTn id="29" dur="500" fill="hold"/>
                                        <p:tgtEl>
                                          <p:spTgt spid="2437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37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3715">
                                            <p:txEl>
                                              <p:pRg st="6" end="6"/>
                                            </p:txEl>
                                          </p:spTgt>
                                        </p:tgtEl>
                                        <p:attrNameLst>
                                          <p:attrName>style.visibility</p:attrName>
                                        </p:attrNameLst>
                                      </p:cBhvr>
                                      <p:to>
                                        <p:strVal val="visible"/>
                                      </p:to>
                                    </p:set>
                                    <p:anim calcmode="lin" valueType="num">
                                      <p:cBhvr additive="base">
                                        <p:cTn id="33" dur="500" fill="hold"/>
                                        <p:tgtEl>
                                          <p:spTgt spid="2437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371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43715">
                                            <p:txEl>
                                              <p:pRg st="7" end="7"/>
                                            </p:txEl>
                                          </p:spTgt>
                                        </p:tgtEl>
                                        <p:attrNameLst>
                                          <p:attrName>style.visibility</p:attrName>
                                        </p:attrNameLst>
                                      </p:cBhvr>
                                      <p:to>
                                        <p:strVal val="visible"/>
                                      </p:to>
                                    </p:set>
                                    <p:anim calcmode="lin" valueType="num">
                                      <p:cBhvr additive="base">
                                        <p:cTn id="37" dur="500" fill="hold"/>
                                        <p:tgtEl>
                                          <p:spTgt spid="24371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371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43715">
                                            <p:txEl>
                                              <p:pRg st="8" end="8"/>
                                            </p:txEl>
                                          </p:spTgt>
                                        </p:tgtEl>
                                        <p:attrNameLst>
                                          <p:attrName>style.visibility</p:attrName>
                                        </p:attrNameLst>
                                      </p:cBhvr>
                                      <p:to>
                                        <p:strVal val="visible"/>
                                      </p:to>
                                    </p:set>
                                    <p:anim calcmode="lin" valueType="num">
                                      <p:cBhvr additive="base">
                                        <p:cTn id="41" dur="500" fill="hold"/>
                                        <p:tgtEl>
                                          <p:spTgt spid="24371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4371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43715">
                                            <p:txEl>
                                              <p:pRg st="9" end="9"/>
                                            </p:txEl>
                                          </p:spTgt>
                                        </p:tgtEl>
                                        <p:attrNameLst>
                                          <p:attrName>style.visibility</p:attrName>
                                        </p:attrNameLst>
                                      </p:cBhvr>
                                      <p:to>
                                        <p:strVal val="visible"/>
                                      </p:to>
                                    </p:set>
                                    <p:anim calcmode="lin" valueType="num">
                                      <p:cBhvr additive="base">
                                        <p:cTn id="45" dur="500" fill="hold"/>
                                        <p:tgtEl>
                                          <p:spTgt spid="24371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4371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Text Box 15"/>
          <p:cNvSpPr txBox="1">
            <a:spLocks noChangeArrowheads="1"/>
          </p:cNvSpPr>
          <p:nvPr/>
        </p:nvSpPr>
        <p:spPr bwMode="auto">
          <a:xfrm>
            <a:off x="914400" y="6248400"/>
            <a:ext cx="434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Fred.org 2020/01/22</a:t>
            </a:r>
          </a:p>
        </p:txBody>
      </p:sp>
      <p:pic>
        <p:nvPicPr>
          <p:cNvPr id="3" name="Picture 2"/>
          <p:cNvPicPr>
            <a:picLocks noChangeAspect="1"/>
          </p:cNvPicPr>
          <p:nvPr/>
        </p:nvPicPr>
        <p:blipFill>
          <a:blip r:embed="rId3"/>
          <a:stretch>
            <a:fillRect/>
          </a:stretch>
        </p:blipFill>
        <p:spPr>
          <a:xfrm>
            <a:off x="914400" y="685800"/>
            <a:ext cx="7315200" cy="55626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dirty="0"/>
              <a:t>Cash Management </a:t>
            </a:r>
            <a:r>
              <a:rPr lang="en-US" altLang="en-US" sz="2400" dirty="0"/>
              <a:t>(continued)</a:t>
            </a:r>
            <a:endParaRPr lang="en-US" altLang="en-US" dirty="0"/>
          </a:p>
        </p:txBody>
      </p:sp>
      <p:sp>
        <p:nvSpPr>
          <p:cNvPr id="19459" name="Content Placeholder 2"/>
          <p:cNvSpPr>
            <a:spLocks noGrp="1"/>
          </p:cNvSpPr>
          <p:nvPr>
            <p:ph idx="1"/>
          </p:nvPr>
        </p:nvSpPr>
        <p:spPr>
          <a:xfrm>
            <a:off x="914400" y="1600200"/>
            <a:ext cx="7267575" cy="4895850"/>
          </a:xfrm>
        </p:spPr>
        <p:txBody>
          <a:bodyPr/>
          <a:lstStyle/>
          <a:p>
            <a:pPr eaLnBrk="1" hangingPunct="1">
              <a:spcBef>
                <a:spcPct val="0"/>
              </a:spcBef>
            </a:pPr>
            <a:r>
              <a:rPr lang="en-US" altLang="en-US" dirty="0"/>
              <a:t>Money Market Mutual Funds (MMMFs)</a:t>
            </a:r>
            <a:r>
              <a:rPr lang="en-US" altLang="en-US" sz="2400" dirty="0"/>
              <a:t>, </a:t>
            </a:r>
          </a:p>
          <a:p>
            <a:pPr lvl="1" eaLnBrk="1" hangingPunct="1">
              <a:spcBef>
                <a:spcPct val="0"/>
              </a:spcBef>
            </a:pPr>
            <a:r>
              <a:rPr lang="en-US" altLang="en-US" dirty="0"/>
              <a:t>Pool funds from many investors to buy higher yielding debt securities</a:t>
            </a:r>
          </a:p>
          <a:p>
            <a:pPr lvl="2" eaLnBrk="1" hangingPunct="1">
              <a:spcBef>
                <a:spcPct val="0"/>
              </a:spcBef>
            </a:pPr>
            <a:r>
              <a:rPr lang="en-US" altLang="en-US" dirty="0"/>
              <a:t>Liquidity: Very, daily</a:t>
            </a:r>
          </a:p>
          <a:p>
            <a:pPr lvl="2" eaLnBrk="1" hangingPunct="1">
              <a:spcBef>
                <a:spcPct val="0"/>
              </a:spcBef>
            </a:pPr>
            <a:r>
              <a:rPr lang="en-US" altLang="en-US" dirty="0"/>
              <a:t>Required minimum balances:  Much higher</a:t>
            </a:r>
          </a:p>
          <a:p>
            <a:pPr lvl="2" eaLnBrk="1" hangingPunct="1">
              <a:spcBef>
                <a:spcPct val="0"/>
              </a:spcBef>
            </a:pPr>
            <a:r>
              <a:rPr lang="en-US" altLang="en-US" dirty="0"/>
              <a:t>Interest rates: Slightly higher than MMAs</a:t>
            </a:r>
          </a:p>
          <a:p>
            <a:pPr lvl="2" eaLnBrk="1" hangingPunct="1">
              <a:spcBef>
                <a:spcPct val="0"/>
              </a:spcBef>
            </a:pPr>
            <a:r>
              <a:rPr lang="en-US" altLang="en-US" dirty="0"/>
              <a:t>Safety and Taxes: Not FDIC insured, all taxable</a:t>
            </a:r>
          </a:p>
          <a:p>
            <a:pPr lvl="2" eaLnBrk="1" hangingPunct="1">
              <a:spcBef>
                <a:spcPct val="0"/>
              </a:spcBef>
            </a:pPr>
            <a:r>
              <a:rPr lang="en-US" altLang="en-US" dirty="0"/>
              <a:t>Other features:  Limited check writing, charge administrative fees, bought by the share</a:t>
            </a:r>
          </a:p>
          <a:p>
            <a:pPr lvl="2" eaLnBrk="1" hangingPunct="1">
              <a:spcBef>
                <a:spcPct val="0"/>
              </a:spcBef>
            </a:pPr>
            <a:r>
              <a:rPr lang="en-US" altLang="en-US" dirty="0"/>
              <a:t>Penalties for early withdrawal:  No</a:t>
            </a:r>
          </a:p>
          <a:p>
            <a:pPr lvl="2" eaLnBrk="1" hangingPunct="1">
              <a:spcBef>
                <a:spcPct val="0"/>
              </a:spcBef>
            </a:pPr>
            <a:r>
              <a:rPr lang="en-US" altLang="en-US" dirty="0"/>
              <a:t>Source of information: Brokers, </a:t>
            </a:r>
            <a:r>
              <a:rPr lang="en-US" altLang="en-US" sz="2000" dirty="0">
                <a:hlinkClick r:id="rId2"/>
              </a:rPr>
              <a:t>bankrate.com</a:t>
            </a:r>
            <a:endParaRPr lang="en-US" altLang="en-US" sz="2000" dirty="0"/>
          </a:p>
          <a:p>
            <a:pPr lvl="2" eaLnBrk="1" hangingPunct="1">
              <a:spcBef>
                <a:spcPct val="0"/>
              </a:spcBef>
            </a:pPr>
            <a:r>
              <a:rPr lang="en-US" altLang="en-US" dirty="0"/>
              <a:t>How to invest:  contact a mutual fund company to set up an account and purchase a fund</a:t>
            </a:r>
          </a:p>
        </p:txBody>
      </p:sp>
    </p:spTree>
    <p:extLst>
      <p:ext uri="{BB962C8B-B14F-4D97-AF65-F5344CB8AC3E}">
        <p14:creationId xmlns:p14="http://schemas.microsoft.com/office/powerpoint/2010/main" val="17744609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5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5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59">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45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dirty="0"/>
              <a:t>Cash Management </a:t>
            </a:r>
            <a:r>
              <a:rPr lang="en-US" altLang="en-US" sz="2400" dirty="0"/>
              <a:t>(continued)</a:t>
            </a:r>
            <a:endParaRPr lang="en-US" altLang="en-US" dirty="0"/>
          </a:p>
        </p:txBody>
      </p:sp>
      <p:sp>
        <p:nvSpPr>
          <p:cNvPr id="19459" name="Content Placeholder 2"/>
          <p:cNvSpPr>
            <a:spLocks noGrp="1"/>
          </p:cNvSpPr>
          <p:nvPr>
            <p:ph idx="1"/>
          </p:nvPr>
        </p:nvSpPr>
        <p:spPr>
          <a:xfrm>
            <a:off x="914400" y="1600200"/>
            <a:ext cx="7267575" cy="4895850"/>
          </a:xfrm>
        </p:spPr>
        <p:txBody>
          <a:bodyPr/>
          <a:lstStyle/>
          <a:p>
            <a:pPr eaLnBrk="1" hangingPunct="1">
              <a:spcBef>
                <a:spcPct val="0"/>
              </a:spcBef>
            </a:pPr>
            <a:r>
              <a:rPr lang="en-US" altLang="en-US" dirty="0"/>
              <a:t>Short-term Bond Mutual Funds </a:t>
            </a:r>
            <a:r>
              <a:rPr lang="en-US" altLang="en-US" sz="2400" dirty="0"/>
              <a:t> </a:t>
            </a:r>
          </a:p>
          <a:p>
            <a:pPr lvl="1" eaLnBrk="1" hangingPunct="1">
              <a:spcBef>
                <a:spcPct val="0"/>
              </a:spcBef>
            </a:pPr>
            <a:r>
              <a:rPr lang="en-US" altLang="en-US" dirty="0"/>
              <a:t>Pool funds from many investors to buy higher yielding debt securities, less than 1 year maturity</a:t>
            </a:r>
          </a:p>
          <a:p>
            <a:pPr lvl="2" eaLnBrk="1" hangingPunct="1">
              <a:spcBef>
                <a:spcPct val="0"/>
              </a:spcBef>
            </a:pPr>
            <a:r>
              <a:rPr lang="en-US" altLang="en-US" dirty="0"/>
              <a:t>Liquidity: Very, daily</a:t>
            </a:r>
          </a:p>
          <a:p>
            <a:pPr lvl="2" eaLnBrk="1" hangingPunct="1">
              <a:spcBef>
                <a:spcPct val="0"/>
              </a:spcBef>
            </a:pPr>
            <a:r>
              <a:rPr lang="en-US" altLang="en-US" dirty="0"/>
              <a:t>Required minimum balances:  Much higher</a:t>
            </a:r>
          </a:p>
          <a:p>
            <a:pPr lvl="2" eaLnBrk="1" hangingPunct="1">
              <a:spcBef>
                <a:spcPct val="0"/>
              </a:spcBef>
            </a:pPr>
            <a:r>
              <a:rPr lang="en-US" altLang="en-US" dirty="0"/>
              <a:t>Interest rates: Slightly higher than MMMFs</a:t>
            </a:r>
          </a:p>
          <a:p>
            <a:pPr lvl="2" eaLnBrk="1" hangingPunct="1">
              <a:spcBef>
                <a:spcPct val="0"/>
              </a:spcBef>
            </a:pPr>
            <a:r>
              <a:rPr lang="en-US" altLang="en-US" dirty="0"/>
              <a:t>Safety and Taxes: Not FDIC insured, all taxable</a:t>
            </a:r>
          </a:p>
          <a:p>
            <a:pPr lvl="2" eaLnBrk="1" hangingPunct="1">
              <a:spcBef>
                <a:spcPct val="0"/>
              </a:spcBef>
            </a:pPr>
            <a:r>
              <a:rPr lang="en-US" altLang="en-US" dirty="0"/>
              <a:t>Other features:  Limited check writing, charge administrative fees, bought by the share</a:t>
            </a:r>
          </a:p>
          <a:p>
            <a:pPr lvl="2" eaLnBrk="1" hangingPunct="1">
              <a:spcBef>
                <a:spcPct val="0"/>
              </a:spcBef>
            </a:pPr>
            <a:r>
              <a:rPr lang="en-US" altLang="en-US" dirty="0"/>
              <a:t>Penalties for early withdrawal:  No</a:t>
            </a:r>
          </a:p>
          <a:p>
            <a:pPr lvl="2" eaLnBrk="1" hangingPunct="1">
              <a:spcBef>
                <a:spcPct val="0"/>
              </a:spcBef>
            </a:pPr>
            <a:r>
              <a:rPr lang="en-US" altLang="en-US" dirty="0"/>
              <a:t>Source of information: Brokers, </a:t>
            </a:r>
            <a:r>
              <a:rPr lang="en-US" altLang="en-US" sz="2000" dirty="0">
                <a:hlinkClick r:id="rId2"/>
              </a:rPr>
              <a:t>bankrate.com</a:t>
            </a:r>
            <a:endParaRPr lang="en-US" altLang="en-US" sz="2000" dirty="0"/>
          </a:p>
          <a:p>
            <a:pPr lvl="2" eaLnBrk="1" hangingPunct="1">
              <a:spcBef>
                <a:spcPct val="0"/>
              </a:spcBef>
            </a:pPr>
            <a:r>
              <a:rPr lang="en-US" altLang="en-US" dirty="0"/>
              <a:t>How to invest:  contact a mutual fund company to set up an account and purchase a fund</a:t>
            </a:r>
          </a:p>
        </p:txBody>
      </p:sp>
    </p:spTree>
    <p:extLst>
      <p:ext uri="{BB962C8B-B14F-4D97-AF65-F5344CB8AC3E}">
        <p14:creationId xmlns:p14="http://schemas.microsoft.com/office/powerpoint/2010/main" val="13833660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5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5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59">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45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dirty="0"/>
              <a:t>Cash Management </a:t>
            </a:r>
            <a:r>
              <a:rPr lang="en-US" altLang="en-US" sz="2400" dirty="0"/>
              <a:t>(continued)</a:t>
            </a:r>
            <a:endParaRPr lang="en-US" altLang="en-US" dirty="0"/>
          </a:p>
        </p:txBody>
      </p:sp>
      <p:sp>
        <p:nvSpPr>
          <p:cNvPr id="20483" name="Content Placeholder 2"/>
          <p:cNvSpPr>
            <a:spLocks noGrp="1"/>
          </p:cNvSpPr>
          <p:nvPr>
            <p:ph idx="1"/>
          </p:nvPr>
        </p:nvSpPr>
        <p:spPr>
          <a:xfrm>
            <a:off x="928688" y="1608138"/>
            <a:ext cx="7286625" cy="4419600"/>
          </a:xfrm>
        </p:spPr>
        <p:txBody>
          <a:bodyPr/>
          <a:lstStyle/>
          <a:p>
            <a:pPr eaLnBrk="1" hangingPunct="1"/>
            <a:r>
              <a:rPr lang="en-US" altLang="en-US" sz="2400" dirty="0"/>
              <a:t>Note that MM/Short-term Bond Mutual Fund returns may be either taxable or tax-free depending on the type of securities and location of the securities the mutual fund (MF) invests in.</a:t>
            </a:r>
          </a:p>
          <a:p>
            <a:pPr lvl="1" eaLnBrk="1" hangingPunct="1"/>
            <a:r>
              <a:rPr lang="en-US" altLang="en-US" dirty="0"/>
              <a:t>If the MF invests in only government securities, the interest (not capital gains) is state tax free</a:t>
            </a:r>
          </a:p>
          <a:p>
            <a:pPr lvl="1" eaLnBrk="1" hangingPunct="1"/>
            <a:r>
              <a:rPr lang="en-US" altLang="en-US" dirty="0"/>
              <a:t>If the MF invests in only municipal securities, the interest is federal tax free</a:t>
            </a:r>
          </a:p>
          <a:p>
            <a:pPr lvl="1" eaLnBrk="1" hangingPunct="1"/>
            <a:r>
              <a:rPr lang="en-US" altLang="en-US" dirty="0"/>
              <a:t>If the MF invests only in municipal securities from your state, the interest may be both federal and state tax free as well (for states that have state taxes)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141267" y="21771"/>
            <a:ext cx="2002733" cy="1877291"/>
          </a:xfrm>
          <a:prstGeom prst="rect">
            <a:avLst/>
          </a:prstGeom>
        </p:spPr>
      </p:pic>
      <p:sp>
        <p:nvSpPr>
          <p:cNvPr id="13314" name="Rectangle 1026"/>
          <p:cNvSpPr>
            <a:spLocks noGrp="1" noChangeArrowheads="1"/>
          </p:cNvSpPr>
          <p:nvPr>
            <p:ph type="title"/>
          </p:nvPr>
        </p:nvSpPr>
        <p:spPr/>
        <p:txBody>
          <a:bodyPr/>
          <a:lstStyle/>
          <a:p>
            <a:pPr eaLnBrk="1" hangingPunct="1"/>
            <a:r>
              <a:rPr lang="en-US" altLang="en-US" dirty="0"/>
              <a:t>Your Personal Financial Plan</a:t>
            </a:r>
          </a:p>
        </p:txBody>
      </p:sp>
      <p:sp>
        <p:nvSpPr>
          <p:cNvPr id="195587" name="Rectangle 1027"/>
          <p:cNvSpPr>
            <a:spLocks noGrp="1" noChangeArrowheads="1"/>
          </p:cNvSpPr>
          <p:nvPr>
            <p:ph idx="1"/>
          </p:nvPr>
        </p:nvSpPr>
        <p:spPr>
          <a:xfrm>
            <a:off x="914399" y="1600200"/>
            <a:ext cx="7466013" cy="4800600"/>
          </a:xfrm>
        </p:spPr>
        <p:txBody>
          <a:bodyPr/>
          <a:lstStyle/>
          <a:p>
            <a:pPr eaLnBrk="1" hangingPunct="1"/>
            <a:r>
              <a:rPr lang="en-US" altLang="en-US" dirty="0"/>
              <a:t>Section VI:  Cash Management </a:t>
            </a:r>
          </a:p>
          <a:p>
            <a:pPr lvl="1" eaLnBrk="1" hangingPunct="1"/>
            <a:r>
              <a:rPr lang="en-US" altLang="en-US" dirty="0">
                <a:cs typeface="Times New Roman" panose="02020603050405020304" pitchFamily="18" charset="0"/>
              </a:rPr>
              <a:t>What is your vision and goals for your Cash Management Framework? </a:t>
            </a:r>
            <a:r>
              <a:rPr lang="en-US" altLang="en-US" sz="1800" dirty="0">
                <a:cs typeface="Times New Roman" panose="02020603050405020304" pitchFamily="18" charset="0"/>
              </a:rPr>
              <a:t>(</a:t>
            </a:r>
            <a:r>
              <a:rPr lang="en-US" altLang="en-US" sz="1800" dirty="0">
                <a:cs typeface="Times New Roman" panose="02020603050405020304" pitchFamily="18" charset="0"/>
                <a:hlinkClick r:id="rId3"/>
              </a:rPr>
              <a:t>use Cash Template </a:t>
            </a:r>
            <a:r>
              <a:rPr lang="en-US" altLang="en-US" sz="1800" dirty="0">
                <a:cs typeface="Times New Roman" panose="02020603050405020304" pitchFamily="18" charset="0"/>
              </a:rPr>
              <a:t>TT01-06)</a:t>
            </a:r>
          </a:p>
          <a:p>
            <a:pPr lvl="1" eaLnBrk="1" hangingPunct="1"/>
            <a:r>
              <a:rPr lang="en-US" altLang="en-US" dirty="0">
                <a:cs typeface="Times New Roman" panose="02020603050405020304" pitchFamily="18" charset="0"/>
              </a:rPr>
              <a:t>Include:</a:t>
            </a:r>
          </a:p>
          <a:p>
            <a:pPr lvl="2" eaLnBrk="1" hangingPunct="1"/>
            <a:r>
              <a:rPr lang="en-US" altLang="en-US" dirty="0">
                <a:cs typeface="Times New Roman" panose="02020603050405020304" pitchFamily="18" charset="0"/>
              </a:rPr>
              <a:t>What are you earning on your Savings? What costs/fees are you paying? What are you earning on your Checking? What costs/fees are you paying?</a:t>
            </a:r>
          </a:p>
          <a:p>
            <a:pPr lvl="1" eaLnBrk="1" hangingPunct="1"/>
            <a:r>
              <a:rPr lang="en-US" altLang="en-US" dirty="0">
                <a:cs typeface="Times New Roman" panose="02020603050405020304" pitchFamily="18" charset="0"/>
              </a:rPr>
              <a:t>What Plans and strategies will you use with cash management?</a:t>
            </a:r>
          </a:p>
          <a:p>
            <a:pPr lvl="2" eaLnBrk="1" hangingPunct="1"/>
            <a:r>
              <a:rPr lang="en-US" altLang="en-US" dirty="0">
                <a:cs typeface="Times New Roman" panose="02020603050405020304" pitchFamily="18" charset="0"/>
              </a:rPr>
              <a:t>How many month’s expenses will you have and which assets?</a:t>
            </a:r>
          </a:p>
          <a:p>
            <a:pPr lvl="1" eaLnBrk="1" hangingPunct="1"/>
            <a:r>
              <a:rPr lang="en-US" altLang="en-US" dirty="0">
                <a:cs typeface="Times New Roman" panose="02020603050405020304" pitchFamily="18" charset="0"/>
              </a:rPr>
              <a:t>What are your constraints and accountability?</a:t>
            </a:r>
          </a:p>
          <a:p>
            <a:pPr lvl="1" eaLnBrk="1" hangingPunct="1">
              <a:lnSpc>
                <a:spcPct val="90000"/>
              </a:lnSpc>
            </a:pPr>
            <a:endParaRPr lang="en-US" altLang="en-US"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5587">
                                            <p:txEl>
                                              <p:pRg st="3" end="3"/>
                                            </p:txEl>
                                          </p:spTgt>
                                        </p:tgtEl>
                                        <p:attrNameLst>
                                          <p:attrName>style.visibility</p:attrName>
                                        </p:attrNameLst>
                                      </p:cBhvr>
                                      <p:to>
                                        <p:strVal val="visible"/>
                                      </p:to>
                                    </p:set>
                                    <p:anim calcmode="lin" valueType="num">
                                      <p:cBhvr additive="base">
                                        <p:cTn id="21"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5587">
                                            <p:txEl>
                                              <p:pRg st="4" end="4"/>
                                            </p:txEl>
                                          </p:spTgt>
                                        </p:tgtEl>
                                        <p:attrNameLst>
                                          <p:attrName>style.visibility</p:attrName>
                                        </p:attrNameLst>
                                      </p:cBhvr>
                                      <p:to>
                                        <p:strVal val="visible"/>
                                      </p:to>
                                    </p:set>
                                    <p:anim calcmode="lin" valueType="num">
                                      <p:cBhvr additive="base">
                                        <p:cTn id="25"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5587">
                                            <p:txEl>
                                              <p:pRg st="5" end="5"/>
                                            </p:txEl>
                                          </p:spTgt>
                                        </p:tgtEl>
                                        <p:attrNameLst>
                                          <p:attrName>style.visibility</p:attrName>
                                        </p:attrNameLst>
                                      </p:cBhvr>
                                      <p:to>
                                        <p:strVal val="visible"/>
                                      </p:to>
                                    </p:set>
                                    <p:anim calcmode="lin" valueType="num">
                                      <p:cBhvr additive="base">
                                        <p:cTn id="29"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55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5587">
                                            <p:txEl>
                                              <p:pRg st="6" end="6"/>
                                            </p:txEl>
                                          </p:spTgt>
                                        </p:tgtEl>
                                        <p:attrNameLst>
                                          <p:attrName>style.visibility</p:attrName>
                                        </p:attrNameLst>
                                      </p:cBhvr>
                                      <p:to>
                                        <p:strVal val="visible"/>
                                      </p:to>
                                    </p:set>
                                    <p:anim calcmode="lin" valueType="num">
                                      <p:cBhvr additive="base">
                                        <p:cTn id="33" dur="500" fill="hold"/>
                                        <p:tgtEl>
                                          <p:spTgt spid="1955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5587">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04800"/>
            <a:ext cx="8610600" cy="1143000"/>
          </a:xfrm>
          <a:noFill/>
        </p:spPr>
        <p:txBody>
          <a:bodyPr lIns="90488" tIns="44450" rIns="90488" bIns="44450" anchor="b"/>
          <a:lstStyle/>
          <a:p>
            <a:pPr eaLnBrk="1" hangingPunct="1"/>
            <a:r>
              <a:rPr lang="en-US" altLang="en-US" dirty="0"/>
              <a:t>Cash Management </a:t>
            </a:r>
            <a:r>
              <a:rPr lang="en-US" altLang="en-US" sz="2400" dirty="0"/>
              <a:t>(continued)</a:t>
            </a:r>
          </a:p>
        </p:txBody>
      </p:sp>
      <p:sp>
        <p:nvSpPr>
          <p:cNvPr id="133123" name="Rectangle 3"/>
          <p:cNvSpPr>
            <a:spLocks noGrp="1" noChangeArrowheads="1"/>
          </p:cNvSpPr>
          <p:nvPr>
            <p:ph idx="1"/>
          </p:nvPr>
        </p:nvSpPr>
        <p:spPr>
          <a:xfrm>
            <a:off x="914400" y="1600200"/>
            <a:ext cx="7315200" cy="4953000"/>
          </a:xfrm>
        </p:spPr>
        <p:txBody>
          <a:bodyPr lIns="90488" tIns="44450" rIns="90488" bIns="44450"/>
          <a:lstStyle/>
          <a:p>
            <a:pPr eaLnBrk="1" hangingPunct="1">
              <a:lnSpc>
                <a:spcPct val="80000"/>
              </a:lnSpc>
            </a:pPr>
            <a:r>
              <a:rPr lang="en-US" altLang="en-US" dirty="0"/>
              <a:t>U.S. Treasury Bills</a:t>
            </a:r>
            <a:r>
              <a:rPr lang="en-US" altLang="en-US" sz="3200" dirty="0"/>
              <a:t> </a:t>
            </a:r>
          </a:p>
          <a:p>
            <a:pPr lvl="1" eaLnBrk="1" hangingPunct="1">
              <a:lnSpc>
                <a:spcPct val="80000"/>
              </a:lnSpc>
            </a:pPr>
            <a:r>
              <a:rPr lang="en-US" altLang="en-US" dirty="0"/>
              <a:t>Short-term, less-than 12 months, government debt</a:t>
            </a:r>
          </a:p>
          <a:p>
            <a:pPr lvl="2" eaLnBrk="1" hangingPunct="1">
              <a:spcBef>
                <a:spcPct val="0"/>
              </a:spcBef>
            </a:pPr>
            <a:r>
              <a:rPr lang="en-US" altLang="en-US" sz="2200" dirty="0"/>
              <a:t>Liquidity: Somewhat, monthly</a:t>
            </a:r>
          </a:p>
          <a:p>
            <a:pPr lvl="2" eaLnBrk="1" hangingPunct="1">
              <a:spcBef>
                <a:spcPct val="0"/>
              </a:spcBef>
            </a:pPr>
            <a:r>
              <a:rPr lang="en-US" altLang="en-US" sz="2200" dirty="0"/>
              <a:t>Required minimum balances: Much higher</a:t>
            </a:r>
          </a:p>
          <a:p>
            <a:pPr lvl="2" eaLnBrk="1" hangingPunct="1">
              <a:spcBef>
                <a:spcPct val="0"/>
              </a:spcBef>
            </a:pPr>
            <a:r>
              <a:rPr lang="en-US" altLang="en-US" sz="2200" dirty="0"/>
              <a:t>Interest rates: 4W 1.52%; 13W 1.54%, 26W 1.56%, 1Y 1.54%, 5Y 1.64%, 10Y 1.84%</a:t>
            </a:r>
          </a:p>
          <a:p>
            <a:pPr lvl="2" eaLnBrk="1" hangingPunct="1">
              <a:spcBef>
                <a:spcPct val="0"/>
              </a:spcBef>
            </a:pPr>
            <a:r>
              <a:rPr lang="en-US" altLang="en-US" sz="2200" dirty="0"/>
              <a:t>Safety:  Very, guaranteed</a:t>
            </a:r>
          </a:p>
          <a:p>
            <a:pPr lvl="2" eaLnBrk="1" hangingPunct="1">
              <a:spcBef>
                <a:spcPct val="0"/>
              </a:spcBef>
            </a:pPr>
            <a:r>
              <a:rPr lang="en-US" altLang="en-US" sz="2200" dirty="0"/>
              <a:t>Other features: state and local income tax exempt on interest, and purchased at a discount, but don’t accrue periodic interest payments </a:t>
            </a:r>
          </a:p>
          <a:p>
            <a:pPr lvl="2" eaLnBrk="1" hangingPunct="1">
              <a:spcBef>
                <a:spcPct val="0"/>
              </a:spcBef>
            </a:pPr>
            <a:r>
              <a:rPr lang="en-US" altLang="en-US" sz="2200" dirty="0"/>
              <a:t>Penalties for early withdrawal:  Yes</a:t>
            </a:r>
          </a:p>
          <a:p>
            <a:pPr lvl="2" eaLnBrk="1" hangingPunct="1">
              <a:spcBef>
                <a:spcPct val="0"/>
              </a:spcBef>
            </a:pPr>
            <a:r>
              <a:rPr lang="en-US" altLang="en-US" sz="2200" dirty="0"/>
              <a:t>Source of information: FRED database 2020/01/20 </a:t>
            </a:r>
            <a:r>
              <a:rPr lang="en-US" altLang="en-US" sz="1800" dirty="0">
                <a:hlinkClick r:id="rId3"/>
              </a:rPr>
              <a:t>http://www.wsj.com/public/page/news-fixed-income-bonds.html</a:t>
            </a:r>
            <a:endParaRPr lang="en-US" altLang="en-US" sz="2200" dirty="0"/>
          </a:p>
          <a:p>
            <a:pPr lvl="2" eaLnBrk="1" hangingPunct="1">
              <a:spcBef>
                <a:spcPct val="0"/>
              </a:spcBef>
            </a:pPr>
            <a:r>
              <a:rPr lang="en-US" altLang="en-US" sz="2200" dirty="0"/>
              <a:t>How to invest:  3 or 6 month bills can be purchased from </a:t>
            </a:r>
            <a:r>
              <a:rPr lang="en-US" altLang="en-US" sz="2200" u="sng" dirty="0">
                <a:hlinkClick r:id="rId4"/>
              </a:rPr>
              <a:t>www.treasurydirect.gov</a:t>
            </a:r>
            <a:r>
              <a:rPr lang="en-US" altLang="en-US" sz="2200" u="sng" dirty="0"/>
              <a:t>, </a:t>
            </a:r>
            <a:r>
              <a:rPr lang="en-US" altLang="en-US" sz="2200" dirty="0"/>
              <a:t>banks and brokers</a:t>
            </a:r>
          </a:p>
          <a:p>
            <a:pPr lvl="2" eaLnBrk="1" hangingPunct="1">
              <a:lnSpc>
                <a:spcPct val="80000"/>
              </a:lnSpc>
            </a:pPr>
            <a:endParaRPr lang="en-US" altLang="en-US" dirty="0"/>
          </a:p>
        </p:txBody>
      </p:sp>
    </p:spTree>
  </p:cSld>
  <p:clrMapOvr>
    <a:masterClrMapping/>
  </p:clrMapOvr>
  <p:transition spd="med">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 calcmode="lin" valueType="num">
                                      <p:cBhvr additive="base">
                                        <p:cTn id="7" dur="500" fill="hold"/>
                                        <p:tgtEl>
                                          <p:spTgt spid="133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23">
                                            <p:txEl>
                                              <p:pRg st="1" end="1"/>
                                            </p:txEl>
                                          </p:spTgt>
                                        </p:tgtEl>
                                        <p:attrNameLst>
                                          <p:attrName>style.visibility</p:attrName>
                                        </p:attrNameLst>
                                      </p:cBhvr>
                                      <p:to>
                                        <p:strVal val="visible"/>
                                      </p:to>
                                    </p:set>
                                    <p:anim calcmode="lin" valueType="num">
                                      <p:cBhvr additive="base">
                                        <p:cTn id="13" dur="500" fill="hold"/>
                                        <p:tgtEl>
                                          <p:spTgt spid="133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3123">
                                            <p:txEl>
                                              <p:pRg st="2" end="2"/>
                                            </p:txEl>
                                          </p:spTgt>
                                        </p:tgtEl>
                                        <p:attrNameLst>
                                          <p:attrName>style.visibility</p:attrName>
                                        </p:attrNameLst>
                                      </p:cBhvr>
                                      <p:to>
                                        <p:strVal val="visible"/>
                                      </p:to>
                                    </p:set>
                                    <p:anim calcmode="lin" valueType="num">
                                      <p:cBhvr additive="base">
                                        <p:cTn id="17" dur="500" fill="hold"/>
                                        <p:tgtEl>
                                          <p:spTgt spid="1331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31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3123">
                                            <p:txEl>
                                              <p:pRg st="3" end="3"/>
                                            </p:txEl>
                                          </p:spTgt>
                                        </p:tgtEl>
                                        <p:attrNameLst>
                                          <p:attrName>style.visibility</p:attrName>
                                        </p:attrNameLst>
                                      </p:cBhvr>
                                      <p:to>
                                        <p:strVal val="visible"/>
                                      </p:to>
                                    </p:set>
                                    <p:anim calcmode="lin" valueType="num">
                                      <p:cBhvr additive="base">
                                        <p:cTn id="21" dur="500" fill="hold"/>
                                        <p:tgtEl>
                                          <p:spTgt spid="1331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31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3123">
                                            <p:txEl>
                                              <p:pRg st="4" end="4"/>
                                            </p:txEl>
                                          </p:spTgt>
                                        </p:tgtEl>
                                        <p:attrNameLst>
                                          <p:attrName>style.visibility</p:attrName>
                                        </p:attrNameLst>
                                      </p:cBhvr>
                                      <p:to>
                                        <p:strVal val="visible"/>
                                      </p:to>
                                    </p:set>
                                    <p:anim calcmode="lin" valueType="num">
                                      <p:cBhvr additive="base">
                                        <p:cTn id="25" dur="500" fill="hold"/>
                                        <p:tgtEl>
                                          <p:spTgt spid="1331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3123">
                                            <p:txEl>
                                              <p:pRg st="5" end="5"/>
                                            </p:txEl>
                                          </p:spTgt>
                                        </p:tgtEl>
                                        <p:attrNameLst>
                                          <p:attrName>style.visibility</p:attrName>
                                        </p:attrNameLst>
                                      </p:cBhvr>
                                      <p:to>
                                        <p:strVal val="visible"/>
                                      </p:to>
                                    </p:set>
                                    <p:anim calcmode="lin" valueType="num">
                                      <p:cBhvr additive="base">
                                        <p:cTn id="29" dur="500" fill="hold"/>
                                        <p:tgtEl>
                                          <p:spTgt spid="1331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31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3123">
                                            <p:txEl>
                                              <p:pRg st="6" end="6"/>
                                            </p:txEl>
                                          </p:spTgt>
                                        </p:tgtEl>
                                        <p:attrNameLst>
                                          <p:attrName>style.visibility</p:attrName>
                                        </p:attrNameLst>
                                      </p:cBhvr>
                                      <p:to>
                                        <p:strVal val="visible"/>
                                      </p:to>
                                    </p:set>
                                    <p:anim calcmode="lin" valueType="num">
                                      <p:cBhvr additive="base">
                                        <p:cTn id="33" dur="500" fill="hold"/>
                                        <p:tgtEl>
                                          <p:spTgt spid="1331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31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3123">
                                            <p:txEl>
                                              <p:pRg st="7" end="7"/>
                                            </p:txEl>
                                          </p:spTgt>
                                        </p:tgtEl>
                                        <p:attrNameLst>
                                          <p:attrName>style.visibility</p:attrName>
                                        </p:attrNameLst>
                                      </p:cBhvr>
                                      <p:to>
                                        <p:strVal val="visible"/>
                                      </p:to>
                                    </p:set>
                                    <p:anim calcmode="lin" valueType="num">
                                      <p:cBhvr additive="base">
                                        <p:cTn id="37" dur="500" fill="hold"/>
                                        <p:tgtEl>
                                          <p:spTgt spid="1331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2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33123">
                                            <p:txEl>
                                              <p:pRg st="8" end="8"/>
                                            </p:txEl>
                                          </p:spTgt>
                                        </p:tgtEl>
                                        <p:attrNameLst>
                                          <p:attrName>style.visibility</p:attrName>
                                        </p:attrNameLst>
                                      </p:cBhvr>
                                      <p:to>
                                        <p:strVal val="visible"/>
                                      </p:to>
                                    </p:set>
                                    <p:anim calcmode="lin" valueType="num">
                                      <p:cBhvr additive="base">
                                        <p:cTn id="41" dur="500" fill="hold"/>
                                        <p:tgtEl>
                                          <p:spTgt spid="13312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3312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3123">
                                            <p:txEl>
                                              <p:pRg st="9" end="9"/>
                                            </p:txEl>
                                          </p:spTgt>
                                        </p:tgtEl>
                                        <p:attrNameLst>
                                          <p:attrName>style.visibility</p:attrName>
                                        </p:attrNameLst>
                                      </p:cBhvr>
                                      <p:to>
                                        <p:strVal val="visible"/>
                                      </p:to>
                                    </p:set>
                                    <p:anim calcmode="lin" valueType="num">
                                      <p:cBhvr additive="base">
                                        <p:cTn id="45" dur="500" fill="hold"/>
                                        <p:tgtEl>
                                          <p:spTgt spid="13312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3312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uiExpand="1"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5">
            <a:extLst>
              <a:ext uri="{FF2B5EF4-FFF2-40B4-BE49-F238E27FC236}">
                <a16:creationId xmlns:a16="http://schemas.microsoft.com/office/drawing/2014/main" id="{66CFF29F-781D-42F5-9ADE-F16613D84C9D}"/>
              </a:ext>
            </a:extLst>
          </p:cNvPr>
          <p:cNvSpPr txBox="1">
            <a:spLocks noChangeArrowheads="1"/>
          </p:cNvSpPr>
          <p:nvPr/>
        </p:nvSpPr>
        <p:spPr bwMode="auto">
          <a:xfrm>
            <a:off x="914400" y="6248400"/>
            <a:ext cx="434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Fred.org 2020/01/22</a:t>
            </a:r>
          </a:p>
        </p:txBody>
      </p:sp>
      <p:pic>
        <p:nvPicPr>
          <p:cNvPr id="4" name="Picture 3"/>
          <p:cNvPicPr>
            <a:picLocks noChangeAspect="1"/>
          </p:cNvPicPr>
          <p:nvPr/>
        </p:nvPicPr>
        <p:blipFill>
          <a:blip r:embed="rId3"/>
          <a:stretch>
            <a:fillRect/>
          </a:stretch>
        </p:blipFill>
        <p:spPr>
          <a:xfrm>
            <a:off x="908384" y="685800"/>
            <a:ext cx="7327231" cy="54864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dirty="0"/>
              <a:t>Cash Management </a:t>
            </a:r>
            <a:r>
              <a:rPr lang="en-US" altLang="en-US" sz="2400" dirty="0"/>
              <a:t>(continued)</a:t>
            </a:r>
          </a:p>
        </p:txBody>
      </p:sp>
      <p:sp>
        <p:nvSpPr>
          <p:cNvPr id="245763" name="Rectangle 3"/>
          <p:cNvSpPr>
            <a:spLocks noGrp="1" noChangeArrowheads="1"/>
          </p:cNvSpPr>
          <p:nvPr>
            <p:ph idx="1"/>
          </p:nvPr>
        </p:nvSpPr>
        <p:spPr>
          <a:xfrm>
            <a:off x="838200" y="1600200"/>
            <a:ext cx="7924800" cy="5257800"/>
          </a:xfrm>
        </p:spPr>
        <p:txBody>
          <a:bodyPr/>
          <a:lstStyle/>
          <a:p>
            <a:pPr eaLnBrk="1" hangingPunct="1">
              <a:lnSpc>
                <a:spcPct val="80000"/>
              </a:lnSpc>
            </a:pPr>
            <a:r>
              <a:rPr lang="en-US" altLang="en-US" dirty="0"/>
              <a:t>U.S. Series EE Savings Bonds</a:t>
            </a:r>
            <a:r>
              <a:rPr lang="en-US" altLang="en-US" sz="2400" dirty="0"/>
              <a:t> </a:t>
            </a:r>
          </a:p>
          <a:p>
            <a:pPr lvl="1" eaLnBrk="1" hangingPunct="1">
              <a:lnSpc>
                <a:spcPct val="80000"/>
              </a:lnSpc>
            </a:pPr>
            <a:r>
              <a:rPr lang="en-US" altLang="en-US" sz="2200" dirty="0"/>
              <a:t>US government savings bonds</a:t>
            </a:r>
          </a:p>
          <a:p>
            <a:pPr lvl="2" eaLnBrk="1" hangingPunct="1"/>
            <a:r>
              <a:rPr lang="en-US" altLang="en-US" sz="2200" dirty="0"/>
              <a:t>Liquidity: Only after 5 years. Must hold 1 year</a:t>
            </a:r>
          </a:p>
          <a:p>
            <a:pPr lvl="2" eaLnBrk="1" hangingPunct="1"/>
            <a:r>
              <a:rPr lang="en-US" altLang="en-US" sz="2200" dirty="0"/>
              <a:t>Required minimum balances: Higher</a:t>
            </a:r>
          </a:p>
          <a:p>
            <a:pPr lvl="2" eaLnBrk="1" hangingPunct="1"/>
            <a:r>
              <a:rPr lang="en-US" altLang="en-US" sz="2200" dirty="0"/>
              <a:t>Interest rates: Previous rates were variable.  Now they are fixed at 0.1% through April 2020</a:t>
            </a:r>
          </a:p>
          <a:p>
            <a:pPr lvl="2" eaLnBrk="1" hangingPunct="1"/>
            <a:r>
              <a:rPr lang="en-US" altLang="en-US" sz="2200" dirty="0"/>
              <a:t>Safety: Very</a:t>
            </a:r>
          </a:p>
          <a:p>
            <a:pPr lvl="2" eaLnBrk="1" hangingPunct="1"/>
            <a:r>
              <a:rPr lang="en-US" altLang="en-US" sz="2200" dirty="0"/>
              <a:t>Other features:  State and local income tax exempt, interest tax-free if spent on eligible college tuition, sold in $25 to $10,000 bonds</a:t>
            </a:r>
          </a:p>
          <a:p>
            <a:pPr lvl="2" eaLnBrk="1" hangingPunct="1"/>
            <a:r>
              <a:rPr lang="en-US" altLang="en-US" sz="2200" dirty="0"/>
              <a:t>Penalties for early withdrawal:  3 month before 5 years</a:t>
            </a:r>
          </a:p>
          <a:p>
            <a:pPr lvl="2" eaLnBrk="1" hangingPunct="1"/>
            <a:r>
              <a:rPr lang="en-US" altLang="en-US" sz="2200" dirty="0"/>
              <a:t>Source of information: www.savingsbonds.gov</a:t>
            </a:r>
          </a:p>
          <a:p>
            <a:pPr lvl="2" eaLnBrk="1" hangingPunct="1"/>
            <a:r>
              <a:rPr lang="en-US" altLang="en-US" sz="2200" dirty="0"/>
              <a:t>How to invest:  Purchase via website, $10,000/ year plus $5,000/year paper bonds from your IRS tax refund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63">
                                            <p:txEl>
                                              <p:pRg st="0" end="0"/>
                                            </p:txEl>
                                          </p:spTgt>
                                        </p:tgtEl>
                                        <p:attrNameLst>
                                          <p:attrName>style.visibility</p:attrName>
                                        </p:attrNameLst>
                                      </p:cBhvr>
                                      <p:to>
                                        <p:strVal val="visible"/>
                                      </p:to>
                                    </p:set>
                                    <p:anim calcmode="lin" valueType="num">
                                      <p:cBhvr additive="base">
                                        <p:cTn id="7" dur="500" fill="hold"/>
                                        <p:tgtEl>
                                          <p:spTgt spid="2457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7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63">
                                            <p:txEl>
                                              <p:pRg st="1" end="1"/>
                                            </p:txEl>
                                          </p:spTgt>
                                        </p:tgtEl>
                                        <p:attrNameLst>
                                          <p:attrName>style.visibility</p:attrName>
                                        </p:attrNameLst>
                                      </p:cBhvr>
                                      <p:to>
                                        <p:strVal val="visible"/>
                                      </p:to>
                                    </p:set>
                                    <p:anim calcmode="lin" valueType="num">
                                      <p:cBhvr additive="base">
                                        <p:cTn id="13" dur="500" fill="hold"/>
                                        <p:tgtEl>
                                          <p:spTgt spid="2457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5763">
                                            <p:txEl>
                                              <p:pRg st="2" end="2"/>
                                            </p:txEl>
                                          </p:spTgt>
                                        </p:tgtEl>
                                        <p:attrNameLst>
                                          <p:attrName>style.visibility</p:attrName>
                                        </p:attrNameLst>
                                      </p:cBhvr>
                                      <p:to>
                                        <p:strVal val="visible"/>
                                      </p:to>
                                    </p:set>
                                    <p:anim calcmode="lin" valueType="num">
                                      <p:cBhvr additive="base">
                                        <p:cTn id="17" dur="500" fill="hold"/>
                                        <p:tgtEl>
                                          <p:spTgt spid="2457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57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5763">
                                            <p:txEl>
                                              <p:pRg st="3" end="3"/>
                                            </p:txEl>
                                          </p:spTgt>
                                        </p:tgtEl>
                                        <p:attrNameLst>
                                          <p:attrName>style.visibility</p:attrName>
                                        </p:attrNameLst>
                                      </p:cBhvr>
                                      <p:to>
                                        <p:strVal val="visible"/>
                                      </p:to>
                                    </p:set>
                                    <p:anim calcmode="lin" valueType="num">
                                      <p:cBhvr additive="base">
                                        <p:cTn id="21" dur="500" fill="hold"/>
                                        <p:tgtEl>
                                          <p:spTgt spid="2457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57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5763">
                                            <p:txEl>
                                              <p:pRg st="4" end="4"/>
                                            </p:txEl>
                                          </p:spTgt>
                                        </p:tgtEl>
                                        <p:attrNameLst>
                                          <p:attrName>style.visibility</p:attrName>
                                        </p:attrNameLst>
                                      </p:cBhvr>
                                      <p:to>
                                        <p:strVal val="visible"/>
                                      </p:to>
                                    </p:set>
                                    <p:anim calcmode="lin" valueType="num">
                                      <p:cBhvr additive="base">
                                        <p:cTn id="25" dur="500" fill="hold"/>
                                        <p:tgtEl>
                                          <p:spTgt spid="2457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57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5763">
                                            <p:txEl>
                                              <p:pRg st="5" end="5"/>
                                            </p:txEl>
                                          </p:spTgt>
                                        </p:tgtEl>
                                        <p:attrNameLst>
                                          <p:attrName>style.visibility</p:attrName>
                                        </p:attrNameLst>
                                      </p:cBhvr>
                                      <p:to>
                                        <p:strVal val="visible"/>
                                      </p:to>
                                    </p:set>
                                    <p:anim calcmode="lin" valueType="num">
                                      <p:cBhvr additive="base">
                                        <p:cTn id="29" dur="500" fill="hold"/>
                                        <p:tgtEl>
                                          <p:spTgt spid="2457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576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5763">
                                            <p:txEl>
                                              <p:pRg st="6" end="6"/>
                                            </p:txEl>
                                          </p:spTgt>
                                        </p:tgtEl>
                                        <p:attrNameLst>
                                          <p:attrName>style.visibility</p:attrName>
                                        </p:attrNameLst>
                                      </p:cBhvr>
                                      <p:to>
                                        <p:strVal val="visible"/>
                                      </p:to>
                                    </p:set>
                                    <p:anim calcmode="lin" valueType="num">
                                      <p:cBhvr additive="base">
                                        <p:cTn id="33" dur="500" fill="hold"/>
                                        <p:tgtEl>
                                          <p:spTgt spid="2457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576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45763">
                                            <p:txEl>
                                              <p:pRg st="7" end="7"/>
                                            </p:txEl>
                                          </p:spTgt>
                                        </p:tgtEl>
                                        <p:attrNameLst>
                                          <p:attrName>style.visibility</p:attrName>
                                        </p:attrNameLst>
                                      </p:cBhvr>
                                      <p:to>
                                        <p:strVal val="visible"/>
                                      </p:to>
                                    </p:set>
                                    <p:anim calcmode="lin" valueType="num">
                                      <p:cBhvr additive="base">
                                        <p:cTn id="37" dur="500" fill="hold"/>
                                        <p:tgtEl>
                                          <p:spTgt spid="2457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576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45763">
                                            <p:txEl>
                                              <p:pRg st="8" end="8"/>
                                            </p:txEl>
                                          </p:spTgt>
                                        </p:tgtEl>
                                        <p:attrNameLst>
                                          <p:attrName>style.visibility</p:attrName>
                                        </p:attrNameLst>
                                      </p:cBhvr>
                                      <p:to>
                                        <p:strVal val="visible"/>
                                      </p:to>
                                    </p:set>
                                    <p:anim calcmode="lin" valueType="num">
                                      <p:cBhvr additive="base">
                                        <p:cTn id="41" dur="500" fill="hold"/>
                                        <p:tgtEl>
                                          <p:spTgt spid="24576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4576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45763">
                                            <p:txEl>
                                              <p:pRg st="9" end="9"/>
                                            </p:txEl>
                                          </p:spTgt>
                                        </p:tgtEl>
                                        <p:attrNameLst>
                                          <p:attrName>style.visibility</p:attrName>
                                        </p:attrNameLst>
                                      </p:cBhvr>
                                      <p:to>
                                        <p:strVal val="visible"/>
                                      </p:to>
                                    </p:set>
                                    <p:anim calcmode="lin" valueType="num">
                                      <p:cBhvr additive="base">
                                        <p:cTn id="45" dur="500" fill="hold"/>
                                        <p:tgtEl>
                                          <p:spTgt spid="24576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4576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uiExpand="1"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Slide Number Placeholder 3"/>
          <p:cNvSpPr>
            <a:spLocks noGrp="1"/>
          </p:cNvSpPr>
          <p:nvPr>
            <p:ph type="sldNum" sz="quarter" idx="4294967295"/>
          </p:nvPr>
        </p:nvSpPr>
        <p:spPr bwMode="auto">
          <a:xfrm>
            <a:off x="8686800" y="6172200"/>
            <a:ext cx="4572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46CA9762-869D-4728-8638-BF3D693784B7}" type="slidenum">
              <a:rPr lang="en-US" altLang="en-US" sz="1200"/>
              <a:pPr eaLnBrk="1" hangingPunct="1">
                <a:spcBef>
                  <a:spcPct val="0"/>
                </a:spcBef>
                <a:buFontTx/>
                <a:buNone/>
              </a:pPr>
              <a:t>33</a:t>
            </a:fld>
            <a:endParaRPr lang="en-US" altLang="en-US" sz="1200" dirty="0"/>
          </a:p>
        </p:txBody>
      </p:sp>
      <p:sp>
        <p:nvSpPr>
          <p:cNvPr id="5" name="Text Box 15">
            <a:extLst>
              <a:ext uri="{FF2B5EF4-FFF2-40B4-BE49-F238E27FC236}">
                <a16:creationId xmlns:a16="http://schemas.microsoft.com/office/drawing/2014/main" id="{280F9563-D9E4-457C-A940-00E7903A28DD}"/>
              </a:ext>
            </a:extLst>
          </p:cNvPr>
          <p:cNvSpPr txBox="1">
            <a:spLocks noChangeArrowheads="1"/>
          </p:cNvSpPr>
          <p:nvPr/>
        </p:nvSpPr>
        <p:spPr bwMode="auto">
          <a:xfrm>
            <a:off x="914400" y="6248400"/>
            <a:ext cx="434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Treasurydirect.org 2020/01/22</a:t>
            </a:r>
          </a:p>
        </p:txBody>
      </p:sp>
      <p:pic>
        <p:nvPicPr>
          <p:cNvPr id="2" name="Picture 1"/>
          <p:cNvPicPr>
            <a:picLocks noChangeAspect="1"/>
          </p:cNvPicPr>
          <p:nvPr/>
        </p:nvPicPr>
        <p:blipFill>
          <a:blip r:embed="rId3"/>
          <a:stretch>
            <a:fillRect/>
          </a:stretch>
        </p:blipFill>
        <p:spPr>
          <a:xfrm>
            <a:off x="914400" y="685800"/>
            <a:ext cx="7315200" cy="55626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33400" y="609600"/>
            <a:ext cx="8382000" cy="1143000"/>
          </a:xfrm>
        </p:spPr>
        <p:txBody>
          <a:bodyPr/>
          <a:lstStyle/>
          <a:p>
            <a:pPr eaLnBrk="1" hangingPunct="1"/>
            <a:r>
              <a:rPr lang="en-US" altLang="en-US" dirty="0"/>
              <a:t>Cash Management </a:t>
            </a:r>
            <a:r>
              <a:rPr lang="en-US" altLang="en-US" sz="2400" dirty="0"/>
              <a:t>(continued)</a:t>
            </a:r>
          </a:p>
        </p:txBody>
      </p:sp>
      <p:sp>
        <p:nvSpPr>
          <p:cNvPr id="197635" name="Rectangle 3"/>
          <p:cNvSpPr>
            <a:spLocks noGrp="1" noChangeArrowheads="1"/>
          </p:cNvSpPr>
          <p:nvPr>
            <p:ph idx="1"/>
          </p:nvPr>
        </p:nvSpPr>
        <p:spPr>
          <a:xfrm>
            <a:off x="914400" y="1600200"/>
            <a:ext cx="7848600" cy="5257800"/>
          </a:xfrm>
        </p:spPr>
        <p:txBody>
          <a:bodyPr/>
          <a:lstStyle/>
          <a:p>
            <a:pPr eaLnBrk="1" hangingPunct="1">
              <a:lnSpc>
                <a:spcPct val="80000"/>
              </a:lnSpc>
            </a:pPr>
            <a:r>
              <a:rPr lang="en-US" altLang="en-US" dirty="0"/>
              <a:t>U.S. Series I Savings Bonds</a:t>
            </a:r>
            <a:r>
              <a:rPr lang="en-US" altLang="en-US" sz="2400" dirty="0"/>
              <a:t> </a:t>
            </a:r>
            <a:r>
              <a:rPr lang="en-US" altLang="en-US" dirty="0"/>
              <a:t>(inflation linked) </a:t>
            </a:r>
          </a:p>
          <a:p>
            <a:pPr lvl="1" eaLnBrk="1" hangingPunct="1">
              <a:lnSpc>
                <a:spcPct val="80000"/>
              </a:lnSpc>
            </a:pPr>
            <a:r>
              <a:rPr lang="en-US" altLang="en-US" dirty="0"/>
              <a:t>US government savings bonds</a:t>
            </a:r>
          </a:p>
          <a:p>
            <a:pPr lvl="2" eaLnBrk="1" hangingPunct="1">
              <a:spcBef>
                <a:spcPts val="300"/>
              </a:spcBef>
            </a:pPr>
            <a:r>
              <a:rPr lang="en-US" altLang="en-US" sz="2200" dirty="0"/>
              <a:t>Liquidity: Very, after 5 years.  Must hold at least 1 year</a:t>
            </a:r>
          </a:p>
          <a:p>
            <a:pPr lvl="2" eaLnBrk="1" hangingPunct="1">
              <a:spcBef>
                <a:spcPts val="300"/>
              </a:spcBef>
            </a:pPr>
            <a:r>
              <a:rPr lang="en-US" altLang="en-US" sz="2200" dirty="0"/>
              <a:t>Required minimum balances: Minimal ($25)</a:t>
            </a:r>
          </a:p>
          <a:p>
            <a:pPr lvl="2" eaLnBrk="1" hangingPunct="1">
              <a:spcBef>
                <a:spcPts val="300"/>
              </a:spcBef>
            </a:pPr>
            <a:r>
              <a:rPr lang="en-US" altLang="en-US" sz="2200" dirty="0"/>
              <a:t>Interest rates: inflation linked, 2.22% until April 2020</a:t>
            </a:r>
          </a:p>
          <a:p>
            <a:pPr lvl="2" eaLnBrk="1" hangingPunct="1">
              <a:spcBef>
                <a:spcPts val="300"/>
              </a:spcBef>
            </a:pPr>
            <a:r>
              <a:rPr lang="en-US" altLang="en-US" sz="2200" dirty="0"/>
              <a:t>Safety: Very, guaranteed</a:t>
            </a:r>
          </a:p>
          <a:p>
            <a:pPr lvl="2" eaLnBrk="1" hangingPunct="1">
              <a:spcBef>
                <a:spcPts val="300"/>
              </a:spcBef>
            </a:pPr>
            <a:r>
              <a:rPr lang="en-US" altLang="en-US" sz="2200" dirty="0"/>
              <a:t>Other features: Taxed only in year cashed, interest tax-free if spent on eligible college tuition, interest income free from state and local taxation, sold in $25 to $10,000 bonds</a:t>
            </a:r>
          </a:p>
          <a:p>
            <a:pPr lvl="2" eaLnBrk="1" hangingPunct="1">
              <a:spcBef>
                <a:spcPts val="300"/>
              </a:spcBef>
            </a:pPr>
            <a:r>
              <a:rPr lang="en-US" altLang="en-US" sz="2200" dirty="0"/>
              <a:t>Penalties:  Yes, 3 month penalty before 5 years</a:t>
            </a:r>
          </a:p>
          <a:p>
            <a:pPr lvl="2" eaLnBrk="1" hangingPunct="1">
              <a:spcBef>
                <a:spcPts val="300"/>
              </a:spcBef>
            </a:pPr>
            <a:r>
              <a:rPr lang="en-US" altLang="en-US" sz="2200" dirty="0"/>
              <a:t>Source of information:  </a:t>
            </a:r>
            <a:r>
              <a:rPr lang="en-US" altLang="en-US" sz="2200" dirty="0">
                <a:hlinkClick r:id="rId2"/>
              </a:rPr>
              <a:t>www.treasurydirect.gov</a:t>
            </a:r>
            <a:endParaRPr lang="en-US" altLang="en-US" sz="2200" dirty="0"/>
          </a:p>
          <a:p>
            <a:pPr lvl="2" eaLnBrk="1" hangingPunct="1">
              <a:spcBef>
                <a:spcPts val="300"/>
              </a:spcBef>
            </a:pPr>
            <a:r>
              <a:rPr lang="en-US" altLang="en-US" sz="2200" dirty="0"/>
              <a:t>How to invest:  Purchase via website, $10,000/ year plus $5,000/ year in paper bonds from your IRS tax refund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 calcmode="lin" valueType="num">
                                      <p:cBhvr additive="base">
                                        <p:cTn id="7" dur="500" fill="hold"/>
                                        <p:tgtEl>
                                          <p:spTgt spid="197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76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7635">
                                            <p:txEl>
                                              <p:pRg st="1" end="1"/>
                                            </p:txEl>
                                          </p:spTgt>
                                        </p:tgtEl>
                                        <p:attrNameLst>
                                          <p:attrName>style.visibility</p:attrName>
                                        </p:attrNameLst>
                                      </p:cBhvr>
                                      <p:to>
                                        <p:strVal val="visible"/>
                                      </p:to>
                                    </p:set>
                                    <p:anim calcmode="lin" valueType="num">
                                      <p:cBhvr additive="base">
                                        <p:cTn id="13" dur="500" fill="hold"/>
                                        <p:tgtEl>
                                          <p:spTgt spid="1976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76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7635">
                                            <p:txEl>
                                              <p:pRg st="2" end="2"/>
                                            </p:txEl>
                                          </p:spTgt>
                                        </p:tgtEl>
                                        <p:attrNameLst>
                                          <p:attrName>style.visibility</p:attrName>
                                        </p:attrNameLst>
                                      </p:cBhvr>
                                      <p:to>
                                        <p:strVal val="visible"/>
                                      </p:to>
                                    </p:set>
                                    <p:anim calcmode="lin" valueType="num">
                                      <p:cBhvr additive="base">
                                        <p:cTn id="17" dur="500" fill="hold"/>
                                        <p:tgtEl>
                                          <p:spTgt spid="1976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76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7635">
                                            <p:txEl>
                                              <p:pRg st="3" end="3"/>
                                            </p:txEl>
                                          </p:spTgt>
                                        </p:tgtEl>
                                        <p:attrNameLst>
                                          <p:attrName>style.visibility</p:attrName>
                                        </p:attrNameLst>
                                      </p:cBhvr>
                                      <p:to>
                                        <p:strVal val="visible"/>
                                      </p:to>
                                    </p:set>
                                    <p:anim calcmode="lin" valueType="num">
                                      <p:cBhvr additive="base">
                                        <p:cTn id="21" dur="500" fill="hold"/>
                                        <p:tgtEl>
                                          <p:spTgt spid="1976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76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7635">
                                            <p:txEl>
                                              <p:pRg st="4" end="4"/>
                                            </p:txEl>
                                          </p:spTgt>
                                        </p:tgtEl>
                                        <p:attrNameLst>
                                          <p:attrName>style.visibility</p:attrName>
                                        </p:attrNameLst>
                                      </p:cBhvr>
                                      <p:to>
                                        <p:strVal val="visible"/>
                                      </p:to>
                                    </p:set>
                                    <p:anim calcmode="lin" valueType="num">
                                      <p:cBhvr additive="base">
                                        <p:cTn id="25" dur="500" fill="hold"/>
                                        <p:tgtEl>
                                          <p:spTgt spid="1976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76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7635">
                                            <p:txEl>
                                              <p:pRg st="5" end="5"/>
                                            </p:txEl>
                                          </p:spTgt>
                                        </p:tgtEl>
                                        <p:attrNameLst>
                                          <p:attrName>style.visibility</p:attrName>
                                        </p:attrNameLst>
                                      </p:cBhvr>
                                      <p:to>
                                        <p:strVal val="visible"/>
                                      </p:to>
                                    </p:set>
                                    <p:anim calcmode="lin" valueType="num">
                                      <p:cBhvr additive="base">
                                        <p:cTn id="29" dur="500" fill="hold"/>
                                        <p:tgtEl>
                                          <p:spTgt spid="1976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76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7635">
                                            <p:txEl>
                                              <p:pRg st="6" end="6"/>
                                            </p:txEl>
                                          </p:spTgt>
                                        </p:tgtEl>
                                        <p:attrNameLst>
                                          <p:attrName>style.visibility</p:attrName>
                                        </p:attrNameLst>
                                      </p:cBhvr>
                                      <p:to>
                                        <p:strVal val="visible"/>
                                      </p:to>
                                    </p:set>
                                    <p:anim calcmode="lin" valueType="num">
                                      <p:cBhvr additive="base">
                                        <p:cTn id="33" dur="500" fill="hold"/>
                                        <p:tgtEl>
                                          <p:spTgt spid="1976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763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7635">
                                            <p:txEl>
                                              <p:pRg st="7" end="7"/>
                                            </p:txEl>
                                          </p:spTgt>
                                        </p:tgtEl>
                                        <p:attrNameLst>
                                          <p:attrName>style.visibility</p:attrName>
                                        </p:attrNameLst>
                                      </p:cBhvr>
                                      <p:to>
                                        <p:strVal val="visible"/>
                                      </p:to>
                                    </p:set>
                                    <p:anim calcmode="lin" valueType="num">
                                      <p:cBhvr additive="base">
                                        <p:cTn id="37" dur="500" fill="hold"/>
                                        <p:tgtEl>
                                          <p:spTgt spid="19763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763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97635">
                                            <p:txEl>
                                              <p:pRg st="8" end="8"/>
                                            </p:txEl>
                                          </p:spTgt>
                                        </p:tgtEl>
                                        <p:attrNameLst>
                                          <p:attrName>style.visibility</p:attrName>
                                        </p:attrNameLst>
                                      </p:cBhvr>
                                      <p:to>
                                        <p:strVal val="visible"/>
                                      </p:to>
                                    </p:set>
                                    <p:anim calcmode="lin" valueType="num">
                                      <p:cBhvr additive="base">
                                        <p:cTn id="41" dur="500" fill="hold"/>
                                        <p:tgtEl>
                                          <p:spTgt spid="19763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763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97635">
                                            <p:txEl>
                                              <p:pRg st="9" end="9"/>
                                            </p:txEl>
                                          </p:spTgt>
                                        </p:tgtEl>
                                        <p:attrNameLst>
                                          <p:attrName>style.visibility</p:attrName>
                                        </p:attrNameLst>
                                      </p:cBhvr>
                                      <p:to>
                                        <p:strVal val="visible"/>
                                      </p:to>
                                    </p:set>
                                    <p:anim calcmode="lin" valueType="num">
                                      <p:cBhvr additive="base">
                                        <p:cTn id="45" dur="500" fill="hold"/>
                                        <p:tgtEl>
                                          <p:spTgt spid="19763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9763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uiExpand="1"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Slide Number Placeholder 4"/>
          <p:cNvSpPr>
            <a:spLocks noGrp="1"/>
          </p:cNvSpPr>
          <p:nvPr>
            <p:ph type="sldNum" sz="quarter" idx="4294967295"/>
          </p:nvPr>
        </p:nvSpPr>
        <p:spPr bwMode="auto">
          <a:xfrm>
            <a:off x="8686800" y="6172200"/>
            <a:ext cx="4572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0C81D460-28B3-45EB-977C-6AE830FAE7CC}" type="slidenum">
              <a:rPr lang="en-US" altLang="en-US" sz="1200"/>
              <a:pPr eaLnBrk="1" hangingPunct="1">
                <a:spcBef>
                  <a:spcPct val="0"/>
                </a:spcBef>
                <a:buFontTx/>
                <a:buNone/>
              </a:pPr>
              <a:t>35</a:t>
            </a:fld>
            <a:endParaRPr lang="en-US" altLang="en-US" sz="1200" dirty="0"/>
          </a:p>
        </p:txBody>
      </p:sp>
      <p:pic>
        <p:nvPicPr>
          <p:cNvPr id="430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352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 name="Text Box 15">
            <a:extLst>
              <a:ext uri="{FF2B5EF4-FFF2-40B4-BE49-F238E27FC236}">
                <a16:creationId xmlns:a16="http://schemas.microsoft.com/office/drawing/2014/main" id="{9F50769C-291A-429C-B4B0-3B1C94AF66BA}"/>
              </a:ext>
            </a:extLst>
          </p:cNvPr>
          <p:cNvSpPr txBox="1">
            <a:spLocks noChangeArrowheads="1"/>
          </p:cNvSpPr>
          <p:nvPr/>
        </p:nvSpPr>
        <p:spPr bwMode="auto">
          <a:xfrm>
            <a:off x="914400" y="6248400"/>
            <a:ext cx="434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Treasurydirect.org 2020/01/22</a:t>
            </a:r>
          </a:p>
        </p:txBody>
      </p:sp>
      <p:pic>
        <p:nvPicPr>
          <p:cNvPr id="3" name="Picture 2"/>
          <p:cNvPicPr>
            <a:picLocks noChangeAspect="1"/>
          </p:cNvPicPr>
          <p:nvPr/>
        </p:nvPicPr>
        <p:blipFill>
          <a:blip r:embed="rId4"/>
          <a:stretch>
            <a:fillRect/>
          </a:stretch>
        </p:blipFill>
        <p:spPr>
          <a:xfrm>
            <a:off x="914400" y="762000"/>
            <a:ext cx="7315200" cy="54102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altLang="en-US" dirty="0"/>
              <a:t>US Series EE/I Bond Income Limits</a:t>
            </a:r>
          </a:p>
        </p:txBody>
      </p:sp>
      <p:sp>
        <p:nvSpPr>
          <p:cNvPr id="3" name="Content Placeholder 2"/>
          <p:cNvSpPr>
            <a:spLocks noGrp="1"/>
          </p:cNvSpPr>
          <p:nvPr>
            <p:ph idx="1"/>
          </p:nvPr>
        </p:nvSpPr>
        <p:spPr>
          <a:xfrm>
            <a:off x="928688" y="1608138"/>
            <a:ext cx="7286625" cy="4419600"/>
          </a:xfrm>
        </p:spPr>
        <p:txBody>
          <a:bodyPr/>
          <a:lstStyle/>
          <a:p>
            <a:pPr eaLnBrk="1" hangingPunct="1">
              <a:defRPr/>
            </a:pPr>
            <a:r>
              <a:rPr lang="en-US" sz="2200" dirty="0">
                <a:uFill>
                  <a:solidFill>
                    <a:schemeClr val="tx1"/>
                  </a:solidFill>
                </a:uFill>
              </a:rPr>
              <a:t>If your Modified Adjusted Gross Income is above specified limits in the year bonds are cashed, you cannot exclude the interest income from your income taxes.  The limits are:</a:t>
            </a:r>
          </a:p>
          <a:p>
            <a:pPr eaLnBrk="1" hangingPunct="1">
              <a:defRPr/>
            </a:pPr>
            <a:r>
              <a:rPr lang="en-US" sz="2200" u="sng" dirty="0">
                <a:uFill>
                  <a:solidFill>
                    <a:schemeClr val="tx1"/>
                  </a:solidFill>
                </a:uFill>
              </a:rPr>
              <a:t>Year		Filing Single        Married Filing Jointly</a:t>
            </a:r>
            <a:r>
              <a:rPr lang="en-US" sz="2200" dirty="0">
                <a:uFill>
                  <a:solidFill>
                    <a:schemeClr val="tx1"/>
                  </a:solidFill>
                </a:uFill>
              </a:rPr>
              <a:t> </a:t>
            </a:r>
          </a:p>
          <a:p>
            <a:pPr eaLnBrk="1" hangingPunct="1">
              <a:defRPr/>
            </a:pPr>
            <a:r>
              <a:rPr lang="en-US" sz="2000" dirty="0">
                <a:uFill>
                  <a:solidFill>
                    <a:schemeClr val="tx1"/>
                  </a:solidFill>
                </a:uFill>
              </a:rPr>
              <a:t>2016		$77,550-92,550		$116,300-146,300 </a:t>
            </a:r>
          </a:p>
          <a:p>
            <a:pPr eaLnBrk="1" hangingPunct="1">
              <a:defRPr/>
            </a:pPr>
            <a:r>
              <a:rPr lang="en-US" sz="2000" dirty="0">
                <a:uFill>
                  <a:solidFill>
                    <a:schemeClr val="tx1"/>
                  </a:solidFill>
                </a:uFill>
              </a:rPr>
              <a:t>2017		$78,150-93,150		$117,250-147,250 </a:t>
            </a:r>
          </a:p>
          <a:p>
            <a:pPr eaLnBrk="1" hangingPunct="1">
              <a:defRPr/>
            </a:pPr>
            <a:r>
              <a:rPr lang="en-US" sz="2000" dirty="0"/>
              <a:t>2018		$79,700-94,700		$119,550-149,550</a:t>
            </a:r>
          </a:p>
          <a:p>
            <a:pPr eaLnBrk="1" hangingPunct="1">
              <a:defRPr/>
            </a:pPr>
            <a:r>
              <a:rPr lang="en-US" altLang="en-US" sz="2000" dirty="0"/>
              <a:t>2019		$81,100-96,100		$121,600-151,600 </a:t>
            </a:r>
          </a:p>
          <a:p>
            <a:pPr eaLnBrk="1" hangingPunct="1">
              <a:defRPr/>
            </a:pPr>
            <a:r>
              <a:rPr lang="en-US" sz="2000" dirty="0">
                <a:uFill>
                  <a:solidFill>
                    <a:schemeClr val="tx1"/>
                  </a:solidFill>
                </a:uFill>
              </a:rPr>
              <a:t>2020		$82,350-	97,350		$123,350-153,550</a:t>
            </a:r>
          </a:p>
          <a:p>
            <a:pPr eaLnBrk="1" hangingPunct="1">
              <a:defRPr/>
            </a:pPr>
            <a:r>
              <a:rPr lang="en-US" sz="2200" dirty="0">
                <a:uFill>
                  <a:solidFill>
                    <a:schemeClr val="tx1"/>
                  </a:solidFill>
                </a:uFill>
              </a:rPr>
              <a:t>Your modified Adjusted Gross Income is your adjusted gross income adding back certain items such as foreign income, foreign-housing deductions, student-loan deductions, IRA-contribution deductions and deductions for higher-education costs  (see IRS Form 8815)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dirty="0"/>
              <a:t>Sources of Cash </a:t>
            </a:r>
            <a:br>
              <a:rPr lang="en-US" altLang="en-US" dirty="0"/>
            </a:br>
            <a:r>
              <a:rPr lang="en-US" altLang="en-US" dirty="0"/>
              <a:t>Management Information</a:t>
            </a:r>
          </a:p>
        </p:txBody>
      </p:sp>
      <p:sp>
        <p:nvSpPr>
          <p:cNvPr id="295939" name="Rectangle 3"/>
          <p:cNvSpPr>
            <a:spLocks noGrp="1" noChangeArrowheads="1"/>
          </p:cNvSpPr>
          <p:nvPr>
            <p:ph idx="1"/>
          </p:nvPr>
        </p:nvSpPr>
        <p:spPr>
          <a:xfrm>
            <a:off x="914400" y="1600200"/>
            <a:ext cx="7696200" cy="4895850"/>
          </a:xfrm>
        </p:spPr>
        <p:txBody>
          <a:bodyPr/>
          <a:lstStyle/>
          <a:p>
            <a:pPr eaLnBrk="1" hangingPunct="1">
              <a:lnSpc>
                <a:spcPct val="90000"/>
              </a:lnSpc>
            </a:pPr>
            <a:r>
              <a:rPr lang="en-US" altLang="en-US" sz="2400" dirty="0"/>
              <a:t>Graphs:  </a:t>
            </a:r>
          </a:p>
          <a:p>
            <a:pPr lvl="1" eaLnBrk="1" hangingPunct="1">
              <a:lnSpc>
                <a:spcPct val="90000"/>
              </a:lnSpc>
            </a:pPr>
            <a:r>
              <a:rPr lang="en-US" altLang="en-US" dirty="0"/>
              <a:t>Bankrate.com (Firefox browser works best)</a:t>
            </a:r>
          </a:p>
          <a:p>
            <a:pPr lvl="1" eaLnBrk="1" hangingPunct="1">
              <a:lnSpc>
                <a:spcPct val="90000"/>
              </a:lnSpc>
            </a:pPr>
            <a:r>
              <a:rPr lang="en-US" altLang="en-US" dirty="0">
                <a:hlinkClick r:id="rId2"/>
              </a:rPr>
              <a:t>http://www.bankrate.com/brm/graphs/graph_trend.asp</a:t>
            </a:r>
            <a:r>
              <a:rPr lang="en-US" altLang="en-US" dirty="0"/>
              <a:t>? </a:t>
            </a:r>
          </a:p>
          <a:p>
            <a:pPr eaLnBrk="1" hangingPunct="1">
              <a:lnSpc>
                <a:spcPct val="90000"/>
              </a:lnSpc>
            </a:pPr>
            <a:r>
              <a:rPr lang="en-US" altLang="en-US" sz="2400" dirty="0"/>
              <a:t>Interest Rate Data:</a:t>
            </a:r>
          </a:p>
          <a:p>
            <a:pPr lvl="1" eaLnBrk="1" hangingPunct="1">
              <a:lnSpc>
                <a:spcPct val="90000"/>
              </a:lnSpc>
            </a:pPr>
            <a:r>
              <a:rPr lang="en-US" altLang="en-US" dirty="0"/>
              <a:t>Wall Street Journal: Money Rates, Consumer Rates</a:t>
            </a:r>
          </a:p>
          <a:p>
            <a:pPr eaLnBrk="1" hangingPunct="1">
              <a:lnSpc>
                <a:spcPct val="90000"/>
              </a:lnSpc>
            </a:pPr>
            <a:r>
              <a:rPr lang="en-US" altLang="en-US" sz="2400" dirty="0"/>
              <a:t>U.S. Savings Bonds:</a:t>
            </a:r>
          </a:p>
          <a:p>
            <a:pPr lvl="1" eaLnBrk="1" hangingPunct="1">
              <a:lnSpc>
                <a:spcPct val="90000"/>
              </a:lnSpc>
            </a:pPr>
            <a:r>
              <a:rPr lang="en-US" altLang="en-US" dirty="0"/>
              <a:t>www.treasurydirect.gov</a:t>
            </a:r>
          </a:p>
          <a:p>
            <a:pPr eaLnBrk="1" hangingPunct="1">
              <a:lnSpc>
                <a:spcPct val="90000"/>
              </a:lnSpc>
            </a:pPr>
            <a:r>
              <a:rPr lang="en-US" altLang="en-US" sz="2400" dirty="0"/>
              <a:t>Other Financial Websites</a:t>
            </a:r>
          </a:p>
          <a:p>
            <a:pPr lvl="1" eaLnBrk="1" hangingPunct="1">
              <a:lnSpc>
                <a:spcPct val="90000"/>
              </a:lnSpc>
            </a:pPr>
            <a:r>
              <a:rPr lang="en-US" altLang="en-US" dirty="0"/>
              <a:t>CNN Money, Yahoo Finance</a:t>
            </a:r>
          </a:p>
          <a:p>
            <a:pPr lvl="1" eaLnBrk="1" hangingPunct="1">
              <a:lnSpc>
                <a:spcPct val="90000"/>
              </a:lnSpc>
            </a:pPr>
            <a:r>
              <a:rPr lang="en-US" altLang="en-US" dirty="0"/>
              <a:t>BYU Libraries</a:t>
            </a:r>
          </a:p>
          <a:p>
            <a:pPr lvl="1" eaLnBrk="1" hangingPunct="1">
              <a:lnSpc>
                <a:spcPct val="90000"/>
              </a:lnSpc>
            </a:pPr>
            <a:r>
              <a:rPr lang="en-US" altLang="en-US" dirty="0"/>
              <a:t>Bloomberg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5939">
                                            <p:txEl>
                                              <p:pRg st="1" end="1"/>
                                            </p:txEl>
                                          </p:spTgt>
                                        </p:tgtEl>
                                        <p:attrNameLst>
                                          <p:attrName>style.visibility</p:attrName>
                                        </p:attrNameLst>
                                      </p:cBhvr>
                                      <p:to>
                                        <p:strVal val="visible"/>
                                      </p:to>
                                    </p:set>
                                    <p:anim calcmode="lin" valueType="num">
                                      <p:cBhvr additive="base">
                                        <p:cTn id="11" dur="500" fill="hold"/>
                                        <p:tgtEl>
                                          <p:spTgt spid="2959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959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5939">
                                            <p:txEl>
                                              <p:pRg st="2" end="2"/>
                                            </p:txEl>
                                          </p:spTgt>
                                        </p:tgtEl>
                                        <p:attrNameLst>
                                          <p:attrName>style.visibility</p:attrName>
                                        </p:attrNameLst>
                                      </p:cBhvr>
                                      <p:to>
                                        <p:strVal val="visible"/>
                                      </p:to>
                                    </p:set>
                                    <p:anim calcmode="lin" valueType="num">
                                      <p:cBhvr additive="base">
                                        <p:cTn id="15" dur="500" fill="hold"/>
                                        <p:tgtEl>
                                          <p:spTgt spid="2959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593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5939">
                                            <p:txEl>
                                              <p:pRg st="3" end="3"/>
                                            </p:txEl>
                                          </p:spTgt>
                                        </p:tgtEl>
                                        <p:attrNameLst>
                                          <p:attrName>style.visibility</p:attrName>
                                        </p:attrNameLst>
                                      </p:cBhvr>
                                      <p:to>
                                        <p:strVal val="visible"/>
                                      </p:to>
                                    </p:set>
                                    <p:anim calcmode="lin" valueType="num">
                                      <p:cBhvr additive="base">
                                        <p:cTn id="19" dur="500" fill="hold"/>
                                        <p:tgtEl>
                                          <p:spTgt spid="2959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593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5939">
                                            <p:txEl>
                                              <p:pRg st="4" end="4"/>
                                            </p:txEl>
                                          </p:spTgt>
                                        </p:tgtEl>
                                        <p:attrNameLst>
                                          <p:attrName>style.visibility</p:attrName>
                                        </p:attrNameLst>
                                      </p:cBhvr>
                                      <p:to>
                                        <p:strVal val="visible"/>
                                      </p:to>
                                    </p:set>
                                    <p:anim calcmode="lin" valueType="num">
                                      <p:cBhvr additive="base">
                                        <p:cTn id="23" dur="500" fill="hold"/>
                                        <p:tgtEl>
                                          <p:spTgt spid="29593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95939">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95939">
                                            <p:txEl>
                                              <p:pRg st="5" end="5"/>
                                            </p:txEl>
                                          </p:spTgt>
                                        </p:tgtEl>
                                        <p:attrNameLst>
                                          <p:attrName>style.visibility</p:attrName>
                                        </p:attrNameLst>
                                      </p:cBhvr>
                                      <p:to>
                                        <p:strVal val="visible"/>
                                      </p:to>
                                    </p:set>
                                    <p:anim calcmode="lin" valueType="num">
                                      <p:cBhvr additive="base">
                                        <p:cTn id="27" dur="500" fill="hold"/>
                                        <p:tgtEl>
                                          <p:spTgt spid="295939">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95939">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95939">
                                            <p:txEl>
                                              <p:pRg st="6" end="6"/>
                                            </p:txEl>
                                          </p:spTgt>
                                        </p:tgtEl>
                                        <p:attrNameLst>
                                          <p:attrName>style.visibility</p:attrName>
                                        </p:attrNameLst>
                                      </p:cBhvr>
                                      <p:to>
                                        <p:strVal val="visible"/>
                                      </p:to>
                                    </p:set>
                                    <p:anim calcmode="lin" valueType="num">
                                      <p:cBhvr additive="base">
                                        <p:cTn id="31" dur="500" fill="hold"/>
                                        <p:tgtEl>
                                          <p:spTgt spid="295939">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5939">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95939">
                                            <p:txEl>
                                              <p:pRg st="7" end="7"/>
                                            </p:txEl>
                                          </p:spTgt>
                                        </p:tgtEl>
                                        <p:attrNameLst>
                                          <p:attrName>style.visibility</p:attrName>
                                        </p:attrNameLst>
                                      </p:cBhvr>
                                      <p:to>
                                        <p:strVal val="visible"/>
                                      </p:to>
                                    </p:set>
                                    <p:anim calcmode="lin" valueType="num">
                                      <p:cBhvr additive="base">
                                        <p:cTn id="35" dur="500" fill="hold"/>
                                        <p:tgtEl>
                                          <p:spTgt spid="295939">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95939">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95939">
                                            <p:txEl>
                                              <p:pRg st="8" end="8"/>
                                            </p:txEl>
                                          </p:spTgt>
                                        </p:tgtEl>
                                        <p:attrNameLst>
                                          <p:attrName>style.visibility</p:attrName>
                                        </p:attrNameLst>
                                      </p:cBhvr>
                                      <p:to>
                                        <p:strVal val="visible"/>
                                      </p:to>
                                    </p:set>
                                    <p:anim calcmode="lin" valueType="num">
                                      <p:cBhvr additive="base">
                                        <p:cTn id="39" dur="500" fill="hold"/>
                                        <p:tgtEl>
                                          <p:spTgt spid="295939">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95939">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95939">
                                            <p:txEl>
                                              <p:pRg st="9" end="9"/>
                                            </p:txEl>
                                          </p:spTgt>
                                        </p:tgtEl>
                                        <p:attrNameLst>
                                          <p:attrName>style.visibility</p:attrName>
                                        </p:attrNameLst>
                                      </p:cBhvr>
                                      <p:to>
                                        <p:strVal val="visible"/>
                                      </p:to>
                                    </p:set>
                                    <p:anim calcmode="lin" valueType="num">
                                      <p:cBhvr additive="base">
                                        <p:cTn id="43" dur="500" fill="hold"/>
                                        <p:tgtEl>
                                          <p:spTgt spid="295939">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95939">
                                            <p:txEl>
                                              <p:pRg st="9" end="9"/>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95939">
                                            <p:txEl>
                                              <p:pRg st="10" end="10"/>
                                            </p:txEl>
                                          </p:spTgt>
                                        </p:tgtEl>
                                        <p:attrNameLst>
                                          <p:attrName>style.visibility</p:attrName>
                                        </p:attrNameLst>
                                      </p:cBhvr>
                                      <p:to>
                                        <p:strVal val="visible"/>
                                      </p:to>
                                    </p:set>
                                    <p:anim calcmode="lin" valueType="num">
                                      <p:cBhvr additive="base">
                                        <p:cTn id="47" dur="500" fill="hold"/>
                                        <p:tgtEl>
                                          <p:spTgt spid="295939">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9593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allAtOnce"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 y="76200"/>
            <a:ext cx="8915400" cy="6646468"/>
          </a:xfrm>
          <a:prstGeom prst="rect">
            <a:avLst/>
          </a:prstGeom>
        </p:spPr>
      </p:pic>
    </p:spTree>
    <p:extLst>
      <p:ext uri="{BB962C8B-B14F-4D97-AF65-F5344CB8AC3E}">
        <p14:creationId xmlns:p14="http://schemas.microsoft.com/office/powerpoint/2010/main" val="15625295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3074"/>
          <p:cNvSpPr>
            <a:spLocks noGrp="1" noChangeArrowheads="1"/>
          </p:cNvSpPr>
          <p:nvPr>
            <p:ph type="title"/>
          </p:nvPr>
        </p:nvSpPr>
        <p:spPr>
          <a:xfrm>
            <a:off x="381000" y="609600"/>
            <a:ext cx="8534400" cy="1143000"/>
          </a:xfrm>
        </p:spPr>
        <p:txBody>
          <a:bodyPr/>
          <a:lstStyle/>
          <a:p>
            <a:pPr eaLnBrk="1" hangingPunct="1"/>
            <a:r>
              <a:rPr lang="en-US" altLang="en-US" dirty="0"/>
              <a:t>Comparing Cash Management Alternatives</a:t>
            </a:r>
            <a:endParaRPr lang="en-US" altLang="en-US" sz="2400" dirty="0"/>
          </a:p>
        </p:txBody>
      </p:sp>
      <p:sp>
        <p:nvSpPr>
          <p:cNvPr id="144387" name="Rectangle 3075"/>
          <p:cNvSpPr>
            <a:spLocks noGrp="1" noChangeArrowheads="1"/>
          </p:cNvSpPr>
          <p:nvPr>
            <p:ph idx="1"/>
          </p:nvPr>
        </p:nvSpPr>
        <p:spPr>
          <a:xfrm>
            <a:off x="914400" y="1600200"/>
            <a:ext cx="7267575" cy="5200650"/>
          </a:xfrm>
        </p:spPr>
        <p:txBody>
          <a:bodyPr/>
          <a:lstStyle/>
          <a:p>
            <a:pPr eaLnBrk="1" hangingPunct="1">
              <a:lnSpc>
                <a:spcPct val="90000"/>
              </a:lnSpc>
            </a:pPr>
            <a:r>
              <a:rPr lang="en-US" altLang="en-US" dirty="0"/>
              <a:t>How do you compare different cash management alternatives?</a:t>
            </a:r>
          </a:p>
          <a:p>
            <a:pPr lvl="1" eaLnBrk="1" hangingPunct="1">
              <a:lnSpc>
                <a:spcPct val="90000"/>
              </a:lnSpc>
            </a:pPr>
            <a:r>
              <a:rPr lang="en-US" altLang="en-US" sz="2800" dirty="0"/>
              <a:t>1.  Use comparable interest rates</a:t>
            </a:r>
          </a:p>
          <a:p>
            <a:pPr lvl="2" eaLnBrk="1" hangingPunct="1">
              <a:lnSpc>
                <a:spcPct val="90000"/>
              </a:lnSpc>
            </a:pPr>
            <a:r>
              <a:rPr lang="en-US" altLang="en-US" dirty="0"/>
              <a:t>Look at the Annual Percentage Yield (APY)</a:t>
            </a:r>
          </a:p>
          <a:p>
            <a:pPr lvl="3" eaLnBrk="1" hangingPunct="1">
              <a:lnSpc>
                <a:spcPct val="90000"/>
              </a:lnSpc>
            </a:pPr>
            <a:r>
              <a:rPr lang="en-US" altLang="en-US" dirty="0"/>
              <a:t>The APY (similar to the APR), is the yield or return number you should use when comparing different cash management alternatives.  It takes into account the effect of compounding</a:t>
            </a:r>
          </a:p>
          <a:p>
            <a:pPr lvl="4" eaLnBrk="1" hangingPunct="1">
              <a:lnSpc>
                <a:spcPct val="90000"/>
              </a:lnSpc>
            </a:pPr>
            <a:r>
              <a:rPr lang="en-US" altLang="en-US" dirty="0"/>
              <a:t> APY = (1+[APR/Periods])^</a:t>
            </a:r>
            <a:r>
              <a:rPr lang="en-US" altLang="en-US" baseline="30000" dirty="0"/>
              <a:t>Periods</a:t>
            </a:r>
            <a:r>
              <a:rPr lang="en-US" altLang="en-US" dirty="0"/>
              <a:t>-1</a:t>
            </a:r>
          </a:p>
          <a:p>
            <a:pPr lvl="2" eaLnBrk="1" hangingPunct="1">
              <a:lnSpc>
                <a:spcPct val="90000"/>
              </a:lnSpc>
            </a:pPr>
            <a:r>
              <a:rPr lang="en-US" altLang="en-US" dirty="0"/>
              <a:t>Financial institutions are required by law to state the APY which converts the different interest rates into similar compounding periods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blinds(horizontal)">
                                      <p:cBhvr>
                                        <p:cTn id="7" dur="500"/>
                                        <p:tgtEl>
                                          <p:spTgt spid="144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4387">
                                            <p:txEl>
                                              <p:pRg st="1" end="1"/>
                                            </p:txEl>
                                          </p:spTgt>
                                        </p:tgtEl>
                                        <p:attrNameLst>
                                          <p:attrName>style.visibility</p:attrName>
                                        </p:attrNameLst>
                                      </p:cBhvr>
                                      <p:to>
                                        <p:strVal val="visible"/>
                                      </p:to>
                                    </p:set>
                                    <p:animEffect transition="in" filter="blinds(horizontal)">
                                      <p:cBhvr>
                                        <p:cTn id="12" dur="500"/>
                                        <p:tgtEl>
                                          <p:spTgt spid="14438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44387">
                                            <p:txEl>
                                              <p:pRg st="2" end="2"/>
                                            </p:txEl>
                                          </p:spTgt>
                                        </p:tgtEl>
                                        <p:attrNameLst>
                                          <p:attrName>style.visibility</p:attrName>
                                        </p:attrNameLst>
                                      </p:cBhvr>
                                      <p:to>
                                        <p:strVal val="visible"/>
                                      </p:to>
                                    </p:set>
                                    <p:animEffect transition="in" filter="blinds(horizontal)">
                                      <p:cBhvr>
                                        <p:cTn id="15" dur="500"/>
                                        <p:tgtEl>
                                          <p:spTgt spid="14438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44387">
                                            <p:txEl>
                                              <p:pRg st="3" end="3"/>
                                            </p:txEl>
                                          </p:spTgt>
                                        </p:tgtEl>
                                        <p:attrNameLst>
                                          <p:attrName>style.visibility</p:attrName>
                                        </p:attrNameLst>
                                      </p:cBhvr>
                                      <p:to>
                                        <p:strVal val="visible"/>
                                      </p:to>
                                    </p:set>
                                    <p:animEffect transition="in" filter="blinds(horizontal)">
                                      <p:cBhvr>
                                        <p:cTn id="18" dur="500"/>
                                        <p:tgtEl>
                                          <p:spTgt spid="14438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44387">
                                            <p:txEl>
                                              <p:pRg st="4" end="4"/>
                                            </p:txEl>
                                          </p:spTgt>
                                        </p:tgtEl>
                                        <p:attrNameLst>
                                          <p:attrName>style.visibility</p:attrName>
                                        </p:attrNameLst>
                                      </p:cBhvr>
                                      <p:to>
                                        <p:strVal val="visible"/>
                                      </p:to>
                                    </p:set>
                                    <p:animEffect transition="in" filter="blinds(horizontal)">
                                      <p:cBhvr>
                                        <p:cTn id="21" dur="500"/>
                                        <p:tgtEl>
                                          <p:spTgt spid="14438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44387">
                                            <p:txEl>
                                              <p:pRg st="5" end="5"/>
                                            </p:txEl>
                                          </p:spTgt>
                                        </p:tgtEl>
                                        <p:attrNameLst>
                                          <p:attrName>style.visibility</p:attrName>
                                        </p:attrNameLst>
                                      </p:cBhvr>
                                      <p:to>
                                        <p:strVal val="visible"/>
                                      </p:to>
                                    </p:set>
                                    <p:animEffect transition="in" filter="blinds(horizontal)">
                                      <p:cBhvr>
                                        <p:cTn id="24" dur="500"/>
                                        <p:tgtEl>
                                          <p:spTgt spid="144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Case Study</a:t>
            </a:r>
          </a:p>
        </p:txBody>
      </p:sp>
      <p:sp>
        <p:nvSpPr>
          <p:cNvPr id="195587" name="Rectangle 1027"/>
          <p:cNvSpPr>
            <a:spLocks noGrp="1" noChangeArrowheads="1"/>
          </p:cNvSpPr>
          <p:nvPr>
            <p:ph idx="1"/>
          </p:nvPr>
        </p:nvSpPr>
        <p:spPr>
          <a:xfrm>
            <a:off x="914399" y="1600200"/>
            <a:ext cx="7315201" cy="4800600"/>
          </a:xfrm>
        </p:spPr>
        <p:txBody>
          <a:bodyPr/>
          <a:lstStyle/>
          <a:p>
            <a:pPr eaLnBrk="1" hangingPunct="1">
              <a:lnSpc>
                <a:spcPct val="90000"/>
              </a:lnSpc>
            </a:pPr>
            <a:r>
              <a:rPr lang="en-US" altLang="en-US" dirty="0">
                <a:cs typeface="Times New Roman" panose="02020603050405020304" pitchFamily="18" charset="0"/>
              </a:rPr>
              <a:t>Data</a:t>
            </a:r>
          </a:p>
          <a:p>
            <a:pPr lvl="1" eaLnBrk="1" hangingPunct="1">
              <a:lnSpc>
                <a:spcPct val="90000"/>
              </a:lnSpc>
            </a:pPr>
            <a:r>
              <a:rPr lang="en-US" altLang="en-US" dirty="0">
                <a:cs typeface="Times New Roman" panose="02020603050405020304" pitchFamily="18" charset="0"/>
              </a:rPr>
              <a:t>Bill and Suzy are married, both 25, and will be making a combined $96,000 upon graduation.  Bill is in sales, so they consider a 4 month Emergency Fund a priority.  They have two priorities:  </a:t>
            </a:r>
          </a:p>
          <a:p>
            <a:pPr lvl="2" eaLnBrk="1" hangingPunct="1">
              <a:lnSpc>
                <a:spcPct val="90000"/>
              </a:lnSpc>
            </a:pPr>
            <a:r>
              <a:rPr lang="en-US" altLang="en-US" dirty="0">
                <a:cs typeface="Times New Roman" panose="02020603050405020304" pitchFamily="18" charset="0"/>
              </a:rPr>
              <a:t>1. Ensure they are not loosing too much return to inflation, and </a:t>
            </a:r>
          </a:p>
          <a:p>
            <a:pPr lvl="2" eaLnBrk="1" hangingPunct="1">
              <a:lnSpc>
                <a:spcPct val="90000"/>
              </a:lnSpc>
            </a:pPr>
            <a:r>
              <a:rPr lang="en-US" altLang="en-US" dirty="0">
                <a:cs typeface="Times New Roman" panose="02020603050405020304" pitchFamily="18" charset="0"/>
              </a:rPr>
              <a:t>2. Since Suzy is expecting, they are would like to save for their new child’s education as well.</a:t>
            </a:r>
          </a:p>
          <a:p>
            <a:pPr lvl="1" eaLnBrk="1" hangingPunct="1">
              <a:lnSpc>
                <a:spcPct val="90000"/>
              </a:lnSpc>
            </a:pPr>
            <a:r>
              <a:rPr lang="en-US" altLang="en-US" dirty="0">
                <a:cs typeface="Times New Roman" panose="02020603050405020304" pitchFamily="18" charset="0"/>
              </a:rPr>
              <a:t>Application</a:t>
            </a:r>
          </a:p>
          <a:p>
            <a:pPr lvl="2" eaLnBrk="1" hangingPunct="1">
              <a:lnSpc>
                <a:spcPct val="90000"/>
              </a:lnSpc>
            </a:pPr>
            <a:r>
              <a:rPr lang="en-US" altLang="en-US" dirty="0">
                <a:cs typeface="Times New Roman" panose="02020603050405020304" pitchFamily="18" charset="0"/>
              </a:rPr>
              <a:t>What cash management instruments would you recommend they use given their priorities, and how would you recommend they divide out their Emergency Fund assets?</a:t>
            </a:r>
          </a:p>
        </p:txBody>
      </p:sp>
    </p:spTree>
    <p:extLst>
      <p:ext uri="{BB962C8B-B14F-4D97-AF65-F5344CB8AC3E}">
        <p14:creationId xmlns:p14="http://schemas.microsoft.com/office/powerpoint/2010/main" val="383301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5587">
                                            <p:txEl>
                                              <p:pRg st="1" end="1"/>
                                            </p:txEl>
                                          </p:spTgt>
                                        </p:tgtEl>
                                        <p:attrNameLst>
                                          <p:attrName>style.visibility</p:attrName>
                                        </p:attrNameLst>
                                      </p:cBhvr>
                                      <p:to>
                                        <p:strVal val="visible"/>
                                      </p:to>
                                    </p:set>
                                    <p:anim calcmode="lin" valueType="num">
                                      <p:cBhvr additive="base">
                                        <p:cTn id="11"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5587">
                                            <p:txEl>
                                              <p:pRg st="2" end="2"/>
                                            </p:txEl>
                                          </p:spTgt>
                                        </p:tgtEl>
                                        <p:attrNameLst>
                                          <p:attrName>style.visibility</p:attrName>
                                        </p:attrNameLst>
                                      </p:cBhvr>
                                      <p:to>
                                        <p:strVal val="visible"/>
                                      </p:to>
                                    </p:set>
                                    <p:anim calcmode="lin" valueType="num">
                                      <p:cBhvr additive="base">
                                        <p:cTn id="15"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5587">
                                            <p:txEl>
                                              <p:pRg st="3" end="3"/>
                                            </p:txEl>
                                          </p:spTgt>
                                        </p:tgtEl>
                                        <p:attrNameLst>
                                          <p:attrName>style.visibility</p:attrName>
                                        </p:attrNameLst>
                                      </p:cBhvr>
                                      <p:to>
                                        <p:strVal val="visible"/>
                                      </p:to>
                                    </p:set>
                                    <p:anim calcmode="lin" valueType="num">
                                      <p:cBhvr additive="base">
                                        <p:cTn id="19"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95587">
                                            <p:txEl>
                                              <p:pRg st="4" end="4"/>
                                            </p:txEl>
                                          </p:spTgt>
                                        </p:tgtEl>
                                        <p:attrNameLst>
                                          <p:attrName>style.visibility</p:attrName>
                                        </p:attrNameLst>
                                      </p:cBhvr>
                                      <p:to>
                                        <p:strVal val="visible"/>
                                      </p:to>
                                    </p:set>
                                    <p:anim calcmode="lin" valueType="num">
                                      <p:cBhvr additive="base">
                                        <p:cTn id="23"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calcmode="lin" valueType="num">
                                      <p:cBhvr additive="base">
                                        <p:cTn id="27"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955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050"/>
          <p:cNvSpPr>
            <a:spLocks noGrp="1" noChangeArrowheads="1"/>
          </p:cNvSpPr>
          <p:nvPr>
            <p:ph type="title"/>
          </p:nvPr>
        </p:nvSpPr>
        <p:spPr>
          <a:xfrm>
            <a:off x="381000" y="304800"/>
            <a:ext cx="8458200" cy="1143000"/>
          </a:xfrm>
          <a:noFill/>
        </p:spPr>
        <p:txBody>
          <a:bodyPr lIns="90488" tIns="44450" rIns="90488" bIns="44450" anchor="b"/>
          <a:lstStyle/>
          <a:p>
            <a:pPr eaLnBrk="1" hangingPunct="1"/>
            <a:r>
              <a:rPr lang="en-US" altLang="en-US" dirty="0"/>
              <a:t>Comparing Alternatives </a:t>
            </a:r>
            <a:r>
              <a:rPr lang="en-US" altLang="en-US" sz="2400" dirty="0"/>
              <a:t>(continued)</a:t>
            </a:r>
          </a:p>
        </p:txBody>
      </p:sp>
      <p:sp>
        <p:nvSpPr>
          <p:cNvPr id="137219" name="Rectangle 2051"/>
          <p:cNvSpPr>
            <a:spLocks noGrp="1" noChangeArrowheads="1"/>
          </p:cNvSpPr>
          <p:nvPr>
            <p:ph idx="1"/>
          </p:nvPr>
        </p:nvSpPr>
        <p:spPr>
          <a:xfrm>
            <a:off x="914400" y="1600200"/>
            <a:ext cx="7315200" cy="5257800"/>
          </a:xfrm>
        </p:spPr>
        <p:txBody>
          <a:bodyPr lIns="90488" tIns="44450" rIns="90488" bIns="44450"/>
          <a:lstStyle/>
          <a:p>
            <a:pPr eaLnBrk="1" hangingPunct="1">
              <a:buFont typeface="Wingdings" panose="05000000000000000000" pitchFamily="2" charset="2"/>
              <a:buNone/>
            </a:pPr>
            <a:r>
              <a:rPr lang="en-US" altLang="en-US" dirty="0"/>
              <a:t>2. Calculate after-tax returns and Equivalent Taxable Yields (ETY)</a:t>
            </a:r>
          </a:p>
          <a:p>
            <a:pPr lvl="1" eaLnBrk="1" hangingPunct="1"/>
            <a:r>
              <a:rPr lang="en-US" altLang="en-US" sz="2200" dirty="0"/>
              <a:t>a. Calculate the after-tax return for taxable assets</a:t>
            </a:r>
          </a:p>
          <a:p>
            <a:pPr lvl="2" eaLnBrk="1" hangingPunct="1"/>
            <a:r>
              <a:rPr lang="en-US" altLang="en-US" sz="2200" dirty="0"/>
              <a:t>After tax return = taxable return * (1- tax rate)</a:t>
            </a:r>
          </a:p>
          <a:p>
            <a:pPr lvl="3" eaLnBrk="1" hangingPunct="1"/>
            <a:r>
              <a:rPr lang="en-US" altLang="en-US" sz="2200" dirty="0"/>
              <a:t>Tax rate = Marginal (Federal + State + Local) tax rate</a:t>
            </a:r>
          </a:p>
          <a:p>
            <a:pPr lvl="1" eaLnBrk="1" hangingPunct="1"/>
            <a:r>
              <a:rPr lang="en-US" altLang="en-US" sz="2200" dirty="0"/>
              <a:t>b. Calculate the equivalent taxable yield (ETY) for tax-advantaged assets</a:t>
            </a:r>
          </a:p>
          <a:p>
            <a:pPr lvl="2" eaLnBrk="1" hangingPunct="1"/>
            <a:r>
              <a:rPr lang="en-US" altLang="en-US" sz="2200" dirty="0"/>
              <a:t>The ETY is the yield that is offered on a comparable taxable bond to give the same after-tax yield as a tax-advantaged security.</a:t>
            </a:r>
          </a:p>
          <a:p>
            <a:pPr lvl="3" eaLnBrk="1" hangingPunct="1"/>
            <a:r>
              <a:rPr lang="en-US" altLang="en-US" sz="2200" dirty="0"/>
              <a:t>ETY = return after tax / (1 – (marginal tax rate))</a:t>
            </a:r>
          </a:p>
          <a:p>
            <a:pPr lvl="1" eaLnBrk="1" hangingPunct="1"/>
            <a:r>
              <a:rPr lang="en-US" altLang="en-US" sz="2200" dirty="0"/>
              <a:t>For help, see </a:t>
            </a:r>
            <a:r>
              <a:rPr lang="en-US" altLang="en-US" sz="2200" dirty="0">
                <a:hlinkClick r:id="rId3"/>
              </a:rPr>
              <a:t>After Tax ETY </a:t>
            </a:r>
            <a:r>
              <a:rPr lang="en-US" altLang="en-US" sz="2200" dirty="0"/>
              <a:t>(LT26)</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animEffect transition="in" filter="box(in)">
                                      <p:cBhvr>
                                        <p:cTn id="7" dur="500"/>
                                        <p:tgtEl>
                                          <p:spTgt spid="137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37219">
                                            <p:txEl>
                                              <p:pRg st="1" end="1"/>
                                            </p:txEl>
                                          </p:spTgt>
                                        </p:tgtEl>
                                        <p:attrNameLst>
                                          <p:attrName>style.visibility</p:attrName>
                                        </p:attrNameLst>
                                      </p:cBhvr>
                                      <p:to>
                                        <p:strVal val="visible"/>
                                      </p:to>
                                    </p:set>
                                    <p:animEffect transition="in" filter="box(in)">
                                      <p:cBhvr>
                                        <p:cTn id="12" dur="500"/>
                                        <p:tgtEl>
                                          <p:spTgt spid="137219">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37219">
                                            <p:txEl>
                                              <p:pRg st="2" end="2"/>
                                            </p:txEl>
                                          </p:spTgt>
                                        </p:tgtEl>
                                        <p:attrNameLst>
                                          <p:attrName>style.visibility</p:attrName>
                                        </p:attrNameLst>
                                      </p:cBhvr>
                                      <p:to>
                                        <p:strVal val="visible"/>
                                      </p:to>
                                    </p:set>
                                    <p:animEffect transition="in" filter="box(in)">
                                      <p:cBhvr>
                                        <p:cTn id="15" dur="500"/>
                                        <p:tgtEl>
                                          <p:spTgt spid="137219">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137219">
                                            <p:txEl>
                                              <p:pRg st="3" end="3"/>
                                            </p:txEl>
                                          </p:spTgt>
                                        </p:tgtEl>
                                        <p:attrNameLst>
                                          <p:attrName>style.visibility</p:attrName>
                                        </p:attrNameLst>
                                      </p:cBhvr>
                                      <p:to>
                                        <p:strVal val="visible"/>
                                      </p:to>
                                    </p:set>
                                    <p:animEffect transition="in" filter="box(in)">
                                      <p:cBhvr>
                                        <p:cTn id="18" dur="500"/>
                                        <p:tgtEl>
                                          <p:spTgt spid="137219">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137219">
                                            <p:txEl>
                                              <p:pRg st="4" end="4"/>
                                            </p:txEl>
                                          </p:spTgt>
                                        </p:tgtEl>
                                        <p:attrNameLst>
                                          <p:attrName>style.visibility</p:attrName>
                                        </p:attrNameLst>
                                      </p:cBhvr>
                                      <p:to>
                                        <p:strVal val="visible"/>
                                      </p:to>
                                    </p:set>
                                    <p:animEffect transition="in" filter="box(in)">
                                      <p:cBhvr>
                                        <p:cTn id="21" dur="500"/>
                                        <p:tgtEl>
                                          <p:spTgt spid="137219">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37219">
                                            <p:txEl>
                                              <p:pRg st="5" end="5"/>
                                            </p:txEl>
                                          </p:spTgt>
                                        </p:tgtEl>
                                        <p:attrNameLst>
                                          <p:attrName>style.visibility</p:attrName>
                                        </p:attrNameLst>
                                      </p:cBhvr>
                                      <p:to>
                                        <p:strVal val="visible"/>
                                      </p:to>
                                    </p:set>
                                    <p:animEffect transition="in" filter="box(in)">
                                      <p:cBhvr>
                                        <p:cTn id="24" dur="500"/>
                                        <p:tgtEl>
                                          <p:spTgt spid="137219">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137219">
                                            <p:txEl>
                                              <p:pRg st="6" end="6"/>
                                            </p:txEl>
                                          </p:spTgt>
                                        </p:tgtEl>
                                        <p:attrNameLst>
                                          <p:attrName>style.visibility</p:attrName>
                                        </p:attrNameLst>
                                      </p:cBhvr>
                                      <p:to>
                                        <p:strVal val="visible"/>
                                      </p:to>
                                    </p:set>
                                    <p:animEffect transition="in" filter="box(in)">
                                      <p:cBhvr>
                                        <p:cTn id="27" dur="500"/>
                                        <p:tgtEl>
                                          <p:spTgt spid="137219">
                                            <p:txEl>
                                              <p:pRg st="6" end="6"/>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137219">
                                            <p:txEl>
                                              <p:pRg st="7" end="7"/>
                                            </p:txEl>
                                          </p:spTgt>
                                        </p:tgtEl>
                                        <p:attrNameLst>
                                          <p:attrName>style.visibility</p:attrName>
                                        </p:attrNameLst>
                                      </p:cBhvr>
                                      <p:to>
                                        <p:strVal val="visible"/>
                                      </p:to>
                                    </p:set>
                                    <p:animEffect transition="in" filter="box(in)">
                                      <p:cBhvr>
                                        <p:cTn id="30" dur="500"/>
                                        <p:tgtEl>
                                          <p:spTgt spid="1372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81000"/>
            <a:ext cx="8458200" cy="1143000"/>
          </a:xfrm>
          <a:noFill/>
        </p:spPr>
        <p:txBody>
          <a:bodyPr lIns="90488" tIns="44450" rIns="90488" bIns="44450" anchor="b"/>
          <a:lstStyle/>
          <a:p>
            <a:pPr eaLnBrk="1" hangingPunct="1"/>
            <a:r>
              <a:rPr lang="en-US" altLang="en-US" dirty="0"/>
              <a:t>Comparing Alternatives </a:t>
            </a:r>
            <a:r>
              <a:rPr lang="en-US" altLang="en-US" sz="2400" dirty="0"/>
              <a:t>(continued)</a:t>
            </a:r>
          </a:p>
        </p:txBody>
      </p:sp>
      <p:sp>
        <p:nvSpPr>
          <p:cNvPr id="278531" name="Rectangle 3"/>
          <p:cNvSpPr>
            <a:spLocks noGrp="1" noChangeArrowheads="1"/>
          </p:cNvSpPr>
          <p:nvPr>
            <p:ph idx="1"/>
          </p:nvPr>
        </p:nvSpPr>
        <p:spPr>
          <a:xfrm>
            <a:off x="914400" y="1600200"/>
            <a:ext cx="7239000" cy="5257800"/>
          </a:xfrm>
        </p:spPr>
        <p:txBody>
          <a:bodyPr lIns="90488" tIns="44450" rIns="90488" bIns="44450"/>
          <a:lstStyle/>
          <a:p>
            <a:pPr eaLnBrk="1" hangingPunct="1">
              <a:buFont typeface="Wingdings" panose="05000000000000000000" pitchFamily="2" charset="2"/>
              <a:buNone/>
            </a:pPr>
            <a:r>
              <a:rPr lang="en-US" altLang="en-US" dirty="0"/>
              <a:t>3.  Calculate real returns, i.e., returns after inflation</a:t>
            </a:r>
          </a:p>
          <a:p>
            <a:pPr lvl="1" eaLnBrk="1" hangingPunct="1"/>
            <a:r>
              <a:rPr lang="en-US" altLang="en-US" sz="2200" dirty="0"/>
              <a:t>Calculate your return after the impact of inflation</a:t>
            </a:r>
          </a:p>
          <a:p>
            <a:pPr lvl="2" eaLnBrk="1" hangingPunct="1"/>
            <a:r>
              <a:rPr lang="en-US" altLang="en-US" sz="2200" dirty="0"/>
              <a:t>Use the correct formula for calculating real or after-inflation returns</a:t>
            </a:r>
          </a:p>
          <a:p>
            <a:pPr lvl="3" eaLnBrk="1" hangingPunct="1"/>
            <a:r>
              <a:rPr lang="en-US" altLang="en-US" sz="2200" dirty="0"/>
              <a:t>Real return = </a:t>
            </a:r>
            <a:r>
              <a:rPr lang="en-US" altLang="en-US" sz="2200" u="sng" dirty="0"/>
              <a:t>(1 + nominal return)</a:t>
            </a:r>
            <a:r>
              <a:rPr lang="en-US" altLang="en-US" sz="2200" dirty="0"/>
              <a:t>  - 1</a:t>
            </a:r>
          </a:p>
          <a:p>
            <a:pPr lvl="3" eaLnBrk="1" hangingPunct="1">
              <a:buFontTx/>
              <a:buNone/>
            </a:pPr>
            <a:r>
              <a:rPr lang="en-US" altLang="en-US" sz="2200" dirty="0"/>
              <a:t> 			           (1 + inflation) </a:t>
            </a:r>
          </a:p>
          <a:p>
            <a:pPr lvl="2" eaLnBrk="1" hangingPunct="1"/>
            <a:r>
              <a:rPr lang="en-US" altLang="en-US" sz="2200" dirty="0"/>
              <a:t>If you are calculating after-tax after-inflation returns, your nominal return above would be your after-tax return</a:t>
            </a:r>
          </a:p>
          <a:p>
            <a:pPr lvl="2" eaLnBrk="1" hangingPunct="1"/>
            <a:r>
              <a:rPr lang="en-US" altLang="en-US" sz="2200" dirty="0"/>
              <a:t>Remember, inflation linked bonds, such as Series I bonds, take into account changes in inflation when determining yields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8531">
                                            <p:txEl>
                                              <p:pRg st="0" end="0"/>
                                            </p:txEl>
                                          </p:spTgt>
                                        </p:tgtEl>
                                        <p:attrNameLst>
                                          <p:attrName>style.visibility</p:attrName>
                                        </p:attrNameLst>
                                      </p:cBhvr>
                                      <p:to>
                                        <p:strVal val="visible"/>
                                      </p:to>
                                    </p:set>
                                    <p:animEffect transition="in" filter="fade">
                                      <p:cBhvr>
                                        <p:cTn id="7" dur="2000"/>
                                        <p:tgtEl>
                                          <p:spTgt spid="278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78531">
                                            <p:txEl>
                                              <p:pRg st="1" end="1"/>
                                            </p:txEl>
                                          </p:spTgt>
                                        </p:tgtEl>
                                        <p:attrNameLst>
                                          <p:attrName>style.visibility</p:attrName>
                                        </p:attrNameLst>
                                      </p:cBhvr>
                                      <p:to>
                                        <p:strVal val="visible"/>
                                      </p:to>
                                    </p:set>
                                    <p:animEffect transition="in" filter="fade">
                                      <p:cBhvr>
                                        <p:cTn id="12" dur="2000"/>
                                        <p:tgtEl>
                                          <p:spTgt spid="278531">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78531">
                                            <p:txEl>
                                              <p:pRg st="2" end="2"/>
                                            </p:txEl>
                                          </p:spTgt>
                                        </p:tgtEl>
                                        <p:attrNameLst>
                                          <p:attrName>style.visibility</p:attrName>
                                        </p:attrNameLst>
                                      </p:cBhvr>
                                      <p:to>
                                        <p:strVal val="visible"/>
                                      </p:to>
                                    </p:set>
                                    <p:animEffect transition="in" filter="fade">
                                      <p:cBhvr>
                                        <p:cTn id="15" dur="2000"/>
                                        <p:tgtEl>
                                          <p:spTgt spid="278531">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78531">
                                            <p:txEl>
                                              <p:pRg st="3" end="3"/>
                                            </p:txEl>
                                          </p:spTgt>
                                        </p:tgtEl>
                                        <p:attrNameLst>
                                          <p:attrName>style.visibility</p:attrName>
                                        </p:attrNameLst>
                                      </p:cBhvr>
                                      <p:to>
                                        <p:strVal val="visible"/>
                                      </p:to>
                                    </p:set>
                                    <p:animEffect transition="in" filter="fade">
                                      <p:cBhvr>
                                        <p:cTn id="18" dur="2000"/>
                                        <p:tgtEl>
                                          <p:spTgt spid="278531">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78531">
                                            <p:txEl>
                                              <p:pRg st="4" end="4"/>
                                            </p:txEl>
                                          </p:spTgt>
                                        </p:tgtEl>
                                        <p:attrNameLst>
                                          <p:attrName>style.visibility</p:attrName>
                                        </p:attrNameLst>
                                      </p:cBhvr>
                                      <p:to>
                                        <p:strVal val="visible"/>
                                      </p:to>
                                    </p:set>
                                    <p:animEffect transition="in" filter="fade">
                                      <p:cBhvr>
                                        <p:cTn id="21" dur="2000"/>
                                        <p:tgtEl>
                                          <p:spTgt spid="278531">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78531">
                                            <p:txEl>
                                              <p:pRg st="5" end="5"/>
                                            </p:txEl>
                                          </p:spTgt>
                                        </p:tgtEl>
                                        <p:attrNameLst>
                                          <p:attrName>style.visibility</p:attrName>
                                        </p:attrNameLst>
                                      </p:cBhvr>
                                      <p:to>
                                        <p:strVal val="visible"/>
                                      </p:to>
                                    </p:set>
                                    <p:animEffect transition="in" filter="fade">
                                      <p:cBhvr>
                                        <p:cTn id="24" dur="2000"/>
                                        <p:tgtEl>
                                          <p:spTgt spid="278531">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78531">
                                            <p:txEl>
                                              <p:pRg st="6" end="6"/>
                                            </p:txEl>
                                          </p:spTgt>
                                        </p:tgtEl>
                                        <p:attrNameLst>
                                          <p:attrName>style.visibility</p:attrName>
                                        </p:attrNameLst>
                                      </p:cBhvr>
                                      <p:to>
                                        <p:strVal val="visible"/>
                                      </p:to>
                                    </p:set>
                                    <p:animEffect transition="in" filter="fade">
                                      <p:cBhvr>
                                        <p:cTn id="27" dur="2000"/>
                                        <p:tgtEl>
                                          <p:spTgt spid="278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dirty="0"/>
              <a:t>Comparing Alternatives </a:t>
            </a:r>
            <a:r>
              <a:rPr lang="en-US" altLang="en-US" sz="2400" dirty="0"/>
              <a:t>(continued)</a:t>
            </a:r>
          </a:p>
        </p:txBody>
      </p:sp>
      <p:sp>
        <p:nvSpPr>
          <p:cNvPr id="318467" name="Rectangle 3"/>
          <p:cNvSpPr>
            <a:spLocks noGrp="1" noChangeArrowheads="1"/>
          </p:cNvSpPr>
          <p:nvPr>
            <p:ph idx="1"/>
          </p:nvPr>
        </p:nvSpPr>
        <p:spPr>
          <a:xfrm>
            <a:off x="928688" y="1608138"/>
            <a:ext cx="7286625" cy="4419600"/>
          </a:xfrm>
        </p:spPr>
        <p:txBody>
          <a:bodyPr/>
          <a:lstStyle/>
          <a:p>
            <a:pPr eaLnBrk="1" hangingPunct="1">
              <a:buFontTx/>
              <a:buNone/>
              <a:defRPr/>
            </a:pPr>
            <a:r>
              <a:rPr lang="en-US" dirty="0"/>
              <a:t>4.  Consider safety</a:t>
            </a:r>
          </a:p>
          <a:p>
            <a:pPr lvl="1" eaLnBrk="1" hangingPunct="1">
              <a:defRPr/>
            </a:pPr>
            <a:r>
              <a:rPr lang="en-US" dirty="0"/>
              <a:t>Some alternatives are explicitly or implicitly guaranteed by the government up to $250,000</a:t>
            </a:r>
          </a:p>
          <a:p>
            <a:pPr lvl="2" eaLnBrk="1" hangingPunct="1">
              <a:defRPr/>
            </a:pPr>
            <a:r>
              <a:rPr lang="en-US" dirty="0"/>
              <a:t>Others have no guarantee</a:t>
            </a:r>
          </a:p>
          <a:p>
            <a:pPr marL="514350" indent="-514350" eaLnBrk="1" hangingPunct="1">
              <a:buFontTx/>
              <a:buNone/>
              <a:defRPr/>
            </a:pPr>
            <a:r>
              <a:rPr lang="en-US" dirty="0"/>
              <a:t>5.  Consider maturity and interest rate adjustment periods</a:t>
            </a:r>
          </a:p>
          <a:p>
            <a:pPr marL="1314450" lvl="2" indent="-514350" eaLnBrk="1" hangingPunct="1">
              <a:defRPr/>
            </a:pPr>
            <a:r>
              <a:rPr lang="en-US" dirty="0"/>
              <a:t>Consider the maturity of the instrument</a:t>
            </a:r>
          </a:p>
          <a:p>
            <a:pPr marL="1314450" lvl="2" indent="-514350" eaLnBrk="1" hangingPunct="1">
              <a:defRPr/>
            </a:pPr>
            <a:r>
              <a:rPr lang="en-US" dirty="0"/>
              <a:t>Consider how often the interest rate could change and the potential impact of those rate changes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84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84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84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84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84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84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altLang="en-US" dirty="0"/>
              <a:t>Comparing Alternatives </a:t>
            </a:r>
            <a:r>
              <a:rPr lang="en-US" altLang="en-US" sz="2400" dirty="0"/>
              <a:t>(continued)</a:t>
            </a:r>
            <a:endParaRPr lang="en-US" altLang="en-US" dirty="0"/>
          </a:p>
        </p:txBody>
      </p:sp>
      <p:sp>
        <p:nvSpPr>
          <p:cNvPr id="33795" name="Content Placeholder 2"/>
          <p:cNvSpPr>
            <a:spLocks noGrp="1"/>
          </p:cNvSpPr>
          <p:nvPr>
            <p:ph idx="1"/>
          </p:nvPr>
        </p:nvSpPr>
        <p:spPr>
          <a:xfrm>
            <a:off x="914400" y="1600200"/>
            <a:ext cx="7267575" cy="4114800"/>
          </a:xfrm>
        </p:spPr>
        <p:txBody>
          <a:bodyPr/>
          <a:lstStyle/>
          <a:p>
            <a:pPr marL="914400" lvl="1" indent="-514350" eaLnBrk="1" hangingPunct="1">
              <a:buFontTx/>
              <a:buNone/>
            </a:pPr>
            <a:r>
              <a:rPr lang="en-US" altLang="en-US" dirty="0"/>
              <a:t>Your choice of cash management asset depends on:</a:t>
            </a:r>
          </a:p>
          <a:p>
            <a:pPr marL="1314450" lvl="2" indent="-514350" eaLnBrk="1" hangingPunct="1"/>
            <a:r>
              <a:rPr lang="en-US" altLang="en-US" dirty="0"/>
              <a:t>1. Your goals and risk tolerance</a:t>
            </a:r>
          </a:p>
          <a:p>
            <a:pPr marL="1771650" lvl="3" indent="-514350" eaLnBrk="1" hangingPunct="1"/>
            <a:r>
              <a:rPr lang="en-US" altLang="en-US" dirty="0"/>
              <a:t>What is the purpose for this money? </a:t>
            </a:r>
          </a:p>
          <a:p>
            <a:pPr marL="1314450" lvl="2" indent="-514350" eaLnBrk="1" hangingPunct="1"/>
            <a:r>
              <a:rPr lang="en-US" altLang="en-US" dirty="0"/>
              <a:t>2.  The type of asset preferred</a:t>
            </a:r>
          </a:p>
          <a:p>
            <a:pPr marL="1771650" lvl="3" indent="-514350" eaLnBrk="1" hangingPunct="1"/>
            <a:r>
              <a:rPr lang="en-US" altLang="en-US" dirty="0"/>
              <a:t>CDs, MMA, MMMF, Savings bonds?</a:t>
            </a:r>
          </a:p>
          <a:p>
            <a:pPr marL="1314450" lvl="2" indent="-514350" eaLnBrk="1" hangingPunct="1"/>
            <a:r>
              <a:rPr lang="en-US" altLang="en-US" dirty="0"/>
              <a:t>3.  Your tax situation</a:t>
            </a:r>
          </a:p>
          <a:p>
            <a:pPr marL="1771650" lvl="3" indent="-514350" eaLnBrk="1" hangingPunct="1"/>
            <a:r>
              <a:rPr lang="en-US" altLang="en-US" dirty="0"/>
              <a:t>What is your marginal tax rate?</a:t>
            </a:r>
          </a:p>
          <a:p>
            <a:pPr marL="1314450" lvl="2" indent="-514350" eaLnBrk="1" hangingPunct="1"/>
            <a:r>
              <a:rPr lang="en-US" altLang="en-US" dirty="0"/>
              <a:t>4.  The location of the financial assets</a:t>
            </a:r>
          </a:p>
          <a:p>
            <a:pPr marL="1771650" lvl="3" indent="-514350" eaLnBrk="1" hangingPunct="1"/>
            <a:r>
              <a:rPr lang="en-US" altLang="en-US" dirty="0"/>
              <a:t>Muni’s from your state?</a:t>
            </a:r>
          </a:p>
          <a:p>
            <a:pPr marL="1314450" lvl="2" indent="-514350" eaLnBrk="1" hangingPunct="1"/>
            <a:r>
              <a:rPr lang="en-US" altLang="en-US" dirty="0"/>
              <a:t>5.  Your use of the funds </a:t>
            </a:r>
          </a:p>
          <a:p>
            <a:pPr marL="1771650" lvl="3" indent="-514350" eaLnBrk="1" hangingPunct="1"/>
            <a:r>
              <a:rPr lang="en-US" altLang="en-US" dirty="0"/>
              <a:t>Used for tuition at a qualified school?</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79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79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795">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79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1026"/>
          <p:cNvSpPr>
            <a:spLocks noGrp="1" noChangeArrowheads="1"/>
          </p:cNvSpPr>
          <p:nvPr>
            <p:ph type="title"/>
          </p:nvPr>
        </p:nvSpPr>
        <p:spPr/>
        <p:txBody>
          <a:bodyPr/>
          <a:lstStyle/>
          <a:p>
            <a:pPr eaLnBrk="1" hangingPunct="1"/>
            <a:r>
              <a:rPr lang="en-US" altLang="en-US" dirty="0"/>
              <a:t>Questions</a:t>
            </a:r>
          </a:p>
        </p:txBody>
      </p:sp>
      <p:sp>
        <p:nvSpPr>
          <p:cNvPr id="34819" name="Rectangle 1027"/>
          <p:cNvSpPr>
            <a:spLocks noGrp="1" noChangeArrowheads="1"/>
          </p:cNvSpPr>
          <p:nvPr>
            <p:ph idx="1"/>
          </p:nvPr>
        </p:nvSpPr>
        <p:spPr>
          <a:xfrm>
            <a:off x="928688" y="1608138"/>
            <a:ext cx="7286625" cy="4419600"/>
          </a:xfrm>
        </p:spPr>
        <p:txBody>
          <a:bodyPr/>
          <a:lstStyle/>
          <a:p>
            <a:pPr eaLnBrk="1" hangingPunct="1"/>
            <a:r>
              <a:rPr lang="en-US" altLang="en-US" dirty="0"/>
              <a:t>Do you understand cash management alternatives and how to compare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04800" y="654050"/>
            <a:ext cx="8534400" cy="946150"/>
          </a:xfrm>
        </p:spPr>
        <p:txBody>
          <a:bodyPr/>
          <a:lstStyle/>
          <a:p>
            <a:pPr eaLnBrk="1" hangingPunct="1"/>
            <a:r>
              <a:rPr lang="en-US" altLang="en-US" dirty="0"/>
              <a:t>D. Understand and Create Your Cash Management Plan</a:t>
            </a:r>
          </a:p>
        </p:txBody>
      </p:sp>
      <p:sp>
        <p:nvSpPr>
          <p:cNvPr id="306179" name="Rectangle 3"/>
          <p:cNvSpPr>
            <a:spLocks noGrp="1" noChangeArrowheads="1"/>
          </p:cNvSpPr>
          <p:nvPr>
            <p:ph type="body" sz="half" idx="2"/>
          </p:nvPr>
        </p:nvSpPr>
        <p:spPr>
          <a:xfrm>
            <a:off x="914400" y="1600200"/>
            <a:ext cx="7315200" cy="5029200"/>
          </a:xfrm>
        </p:spPr>
        <p:txBody>
          <a:bodyPr/>
          <a:lstStyle/>
          <a:p>
            <a:pPr eaLnBrk="1" hangingPunct="1"/>
            <a:r>
              <a:rPr lang="en-US" altLang="en-US" dirty="0"/>
              <a:t>How to develop a Cash Management Plan?</a:t>
            </a:r>
          </a:p>
          <a:p>
            <a:pPr lvl="1" eaLnBrk="1" hangingPunct="1"/>
            <a:r>
              <a:rPr lang="en-US" altLang="en-US" dirty="0"/>
              <a:t>1.  Decide how many months of expenses you want </a:t>
            </a:r>
          </a:p>
          <a:p>
            <a:pPr lvl="2" eaLnBrk="1" hangingPunct="1"/>
            <a:r>
              <a:rPr lang="en-US" altLang="en-US" dirty="0"/>
              <a:t>Generally, 3 to 6 months is recommended (which is the time it takes to get another job)</a:t>
            </a:r>
          </a:p>
          <a:p>
            <a:pPr lvl="1" eaLnBrk="1" hangingPunct="1"/>
            <a:r>
              <a:rPr lang="en-US" altLang="en-US" dirty="0"/>
              <a:t>2.  Decide how you will divide your investments between the various cash management assets</a:t>
            </a:r>
          </a:p>
          <a:p>
            <a:pPr lvl="2" eaLnBrk="1" hangingPunct="1"/>
            <a:r>
              <a:rPr lang="en-US" altLang="en-US" dirty="0"/>
              <a:t>Using a month’s expenses is a good guide</a:t>
            </a:r>
          </a:p>
          <a:p>
            <a:pPr lvl="1" eaLnBrk="1" hangingPunct="1"/>
            <a:r>
              <a:rPr lang="en-US" altLang="en-US" dirty="0"/>
              <a:t>3.  Diversify your cash management assets based on risk and return</a:t>
            </a:r>
          </a:p>
          <a:p>
            <a:pPr lvl="2" eaLnBrk="1" hangingPunct="1"/>
            <a:r>
              <a:rPr lang="en-US" altLang="en-US" dirty="0"/>
              <a:t>Try to get the highest return at your level of liquidity, safety, and risk</a:t>
            </a:r>
          </a:p>
          <a:p>
            <a:pPr lvl="2" eaLnBrk="1" hangingPunct="1"/>
            <a:r>
              <a:rPr lang="en-US" altLang="en-US" dirty="0"/>
              <a:t>Using additional assets discussed can help</a:t>
            </a:r>
          </a:p>
        </p:txBody>
      </p:sp>
    </p:spTree>
    <p:extLst>
      <p:ext uri="{BB962C8B-B14F-4D97-AF65-F5344CB8AC3E}">
        <p14:creationId xmlns:p14="http://schemas.microsoft.com/office/powerpoint/2010/main" val="20365960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6179">
                                            <p:txEl>
                                              <p:pRg st="0" end="0"/>
                                            </p:txEl>
                                          </p:spTgt>
                                        </p:tgtEl>
                                        <p:attrNameLst>
                                          <p:attrName>style.visibility</p:attrName>
                                        </p:attrNameLst>
                                      </p:cBhvr>
                                      <p:to>
                                        <p:strVal val="visible"/>
                                      </p:to>
                                    </p:set>
                                    <p:animEffect transition="in" filter="box(in)">
                                      <p:cBhvr>
                                        <p:cTn id="7" dur="500"/>
                                        <p:tgtEl>
                                          <p:spTgt spid="306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6179">
                                            <p:txEl>
                                              <p:pRg st="1" end="1"/>
                                            </p:txEl>
                                          </p:spTgt>
                                        </p:tgtEl>
                                        <p:attrNameLst>
                                          <p:attrName>style.visibility</p:attrName>
                                        </p:attrNameLst>
                                      </p:cBhvr>
                                      <p:to>
                                        <p:strVal val="visible"/>
                                      </p:to>
                                    </p:set>
                                    <p:animEffect transition="in" filter="box(in)">
                                      <p:cBhvr>
                                        <p:cTn id="12" dur="500"/>
                                        <p:tgtEl>
                                          <p:spTgt spid="3061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06179">
                                            <p:txEl>
                                              <p:pRg st="2" end="2"/>
                                            </p:txEl>
                                          </p:spTgt>
                                        </p:tgtEl>
                                        <p:attrNameLst>
                                          <p:attrName>style.visibility</p:attrName>
                                        </p:attrNameLst>
                                      </p:cBhvr>
                                      <p:to>
                                        <p:strVal val="visible"/>
                                      </p:to>
                                    </p:set>
                                    <p:animEffect transition="in" filter="box(in)">
                                      <p:cBhvr>
                                        <p:cTn id="15" dur="500"/>
                                        <p:tgtEl>
                                          <p:spTgt spid="30617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06179">
                                            <p:txEl>
                                              <p:pRg st="3" end="3"/>
                                            </p:txEl>
                                          </p:spTgt>
                                        </p:tgtEl>
                                        <p:attrNameLst>
                                          <p:attrName>style.visibility</p:attrName>
                                        </p:attrNameLst>
                                      </p:cBhvr>
                                      <p:to>
                                        <p:strVal val="visible"/>
                                      </p:to>
                                    </p:set>
                                    <p:animEffect transition="in" filter="box(in)">
                                      <p:cBhvr>
                                        <p:cTn id="20" dur="500"/>
                                        <p:tgtEl>
                                          <p:spTgt spid="306179">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06179">
                                            <p:txEl>
                                              <p:pRg st="4" end="4"/>
                                            </p:txEl>
                                          </p:spTgt>
                                        </p:tgtEl>
                                        <p:attrNameLst>
                                          <p:attrName>style.visibility</p:attrName>
                                        </p:attrNameLst>
                                      </p:cBhvr>
                                      <p:to>
                                        <p:strVal val="visible"/>
                                      </p:to>
                                    </p:set>
                                    <p:animEffect transition="in" filter="box(in)">
                                      <p:cBhvr>
                                        <p:cTn id="23" dur="500"/>
                                        <p:tgtEl>
                                          <p:spTgt spid="306179">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06179">
                                            <p:txEl>
                                              <p:pRg st="5" end="5"/>
                                            </p:txEl>
                                          </p:spTgt>
                                        </p:tgtEl>
                                        <p:attrNameLst>
                                          <p:attrName>style.visibility</p:attrName>
                                        </p:attrNameLst>
                                      </p:cBhvr>
                                      <p:to>
                                        <p:strVal val="visible"/>
                                      </p:to>
                                    </p:set>
                                    <p:animEffect transition="in" filter="box(in)">
                                      <p:cBhvr>
                                        <p:cTn id="28" dur="500"/>
                                        <p:tgtEl>
                                          <p:spTgt spid="306179">
                                            <p:txEl>
                                              <p:pRg st="5" end="5"/>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306179">
                                            <p:txEl>
                                              <p:pRg st="6" end="6"/>
                                            </p:txEl>
                                          </p:spTgt>
                                        </p:tgtEl>
                                        <p:attrNameLst>
                                          <p:attrName>style.visibility</p:attrName>
                                        </p:attrNameLst>
                                      </p:cBhvr>
                                      <p:to>
                                        <p:strVal val="visible"/>
                                      </p:to>
                                    </p:set>
                                    <p:animEffect transition="in" filter="box(in)">
                                      <p:cBhvr>
                                        <p:cTn id="31" dur="500"/>
                                        <p:tgtEl>
                                          <p:spTgt spid="306179">
                                            <p:txEl>
                                              <p:pRg st="6" end="6"/>
                                            </p:txEl>
                                          </p:spTgt>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306179">
                                            <p:txEl>
                                              <p:pRg st="7" end="7"/>
                                            </p:txEl>
                                          </p:spTgt>
                                        </p:tgtEl>
                                        <p:attrNameLst>
                                          <p:attrName>style.visibility</p:attrName>
                                        </p:attrNameLst>
                                      </p:cBhvr>
                                      <p:to>
                                        <p:strVal val="visible"/>
                                      </p:to>
                                    </p:set>
                                    <p:animEffect transition="in" filter="box(in)">
                                      <p:cBhvr>
                                        <p:cTn id="34" dur="500"/>
                                        <p:tgtEl>
                                          <p:spTgt spid="3061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uiExpand="1" build="p" bldLvl="3"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Cash Management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315200" cy="4724400"/>
          </a:xfrm>
        </p:spPr>
        <p:txBody>
          <a:bodyPr lIns="90488" tIns="44450" rIns="90488" bIns="44450"/>
          <a:lstStyle/>
          <a:p>
            <a:pPr eaLnBrk="1" hangingPunct="1"/>
            <a:r>
              <a:rPr lang="en-US" altLang="en-US" dirty="0"/>
              <a:t>Vision</a:t>
            </a:r>
          </a:p>
          <a:p>
            <a:pPr lvl="1" eaLnBrk="1" hangingPunct="1"/>
            <a:r>
              <a:rPr lang="en-US" altLang="en-US" dirty="0"/>
              <a:t>Likely from your Plan for Life</a:t>
            </a:r>
          </a:p>
          <a:p>
            <a:pPr lvl="1" eaLnBrk="1" hangingPunct="1"/>
            <a:r>
              <a:rPr lang="en-US" altLang="en-US" dirty="0"/>
              <a:t>Other ideas include:</a:t>
            </a:r>
          </a:p>
          <a:p>
            <a:pPr lvl="2" eaLnBrk="1" hangingPunct="1"/>
            <a:r>
              <a:rPr lang="en-US" altLang="en-US" dirty="0"/>
              <a:t>Have liquidity for short-term needs, and keep additional funds invested for higher returns</a:t>
            </a:r>
          </a:p>
          <a:p>
            <a:pPr eaLnBrk="1" hangingPunct="1"/>
            <a:r>
              <a:rPr lang="en-US" altLang="en-US" dirty="0"/>
              <a:t>Goals</a:t>
            </a:r>
          </a:p>
          <a:p>
            <a:pPr lvl="1" eaLnBrk="1" hangingPunct="1"/>
            <a:r>
              <a:rPr lang="en-US" altLang="en-US" dirty="0"/>
              <a:t>Always keep a 4 month Emergency Fund, and replenish it immediately back to target levels</a:t>
            </a:r>
          </a:p>
          <a:p>
            <a:pPr lvl="1" eaLnBrk="1" hangingPunct="1"/>
            <a:r>
              <a:rPr lang="en-US" altLang="en-US" dirty="0"/>
              <a:t>Pay off all credit cards monthly and pay no  interest</a:t>
            </a:r>
          </a:p>
          <a:p>
            <a:pPr lvl="1" eaLnBrk="1" hangingPunct="1"/>
            <a:r>
              <a:rPr lang="en-US" altLang="en-US" dirty="0"/>
              <a:t>Strive for the highest interest rates consistent with my level of risk</a:t>
            </a:r>
          </a:p>
          <a:p>
            <a:pPr lvl="1" eaLnBrk="1" hangingPunct="1"/>
            <a:r>
              <a:rPr lang="en-US" altLang="en-US" dirty="0"/>
              <a:t>Keep up with inflation with short-term funds</a:t>
            </a:r>
          </a:p>
          <a:p>
            <a:pPr lvl="2" eaLnBrk="1" hangingPunct="1"/>
            <a:endParaRPr lang="en-US" altLang="en-US" dirty="0"/>
          </a:p>
        </p:txBody>
      </p:sp>
      <p:sp>
        <p:nvSpPr>
          <p:cNvPr id="54276"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BA2E5AE-0BC4-45C2-BD41-74D537C42852}" type="slidenum">
              <a:rPr lang="en-US" altLang="en-US" sz="1400">
                <a:solidFill>
                  <a:schemeClr val="bg1"/>
                </a:solidFill>
              </a:rPr>
              <a:pPr algn="ctr" eaLnBrk="1" hangingPunct="1">
                <a:spcBef>
                  <a:spcPct val="0"/>
                </a:spcBef>
                <a:buFontTx/>
                <a:buNone/>
              </a:pPr>
              <a:t>46</a:t>
            </a:fld>
            <a:endParaRPr lang="en-US" altLang="en-US" sz="1400" dirty="0">
              <a:solidFill>
                <a:schemeClr val="bg1"/>
              </a:solidFill>
            </a:endParaRPr>
          </a:p>
        </p:txBody>
      </p:sp>
    </p:spTree>
    <p:extLst>
      <p:ext uri="{BB962C8B-B14F-4D97-AF65-F5344CB8AC3E}">
        <p14:creationId xmlns:p14="http://schemas.microsoft.com/office/powerpoint/2010/main" val="5395197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96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6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96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96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dirty="0"/>
              <a:t>Cash Management Plan</a:t>
            </a:r>
            <a:r>
              <a:rPr lang="en-US" altLang="en-US" sz="2400" dirty="0"/>
              <a:t> (continued)</a:t>
            </a:r>
            <a:endParaRPr lang="en-US" altLang="en-US" dirty="0"/>
          </a:p>
        </p:txBody>
      </p:sp>
      <p:sp>
        <p:nvSpPr>
          <p:cNvPr id="71683" name="Rectangle 3"/>
          <p:cNvSpPr>
            <a:spLocks noGrp="1" noChangeArrowheads="1"/>
          </p:cNvSpPr>
          <p:nvPr>
            <p:ph idx="1"/>
          </p:nvPr>
        </p:nvSpPr>
        <p:spPr>
          <a:xfrm>
            <a:off x="928688" y="1608138"/>
            <a:ext cx="7451725" cy="4419600"/>
          </a:xfrm>
        </p:spPr>
        <p:txBody>
          <a:bodyPr/>
          <a:lstStyle/>
          <a:p>
            <a:pPr eaLnBrk="1" hangingPunct="1"/>
            <a:r>
              <a:rPr lang="en-US" altLang="en-US" dirty="0"/>
              <a:t>Plans and Strategies</a:t>
            </a:r>
          </a:p>
          <a:p>
            <a:pPr lvl="1" eaLnBrk="1" hangingPunct="1"/>
            <a:r>
              <a:rPr lang="en-US" altLang="en-US" sz="2200" dirty="0"/>
              <a:t>Auto pay a specific amount monthly into saving/investing</a:t>
            </a:r>
          </a:p>
          <a:p>
            <a:pPr lvl="1" eaLnBrk="1" hangingPunct="1"/>
            <a:r>
              <a:rPr lang="en-US" altLang="en-US" sz="2200" dirty="0"/>
              <a:t>Diversify short-term instruments in checking, saving, CDs, US Savings Bonds, and short-term bond funds</a:t>
            </a:r>
          </a:p>
          <a:p>
            <a:pPr lvl="1" eaLnBrk="1" hangingPunct="1"/>
            <a:r>
              <a:rPr lang="en-US" altLang="en-US" sz="2200" dirty="0"/>
              <a:t>Have 3 months expenses in my Emergency fund, with 1 month in checking, 1 month in savings/CD (for higher interest), and 1 month in a no-load short-term bond fund (for better than MMMF rates)</a:t>
            </a:r>
          </a:p>
          <a:p>
            <a:pPr lvl="1" eaLnBrk="1" hangingPunct="1"/>
            <a:r>
              <a:rPr lang="en-US" altLang="en-US" sz="2200" dirty="0"/>
              <a:t>Have 4 months expenses in my Emergency fund, 1 month expenses in checking, 1 month in savings/CD, 1 month in a short-term bond fund, and 1 month in I bonds (which you have held for one year and which can be used for educational expenses for your children as well)</a:t>
            </a:r>
          </a:p>
          <a:p>
            <a:pPr lvl="1" eaLnBrk="1" hangingPunct="1"/>
            <a:endParaRPr lang="en-US" altLang="en-US" dirty="0"/>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dirty="0"/>
              <a:t>Cash Management Plan</a:t>
            </a:r>
            <a:r>
              <a:rPr lang="en-US" altLang="en-US" sz="2400" dirty="0"/>
              <a:t> (continued)</a:t>
            </a:r>
            <a:endParaRPr lang="en-US" altLang="en-US" dirty="0"/>
          </a:p>
        </p:txBody>
      </p:sp>
      <p:sp>
        <p:nvSpPr>
          <p:cNvPr id="71683" name="Rectangle 3"/>
          <p:cNvSpPr>
            <a:spLocks noGrp="1" noChangeArrowheads="1"/>
          </p:cNvSpPr>
          <p:nvPr>
            <p:ph idx="1"/>
          </p:nvPr>
        </p:nvSpPr>
        <p:spPr>
          <a:xfrm>
            <a:off x="928689" y="1608138"/>
            <a:ext cx="7300912" cy="4564062"/>
          </a:xfrm>
        </p:spPr>
        <p:txBody>
          <a:bodyPr/>
          <a:lstStyle/>
          <a:p>
            <a:pPr eaLnBrk="1" hangingPunct="1"/>
            <a:r>
              <a:rPr lang="en-US" altLang="en-US" dirty="0"/>
              <a:t>Plans and Strategies </a:t>
            </a:r>
            <a:r>
              <a:rPr lang="en-US" altLang="en-US" sz="2400" dirty="0"/>
              <a:t>(continued)</a:t>
            </a:r>
            <a:endParaRPr lang="en-US" altLang="en-US" dirty="0"/>
          </a:p>
          <a:p>
            <a:pPr lvl="1" eaLnBrk="1" hangingPunct="1"/>
            <a:r>
              <a:rPr lang="en-US" altLang="en-US" sz="2200" dirty="0"/>
              <a:t>Since my income is volatile, I will have 6 months expenses in my Emergency fund, 1 month in checking, 1 month in a MMMF, 2 months in a short-term bond fund, and 2 months in I bonds</a:t>
            </a:r>
          </a:p>
          <a:p>
            <a:pPr lvl="1" eaLnBrk="1" hangingPunct="1"/>
            <a:r>
              <a:rPr lang="en-US" altLang="en-US" sz="2200" dirty="0"/>
              <a:t>Re-evaluate my cash management holdings annually to make sure I am getting the best tax-adjusted interest rates</a:t>
            </a:r>
          </a:p>
          <a:p>
            <a:pPr lvl="1" eaLnBrk="1" hangingPunct="1"/>
            <a:r>
              <a:rPr lang="en-US" altLang="en-US" sz="2200" dirty="0"/>
              <a:t>Watch requirements of high-yield savings accounts carefully so I do not lose return from additional fees</a:t>
            </a:r>
          </a:p>
          <a:p>
            <a:pPr lvl="1" eaLnBrk="1" hangingPunct="1"/>
            <a:r>
              <a:rPr lang="en-US" altLang="en-US" sz="2200" dirty="0"/>
              <a:t>Use I bonds for </a:t>
            </a:r>
            <a:r>
              <a:rPr lang="en-US" altLang="en-US" sz="2200"/>
              <a:t>cash management, </a:t>
            </a:r>
            <a:r>
              <a:rPr lang="en-US" altLang="en-US" sz="2200" dirty="0"/>
              <a:t>which after 1 year, become education vehicles as well</a:t>
            </a:r>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58710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Cash Management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Constraints</a:t>
            </a:r>
          </a:p>
          <a:p>
            <a:pPr lvl="1" eaLnBrk="1" hangingPunct="1"/>
            <a:r>
              <a:rPr lang="en-US" altLang="en-US" dirty="0"/>
              <a:t>Laziness will keep me from good record keeping</a:t>
            </a:r>
          </a:p>
          <a:p>
            <a:pPr lvl="1" eaLnBrk="1" hangingPunct="1"/>
            <a:r>
              <a:rPr lang="en-US" altLang="en-US" dirty="0"/>
              <a:t>Not living on a budget will make it difficult to save</a:t>
            </a:r>
          </a:p>
          <a:p>
            <a:pPr lvl="1" eaLnBrk="1" hangingPunct="1"/>
            <a:r>
              <a:rPr lang="en-US" altLang="en-US" dirty="0"/>
              <a:t>Getting caught up in sin and the things of the world will make it difficult to save</a:t>
            </a:r>
          </a:p>
          <a:p>
            <a:pPr eaLnBrk="1" hangingPunct="1"/>
            <a:r>
              <a:rPr lang="en-US" altLang="en-US" dirty="0"/>
              <a:t>Accountability</a:t>
            </a:r>
          </a:p>
          <a:p>
            <a:pPr lvl="1" eaLnBrk="1" hangingPunct="1"/>
            <a:r>
              <a:rPr lang="en-US" altLang="en-US" dirty="0"/>
              <a:t>From your Plan for Life</a:t>
            </a:r>
          </a:p>
          <a:p>
            <a:pPr lvl="1" eaLnBrk="1" hangingPunct="1"/>
            <a:endParaRPr lang="en-US" altLang="en-US" dirty="0"/>
          </a:p>
          <a:p>
            <a:pPr lvl="2" eaLnBrk="1" hangingPunct="1"/>
            <a:endParaRPr lang="en-US" altLang="en-US" dirty="0"/>
          </a:p>
        </p:txBody>
      </p:sp>
      <p:sp>
        <p:nvSpPr>
          <p:cNvPr id="54276"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BA2E5AE-0BC4-45C2-BD41-74D537C42852}" type="slidenum">
              <a:rPr lang="en-US" altLang="en-US" sz="1400">
                <a:solidFill>
                  <a:schemeClr val="bg1"/>
                </a:solidFill>
              </a:rPr>
              <a:pPr algn="ctr" eaLnBrk="1" hangingPunct="1">
                <a:spcBef>
                  <a:spcPct val="0"/>
                </a:spcBef>
                <a:buFontTx/>
                <a:buNone/>
              </a:pPr>
              <a:t>49</a:t>
            </a:fld>
            <a:endParaRPr lang="en-US" altLang="en-US" sz="1400" dirty="0">
              <a:solidFill>
                <a:schemeClr val="bg1"/>
              </a:solidFill>
            </a:endParaRPr>
          </a:p>
        </p:txBody>
      </p:sp>
    </p:spTree>
    <p:extLst>
      <p:ext uri="{BB962C8B-B14F-4D97-AF65-F5344CB8AC3E}">
        <p14:creationId xmlns:p14="http://schemas.microsoft.com/office/powerpoint/2010/main" val="2955964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09600"/>
            <a:ext cx="7772400" cy="1143000"/>
          </a:xfrm>
          <a:noFill/>
        </p:spPr>
        <p:txBody>
          <a:bodyPr lIns="90488" tIns="44450" rIns="90488" bIns="44450" anchor="b"/>
          <a:lstStyle/>
          <a:p>
            <a:pPr marL="838200" indent="-838200" eaLnBrk="1" hangingPunct="1">
              <a:buFontTx/>
              <a:buAutoNum type="alphaUcPeriod"/>
            </a:pPr>
            <a:r>
              <a:rPr lang="en-US" altLang="en-US" sz="3200" dirty="0"/>
              <a:t>Understand the Importance and Principles of Cash Management</a:t>
            </a:r>
          </a:p>
        </p:txBody>
      </p:sp>
      <p:sp>
        <p:nvSpPr>
          <p:cNvPr id="6147" name="Rectangle 3"/>
          <p:cNvSpPr>
            <a:spLocks noGrp="1" noChangeArrowheads="1"/>
          </p:cNvSpPr>
          <p:nvPr>
            <p:ph idx="1"/>
          </p:nvPr>
        </p:nvSpPr>
        <p:spPr>
          <a:xfrm>
            <a:off x="914400" y="1600200"/>
            <a:ext cx="7242175" cy="4946650"/>
          </a:xfrm>
        </p:spPr>
        <p:txBody>
          <a:bodyPr lIns="90488" tIns="44450" rIns="90488" bIns="44450"/>
          <a:lstStyle/>
          <a:p>
            <a:pPr eaLnBrk="1" hangingPunct="1"/>
            <a:r>
              <a:rPr lang="en-US" altLang="en-US" dirty="0"/>
              <a:t>What is cash management?</a:t>
            </a:r>
          </a:p>
          <a:p>
            <a:pPr lvl="1" eaLnBrk="1" hangingPunct="1"/>
            <a:r>
              <a:rPr lang="en-US" altLang="en-US" dirty="0"/>
              <a:t>The management of cash and liquid assets to help you meet your personal goals</a:t>
            </a:r>
          </a:p>
          <a:p>
            <a:pPr lvl="2" eaLnBrk="1" hangingPunct="1"/>
            <a:r>
              <a:rPr lang="en-US" altLang="en-US" dirty="0"/>
              <a:t>It is “a penny saved is a penny earned” as guided by Benjamin Franklin</a:t>
            </a:r>
          </a:p>
          <a:p>
            <a:pPr lvl="2" eaLnBrk="1" hangingPunct="1"/>
            <a:r>
              <a:rPr lang="en-US" altLang="en-US" dirty="0"/>
              <a:t>It is the process of “we take care of the pennies, and the dollars will take care of themselves”  (Anonymous)</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698500" y="685800"/>
            <a:ext cx="7772400" cy="858838"/>
          </a:xfrm>
        </p:spPr>
        <p:txBody>
          <a:bodyPr/>
          <a:lstStyle/>
          <a:p>
            <a:pPr eaLnBrk="1" hangingPunct="1"/>
            <a:r>
              <a:rPr lang="en-US" altLang="en-US" dirty="0"/>
              <a:t>Review of Objectives</a:t>
            </a:r>
          </a:p>
        </p:txBody>
      </p:sp>
      <p:sp>
        <p:nvSpPr>
          <p:cNvPr id="191491" name="Rectangle 3"/>
          <p:cNvSpPr>
            <a:spLocks noGrp="1" noChangeArrowheads="1"/>
          </p:cNvSpPr>
          <p:nvPr>
            <p:ph type="subTitle" idx="1"/>
          </p:nvPr>
        </p:nvSpPr>
        <p:spPr>
          <a:xfrm>
            <a:off x="914400" y="1600200"/>
            <a:ext cx="7315200" cy="5029200"/>
          </a:xfrm>
        </p:spPr>
        <p:txBody>
          <a:bodyPr/>
          <a:lstStyle/>
          <a:p>
            <a:pPr indent="-609600" algn="l" eaLnBrk="1" hangingPunct="1">
              <a:defRPr/>
            </a:pPr>
            <a:r>
              <a:rPr lang="en-US" sz="2400" dirty="0"/>
              <a:t>A. Do you understand the importance and of good cash management and how it can help you achieve your goals?</a:t>
            </a:r>
          </a:p>
          <a:p>
            <a:pPr marL="609600" indent="-609600" algn="l" eaLnBrk="1" hangingPunct="1"/>
            <a:r>
              <a:rPr lang="en-US" sz="2400" dirty="0"/>
              <a:t>B. Do you understand </a:t>
            </a:r>
            <a:r>
              <a:rPr lang="en-US" altLang="en-US" sz="2400" dirty="0"/>
              <a:t>the different types of financial institutions, and the need to spend the time each week on your finances?</a:t>
            </a:r>
          </a:p>
          <a:p>
            <a:pPr marL="609600" indent="-609600" algn="l" eaLnBrk="1" hangingPunct="1"/>
            <a:r>
              <a:rPr lang="en-US" altLang="en-US" sz="2400" dirty="0"/>
              <a:t>C. </a:t>
            </a:r>
            <a:r>
              <a:rPr lang="en-US" sz="2400" dirty="0"/>
              <a:t>Do you understand</a:t>
            </a:r>
            <a:r>
              <a:rPr lang="en-US" altLang="en-US" sz="2400" dirty="0"/>
              <a:t> the different cash management alternatives and how to compare them?</a:t>
            </a:r>
          </a:p>
          <a:p>
            <a:pPr algn="l" eaLnBrk="1" hangingPunct="1"/>
            <a:r>
              <a:rPr lang="en-US" sz="2400" dirty="0"/>
              <a:t>D. Do you understand and can you </a:t>
            </a:r>
            <a:r>
              <a:rPr lang="en-US" altLang="en-US" sz="2400" dirty="0"/>
              <a:t>create your Cash Management Plan?</a:t>
            </a:r>
          </a:p>
          <a:p>
            <a:pPr marL="609600" indent="-609600" eaLnBrk="1" hangingPunct="1">
              <a:lnSpc>
                <a:spcPct val="90000"/>
              </a:lnSpc>
              <a:defRPr/>
            </a:pPr>
            <a:endParaRPr lang="en-US" sz="2400" dirty="0"/>
          </a:p>
        </p:txBody>
      </p:sp>
      <p:sp>
        <p:nvSpPr>
          <p:cNvPr id="7270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7ADF2094-A56E-42BF-ABB5-BE092F794404}" type="slidenum">
              <a:rPr lang="en-US" altLang="en-US" sz="1200" smtClean="0">
                <a:solidFill>
                  <a:srgbClr val="FFFFFF"/>
                </a:solidFill>
              </a:rPr>
              <a:pPr>
                <a:spcBef>
                  <a:spcPct val="0"/>
                </a:spcBef>
                <a:buFontTx/>
                <a:buNone/>
              </a:pPr>
              <a:t>50</a:t>
            </a:fld>
            <a:endParaRPr lang="en-US" altLang="en-US" sz="12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 calcmode="lin" valueType="num">
                                      <p:cBhvr additive="base">
                                        <p:cTn id="7" dur="500" fill="hold"/>
                                        <p:tgtEl>
                                          <p:spTgt spid="191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14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anim calcmode="lin" valueType="num">
                                      <p:cBhvr additive="base">
                                        <p:cTn id="11" dur="500" fill="hold"/>
                                        <p:tgtEl>
                                          <p:spTgt spid="1914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9149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uiExpand="1" build="p" bldLvl="3"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Case Study #1</a:t>
            </a:r>
          </a:p>
        </p:txBody>
      </p:sp>
      <p:sp>
        <p:nvSpPr>
          <p:cNvPr id="195587" name="Rectangle 1027"/>
          <p:cNvSpPr>
            <a:spLocks noGrp="1" noChangeArrowheads="1"/>
          </p:cNvSpPr>
          <p:nvPr>
            <p:ph idx="1"/>
          </p:nvPr>
        </p:nvSpPr>
        <p:spPr>
          <a:xfrm>
            <a:off x="914399" y="1600200"/>
            <a:ext cx="7466013" cy="4800600"/>
          </a:xfrm>
        </p:spPr>
        <p:txBody>
          <a:bodyPr/>
          <a:lstStyle/>
          <a:p>
            <a:pPr eaLnBrk="1" hangingPunct="1">
              <a:lnSpc>
                <a:spcPct val="90000"/>
              </a:lnSpc>
            </a:pPr>
            <a:r>
              <a:rPr lang="en-US" altLang="en-US" dirty="0">
                <a:cs typeface="Times New Roman" panose="02020603050405020304" pitchFamily="18" charset="0"/>
              </a:rPr>
              <a:t>Data</a:t>
            </a:r>
          </a:p>
          <a:p>
            <a:pPr lvl="1" eaLnBrk="1" hangingPunct="1">
              <a:lnSpc>
                <a:spcPct val="90000"/>
              </a:lnSpc>
            </a:pPr>
            <a:r>
              <a:rPr lang="en-US" altLang="en-US" dirty="0">
                <a:cs typeface="Times New Roman" panose="02020603050405020304" pitchFamily="18" charset="0"/>
              </a:rPr>
              <a:t>Bill and Suzy are married, both 25, and will be making a combined $96,000 upon graduation.  Bill is in sales, so they consider a 4 month Emergency Fund a priority.  They have two priorities:  </a:t>
            </a:r>
          </a:p>
          <a:p>
            <a:pPr lvl="2" eaLnBrk="1" hangingPunct="1">
              <a:lnSpc>
                <a:spcPct val="90000"/>
              </a:lnSpc>
            </a:pPr>
            <a:r>
              <a:rPr lang="en-US" altLang="en-US" dirty="0">
                <a:cs typeface="Times New Roman" panose="02020603050405020304" pitchFamily="18" charset="0"/>
              </a:rPr>
              <a:t>1. Ensure they are not losing too much return to inflation, and </a:t>
            </a:r>
          </a:p>
          <a:p>
            <a:pPr lvl="2" eaLnBrk="1" hangingPunct="1">
              <a:lnSpc>
                <a:spcPct val="90000"/>
              </a:lnSpc>
            </a:pPr>
            <a:r>
              <a:rPr lang="en-US" altLang="en-US" dirty="0">
                <a:cs typeface="Times New Roman" panose="02020603050405020304" pitchFamily="18" charset="0"/>
              </a:rPr>
              <a:t>2. Since Suzy is expecting, they are would like to save for their new child’s education as well.</a:t>
            </a:r>
          </a:p>
          <a:p>
            <a:pPr lvl="1" eaLnBrk="1" hangingPunct="1">
              <a:lnSpc>
                <a:spcPct val="90000"/>
              </a:lnSpc>
            </a:pPr>
            <a:r>
              <a:rPr lang="en-US" altLang="en-US" dirty="0">
                <a:cs typeface="Times New Roman" panose="02020603050405020304" pitchFamily="18" charset="0"/>
              </a:rPr>
              <a:t>Application</a:t>
            </a:r>
          </a:p>
          <a:p>
            <a:pPr lvl="2" eaLnBrk="1" hangingPunct="1">
              <a:lnSpc>
                <a:spcPct val="90000"/>
              </a:lnSpc>
            </a:pPr>
            <a:r>
              <a:rPr lang="en-US" altLang="en-US" dirty="0">
                <a:cs typeface="Times New Roman" panose="02020603050405020304" pitchFamily="18" charset="0"/>
              </a:rPr>
              <a:t>What cash management instruments would you recommend they use given their priorities, and how would you recommend they divide out their Emergency Fund?</a:t>
            </a:r>
          </a:p>
        </p:txBody>
      </p:sp>
    </p:spTree>
    <p:extLst>
      <p:ext uri="{BB962C8B-B14F-4D97-AF65-F5344CB8AC3E}">
        <p14:creationId xmlns:p14="http://schemas.microsoft.com/office/powerpoint/2010/main" val="265437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55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55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55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558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55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Case Study #1 Answers</a:t>
            </a:r>
          </a:p>
        </p:txBody>
      </p:sp>
      <p:sp>
        <p:nvSpPr>
          <p:cNvPr id="195587" name="Rectangle 1027"/>
          <p:cNvSpPr>
            <a:spLocks noGrp="1" noChangeArrowheads="1"/>
          </p:cNvSpPr>
          <p:nvPr>
            <p:ph idx="1"/>
          </p:nvPr>
        </p:nvSpPr>
        <p:spPr>
          <a:xfrm>
            <a:off x="914399" y="1600200"/>
            <a:ext cx="7466013" cy="4800600"/>
          </a:xfrm>
        </p:spPr>
        <p:txBody>
          <a:bodyPr/>
          <a:lstStyle/>
          <a:p>
            <a:pPr eaLnBrk="1" hangingPunct="1">
              <a:lnSpc>
                <a:spcPct val="90000"/>
              </a:lnSpc>
            </a:pPr>
            <a:r>
              <a:rPr lang="en-US" altLang="en-US" sz="2400" dirty="0">
                <a:cs typeface="Times New Roman" panose="02020603050405020304" pitchFamily="18" charset="0"/>
              </a:rPr>
              <a:t>A. What cash management instruments would you recommend they use given their priorities?</a:t>
            </a:r>
          </a:p>
          <a:p>
            <a:pPr lvl="1" eaLnBrk="1" hangingPunct="1">
              <a:lnSpc>
                <a:spcPct val="90000"/>
              </a:lnSpc>
            </a:pPr>
            <a:r>
              <a:rPr lang="en-US" altLang="en-US" dirty="0">
                <a:cs typeface="Times New Roman" panose="02020603050405020304" pitchFamily="18" charset="0"/>
              </a:rPr>
              <a:t>If their priority is return, I would recommend they keep some liquidity with their checking account, but would have a majority in savings, a short-term bond mutual fund, and possibly an I bond.</a:t>
            </a:r>
          </a:p>
          <a:p>
            <a:pPr lvl="1" eaLnBrk="1" hangingPunct="1">
              <a:lnSpc>
                <a:spcPct val="90000"/>
              </a:lnSpc>
            </a:pPr>
            <a:r>
              <a:rPr lang="en-US" altLang="en-US" dirty="0">
                <a:cs typeface="Times New Roman" panose="02020603050405020304" pitchFamily="18" charset="0"/>
              </a:rPr>
              <a:t>If their priority is education, I would recommend the I bond as it is state and federal tax free, and the returns, although volatile, are still good (1.90%)</a:t>
            </a:r>
          </a:p>
        </p:txBody>
      </p:sp>
    </p:spTree>
    <p:extLst>
      <p:ext uri="{BB962C8B-B14F-4D97-AF65-F5344CB8AC3E}">
        <p14:creationId xmlns:p14="http://schemas.microsoft.com/office/powerpoint/2010/main" val="218703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Case Study #1 Answers</a:t>
            </a:r>
          </a:p>
        </p:txBody>
      </p:sp>
      <p:sp>
        <p:nvSpPr>
          <p:cNvPr id="195587" name="Rectangle 1027"/>
          <p:cNvSpPr>
            <a:spLocks noGrp="1" noChangeArrowheads="1"/>
          </p:cNvSpPr>
          <p:nvPr>
            <p:ph idx="1"/>
          </p:nvPr>
        </p:nvSpPr>
        <p:spPr>
          <a:xfrm>
            <a:off x="914399" y="1600200"/>
            <a:ext cx="7466013" cy="4800600"/>
          </a:xfrm>
        </p:spPr>
        <p:txBody>
          <a:bodyPr/>
          <a:lstStyle/>
          <a:p>
            <a:pPr eaLnBrk="1" hangingPunct="1">
              <a:lnSpc>
                <a:spcPct val="90000"/>
              </a:lnSpc>
            </a:pPr>
            <a:r>
              <a:rPr lang="en-US" altLang="en-US" sz="2400" dirty="0">
                <a:cs typeface="Times New Roman" panose="02020603050405020304" pitchFamily="18" charset="0"/>
              </a:rPr>
              <a:t>B. How would you recommend they divide out their Emergency Fund?</a:t>
            </a:r>
          </a:p>
          <a:p>
            <a:pPr lvl="1" eaLnBrk="1" hangingPunct="1">
              <a:lnSpc>
                <a:spcPct val="90000"/>
              </a:lnSpc>
            </a:pPr>
            <a:r>
              <a:rPr lang="en-US" altLang="en-US" dirty="0">
                <a:cs typeface="Times New Roman" panose="02020603050405020304" pitchFamily="18" charset="0"/>
              </a:rPr>
              <a:t>I would do one month ($8,000) in checking, one month in an internet high-yield savings, one month in an I bond, and 1 month in a short-term bond mutual fund.  This would accomplish both priorities</a:t>
            </a:r>
          </a:p>
        </p:txBody>
      </p:sp>
    </p:spTree>
    <p:extLst>
      <p:ext uri="{BB962C8B-B14F-4D97-AF65-F5344CB8AC3E}">
        <p14:creationId xmlns:p14="http://schemas.microsoft.com/office/powerpoint/2010/main" val="253250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609600"/>
            <a:ext cx="7772400" cy="1143000"/>
          </a:xfrm>
        </p:spPr>
        <p:txBody>
          <a:bodyPr/>
          <a:lstStyle/>
          <a:p>
            <a:pPr eaLnBrk="1" hangingPunct="1">
              <a:buSzPct val="75000"/>
            </a:pPr>
            <a:r>
              <a:rPr lang="en-US" altLang="en-US" dirty="0"/>
              <a:t>Case Study #2</a:t>
            </a:r>
          </a:p>
        </p:txBody>
      </p:sp>
      <p:sp>
        <p:nvSpPr>
          <p:cNvPr id="286723" name="Rectangle 3"/>
          <p:cNvSpPr>
            <a:spLocks noGrp="1" noChangeArrowheads="1"/>
          </p:cNvSpPr>
          <p:nvPr>
            <p:ph idx="1"/>
          </p:nvPr>
        </p:nvSpPr>
        <p:spPr>
          <a:xfrm>
            <a:off x="939800" y="1651000"/>
            <a:ext cx="7315200" cy="5257800"/>
          </a:xfrm>
        </p:spPr>
        <p:txBody>
          <a:bodyPr/>
          <a:lstStyle/>
          <a:p>
            <a:pPr eaLnBrk="1" hangingPunct="1">
              <a:lnSpc>
                <a:spcPct val="90000"/>
              </a:lnSpc>
            </a:pPr>
            <a:r>
              <a:rPr lang="en-US" altLang="en-US" sz="2200" dirty="0"/>
              <a:t>Data</a:t>
            </a:r>
          </a:p>
          <a:p>
            <a:pPr lvl="1" eaLnBrk="1" hangingPunct="1">
              <a:lnSpc>
                <a:spcPct val="90000"/>
              </a:lnSpc>
            </a:pPr>
            <a:r>
              <a:rPr lang="en-US" altLang="en-US" sz="2200" dirty="0"/>
              <a:t>Bill is in the 22% Federal and 5% state tax brackets. Suzie is an investor in the 35% Federal and 5% state tax bracket. They are each considering purchasing one of the following bonds for their investment portfolios:</a:t>
            </a:r>
          </a:p>
          <a:p>
            <a:pPr lvl="2" eaLnBrk="1" hangingPunct="1">
              <a:lnSpc>
                <a:spcPct val="90000"/>
              </a:lnSpc>
            </a:pPr>
            <a:r>
              <a:rPr lang="en-US" altLang="en-US" sz="2200" dirty="0"/>
              <a:t>1. A 4.00% corporate bond (all taxable)</a:t>
            </a:r>
          </a:p>
          <a:p>
            <a:pPr lvl="2" eaLnBrk="1" hangingPunct="1">
              <a:lnSpc>
                <a:spcPct val="90000"/>
              </a:lnSpc>
            </a:pPr>
            <a:r>
              <a:rPr lang="en-US" altLang="en-US" sz="2200" dirty="0"/>
              <a:t>2. A 2.75% municipal bond (federal tax-free)</a:t>
            </a:r>
          </a:p>
          <a:p>
            <a:pPr lvl="2" eaLnBrk="1" hangingPunct="1">
              <a:lnSpc>
                <a:spcPct val="90000"/>
              </a:lnSpc>
            </a:pPr>
            <a:r>
              <a:rPr lang="en-US" altLang="en-US" sz="2200" dirty="0"/>
              <a:t>3. A 3.00% treasury bond (state tax-free)</a:t>
            </a:r>
          </a:p>
          <a:p>
            <a:pPr eaLnBrk="1" hangingPunct="1">
              <a:lnSpc>
                <a:spcPct val="90000"/>
              </a:lnSpc>
            </a:pPr>
            <a:r>
              <a:rPr lang="en-US" altLang="en-US" sz="2200" dirty="0"/>
              <a:t>Calculations</a:t>
            </a:r>
          </a:p>
          <a:p>
            <a:pPr lvl="1" eaLnBrk="1" hangingPunct="1">
              <a:lnSpc>
                <a:spcPct val="90000"/>
              </a:lnSpc>
            </a:pPr>
            <a:r>
              <a:rPr lang="en-US" altLang="en-US" sz="2200" dirty="0"/>
              <a:t>Calculate the after-tax returns and ETY (for tax-advantaged securities) for each bonds for Bill and Suzie. </a:t>
            </a:r>
          </a:p>
          <a:p>
            <a:pPr eaLnBrk="1" hangingPunct="1">
              <a:lnSpc>
                <a:spcPct val="90000"/>
              </a:lnSpc>
            </a:pPr>
            <a:r>
              <a:rPr lang="en-US" altLang="en-US" sz="2200" dirty="0"/>
              <a:t>Recommendations</a:t>
            </a:r>
          </a:p>
          <a:p>
            <a:pPr lvl="1" eaLnBrk="1" hangingPunct="1">
              <a:lnSpc>
                <a:spcPct val="90000"/>
              </a:lnSpc>
            </a:pPr>
            <a:r>
              <a:rPr lang="en-US" altLang="en-US" sz="2200" dirty="0"/>
              <a:t>Which bond should Bill and Suzy purchase and why?</a:t>
            </a:r>
          </a:p>
          <a:p>
            <a:pPr eaLnBrk="1" hangingPunct="1">
              <a:lnSpc>
                <a:spcPct val="90000"/>
              </a:lnSpc>
            </a:pPr>
            <a:r>
              <a:rPr lang="en-US" altLang="en-US" sz="2000" dirty="0"/>
              <a:t>Note:  </a:t>
            </a:r>
            <a:r>
              <a:rPr lang="en-US" altLang="en-US" sz="2000" dirty="0">
                <a:hlinkClick r:id="rId2"/>
              </a:rPr>
              <a:t>After-tax, ETY, and After-inflation Returns</a:t>
            </a:r>
            <a:r>
              <a:rPr lang="en-US" altLang="en-US" sz="2000" dirty="0"/>
              <a:t> (LT26) may be helpful in the problems following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23">
                                            <p:txEl>
                                              <p:pRg st="0" end="0"/>
                                            </p:txEl>
                                          </p:spTgt>
                                        </p:tgtEl>
                                        <p:attrNameLst>
                                          <p:attrName>style.visibility</p:attrName>
                                        </p:attrNameLst>
                                      </p:cBhvr>
                                      <p:to>
                                        <p:strVal val="visible"/>
                                      </p:to>
                                    </p:set>
                                    <p:anim calcmode="lin" valueType="num">
                                      <p:cBhvr additive="base">
                                        <p:cTn id="7" dur="500" fill="hold"/>
                                        <p:tgtEl>
                                          <p:spTgt spid="286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23">
                                            <p:txEl>
                                              <p:pRg st="1" end="1"/>
                                            </p:txEl>
                                          </p:spTgt>
                                        </p:tgtEl>
                                        <p:attrNameLst>
                                          <p:attrName>style.visibility</p:attrName>
                                        </p:attrNameLst>
                                      </p:cBhvr>
                                      <p:to>
                                        <p:strVal val="visible"/>
                                      </p:to>
                                    </p:set>
                                    <p:anim calcmode="lin" valueType="num">
                                      <p:cBhvr additive="base">
                                        <p:cTn id="13" dur="500" fill="hold"/>
                                        <p:tgtEl>
                                          <p:spTgt spid="286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6723">
                                            <p:txEl>
                                              <p:pRg st="2" end="2"/>
                                            </p:txEl>
                                          </p:spTgt>
                                        </p:tgtEl>
                                        <p:attrNameLst>
                                          <p:attrName>style.visibility</p:attrName>
                                        </p:attrNameLst>
                                      </p:cBhvr>
                                      <p:to>
                                        <p:strVal val="visible"/>
                                      </p:to>
                                    </p:set>
                                    <p:anim calcmode="lin" valueType="num">
                                      <p:cBhvr additive="base">
                                        <p:cTn id="17" dur="500" fill="hold"/>
                                        <p:tgtEl>
                                          <p:spTgt spid="2867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67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86723">
                                            <p:txEl>
                                              <p:pRg st="3" end="3"/>
                                            </p:txEl>
                                          </p:spTgt>
                                        </p:tgtEl>
                                        <p:attrNameLst>
                                          <p:attrName>style.visibility</p:attrName>
                                        </p:attrNameLst>
                                      </p:cBhvr>
                                      <p:to>
                                        <p:strVal val="visible"/>
                                      </p:to>
                                    </p:set>
                                    <p:anim calcmode="lin" valueType="num">
                                      <p:cBhvr additive="base">
                                        <p:cTn id="21" dur="500" fill="hold"/>
                                        <p:tgtEl>
                                          <p:spTgt spid="2867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867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86723">
                                            <p:txEl>
                                              <p:pRg st="4" end="4"/>
                                            </p:txEl>
                                          </p:spTgt>
                                        </p:tgtEl>
                                        <p:attrNameLst>
                                          <p:attrName>style.visibility</p:attrName>
                                        </p:attrNameLst>
                                      </p:cBhvr>
                                      <p:to>
                                        <p:strVal val="visible"/>
                                      </p:to>
                                    </p:set>
                                    <p:anim calcmode="lin" valueType="num">
                                      <p:cBhvr additive="base">
                                        <p:cTn id="25" dur="500" fill="hold"/>
                                        <p:tgtEl>
                                          <p:spTgt spid="2867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86723">
                                            <p:txEl>
                                              <p:pRg st="5" end="5"/>
                                            </p:txEl>
                                          </p:spTgt>
                                        </p:tgtEl>
                                        <p:attrNameLst>
                                          <p:attrName>style.visibility</p:attrName>
                                        </p:attrNameLst>
                                      </p:cBhvr>
                                      <p:to>
                                        <p:strVal val="visible"/>
                                      </p:to>
                                    </p:set>
                                    <p:anim calcmode="lin" valueType="num">
                                      <p:cBhvr additive="base">
                                        <p:cTn id="29" dur="500" fill="hold"/>
                                        <p:tgtEl>
                                          <p:spTgt spid="2867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867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86723">
                                            <p:txEl>
                                              <p:pRg st="6" end="6"/>
                                            </p:txEl>
                                          </p:spTgt>
                                        </p:tgtEl>
                                        <p:attrNameLst>
                                          <p:attrName>style.visibility</p:attrName>
                                        </p:attrNameLst>
                                      </p:cBhvr>
                                      <p:to>
                                        <p:strVal val="visible"/>
                                      </p:to>
                                    </p:set>
                                    <p:anim calcmode="lin" valueType="num">
                                      <p:cBhvr additive="base">
                                        <p:cTn id="33" dur="500" fill="hold"/>
                                        <p:tgtEl>
                                          <p:spTgt spid="2867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867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86723">
                                            <p:txEl>
                                              <p:pRg st="7" end="7"/>
                                            </p:txEl>
                                          </p:spTgt>
                                        </p:tgtEl>
                                        <p:attrNameLst>
                                          <p:attrName>style.visibility</p:attrName>
                                        </p:attrNameLst>
                                      </p:cBhvr>
                                      <p:to>
                                        <p:strVal val="visible"/>
                                      </p:to>
                                    </p:set>
                                    <p:anim calcmode="lin" valueType="num">
                                      <p:cBhvr additive="base">
                                        <p:cTn id="37" dur="500" fill="hold"/>
                                        <p:tgtEl>
                                          <p:spTgt spid="2867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672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86723">
                                            <p:txEl>
                                              <p:pRg st="8" end="8"/>
                                            </p:txEl>
                                          </p:spTgt>
                                        </p:tgtEl>
                                        <p:attrNameLst>
                                          <p:attrName>style.visibility</p:attrName>
                                        </p:attrNameLst>
                                      </p:cBhvr>
                                      <p:to>
                                        <p:strVal val="visible"/>
                                      </p:to>
                                    </p:set>
                                    <p:anim calcmode="lin" valueType="num">
                                      <p:cBhvr additive="base">
                                        <p:cTn id="41" dur="500" fill="hold"/>
                                        <p:tgtEl>
                                          <p:spTgt spid="28672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8672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86723">
                                            <p:txEl>
                                              <p:pRg st="9" end="9"/>
                                            </p:txEl>
                                          </p:spTgt>
                                        </p:tgtEl>
                                        <p:attrNameLst>
                                          <p:attrName>style.visibility</p:attrName>
                                        </p:attrNameLst>
                                      </p:cBhvr>
                                      <p:to>
                                        <p:strVal val="visible"/>
                                      </p:to>
                                    </p:set>
                                    <p:anim calcmode="lin" valueType="num">
                                      <p:cBhvr additive="base">
                                        <p:cTn id="47" dur="500" fill="hold"/>
                                        <p:tgtEl>
                                          <p:spTgt spid="28672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8672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3" grpId="0" uiExpand="1" build="p" bldLvl="5"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sz="1200" dirty="0"/>
              <a:t>Bill is an investor in the 22% federal marginal tax bracket and 5% state tax bracket. Suzie is an investor in the 35% Federal tax bracket and 5% state tax bracket. They are each considering purchasing one of the following bonds for their investment portfolios:  1. A 4.0% corporate bond (all taxable); 2. A 2.75% municipal bond (federal tax-free); or 3. A 3.0% treasury bond (state tax-free).  Calculate the after-tax returns and ETY.  Recommend a bond for purchase for both Bill and Suzy.</a:t>
            </a:r>
          </a:p>
        </p:txBody>
      </p:sp>
      <p:sp>
        <p:nvSpPr>
          <p:cNvPr id="287747" name="Rectangle 3"/>
          <p:cNvSpPr>
            <a:spLocks noGrp="1" noChangeArrowheads="1"/>
          </p:cNvSpPr>
          <p:nvPr>
            <p:ph idx="1"/>
          </p:nvPr>
        </p:nvSpPr>
        <p:spPr>
          <a:xfrm>
            <a:off x="914400" y="1600200"/>
            <a:ext cx="7493000" cy="4876800"/>
          </a:xfrm>
        </p:spPr>
        <p:txBody>
          <a:bodyPr/>
          <a:lstStyle/>
          <a:p>
            <a:pPr lvl="1" eaLnBrk="1" hangingPunct="1">
              <a:lnSpc>
                <a:spcPct val="90000"/>
              </a:lnSpc>
            </a:pPr>
            <a:r>
              <a:rPr lang="en-US" altLang="en-US" dirty="0"/>
              <a:t>Bill  (After-tax return = taxable return * (1- tax rate))</a:t>
            </a:r>
          </a:p>
          <a:p>
            <a:pPr lvl="2" eaLnBrk="1" hangingPunct="1">
              <a:lnSpc>
                <a:spcPct val="90000"/>
              </a:lnSpc>
            </a:pPr>
            <a:r>
              <a:rPr lang="en-US" altLang="en-US" dirty="0"/>
              <a:t>Corporate Bond 4.0%: </a:t>
            </a:r>
          </a:p>
          <a:p>
            <a:pPr lvl="3" eaLnBrk="1" hangingPunct="1">
              <a:lnSpc>
                <a:spcPct val="90000"/>
              </a:lnSpc>
            </a:pPr>
            <a:r>
              <a:rPr lang="en-US" altLang="en-US" dirty="0"/>
              <a:t>AT: 4.0% * (1 - (.22 + .05))     = 2.92%</a:t>
            </a:r>
          </a:p>
          <a:p>
            <a:pPr lvl="3" eaLnBrk="1" hangingPunct="1">
              <a:lnSpc>
                <a:spcPct val="90000"/>
              </a:lnSpc>
            </a:pPr>
            <a:r>
              <a:rPr lang="en-US" altLang="en-US" dirty="0"/>
              <a:t>ETY =  before tax yield	           = 4.00%</a:t>
            </a:r>
          </a:p>
          <a:p>
            <a:pPr lvl="2" eaLnBrk="1" hangingPunct="1">
              <a:lnSpc>
                <a:spcPct val="90000"/>
              </a:lnSpc>
            </a:pPr>
            <a:r>
              <a:rPr lang="en-US" altLang="en-US" dirty="0"/>
              <a:t>Municipal Bond 2.75%:</a:t>
            </a:r>
          </a:p>
          <a:p>
            <a:pPr lvl="3" eaLnBrk="1" hangingPunct="1">
              <a:lnSpc>
                <a:spcPct val="90000"/>
              </a:lnSpc>
            </a:pPr>
            <a:r>
              <a:rPr lang="en-US" altLang="en-US" dirty="0"/>
              <a:t>AT: 2.75%  *  (1 - .05)             =  2.61%</a:t>
            </a:r>
          </a:p>
          <a:p>
            <a:pPr lvl="3" eaLnBrk="1" hangingPunct="1">
              <a:lnSpc>
                <a:spcPct val="90000"/>
              </a:lnSpc>
            </a:pPr>
            <a:r>
              <a:rPr lang="en-US" altLang="en-US" dirty="0"/>
              <a:t>ETY: 2.61 / (1- (.22+.05))        =  3.58%</a:t>
            </a:r>
          </a:p>
          <a:p>
            <a:pPr lvl="2" eaLnBrk="1" hangingPunct="1">
              <a:lnSpc>
                <a:spcPct val="90000"/>
              </a:lnSpc>
            </a:pPr>
            <a:r>
              <a:rPr lang="en-US" altLang="en-US" dirty="0"/>
              <a:t>Treasury Bill 3.0%:  </a:t>
            </a:r>
          </a:p>
          <a:p>
            <a:pPr lvl="3" eaLnBrk="1" hangingPunct="1">
              <a:lnSpc>
                <a:spcPct val="90000"/>
              </a:lnSpc>
            </a:pPr>
            <a:r>
              <a:rPr lang="en-US" altLang="en-US" dirty="0"/>
              <a:t>AT: 3.0%  * (1 - .22)                =  2.34%</a:t>
            </a:r>
          </a:p>
          <a:p>
            <a:pPr lvl="3" eaLnBrk="1" hangingPunct="1">
              <a:lnSpc>
                <a:spcPct val="90000"/>
              </a:lnSpc>
            </a:pPr>
            <a:r>
              <a:rPr lang="en-US" altLang="en-US" dirty="0"/>
              <a:t>ETY:  2.34% / (1-(.22+.05))     = 3.21%</a:t>
            </a:r>
          </a:p>
          <a:p>
            <a:pPr eaLnBrk="1" hangingPunct="1">
              <a:lnSpc>
                <a:spcPct val="90000"/>
              </a:lnSpc>
            </a:pPr>
            <a:r>
              <a:rPr lang="en-US" altLang="en-US" sz="2400" dirty="0"/>
              <a:t>Recommendations:</a:t>
            </a:r>
          </a:p>
          <a:p>
            <a:pPr lvl="1" eaLnBrk="1" hangingPunct="1">
              <a:lnSpc>
                <a:spcPct val="90000"/>
              </a:lnSpc>
            </a:pPr>
            <a:r>
              <a:rPr lang="en-US" altLang="en-US" dirty="0"/>
              <a:t>The corporate bond is the best asset for Bill</a:t>
            </a:r>
          </a:p>
          <a:p>
            <a:pPr lvl="2" eaLnBrk="1" hangingPunct="1">
              <a:lnSpc>
                <a:spcPct val="90000"/>
              </a:lnSpc>
            </a:pPr>
            <a:r>
              <a:rPr lang="en-US" altLang="en-US" dirty="0"/>
              <a:t>Highest after-tax (2.92%) and ETY yields (4.0%)</a:t>
            </a:r>
          </a:p>
          <a:p>
            <a:pPr lvl="3" eaLnBrk="1" hangingPunct="1">
              <a:lnSpc>
                <a:spcPct val="90000"/>
              </a:lnSpc>
            </a:pPr>
            <a:endParaRPr lang="en-US" altLang="en-US" dirty="0"/>
          </a:p>
        </p:txBody>
      </p:sp>
      <p:pic>
        <p:nvPicPr>
          <p:cNvPr id="2" name="Picture 1"/>
          <p:cNvPicPr>
            <a:picLocks noChangeAspect="1"/>
          </p:cNvPicPr>
          <p:nvPr/>
        </p:nvPicPr>
        <p:blipFill>
          <a:blip r:embed="rId2"/>
          <a:stretch>
            <a:fillRect/>
          </a:stretch>
        </p:blipFill>
        <p:spPr>
          <a:xfrm rot="16200000">
            <a:off x="-1148706" y="2939404"/>
            <a:ext cx="4126211" cy="1447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anim calcmode="lin" valueType="num">
                                      <p:cBhvr additive="base">
                                        <p:cTn id="7" dur="500" fill="hold"/>
                                        <p:tgtEl>
                                          <p:spTgt spid="287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77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7747">
                                            <p:txEl>
                                              <p:pRg st="1" end="1"/>
                                            </p:txEl>
                                          </p:spTgt>
                                        </p:tgtEl>
                                        <p:attrNameLst>
                                          <p:attrName>style.visibility</p:attrName>
                                        </p:attrNameLst>
                                      </p:cBhvr>
                                      <p:to>
                                        <p:strVal val="visible"/>
                                      </p:to>
                                    </p:set>
                                    <p:anim calcmode="lin" valueType="num">
                                      <p:cBhvr additive="base">
                                        <p:cTn id="11" dur="500" fill="hold"/>
                                        <p:tgtEl>
                                          <p:spTgt spid="2877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87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87747">
                                            <p:txEl>
                                              <p:pRg st="2" end="2"/>
                                            </p:txEl>
                                          </p:spTgt>
                                        </p:tgtEl>
                                        <p:attrNameLst>
                                          <p:attrName>style.visibility</p:attrName>
                                        </p:attrNameLst>
                                      </p:cBhvr>
                                      <p:to>
                                        <p:strVal val="visible"/>
                                      </p:to>
                                    </p:set>
                                    <p:anim calcmode="lin" valueType="num">
                                      <p:cBhvr additive="base">
                                        <p:cTn id="17" dur="500" fill="hold"/>
                                        <p:tgtEl>
                                          <p:spTgt spid="287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7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87747">
                                            <p:txEl>
                                              <p:pRg st="3" end="3"/>
                                            </p:txEl>
                                          </p:spTgt>
                                        </p:tgtEl>
                                        <p:attrNameLst>
                                          <p:attrName>style.visibility</p:attrName>
                                        </p:attrNameLst>
                                      </p:cBhvr>
                                      <p:to>
                                        <p:strVal val="visible"/>
                                      </p:to>
                                    </p:set>
                                    <p:anim calcmode="lin" valueType="num">
                                      <p:cBhvr additive="base">
                                        <p:cTn id="23" dur="500" fill="hold"/>
                                        <p:tgtEl>
                                          <p:spTgt spid="28774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8774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7747">
                                            <p:txEl>
                                              <p:pRg st="4" end="4"/>
                                            </p:txEl>
                                          </p:spTgt>
                                        </p:tgtEl>
                                        <p:attrNameLst>
                                          <p:attrName>style.visibility</p:attrName>
                                        </p:attrNameLst>
                                      </p:cBhvr>
                                      <p:to>
                                        <p:strVal val="visible"/>
                                      </p:to>
                                    </p:set>
                                    <p:anim calcmode="lin" valueType="num">
                                      <p:cBhvr additive="base">
                                        <p:cTn id="27" dur="500" fill="hold"/>
                                        <p:tgtEl>
                                          <p:spTgt spid="28774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77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87747">
                                            <p:txEl>
                                              <p:pRg st="5" end="5"/>
                                            </p:txEl>
                                          </p:spTgt>
                                        </p:tgtEl>
                                        <p:attrNameLst>
                                          <p:attrName>style.visibility</p:attrName>
                                        </p:attrNameLst>
                                      </p:cBhvr>
                                      <p:to>
                                        <p:strVal val="visible"/>
                                      </p:to>
                                    </p:set>
                                    <p:anim calcmode="lin" valueType="num">
                                      <p:cBhvr additive="base">
                                        <p:cTn id="33" dur="500" fill="hold"/>
                                        <p:tgtEl>
                                          <p:spTgt spid="28774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877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87747">
                                            <p:txEl>
                                              <p:pRg st="6" end="6"/>
                                            </p:txEl>
                                          </p:spTgt>
                                        </p:tgtEl>
                                        <p:attrNameLst>
                                          <p:attrName>style.visibility</p:attrName>
                                        </p:attrNameLst>
                                      </p:cBhvr>
                                      <p:to>
                                        <p:strVal val="visible"/>
                                      </p:to>
                                    </p:set>
                                    <p:anim calcmode="lin" valueType="num">
                                      <p:cBhvr additive="base">
                                        <p:cTn id="39" dur="500" fill="hold"/>
                                        <p:tgtEl>
                                          <p:spTgt spid="287747">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87747">
                                            <p:txEl>
                                              <p:pRg st="6" end="6"/>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87747">
                                            <p:txEl>
                                              <p:pRg st="7" end="7"/>
                                            </p:txEl>
                                          </p:spTgt>
                                        </p:tgtEl>
                                        <p:attrNameLst>
                                          <p:attrName>style.visibility</p:attrName>
                                        </p:attrNameLst>
                                      </p:cBhvr>
                                      <p:to>
                                        <p:strVal val="visible"/>
                                      </p:to>
                                    </p:set>
                                    <p:anim calcmode="lin" valueType="num">
                                      <p:cBhvr additive="base">
                                        <p:cTn id="43" dur="500" fill="hold"/>
                                        <p:tgtEl>
                                          <p:spTgt spid="28774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8774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87747">
                                            <p:txEl>
                                              <p:pRg st="8" end="8"/>
                                            </p:txEl>
                                          </p:spTgt>
                                        </p:tgtEl>
                                        <p:attrNameLst>
                                          <p:attrName>style.visibility</p:attrName>
                                        </p:attrNameLst>
                                      </p:cBhvr>
                                      <p:to>
                                        <p:strVal val="visible"/>
                                      </p:to>
                                    </p:set>
                                    <p:anim calcmode="lin" valueType="num">
                                      <p:cBhvr additive="base">
                                        <p:cTn id="49" dur="500" fill="hold"/>
                                        <p:tgtEl>
                                          <p:spTgt spid="287747">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8774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87747">
                                            <p:txEl>
                                              <p:pRg st="9" end="9"/>
                                            </p:txEl>
                                          </p:spTgt>
                                        </p:tgtEl>
                                        <p:attrNameLst>
                                          <p:attrName>style.visibility</p:attrName>
                                        </p:attrNameLst>
                                      </p:cBhvr>
                                      <p:to>
                                        <p:strVal val="visible"/>
                                      </p:to>
                                    </p:set>
                                    <p:anim calcmode="lin" valueType="num">
                                      <p:cBhvr additive="base">
                                        <p:cTn id="55" dur="500" fill="hold"/>
                                        <p:tgtEl>
                                          <p:spTgt spid="287747">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87747">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87747">
                                            <p:txEl>
                                              <p:pRg st="10" end="10"/>
                                            </p:txEl>
                                          </p:spTgt>
                                        </p:tgtEl>
                                        <p:attrNameLst>
                                          <p:attrName>style.visibility</p:attrName>
                                        </p:attrNameLst>
                                      </p:cBhvr>
                                      <p:to>
                                        <p:strVal val="visible"/>
                                      </p:to>
                                    </p:set>
                                    <p:anim calcmode="lin" valueType="num">
                                      <p:cBhvr additive="base">
                                        <p:cTn id="61" dur="500" fill="hold"/>
                                        <p:tgtEl>
                                          <p:spTgt spid="287747">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287747">
                                            <p:txEl>
                                              <p:pRg st="10" end="10"/>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87747">
                                            <p:txEl>
                                              <p:pRg st="11" end="11"/>
                                            </p:txEl>
                                          </p:spTgt>
                                        </p:tgtEl>
                                        <p:attrNameLst>
                                          <p:attrName>style.visibility</p:attrName>
                                        </p:attrNameLst>
                                      </p:cBhvr>
                                      <p:to>
                                        <p:strVal val="visible"/>
                                      </p:to>
                                    </p:set>
                                    <p:anim calcmode="lin" valueType="num">
                                      <p:cBhvr additive="base">
                                        <p:cTn id="65" dur="500" fill="hold"/>
                                        <p:tgtEl>
                                          <p:spTgt spid="287747">
                                            <p:txEl>
                                              <p:pRg st="11" end="11"/>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287747">
                                            <p:txEl>
                                              <p:pRg st="11" end="11"/>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87747">
                                            <p:txEl>
                                              <p:pRg st="12" end="12"/>
                                            </p:txEl>
                                          </p:spTgt>
                                        </p:tgtEl>
                                        <p:attrNameLst>
                                          <p:attrName>style.visibility</p:attrName>
                                        </p:attrNameLst>
                                      </p:cBhvr>
                                      <p:to>
                                        <p:strVal val="visible"/>
                                      </p:to>
                                    </p:set>
                                    <p:anim calcmode="lin" valueType="num">
                                      <p:cBhvr additive="base">
                                        <p:cTn id="69" dur="500" fill="hold"/>
                                        <p:tgtEl>
                                          <p:spTgt spid="287747">
                                            <p:txEl>
                                              <p:pRg st="12" end="12"/>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287747">
                                            <p:txEl>
                                              <p:pRg st="12" end="12"/>
                                            </p:txEl>
                                          </p:spTgt>
                                        </p:tgtEl>
                                        <p:attrNameLst>
                                          <p:attrName>ppt_y</p:attrName>
                                        </p:attrNameLst>
                                      </p:cBhvr>
                                      <p:tavLst>
                                        <p:tav tm="0">
                                          <p:val>
                                            <p:strVal val="#ppt_y"/>
                                          </p:val>
                                        </p:tav>
                                        <p:tav tm="100000">
                                          <p:val>
                                            <p:strVal val="#ppt_y"/>
                                          </p:val>
                                        </p:tav>
                                      </p:tavLst>
                                    </p:anim>
                                  </p:childTnLst>
                                </p:cTn>
                              </p:par>
                              <p:par>
                                <p:cTn id="71" presetID="1" presetClass="entr" presetSubtype="0" fill="hold" nodeType="withEffect">
                                  <p:stCondLst>
                                    <p:cond delay="0"/>
                                  </p:stCondLst>
                                  <p:childTnLst>
                                    <p:set>
                                      <p:cBhvr>
                                        <p:cTn id="7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uiExpand="1" build="p" bldLvl="4"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688" y="1608138"/>
            <a:ext cx="7286625" cy="4419600"/>
          </a:xfrm>
        </p:spPr>
        <p:txBody>
          <a:bodyPr/>
          <a:lstStyle/>
          <a:p>
            <a:pPr lvl="1" eaLnBrk="1" hangingPunct="1">
              <a:lnSpc>
                <a:spcPct val="90000"/>
              </a:lnSpc>
            </a:pPr>
            <a:r>
              <a:rPr lang="en-US" altLang="en-US" dirty="0"/>
              <a:t>Suzie </a:t>
            </a:r>
            <a:r>
              <a:rPr lang="en-US" altLang="en-US" sz="2000" dirty="0"/>
              <a:t>(After-tax return = taxable return * (1- tax rate))</a:t>
            </a:r>
            <a:endParaRPr lang="en-US" altLang="en-US" dirty="0"/>
          </a:p>
          <a:p>
            <a:pPr lvl="2" eaLnBrk="1" hangingPunct="1">
              <a:lnSpc>
                <a:spcPct val="90000"/>
              </a:lnSpc>
            </a:pPr>
            <a:r>
              <a:rPr lang="en-US" altLang="en-US" dirty="0"/>
              <a:t>Corporate Bond 4.0%: </a:t>
            </a:r>
          </a:p>
          <a:p>
            <a:pPr lvl="3" eaLnBrk="1" hangingPunct="1">
              <a:lnSpc>
                <a:spcPct val="90000"/>
              </a:lnSpc>
            </a:pPr>
            <a:r>
              <a:rPr lang="en-US" altLang="en-US" dirty="0"/>
              <a:t>AT: 4.0% * (1 - (.35 + .05))     = 2.40%</a:t>
            </a:r>
          </a:p>
          <a:p>
            <a:pPr lvl="3" eaLnBrk="1" hangingPunct="1">
              <a:lnSpc>
                <a:spcPct val="90000"/>
              </a:lnSpc>
            </a:pPr>
            <a:r>
              <a:rPr lang="en-US" altLang="en-US" dirty="0"/>
              <a:t>ETY =  before tax yield	           = 4.00%</a:t>
            </a:r>
          </a:p>
          <a:p>
            <a:pPr lvl="2" eaLnBrk="1" hangingPunct="1">
              <a:lnSpc>
                <a:spcPct val="90000"/>
              </a:lnSpc>
            </a:pPr>
            <a:r>
              <a:rPr lang="en-US" altLang="en-US" dirty="0"/>
              <a:t>Municipal Bond 2.75%:</a:t>
            </a:r>
          </a:p>
          <a:p>
            <a:pPr lvl="3" eaLnBrk="1" hangingPunct="1">
              <a:lnSpc>
                <a:spcPct val="90000"/>
              </a:lnSpc>
            </a:pPr>
            <a:r>
              <a:rPr lang="en-US" altLang="en-US" dirty="0"/>
              <a:t>AT: 2.75%  *  (1 - .05)             =  2.61%</a:t>
            </a:r>
          </a:p>
          <a:p>
            <a:pPr lvl="3" eaLnBrk="1" hangingPunct="1">
              <a:lnSpc>
                <a:spcPct val="90000"/>
              </a:lnSpc>
            </a:pPr>
            <a:r>
              <a:rPr lang="en-US" altLang="en-US" dirty="0"/>
              <a:t>ETY: 2.61 / (1- (.35</a:t>
            </a:r>
            <a:r>
              <a:rPr lang="en-US" altLang="en-US"/>
              <a:t>+.05))        </a:t>
            </a:r>
            <a:r>
              <a:rPr lang="en-US" altLang="en-US" dirty="0"/>
              <a:t>=  4.35%</a:t>
            </a:r>
          </a:p>
          <a:p>
            <a:pPr lvl="2" eaLnBrk="1" hangingPunct="1">
              <a:lnSpc>
                <a:spcPct val="90000"/>
              </a:lnSpc>
            </a:pPr>
            <a:r>
              <a:rPr lang="en-US" altLang="en-US" dirty="0"/>
              <a:t>Treasury Bill 3.0%:  </a:t>
            </a:r>
          </a:p>
          <a:p>
            <a:pPr lvl="3" eaLnBrk="1" hangingPunct="1">
              <a:lnSpc>
                <a:spcPct val="90000"/>
              </a:lnSpc>
            </a:pPr>
            <a:r>
              <a:rPr lang="en-US" altLang="en-US" dirty="0"/>
              <a:t>AT: 3.0%  * (1 - .35)                =  1.95%</a:t>
            </a:r>
          </a:p>
          <a:p>
            <a:pPr lvl="3" eaLnBrk="1" hangingPunct="1">
              <a:lnSpc>
                <a:spcPct val="90000"/>
              </a:lnSpc>
            </a:pPr>
            <a:r>
              <a:rPr lang="en-US" altLang="en-US" dirty="0"/>
              <a:t>ETY:  1.95% / (1-(.22+.05))     = 3.25%</a:t>
            </a:r>
          </a:p>
          <a:p>
            <a:pPr eaLnBrk="1" hangingPunct="1">
              <a:lnSpc>
                <a:spcPct val="90000"/>
              </a:lnSpc>
            </a:pPr>
            <a:r>
              <a:rPr lang="en-US" altLang="en-US" sz="2400" dirty="0"/>
              <a:t>Recommendations:</a:t>
            </a:r>
          </a:p>
          <a:p>
            <a:pPr lvl="1" eaLnBrk="1" hangingPunct="1">
              <a:lnSpc>
                <a:spcPct val="90000"/>
              </a:lnSpc>
            </a:pPr>
            <a:r>
              <a:rPr lang="en-US" altLang="en-US" dirty="0"/>
              <a:t>The municipal bond is the best asset for Suzie</a:t>
            </a:r>
          </a:p>
          <a:p>
            <a:pPr lvl="1" eaLnBrk="1" hangingPunct="1">
              <a:lnSpc>
                <a:spcPct val="90000"/>
              </a:lnSpc>
            </a:pPr>
            <a:r>
              <a:rPr lang="en-US" altLang="en-US" dirty="0"/>
              <a:t>Highest after-tax (2.61%) and ETY yields (4.35%)</a:t>
            </a:r>
          </a:p>
          <a:p>
            <a:pPr lvl="2" eaLnBrk="1" hangingPunct="1">
              <a:lnSpc>
                <a:spcPct val="90000"/>
              </a:lnSpc>
            </a:pPr>
            <a:endParaRPr lang="en-US" altLang="en-US" dirty="0"/>
          </a:p>
        </p:txBody>
      </p:sp>
      <p:sp>
        <p:nvSpPr>
          <p:cNvPr id="76803" name="Rectangle 2"/>
          <p:cNvSpPr>
            <a:spLocks noGrp="1" noChangeArrowheads="1"/>
          </p:cNvSpPr>
          <p:nvPr>
            <p:ph type="title"/>
          </p:nvPr>
        </p:nvSpPr>
        <p:spPr/>
        <p:txBody>
          <a:bodyPr/>
          <a:lstStyle/>
          <a:p>
            <a:pPr eaLnBrk="1" hangingPunct="1"/>
            <a:r>
              <a:rPr lang="en-US" altLang="en-US" sz="1200" dirty="0"/>
              <a:t>Bill is an investor in the 22% federal marginal tax bracket and 5% state tax bracket. Suzie is an investor in the 35% Federal tax bracket and 5% state tax bracket. They are each considering purchasing one of the following bonds for their investment portfolios:  1. A 4.0% corporate bond (all taxable); 2. A 2.75% municipal bond (federal tax-free); or 3. A 3.0% treasury bond (state tax-free).  Calculate the after-tax returns and ETY.  Recommend a bond for purchase for both Bill and Suzy.</a:t>
            </a:r>
          </a:p>
        </p:txBody>
      </p:sp>
      <p:pic>
        <p:nvPicPr>
          <p:cNvPr id="2" name="Picture 1"/>
          <p:cNvPicPr>
            <a:picLocks noChangeAspect="1"/>
          </p:cNvPicPr>
          <p:nvPr/>
        </p:nvPicPr>
        <p:blipFill>
          <a:blip r:embed="rId2"/>
          <a:stretch>
            <a:fillRect/>
          </a:stretch>
        </p:blipFill>
        <p:spPr>
          <a:xfrm rot="16200000">
            <a:off x="5389857" y="2846670"/>
            <a:ext cx="5908086"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en-US" dirty="0"/>
              <a:t>Case Study #3</a:t>
            </a:r>
            <a:endParaRPr lang="en-US" altLang="en-US" sz="2400" dirty="0"/>
          </a:p>
        </p:txBody>
      </p:sp>
      <p:sp>
        <p:nvSpPr>
          <p:cNvPr id="57347" name="Rectangle 3"/>
          <p:cNvSpPr>
            <a:spLocks noGrp="1" noChangeArrowheads="1"/>
          </p:cNvSpPr>
          <p:nvPr>
            <p:ph idx="1"/>
          </p:nvPr>
        </p:nvSpPr>
        <p:spPr>
          <a:xfrm>
            <a:off x="914400" y="1600200"/>
            <a:ext cx="7419975" cy="5200650"/>
          </a:xfrm>
        </p:spPr>
        <p:txBody>
          <a:bodyPr/>
          <a:lstStyle/>
          <a:p>
            <a:pPr eaLnBrk="1" hangingPunct="1">
              <a:lnSpc>
                <a:spcPct val="90000"/>
              </a:lnSpc>
            </a:pPr>
            <a:r>
              <a:rPr lang="en-US" altLang="en-US" sz="2400" dirty="0"/>
              <a:t>Data:  </a:t>
            </a:r>
          </a:p>
          <a:p>
            <a:pPr lvl="1" eaLnBrk="1" hangingPunct="1"/>
            <a:r>
              <a:rPr lang="en-US" altLang="en-US" sz="2200" dirty="0"/>
              <a:t>Your buddy Paul asks you about real returns.  After showing him the correct method of calculating real returns, he wants to know what his real return is on his money market account. He shows you his brokerage statement, where he is earning a 0.5% yield.  He also estimates that inflation will be 1.5% this year.   Paul is in the 35% federal and 7% state marginal tax brackets. </a:t>
            </a:r>
          </a:p>
          <a:p>
            <a:pPr eaLnBrk="1" hangingPunct="1"/>
            <a:r>
              <a:rPr lang="en-US" altLang="en-US" sz="2200" dirty="0"/>
              <a:t>Calculations:  </a:t>
            </a:r>
          </a:p>
          <a:p>
            <a:pPr lvl="1" eaLnBrk="1" hangingPunct="1"/>
            <a:r>
              <a:rPr lang="en-US" altLang="en-US" sz="2200" dirty="0"/>
              <a:t>What is his after-tax  and after-tax after-inflation return?</a:t>
            </a:r>
          </a:p>
          <a:p>
            <a:pPr eaLnBrk="1" hangingPunct="1"/>
            <a:r>
              <a:rPr lang="en-US" altLang="en-US" sz="2200" dirty="0"/>
              <a:t>Recommendations: </a:t>
            </a:r>
          </a:p>
          <a:p>
            <a:pPr lvl="1" eaLnBrk="1" hangingPunct="1"/>
            <a:r>
              <a:rPr lang="en-US" altLang="en-US" sz="2200" dirty="0"/>
              <a:t>What are the implications of this result for cash management decisions? </a:t>
            </a:r>
          </a:p>
          <a:p>
            <a:pPr lvl="1" eaLnBrk="1" hangingPunct="1">
              <a:lnSpc>
                <a:spcPct val="90000"/>
              </a:lnSpc>
            </a:pPr>
            <a:endParaRPr lang="en-US" altLang="en-US" dirty="0"/>
          </a:p>
        </p:txBody>
      </p:sp>
    </p:spTree>
    <p:extLst>
      <p:ext uri="{BB962C8B-B14F-4D97-AF65-F5344CB8AC3E}">
        <p14:creationId xmlns:p14="http://schemas.microsoft.com/office/powerpoint/2010/main" val="1020615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16200000">
            <a:off x="5640259" y="2932241"/>
            <a:ext cx="5026283" cy="1447800"/>
          </a:xfrm>
          <a:prstGeom prst="rect">
            <a:avLst/>
          </a:prstGeom>
        </p:spPr>
      </p:pic>
      <p:sp>
        <p:nvSpPr>
          <p:cNvPr id="83970" name="Rectangle 2"/>
          <p:cNvSpPr>
            <a:spLocks noGrp="1" noChangeArrowheads="1"/>
          </p:cNvSpPr>
          <p:nvPr>
            <p:ph type="title"/>
          </p:nvPr>
        </p:nvSpPr>
        <p:spPr/>
        <p:txBody>
          <a:bodyPr/>
          <a:lstStyle/>
          <a:p>
            <a:pPr algn="l" eaLnBrk="1" hangingPunct="1">
              <a:buSzPct val="75000"/>
            </a:pPr>
            <a:r>
              <a:rPr lang="en-US" altLang="en-US" sz="1200" dirty="0"/>
              <a:t>Your buddy Paul asks you about real returns.  After showing him the correct method of calculating real returns, he wants to know what his real return is on his money market account. He shows you his brokerage statement, where he is earning a 0.5% yield.  He also estimates that inflation will be 1.5% this year.   Paul is in the 35% federal and 7% state marginal tax brackets. What is his after-tax after-inflation return? What are the implications of this result for cash management decisions?</a:t>
            </a:r>
          </a:p>
        </p:txBody>
      </p:sp>
      <p:sp>
        <p:nvSpPr>
          <p:cNvPr id="59395" name="Rectangle 3"/>
          <p:cNvSpPr>
            <a:spLocks noGrp="1" noChangeArrowheads="1"/>
          </p:cNvSpPr>
          <p:nvPr>
            <p:ph idx="1"/>
          </p:nvPr>
        </p:nvSpPr>
        <p:spPr>
          <a:xfrm>
            <a:off x="914400" y="1600200"/>
            <a:ext cx="7239000" cy="5194300"/>
          </a:xfrm>
        </p:spPr>
        <p:txBody>
          <a:bodyPr/>
          <a:lstStyle/>
          <a:p>
            <a:pPr eaLnBrk="1" hangingPunct="1"/>
            <a:r>
              <a:rPr lang="en-US" altLang="en-US" dirty="0"/>
              <a:t>Calculations:</a:t>
            </a:r>
          </a:p>
          <a:p>
            <a:pPr lvl="1" eaLnBrk="1" hangingPunct="1"/>
            <a:r>
              <a:rPr lang="en-US" altLang="en-US" dirty="0"/>
              <a:t>AT:  After-tax return = before-tax return  * (1 – (federal + state marginal tax rate))</a:t>
            </a:r>
          </a:p>
          <a:p>
            <a:pPr lvl="2" eaLnBrk="1" hangingPunct="1">
              <a:buSzPct val="75000"/>
            </a:pPr>
            <a:r>
              <a:rPr lang="en-US" altLang="en-US" dirty="0"/>
              <a:t>0.5% * (1 – ( .35 + .07 ) ) = ?</a:t>
            </a:r>
          </a:p>
          <a:p>
            <a:pPr lvl="3" eaLnBrk="1" hangingPunct="1">
              <a:buSzPct val="75000"/>
            </a:pPr>
            <a:r>
              <a:rPr lang="en-US" altLang="en-US" dirty="0"/>
              <a:t>0.29%</a:t>
            </a:r>
          </a:p>
          <a:p>
            <a:pPr lvl="1" eaLnBrk="1" hangingPunct="1"/>
            <a:r>
              <a:rPr lang="en-US" altLang="en-US" dirty="0"/>
              <a:t>After-tax Real Return = </a:t>
            </a:r>
            <a:r>
              <a:rPr lang="en-US" altLang="en-US" u="sng" dirty="0"/>
              <a:t>(1+ after-tax return) </a:t>
            </a:r>
            <a:r>
              <a:rPr lang="en-US" altLang="en-US" dirty="0"/>
              <a:t>   -1</a:t>
            </a:r>
          </a:p>
          <a:p>
            <a:pPr lvl="1" eaLnBrk="1" hangingPunct="1">
              <a:buFontTx/>
              <a:buNone/>
            </a:pPr>
            <a:r>
              <a:rPr lang="en-US" altLang="en-US" dirty="0"/>
              <a:t>                                              (1 + inflation)</a:t>
            </a:r>
          </a:p>
          <a:p>
            <a:pPr lvl="1" eaLnBrk="1" hangingPunct="1"/>
            <a:r>
              <a:rPr lang="en-US" altLang="en-US" dirty="0"/>
              <a:t>The after tax, after-inflation return is:</a:t>
            </a:r>
          </a:p>
          <a:p>
            <a:pPr lvl="1" eaLnBrk="1" hangingPunct="1">
              <a:buFontTx/>
              <a:buNone/>
            </a:pPr>
            <a:r>
              <a:rPr lang="en-US" altLang="en-US" dirty="0"/>
              <a:t>  		(1.0029/1.015) –1  = ?</a:t>
            </a:r>
          </a:p>
          <a:p>
            <a:pPr lvl="3" eaLnBrk="1" hangingPunct="1"/>
            <a:r>
              <a:rPr lang="en-US" altLang="en-US" dirty="0"/>
              <a:t>-1.19%</a:t>
            </a:r>
          </a:p>
          <a:p>
            <a:pPr lvl="1" eaLnBrk="1" hangingPunct="1">
              <a:buFontTx/>
              <a:buNone/>
            </a:pPr>
            <a:r>
              <a:rPr lang="en-US" altLang="en-US" dirty="0"/>
              <a:t>Note:  You must take out taxes first, before you take out the impact of inflation</a:t>
            </a:r>
          </a:p>
        </p:txBody>
      </p:sp>
    </p:spTree>
    <p:extLst>
      <p:ext uri="{BB962C8B-B14F-4D97-AF65-F5344CB8AC3E}">
        <p14:creationId xmlns:p14="http://schemas.microsoft.com/office/powerpoint/2010/main" val="1883295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939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395">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9395">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9395">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59395">
                                            <p:txEl>
                                              <p:pRg st="8" end="8"/>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59395">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Case Study #3 Answer</a:t>
            </a:r>
          </a:p>
        </p:txBody>
      </p:sp>
      <p:sp>
        <p:nvSpPr>
          <p:cNvPr id="60419" name="Rectangle 3"/>
          <p:cNvSpPr>
            <a:spLocks noGrp="1" noChangeArrowheads="1"/>
          </p:cNvSpPr>
          <p:nvPr>
            <p:ph idx="1"/>
          </p:nvPr>
        </p:nvSpPr>
        <p:spPr>
          <a:xfrm>
            <a:off x="928688" y="1608138"/>
            <a:ext cx="7286625" cy="4419600"/>
          </a:xfrm>
        </p:spPr>
        <p:txBody>
          <a:bodyPr/>
          <a:lstStyle/>
          <a:p>
            <a:pPr eaLnBrk="1" hangingPunct="1"/>
            <a:r>
              <a:rPr lang="en-US" altLang="en-US" dirty="0"/>
              <a:t>Implications</a:t>
            </a:r>
          </a:p>
          <a:p>
            <a:pPr lvl="1" eaLnBrk="1" hangingPunct="1"/>
            <a:r>
              <a:rPr lang="en-US" altLang="en-US" dirty="0"/>
              <a:t>It is very difficult to do much more than keep up with taxes and inflation with liquid assets.  </a:t>
            </a:r>
          </a:p>
          <a:p>
            <a:pPr lvl="1" eaLnBrk="1" hangingPunct="1"/>
            <a:r>
              <a:rPr lang="en-US" altLang="en-US" dirty="0"/>
              <a:t>Only the amount needed to meet immediate emergency needs and short-term goals should be here.</a:t>
            </a:r>
          </a:p>
          <a:p>
            <a:pPr lvl="1" eaLnBrk="1" hangingPunct="1"/>
            <a:r>
              <a:rPr lang="en-US" altLang="en-US" dirty="0"/>
              <a:t>You should diversify your cash management assets as well as other assets  </a:t>
            </a:r>
          </a:p>
          <a:p>
            <a:pPr lvl="1" eaLnBrk="1" hangingPunct="1"/>
            <a:r>
              <a:rPr lang="en-US" altLang="en-US" dirty="0"/>
              <a:t>The final returns are even lower when you factor in the fact that you pay tithes on your increase, i.e. charitable giving.</a:t>
            </a:r>
          </a:p>
        </p:txBody>
      </p:sp>
    </p:spTree>
    <p:extLst>
      <p:ext uri="{BB962C8B-B14F-4D97-AF65-F5344CB8AC3E}">
        <p14:creationId xmlns:p14="http://schemas.microsoft.com/office/powerpoint/2010/main" val="41252283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9" name="Rectangle 3"/>
          <p:cNvSpPr>
            <a:spLocks noGrp="1" noChangeArrowheads="1"/>
          </p:cNvSpPr>
          <p:nvPr>
            <p:ph idx="1"/>
          </p:nvPr>
        </p:nvSpPr>
        <p:spPr>
          <a:xfrm>
            <a:off x="914400" y="1600200"/>
            <a:ext cx="7315200" cy="5181600"/>
          </a:xfrm>
        </p:spPr>
        <p:txBody>
          <a:bodyPr/>
          <a:lstStyle/>
          <a:p>
            <a:pPr eaLnBrk="1" hangingPunct="1"/>
            <a:r>
              <a:rPr lang="en-US" altLang="en-US" dirty="0"/>
              <a:t>How can it help achieve your goals?</a:t>
            </a:r>
          </a:p>
          <a:p>
            <a:pPr lvl="1" eaLnBrk="1" hangingPunct="1"/>
            <a:r>
              <a:rPr lang="en-US" altLang="en-US" dirty="0"/>
              <a:t>Want to save more money?</a:t>
            </a:r>
          </a:p>
          <a:p>
            <a:pPr lvl="2" eaLnBrk="1" hangingPunct="1"/>
            <a:r>
              <a:rPr lang="en-US" altLang="en-US" i="1" dirty="0"/>
              <a:t>Automate Savings</a:t>
            </a:r>
            <a:r>
              <a:rPr lang="en-US" altLang="en-US" dirty="0"/>
              <a:t>: Pay yourself second and do it through payroll deductions or automatic deposits into your mutual fund accounts</a:t>
            </a:r>
          </a:p>
          <a:p>
            <a:pPr lvl="1" eaLnBrk="1" hangingPunct="1"/>
            <a:r>
              <a:rPr lang="en-US" altLang="en-US" dirty="0"/>
              <a:t>Want to shorten your time working on finances?</a:t>
            </a:r>
          </a:p>
          <a:p>
            <a:pPr lvl="2" eaLnBrk="1" hangingPunct="1"/>
            <a:r>
              <a:rPr lang="en-US" altLang="en-US" i="1" dirty="0"/>
              <a:t>Use cash management/budgeting software</a:t>
            </a:r>
            <a:r>
              <a:rPr lang="en-US" altLang="en-US" dirty="0"/>
              <a:t>: Use programs such as Intuit’s Quicken or Mint.com </a:t>
            </a:r>
          </a:p>
          <a:p>
            <a:pPr lvl="1" eaLnBrk="1" hangingPunct="1"/>
            <a:r>
              <a:rPr lang="en-US" altLang="en-US" dirty="0"/>
              <a:t> Want to be a better steward?</a:t>
            </a:r>
          </a:p>
          <a:p>
            <a:pPr lvl="2" eaLnBrk="1" hangingPunct="1"/>
            <a:r>
              <a:rPr lang="en-US" altLang="en-US" i="1" dirty="0"/>
              <a:t>Use electronic record keeping</a:t>
            </a:r>
            <a:r>
              <a:rPr lang="en-US" altLang="en-US" dirty="0"/>
              <a:t>:  Perhaps move to an electronic system to keep better records of your finances, i.e., Quicken, Mint, YNAB, etc.</a:t>
            </a:r>
          </a:p>
        </p:txBody>
      </p:sp>
      <p:sp>
        <p:nvSpPr>
          <p:cNvPr id="18435" name="Title 1"/>
          <p:cNvSpPr>
            <a:spLocks noGrp="1"/>
          </p:cNvSpPr>
          <p:nvPr>
            <p:ph type="title"/>
          </p:nvPr>
        </p:nvSpPr>
        <p:spPr>
          <a:xfrm>
            <a:off x="838200" y="566738"/>
            <a:ext cx="7772400" cy="1143000"/>
          </a:xfrm>
        </p:spPr>
        <p:txBody>
          <a:bodyPr/>
          <a:lstStyle/>
          <a:p>
            <a:pPr eaLnBrk="1" hangingPunct="1"/>
            <a:r>
              <a:rPr lang="en-US" altLang="en-US" dirty="0"/>
              <a:t>Importance and Principles </a:t>
            </a:r>
            <a:r>
              <a:rPr lang="en-US" altLang="en-US" sz="2800" dirty="0"/>
              <a:t>(continued)</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 calcmode="lin" valueType="num">
                                      <p:cBhvr additive="base">
                                        <p:cTn id="7" dur="500" fill="hold"/>
                                        <p:tgtEl>
                                          <p:spTgt spid="1013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37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101379">
                                            <p:txEl>
                                              <p:pRg st="1" end="1"/>
                                            </p:txEl>
                                          </p:spTgt>
                                        </p:tgtEl>
                                        <p:attrNameLst>
                                          <p:attrName>style.visibility</p:attrName>
                                        </p:attrNameLst>
                                      </p:cBhvr>
                                      <p:to>
                                        <p:strVal val="visible"/>
                                      </p:to>
                                    </p:set>
                                    <p:anim calcmode="lin" valueType="num">
                                      <p:cBhvr additive="base">
                                        <p:cTn id="13" dur="500" fill="hold"/>
                                        <p:tgtEl>
                                          <p:spTgt spid="1013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379">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101379">
                                            <p:txEl>
                                              <p:pRg st="2" end="2"/>
                                            </p:txEl>
                                          </p:spTgt>
                                        </p:tgtEl>
                                        <p:attrNameLst>
                                          <p:attrName>style.visibility</p:attrName>
                                        </p:attrNameLst>
                                      </p:cBhvr>
                                      <p:to>
                                        <p:strVal val="visible"/>
                                      </p:to>
                                    </p:set>
                                    <p:anim calcmode="lin" valueType="num">
                                      <p:cBhvr additive="base">
                                        <p:cTn id="17" dur="500" fill="hold"/>
                                        <p:tgtEl>
                                          <p:spTgt spid="1013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1379">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101379">
                                            <p:txEl>
                                              <p:pRg st="3" end="3"/>
                                            </p:txEl>
                                          </p:spTgt>
                                        </p:tgtEl>
                                        <p:attrNameLst>
                                          <p:attrName>style.visibility</p:attrName>
                                        </p:attrNameLst>
                                      </p:cBhvr>
                                      <p:to>
                                        <p:strVal val="visible"/>
                                      </p:to>
                                    </p:set>
                                    <p:anim calcmode="lin" valueType="num">
                                      <p:cBhvr additive="base">
                                        <p:cTn id="21" dur="500" fill="hold"/>
                                        <p:tgtEl>
                                          <p:spTgt spid="1013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1379">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101379">
                                            <p:txEl>
                                              <p:pRg st="4" end="4"/>
                                            </p:txEl>
                                          </p:spTgt>
                                        </p:tgtEl>
                                        <p:attrNameLst>
                                          <p:attrName>style.visibility</p:attrName>
                                        </p:attrNameLst>
                                      </p:cBhvr>
                                      <p:to>
                                        <p:strVal val="visible"/>
                                      </p:to>
                                    </p:set>
                                    <p:anim calcmode="lin" valueType="num">
                                      <p:cBhvr additive="base">
                                        <p:cTn id="25" dur="500" fill="hold"/>
                                        <p:tgtEl>
                                          <p:spTgt spid="1013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1379">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101379">
                                            <p:txEl>
                                              <p:pRg st="5" end="5"/>
                                            </p:txEl>
                                          </p:spTgt>
                                        </p:tgtEl>
                                        <p:attrNameLst>
                                          <p:attrName>style.visibility</p:attrName>
                                        </p:attrNameLst>
                                      </p:cBhvr>
                                      <p:to>
                                        <p:strVal val="visible"/>
                                      </p:to>
                                    </p:set>
                                    <p:anim calcmode="lin" valueType="num">
                                      <p:cBhvr additive="base">
                                        <p:cTn id="29" dur="500" fill="hold"/>
                                        <p:tgtEl>
                                          <p:spTgt spid="1013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1379">
                                            <p:txEl>
                                              <p:pRg st="5" end="5"/>
                                            </p:txEl>
                                          </p:spTgt>
                                        </p:tgtEl>
                                        <p:attrNameLst>
                                          <p:attrName>ppt_y</p:attrName>
                                        </p:attrNameLst>
                                      </p:cBhvr>
                                      <p:tavLst>
                                        <p:tav tm="0">
                                          <p:val>
                                            <p:strVal val="0-#ppt_h/2"/>
                                          </p:val>
                                        </p:tav>
                                        <p:tav tm="100000">
                                          <p:val>
                                            <p:strVal val="#ppt_y"/>
                                          </p:val>
                                        </p:tav>
                                      </p:tavLst>
                                    </p:anim>
                                  </p:childTnLst>
                                </p:cTn>
                              </p:par>
                              <p:par>
                                <p:cTn id="31" presetID="2" presetClass="entr" presetSubtype="9" fill="hold" grpId="0" nodeType="withEffect">
                                  <p:stCondLst>
                                    <p:cond delay="0"/>
                                  </p:stCondLst>
                                  <p:childTnLst>
                                    <p:set>
                                      <p:cBhvr>
                                        <p:cTn id="32" dur="1" fill="hold">
                                          <p:stCondLst>
                                            <p:cond delay="0"/>
                                          </p:stCondLst>
                                        </p:cTn>
                                        <p:tgtEl>
                                          <p:spTgt spid="101379">
                                            <p:txEl>
                                              <p:pRg st="6" end="6"/>
                                            </p:txEl>
                                          </p:spTgt>
                                        </p:tgtEl>
                                        <p:attrNameLst>
                                          <p:attrName>style.visibility</p:attrName>
                                        </p:attrNameLst>
                                      </p:cBhvr>
                                      <p:to>
                                        <p:strVal val="visible"/>
                                      </p:to>
                                    </p:set>
                                    <p:anim calcmode="lin" valueType="num">
                                      <p:cBhvr additive="base">
                                        <p:cTn id="33" dur="500" fill="hold"/>
                                        <p:tgtEl>
                                          <p:spTgt spid="10137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1379">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uiExpand="1" build="p"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rot="10800000" flipV="1">
            <a:off x="152399" y="1600200"/>
            <a:ext cx="3200399" cy="2514600"/>
          </a:xfrm>
        </p:spPr>
        <p:txBody>
          <a:bodyPr/>
          <a:lstStyle/>
          <a:p>
            <a:pPr algn="l" eaLnBrk="1" hangingPunct="1"/>
            <a:r>
              <a:rPr lang="en-US" altLang="en-US" sz="2400" dirty="0"/>
              <a:t>Additional Help:  </a:t>
            </a:r>
            <a:r>
              <a:rPr lang="en-US" altLang="en-US" sz="2400" dirty="0">
                <a:hlinkClick r:id="rId2"/>
              </a:rPr>
              <a:t>After Tax, ETY, and after Inflation Returns</a:t>
            </a:r>
            <a:r>
              <a:rPr lang="en-US" altLang="en-US" sz="2400" dirty="0"/>
              <a:t> (LT26) may be useful</a:t>
            </a:r>
          </a:p>
        </p:txBody>
      </p:sp>
      <p:pic>
        <p:nvPicPr>
          <p:cNvPr id="3" name="Picture 2"/>
          <p:cNvPicPr>
            <a:picLocks noChangeAspect="1"/>
          </p:cNvPicPr>
          <p:nvPr/>
        </p:nvPicPr>
        <p:blipFill>
          <a:blip r:embed="rId3"/>
          <a:stretch>
            <a:fillRect/>
          </a:stretch>
        </p:blipFill>
        <p:spPr>
          <a:xfrm>
            <a:off x="3261214" y="152400"/>
            <a:ext cx="5730386" cy="6477000"/>
          </a:xfrm>
          <a:prstGeom prst="rect">
            <a:avLst/>
          </a:prstGeom>
        </p:spPr>
      </p:pic>
    </p:spTree>
    <p:extLst>
      <p:ext uri="{BB962C8B-B14F-4D97-AF65-F5344CB8AC3E}">
        <p14:creationId xmlns:p14="http://schemas.microsoft.com/office/powerpoint/2010/main" val="14695562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dirty="0"/>
              <a:t>Case Study #4</a:t>
            </a:r>
          </a:p>
        </p:txBody>
      </p:sp>
      <p:sp>
        <p:nvSpPr>
          <p:cNvPr id="7171" name="Rectangle 3"/>
          <p:cNvSpPr>
            <a:spLocks noGrp="1" noChangeArrowheads="1"/>
          </p:cNvSpPr>
          <p:nvPr>
            <p:ph idx="1"/>
          </p:nvPr>
        </p:nvSpPr>
        <p:spPr>
          <a:xfrm>
            <a:off x="914400" y="1600200"/>
            <a:ext cx="7267575" cy="4972050"/>
          </a:xfrm>
        </p:spPr>
        <p:txBody>
          <a:bodyPr/>
          <a:lstStyle/>
          <a:p>
            <a:pPr eaLnBrk="1" hangingPunct="1"/>
            <a:r>
              <a:rPr lang="en-US" altLang="en-US" sz="2400" dirty="0"/>
              <a:t>Data</a:t>
            </a:r>
          </a:p>
          <a:p>
            <a:pPr lvl="1" eaLnBrk="1" hangingPunct="1"/>
            <a:r>
              <a:rPr lang="en-US" altLang="en-US" dirty="0"/>
              <a:t>Natalie heard you have taken Personal Finance at BYU.  She just got married two months ago, and they were given $3,000 as a wedding present.  Natalie and Taylor will both be graduating in two years.  She wants either a. Save the money for law school tuition when she graduates or b. Use it to go on a vacation before law school. They are in the 22% federal and 5% state tax bracket.  </a:t>
            </a:r>
          </a:p>
          <a:p>
            <a:pPr eaLnBrk="1" hangingPunct="1"/>
            <a:r>
              <a:rPr lang="en-US" altLang="en-US" sz="2400" dirty="0"/>
              <a:t>Calculations</a:t>
            </a:r>
          </a:p>
          <a:p>
            <a:pPr lvl="1" eaLnBrk="1" hangingPunct="1"/>
            <a:r>
              <a:rPr lang="en-US" altLang="en-US" dirty="0"/>
              <a:t>If they invest the $3,000 in a U.S. Series I bond that earns 2.52%, what is her after-tax return and ETY for each decision.</a:t>
            </a:r>
          </a:p>
        </p:txBody>
      </p:sp>
    </p:spTree>
    <p:extLst>
      <p:ext uri="{BB962C8B-B14F-4D97-AF65-F5344CB8AC3E}">
        <p14:creationId xmlns:p14="http://schemas.microsoft.com/office/powerpoint/2010/main" val="307554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533400" y="715963"/>
            <a:ext cx="8153400" cy="731837"/>
          </a:xfrm>
        </p:spPr>
        <p:txBody>
          <a:bodyPr/>
          <a:lstStyle/>
          <a:p>
            <a:pPr eaLnBrk="1" hangingPunct="1"/>
            <a:r>
              <a:rPr lang="en-US" altLang="en-US" sz="1200" dirty="0"/>
              <a:t>Natalie and Taylor are in the 22% federal and 5% state tax bracket.  They have a $3,000 wedding gift that they will either invest for school tuition or for a vacation.  Calculations:  If they invest the $3,000 in a U.S. Series I bond that earns 2.52%, what is the after tax and equivalent taxable yield (ETY) where the principle and interest are: A.  Planned to be used to pay for law school tuition? or B. Planned to be used to save for a family vacation?</a:t>
            </a:r>
          </a:p>
        </p:txBody>
      </p:sp>
      <p:sp>
        <p:nvSpPr>
          <p:cNvPr id="289795" name="Rectangle 3"/>
          <p:cNvSpPr>
            <a:spLocks noGrp="1" noChangeArrowheads="1"/>
          </p:cNvSpPr>
          <p:nvPr>
            <p:ph idx="1"/>
          </p:nvPr>
        </p:nvSpPr>
        <p:spPr>
          <a:xfrm>
            <a:off x="990600" y="1524000"/>
            <a:ext cx="7419975" cy="5810250"/>
          </a:xfrm>
        </p:spPr>
        <p:txBody>
          <a:bodyPr/>
          <a:lstStyle/>
          <a:p>
            <a:pPr eaLnBrk="1" hangingPunct="1"/>
            <a:r>
              <a:rPr lang="en-US" altLang="en-US" dirty="0"/>
              <a:t>Calculations:</a:t>
            </a:r>
          </a:p>
          <a:p>
            <a:pPr lvl="1" eaLnBrk="1" hangingPunct="1"/>
            <a:r>
              <a:rPr lang="en-US" altLang="en-US" dirty="0"/>
              <a:t>A. AT:  If Natalie and Taylor use the principle and interest for tuition, the bond is both federal and state tax exempt.  The formula is:  </a:t>
            </a:r>
          </a:p>
          <a:p>
            <a:pPr lvl="2" eaLnBrk="1" hangingPunct="1"/>
            <a:r>
              <a:rPr lang="en-US" altLang="en-US" dirty="0"/>
              <a:t>Return </a:t>
            </a:r>
            <a:r>
              <a:rPr lang="en-US" altLang="en-US" baseline="-25000" dirty="0"/>
              <a:t>after tax </a:t>
            </a:r>
            <a:r>
              <a:rPr lang="en-US" altLang="en-US" dirty="0"/>
              <a:t>= return </a:t>
            </a:r>
            <a:r>
              <a:rPr lang="en-US" altLang="en-US" baseline="-25000" dirty="0"/>
              <a:t>before tax</a:t>
            </a:r>
            <a:r>
              <a:rPr lang="en-US" altLang="en-US" dirty="0"/>
              <a:t> * (1 – tax rate) or:</a:t>
            </a:r>
          </a:p>
          <a:p>
            <a:pPr lvl="2" eaLnBrk="1" hangingPunct="1"/>
            <a:r>
              <a:rPr lang="en-US" altLang="en-US" dirty="0"/>
              <a:t>2.52%</a:t>
            </a:r>
          </a:p>
          <a:p>
            <a:pPr lvl="1" eaLnBrk="1" hangingPunct="1"/>
            <a:r>
              <a:rPr lang="en-US" altLang="en-US" dirty="0"/>
              <a:t>ETY:  Since this asset is federal and state tax-free, the equivalent yield on a taxable bond would be the tax-free return divided by 1 minus the tax rate or</a:t>
            </a:r>
          </a:p>
          <a:p>
            <a:pPr lvl="2" eaLnBrk="1" hangingPunct="1"/>
            <a:r>
              <a:rPr lang="en-US" altLang="en-US" dirty="0"/>
              <a:t>2.52% /(1 – (.22 + .05)) = 2.52% / .73  = </a:t>
            </a:r>
          </a:p>
          <a:p>
            <a:pPr lvl="2" eaLnBrk="1" hangingPunct="1"/>
            <a:r>
              <a:rPr lang="en-US" altLang="en-US" dirty="0"/>
              <a:t>3.45%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anim calcmode="lin" valueType="num">
                                      <p:cBhvr additive="base">
                                        <p:cTn id="7" dur="500" fill="hold"/>
                                        <p:tgtEl>
                                          <p:spTgt spid="289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9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9795">
                                            <p:txEl>
                                              <p:pRg st="1" end="1"/>
                                            </p:txEl>
                                          </p:spTgt>
                                        </p:tgtEl>
                                        <p:attrNameLst>
                                          <p:attrName>style.visibility</p:attrName>
                                        </p:attrNameLst>
                                      </p:cBhvr>
                                      <p:to>
                                        <p:strVal val="visible"/>
                                      </p:to>
                                    </p:set>
                                    <p:anim calcmode="lin" valueType="num">
                                      <p:cBhvr additive="base">
                                        <p:cTn id="13" dur="500" fill="hold"/>
                                        <p:tgtEl>
                                          <p:spTgt spid="289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97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9795">
                                            <p:txEl>
                                              <p:pRg st="2" end="2"/>
                                            </p:txEl>
                                          </p:spTgt>
                                        </p:tgtEl>
                                        <p:attrNameLst>
                                          <p:attrName>style.visibility</p:attrName>
                                        </p:attrNameLst>
                                      </p:cBhvr>
                                      <p:to>
                                        <p:strVal val="visible"/>
                                      </p:to>
                                    </p:set>
                                    <p:anim calcmode="lin" valueType="num">
                                      <p:cBhvr additive="base">
                                        <p:cTn id="17" dur="500" fill="hold"/>
                                        <p:tgtEl>
                                          <p:spTgt spid="2897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97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89795">
                                            <p:txEl>
                                              <p:pRg st="3" end="3"/>
                                            </p:txEl>
                                          </p:spTgt>
                                        </p:tgtEl>
                                        <p:attrNameLst>
                                          <p:attrName>style.visibility</p:attrName>
                                        </p:attrNameLst>
                                      </p:cBhvr>
                                      <p:to>
                                        <p:strVal val="visible"/>
                                      </p:to>
                                    </p:set>
                                    <p:anim calcmode="lin" valueType="num">
                                      <p:cBhvr additive="base">
                                        <p:cTn id="23" dur="500" fill="hold"/>
                                        <p:tgtEl>
                                          <p:spTgt spid="2897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89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89795">
                                            <p:txEl>
                                              <p:pRg st="4" end="4"/>
                                            </p:txEl>
                                          </p:spTgt>
                                        </p:tgtEl>
                                        <p:attrNameLst>
                                          <p:attrName>style.visibility</p:attrName>
                                        </p:attrNameLst>
                                      </p:cBhvr>
                                      <p:to>
                                        <p:strVal val="visible"/>
                                      </p:to>
                                    </p:set>
                                    <p:anim calcmode="lin" valueType="num">
                                      <p:cBhvr additive="base">
                                        <p:cTn id="29" dur="500" fill="hold"/>
                                        <p:tgtEl>
                                          <p:spTgt spid="28979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89795">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89795">
                                            <p:txEl>
                                              <p:pRg st="5" end="5"/>
                                            </p:txEl>
                                          </p:spTgt>
                                        </p:tgtEl>
                                        <p:attrNameLst>
                                          <p:attrName>style.visibility</p:attrName>
                                        </p:attrNameLst>
                                      </p:cBhvr>
                                      <p:to>
                                        <p:strVal val="visible"/>
                                      </p:to>
                                    </p:set>
                                    <p:anim calcmode="lin" valueType="num">
                                      <p:cBhvr additive="base">
                                        <p:cTn id="33" dur="500" fill="hold"/>
                                        <p:tgtEl>
                                          <p:spTgt spid="289795">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89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89795">
                                            <p:txEl>
                                              <p:pRg st="6" end="6"/>
                                            </p:txEl>
                                          </p:spTgt>
                                        </p:tgtEl>
                                        <p:attrNameLst>
                                          <p:attrName>style.visibility</p:attrName>
                                        </p:attrNameLst>
                                      </p:cBhvr>
                                      <p:to>
                                        <p:strVal val="visible"/>
                                      </p:to>
                                    </p:set>
                                    <p:anim calcmode="lin" valueType="num">
                                      <p:cBhvr additive="base">
                                        <p:cTn id="39" dur="500" fill="hold"/>
                                        <p:tgtEl>
                                          <p:spTgt spid="289795">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897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build="p" bldLvl="4"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sz="1200" dirty="0"/>
              <a:t>Natalie and Taylor are in the 22% federal and 5% state tax bracket.  They have a $3,000 wedding gift that they will either invest for school tuition or for a vacation.  Calculations:  If they invest the $3,000 in a U.S. Series I bond that earns 2.52%, what is the equivalent taxable yield (ETY) where the principle and interest are: A.  Planned to be used to pay for law school tuition? or B. Planned to be used to save for a family vacation? </a:t>
            </a:r>
          </a:p>
        </p:txBody>
      </p:sp>
      <p:sp>
        <p:nvSpPr>
          <p:cNvPr id="301059" name="Rectangle 3"/>
          <p:cNvSpPr>
            <a:spLocks noGrp="1" noChangeArrowheads="1"/>
          </p:cNvSpPr>
          <p:nvPr>
            <p:ph idx="1"/>
          </p:nvPr>
        </p:nvSpPr>
        <p:spPr>
          <a:xfrm>
            <a:off x="928688" y="1608138"/>
            <a:ext cx="7286625" cy="4419600"/>
          </a:xfrm>
        </p:spPr>
        <p:txBody>
          <a:bodyPr/>
          <a:lstStyle/>
          <a:p>
            <a:pPr eaLnBrk="1" hangingPunct="1"/>
            <a:r>
              <a:rPr lang="en-US" altLang="en-US" sz="2400" dirty="0"/>
              <a:t>Calculations: </a:t>
            </a:r>
          </a:p>
          <a:p>
            <a:pPr lvl="1" eaLnBrk="1" hangingPunct="1"/>
            <a:r>
              <a:rPr lang="en-US" altLang="en-US" dirty="0"/>
              <a:t>B. AT: If Natalie and Taylor use the principle and interest for a family vacation, it is only state tax free.  The after-tax rate is:</a:t>
            </a:r>
          </a:p>
          <a:p>
            <a:pPr lvl="3" eaLnBrk="1" hangingPunct="1"/>
            <a:r>
              <a:rPr lang="en-US" altLang="en-US" dirty="0"/>
              <a:t>After-tax rate = 2.52% * (1 - .22)  </a:t>
            </a:r>
          </a:p>
          <a:p>
            <a:pPr lvl="3" eaLnBrk="1" hangingPunct="1"/>
            <a:r>
              <a:rPr lang="en-US" altLang="en-US" dirty="0"/>
              <a:t> 1.97% </a:t>
            </a:r>
          </a:p>
          <a:p>
            <a:pPr lvl="2" eaLnBrk="1" hangingPunct="1"/>
            <a:r>
              <a:rPr lang="en-US" altLang="en-US" dirty="0"/>
              <a:t>ETY: The Equivalent Taxable Yield is </a:t>
            </a:r>
          </a:p>
          <a:p>
            <a:pPr lvl="3" eaLnBrk="1" hangingPunct="1"/>
            <a:r>
              <a:rPr lang="en-US" altLang="en-US" dirty="0"/>
              <a:t>ETY = 1.97% / (1 – (.22 + .07))</a:t>
            </a:r>
          </a:p>
          <a:p>
            <a:pPr lvl="3" eaLnBrk="1" hangingPunct="1"/>
            <a:r>
              <a:rPr lang="en-US" altLang="en-US" dirty="0"/>
              <a:t>2.69%</a:t>
            </a:r>
          </a:p>
          <a:p>
            <a:pPr eaLnBrk="1" hangingPunct="1"/>
            <a:r>
              <a:rPr lang="en-US" altLang="en-US" dirty="0"/>
              <a:t>Implications:</a:t>
            </a:r>
          </a:p>
          <a:p>
            <a:pPr lvl="1" eaLnBrk="1" hangingPunct="1"/>
            <a:r>
              <a:rPr lang="en-US" altLang="en-US" dirty="0"/>
              <a:t>How they choose to spend the money can have a significant impact on their returns</a:t>
            </a:r>
          </a:p>
          <a:p>
            <a:pPr eaLnBrk="1" hangingPunct="1"/>
            <a:endParaRPr lang="en-US" altLang="en-US" dirty="0"/>
          </a:p>
          <a:p>
            <a:pPr lvl="1" eaLnBrk="1" hangingPunct="1"/>
            <a:endParaRPr lang="en-US" altLang="en-US" dirty="0"/>
          </a:p>
        </p:txBody>
      </p:sp>
      <p:pic>
        <p:nvPicPr>
          <p:cNvPr id="2" name="Picture 1"/>
          <p:cNvPicPr>
            <a:picLocks noChangeAspect="1"/>
          </p:cNvPicPr>
          <p:nvPr/>
        </p:nvPicPr>
        <p:blipFill>
          <a:blip r:embed="rId2"/>
          <a:stretch>
            <a:fillRect/>
          </a:stretch>
        </p:blipFill>
        <p:spPr>
          <a:xfrm rot="16200000">
            <a:off x="5873038" y="3552874"/>
            <a:ext cx="4684551" cy="13888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1059">
                                            <p:txEl>
                                              <p:pRg st="0" end="0"/>
                                            </p:txEl>
                                          </p:spTgt>
                                        </p:tgtEl>
                                        <p:attrNameLst>
                                          <p:attrName>style.visibility</p:attrName>
                                        </p:attrNameLst>
                                      </p:cBhvr>
                                      <p:to>
                                        <p:strVal val="visible"/>
                                      </p:to>
                                    </p:set>
                                    <p:anim calcmode="lin" valueType="num">
                                      <p:cBhvr additive="base">
                                        <p:cTn id="7" dur="500" fill="hold"/>
                                        <p:tgtEl>
                                          <p:spTgt spid="301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1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1059">
                                            <p:txEl>
                                              <p:pRg st="1" end="1"/>
                                            </p:txEl>
                                          </p:spTgt>
                                        </p:tgtEl>
                                        <p:attrNameLst>
                                          <p:attrName>style.visibility</p:attrName>
                                        </p:attrNameLst>
                                      </p:cBhvr>
                                      <p:to>
                                        <p:strVal val="visible"/>
                                      </p:to>
                                    </p:set>
                                    <p:anim calcmode="lin" valueType="num">
                                      <p:cBhvr additive="base">
                                        <p:cTn id="13" dur="500" fill="hold"/>
                                        <p:tgtEl>
                                          <p:spTgt spid="301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10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1059">
                                            <p:txEl>
                                              <p:pRg st="2" end="2"/>
                                            </p:txEl>
                                          </p:spTgt>
                                        </p:tgtEl>
                                        <p:attrNameLst>
                                          <p:attrName>style.visibility</p:attrName>
                                        </p:attrNameLst>
                                      </p:cBhvr>
                                      <p:to>
                                        <p:strVal val="visible"/>
                                      </p:to>
                                    </p:set>
                                    <p:anim calcmode="lin" valueType="num">
                                      <p:cBhvr additive="base">
                                        <p:cTn id="17" dur="500" fill="hold"/>
                                        <p:tgtEl>
                                          <p:spTgt spid="3010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1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01059">
                                            <p:txEl>
                                              <p:pRg st="3" end="3"/>
                                            </p:txEl>
                                          </p:spTgt>
                                        </p:tgtEl>
                                        <p:attrNameLst>
                                          <p:attrName>style.visibility</p:attrName>
                                        </p:attrNameLst>
                                      </p:cBhvr>
                                      <p:to>
                                        <p:strVal val="visible"/>
                                      </p:to>
                                    </p:set>
                                    <p:anim calcmode="lin" valueType="num">
                                      <p:cBhvr additive="base">
                                        <p:cTn id="23" dur="500" fill="hold"/>
                                        <p:tgtEl>
                                          <p:spTgt spid="30105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010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01059">
                                            <p:txEl>
                                              <p:pRg st="4" end="4"/>
                                            </p:txEl>
                                          </p:spTgt>
                                        </p:tgtEl>
                                        <p:attrNameLst>
                                          <p:attrName>style.visibility</p:attrName>
                                        </p:attrNameLst>
                                      </p:cBhvr>
                                      <p:to>
                                        <p:strVal val="visible"/>
                                      </p:to>
                                    </p:set>
                                    <p:anim calcmode="lin" valueType="num">
                                      <p:cBhvr additive="base">
                                        <p:cTn id="29" dur="500" fill="hold"/>
                                        <p:tgtEl>
                                          <p:spTgt spid="301059">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1059">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01059">
                                            <p:txEl>
                                              <p:pRg st="5" end="5"/>
                                            </p:txEl>
                                          </p:spTgt>
                                        </p:tgtEl>
                                        <p:attrNameLst>
                                          <p:attrName>style.visibility</p:attrName>
                                        </p:attrNameLst>
                                      </p:cBhvr>
                                      <p:to>
                                        <p:strVal val="visible"/>
                                      </p:to>
                                    </p:set>
                                    <p:anim calcmode="lin" valueType="num">
                                      <p:cBhvr additive="base">
                                        <p:cTn id="33" dur="500" fill="hold"/>
                                        <p:tgtEl>
                                          <p:spTgt spid="301059">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010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01059">
                                            <p:txEl>
                                              <p:pRg st="6" end="6"/>
                                            </p:txEl>
                                          </p:spTgt>
                                        </p:tgtEl>
                                        <p:attrNameLst>
                                          <p:attrName>style.visibility</p:attrName>
                                        </p:attrNameLst>
                                      </p:cBhvr>
                                      <p:to>
                                        <p:strVal val="visible"/>
                                      </p:to>
                                    </p:set>
                                    <p:anim calcmode="lin" valueType="num">
                                      <p:cBhvr additive="base">
                                        <p:cTn id="39" dur="500" fill="hold"/>
                                        <p:tgtEl>
                                          <p:spTgt spid="301059">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01059">
                                            <p:txEl>
                                              <p:pRg st="6" end="6"/>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01059">
                                            <p:txEl>
                                              <p:pRg st="7" end="7"/>
                                            </p:txEl>
                                          </p:spTgt>
                                        </p:tgtEl>
                                        <p:attrNameLst>
                                          <p:attrName>style.visibility</p:attrName>
                                        </p:attrNameLst>
                                      </p:cBhvr>
                                      <p:to>
                                        <p:strVal val="visible"/>
                                      </p:to>
                                    </p:set>
                                    <p:anim calcmode="lin" valueType="num">
                                      <p:cBhvr additive="base">
                                        <p:cTn id="43" dur="500" fill="hold"/>
                                        <p:tgtEl>
                                          <p:spTgt spid="301059">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01059">
                                            <p:txEl>
                                              <p:pRg st="7" end="7"/>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01059">
                                            <p:txEl>
                                              <p:pRg st="8" end="8"/>
                                            </p:txEl>
                                          </p:spTgt>
                                        </p:tgtEl>
                                        <p:attrNameLst>
                                          <p:attrName>style.visibility</p:attrName>
                                        </p:attrNameLst>
                                      </p:cBhvr>
                                      <p:to>
                                        <p:strVal val="visible"/>
                                      </p:to>
                                    </p:set>
                                    <p:anim calcmode="lin" valueType="num">
                                      <p:cBhvr additive="base">
                                        <p:cTn id="47" dur="500" fill="hold"/>
                                        <p:tgtEl>
                                          <p:spTgt spid="301059">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01059">
                                            <p:txEl>
                                              <p:pRg st="8" end="8"/>
                                            </p:txEl>
                                          </p:spTgt>
                                        </p:tgtEl>
                                        <p:attrNameLst>
                                          <p:attrName>ppt_y</p:attrName>
                                        </p:attrNameLst>
                                      </p:cBhvr>
                                      <p:tavLst>
                                        <p:tav tm="0">
                                          <p:val>
                                            <p:strVal val="#ppt_y"/>
                                          </p:val>
                                        </p:tav>
                                        <p:tav tm="100000">
                                          <p:val>
                                            <p:strVal val="#ppt_y"/>
                                          </p:val>
                                        </p:tav>
                                      </p:tavLst>
                                    </p:anim>
                                  </p:childTnLst>
                                </p:cTn>
                              </p:par>
                              <p:par>
                                <p:cTn id="49" presetID="1" presetClass="entr" presetSubtype="0" fill="hold" nodeType="withEffect">
                                  <p:stCondLst>
                                    <p:cond delay="0"/>
                                  </p:stCondLst>
                                  <p:childTnLst>
                                    <p:set>
                                      <p:cBhvr>
                                        <p:cTn id="5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bldLvl="4"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altLang="en-US" dirty="0"/>
              <a:t>Suggestions from Students</a:t>
            </a:r>
          </a:p>
        </p:txBody>
      </p:sp>
      <p:sp>
        <p:nvSpPr>
          <p:cNvPr id="87043" name="Content Placeholder 2"/>
          <p:cNvSpPr>
            <a:spLocks noGrp="1"/>
          </p:cNvSpPr>
          <p:nvPr>
            <p:ph idx="1"/>
          </p:nvPr>
        </p:nvSpPr>
        <p:spPr>
          <a:xfrm>
            <a:off x="928688" y="1608138"/>
            <a:ext cx="7286625" cy="4419600"/>
          </a:xfrm>
        </p:spPr>
        <p:txBody>
          <a:bodyPr/>
          <a:lstStyle/>
          <a:p>
            <a:r>
              <a:rPr lang="en-US" altLang="en-US" dirty="0"/>
              <a:t>To get better rates:</a:t>
            </a:r>
          </a:p>
          <a:p>
            <a:pPr lvl="1"/>
            <a:r>
              <a:rPr lang="en-US" altLang="en-US" dirty="0"/>
              <a:t>The Wall Street Journal under “Consumer Rates” has selected rates in various consumer categories.  Sometimes this is an internet bank or S&amp;L with a high interest rate.  These may be interesting</a:t>
            </a:r>
          </a:p>
          <a:p>
            <a:pPr lvl="2"/>
            <a:r>
              <a:rPr lang="en-US" altLang="en-US" dirty="0"/>
              <a:t>Be aware of the conditions and requirements for these rates as they may be onerous</a:t>
            </a:r>
          </a:p>
          <a:p>
            <a:pPr lvl="2"/>
            <a:r>
              <a:rPr lang="en-US" altLang="en-US" dirty="0"/>
              <a:t>These may require a minimum balance</a:t>
            </a:r>
          </a:p>
          <a:p>
            <a:pPr lvl="1"/>
            <a:r>
              <a:rPr lang="en-US" altLang="en-US" dirty="0"/>
              <a:t>Do a Google search on highest savings rates.  Go down below the Ads, and it may give a few ideas</a:t>
            </a:r>
          </a:p>
          <a:p>
            <a:pPr lvl="1"/>
            <a:r>
              <a:rPr lang="en-US" altLang="en-US" dirty="0"/>
              <a:t>Bankrate.com, nerdwallet.com and many others can give ideas of places to look for higher rates</a:t>
            </a:r>
          </a:p>
          <a:p>
            <a:pPr lvl="1"/>
            <a:r>
              <a:rPr lang="en-US" sz="2000" u="sng" dirty="0">
                <a:hlinkClick r:id="rId3"/>
              </a:rPr>
              <a:t>http://www.bankrate.com/brm/graphs/graph_trend.asp?</a:t>
            </a:r>
            <a:endParaRPr lang="en-US" sz="2000" dirty="0"/>
          </a:p>
          <a:p>
            <a:pPr lvl="1"/>
            <a:endParaRPr lang="en-US"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8899" name="Rectangle 3"/>
          <p:cNvSpPr>
            <a:spLocks noGrp="1" noChangeArrowheads="1"/>
          </p:cNvSpPr>
          <p:nvPr>
            <p:ph idx="1"/>
          </p:nvPr>
        </p:nvSpPr>
        <p:spPr>
          <a:xfrm>
            <a:off x="914400" y="1600200"/>
            <a:ext cx="7239000" cy="5257800"/>
          </a:xfrm>
        </p:spPr>
        <p:txBody>
          <a:bodyPr/>
          <a:lstStyle/>
          <a:p>
            <a:pPr eaLnBrk="1" hangingPunct="1"/>
            <a:r>
              <a:rPr lang="en-US" altLang="en-US" dirty="0"/>
              <a:t>What is an Emergency Fund?</a:t>
            </a:r>
          </a:p>
          <a:p>
            <a:pPr lvl="1" eaLnBrk="1" hangingPunct="1"/>
            <a:r>
              <a:rPr lang="en-US" altLang="en-US" dirty="0"/>
              <a:t>It is a resource that can be used to meet unexpected needs for cash</a:t>
            </a:r>
          </a:p>
          <a:p>
            <a:pPr lvl="1" eaLnBrk="1" hangingPunct="1"/>
            <a:r>
              <a:rPr lang="en-US" altLang="en-US" dirty="0"/>
              <a:t>The traditional rule of thumb is for it to be sufficient liquid assets to cover 3-6 months of expenses (I changed it to be the larger of expenses or income to take into account the needs of students) </a:t>
            </a:r>
          </a:p>
          <a:p>
            <a:pPr lvl="2" eaLnBrk="1" hangingPunct="1"/>
            <a:r>
              <a:rPr lang="en-US" altLang="en-US" dirty="0"/>
              <a:t>You need an emergency fund so you won’t need to tap into long-term money to meet current expenses</a:t>
            </a:r>
          </a:p>
        </p:txBody>
      </p:sp>
      <p:sp>
        <p:nvSpPr>
          <p:cNvPr id="19459" name="Title 1"/>
          <p:cNvSpPr>
            <a:spLocks noGrp="1"/>
          </p:cNvSpPr>
          <p:nvPr>
            <p:ph type="title"/>
          </p:nvPr>
        </p:nvSpPr>
        <p:spPr>
          <a:xfrm>
            <a:off x="533400" y="577850"/>
            <a:ext cx="8153400" cy="1143000"/>
          </a:xfrm>
        </p:spPr>
        <p:txBody>
          <a:bodyPr/>
          <a:lstStyle/>
          <a:p>
            <a:pPr eaLnBrk="1" hangingPunct="1"/>
            <a:r>
              <a:rPr lang="en-US" altLang="en-US" dirty="0"/>
              <a:t>Importance and Principles </a:t>
            </a:r>
            <a:r>
              <a:rPr lang="en-US" altLang="en-US" sz="2800" dirty="0"/>
              <a:t>(continued)</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 calcmode="lin" valueType="num">
                                      <p:cBhvr additive="base">
                                        <p:cTn id="7" dur="500" fill="hold"/>
                                        <p:tgtEl>
                                          <p:spTgt spid="208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8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8899">
                                            <p:txEl>
                                              <p:pRg st="1" end="1"/>
                                            </p:txEl>
                                          </p:spTgt>
                                        </p:tgtEl>
                                        <p:attrNameLst>
                                          <p:attrName>style.visibility</p:attrName>
                                        </p:attrNameLst>
                                      </p:cBhvr>
                                      <p:to>
                                        <p:strVal val="visible"/>
                                      </p:to>
                                    </p:set>
                                    <p:anim calcmode="lin" valueType="num">
                                      <p:cBhvr additive="base">
                                        <p:cTn id="13" dur="500" fill="hold"/>
                                        <p:tgtEl>
                                          <p:spTgt spid="208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88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8899">
                                            <p:txEl>
                                              <p:pRg st="2" end="2"/>
                                            </p:txEl>
                                          </p:spTgt>
                                        </p:tgtEl>
                                        <p:attrNameLst>
                                          <p:attrName>style.visibility</p:attrName>
                                        </p:attrNameLst>
                                      </p:cBhvr>
                                      <p:to>
                                        <p:strVal val="visible"/>
                                      </p:to>
                                    </p:set>
                                    <p:anim calcmode="lin" valueType="num">
                                      <p:cBhvr additive="base">
                                        <p:cTn id="17" dur="500" fill="hold"/>
                                        <p:tgtEl>
                                          <p:spTgt spid="208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8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8899">
                                            <p:txEl>
                                              <p:pRg st="3" end="3"/>
                                            </p:txEl>
                                          </p:spTgt>
                                        </p:tgtEl>
                                        <p:attrNameLst>
                                          <p:attrName>style.visibility</p:attrName>
                                        </p:attrNameLst>
                                      </p:cBhvr>
                                      <p:to>
                                        <p:strVal val="visible"/>
                                      </p:to>
                                    </p:set>
                                    <p:anim calcmode="lin" valueType="num">
                                      <p:cBhvr additive="base">
                                        <p:cTn id="21" dur="500" fill="hold"/>
                                        <p:tgtEl>
                                          <p:spTgt spid="208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88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a:t>Importance and Principles </a:t>
            </a:r>
            <a:r>
              <a:rPr lang="en-US" altLang="en-US" sz="2800" dirty="0"/>
              <a:t>(continued)</a:t>
            </a:r>
            <a:endParaRPr lang="en-US" altLang="en-US" dirty="0"/>
          </a:p>
        </p:txBody>
      </p:sp>
      <p:sp>
        <p:nvSpPr>
          <p:cNvPr id="13315" name="Content Placeholder 2"/>
          <p:cNvSpPr>
            <a:spLocks noGrp="1"/>
          </p:cNvSpPr>
          <p:nvPr>
            <p:ph idx="1"/>
          </p:nvPr>
        </p:nvSpPr>
        <p:spPr>
          <a:xfrm>
            <a:off x="928688" y="1608138"/>
            <a:ext cx="7451725" cy="4419600"/>
          </a:xfrm>
        </p:spPr>
        <p:txBody>
          <a:bodyPr/>
          <a:lstStyle/>
          <a:p>
            <a:pPr eaLnBrk="1" hangingPunct="1"/>
            <a:r>
              <a:rPr lang="en-US" altLang="en-US" dirty="0"/>
              <a:t>What are the principles of Cash Management?</a:t>
            </a:r>
          </a:p>
          <a:p>
            <a:pPr lvl="1" eaLnBrk="1" hangingPunct="1">
              <a:buSzPct val="75000"/>
            </a:pPr>
            <a:r>
              <a:rPr lang="en-US" altLang="en-US" dirty="0"/>
              <a:t>1. Know yourself, your goals, vision and budget</a:t>
            </a:r>
          </a:p>
          <a:p>
            <a:pPr lvl="1" eaLnBrk="1" hangingPunct="1">
              <a:buSzPct val="75000"/>
            </a:pPr>
            <a:r>
              <a:rPr lang="en-US" altLang="en-US" dirty="0"/>
              <a:t>2. Seek, receive and act on the Spirit’s guidance</a:t>
            </a:r>
          </a:p>
          <a:p>
            <a:pPr lvl="1" eaLnBrk="1" hangingPunct="1">
              <a:buSzPct val="75000"/>
            </a:pPr>
            <a:r>
              <a:rPr lang="en-US" altLang="en-US" dirty="0"/>
              <a:t>3. Understand the key areas of cash management and develop a plan how you will manage liquid assets</a:t>
            </a:r>
          </a:p>
          <a:p>
            <a:pPr lvl="1" eaLnBrk="1" hangingPunct="1">
              <a:buSzPct val="75000"/>
            </a:pPr>
            <a:r>
              <a:rPr lang="en-US" altLang="en-US" dirty="0"/>
              <a:t>4. Seek for the highest return in terms of after-tax and equivalent taxable yield, consistent with your safety, interest rate, risk tolerance and liquidity requirements</a:t>
            </a:r>
          </a:p>
          <a:p>
            <a:pPr lvl="1" eaLnBrk="1" hangingPunct="1">
              <a:buSzPct val="75000"/>
            </a:pPr>
            <a:r>
              <a:rPr lang="en-US" altLang="en-US" dirty="0"/>
              <a:t>5.  Monitor and revise your strategy as necessary to meet your changing personal and other conditions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a:t>Importance and Principles </a:t>
            </a:r>
            <a:r>
              <a:rPr lang="en-US" altLang="en-US" sz="2800" dirty="0"/>
              <a:t>(continued)</a:t>
            </a:r>
            <a:endParaRPr lang="en-US" altLang="en-US" dirty="0"/>
          </a:p>
        </p:txBody>
      </p:sp>
      <p:sp>
        <p:nvSpPr>
          <p:cNvPr id="13315" name="Content Placeholder 2"/>
          <p:cNvSpPr>
            <a:spLocks noGrp="1"/>
          </p:cNvSpPr>
          <p:nvPr>
            <p:ph idx="1"/>
          </p:nvPr>
        </p:nvSpPr>
        <p:spPr>
          <a:xfrm>
            <a:off x="928688" y="1608138"/>
            <a:ext cx="7605712" cy="4419600"/>
          </a:xfrm>
        </p:spPr>
        <p:txBody>
          <a:bodyPr/>
          <a:lstStyle/>
          <a:p>
            <a:pPr eaLnBrk="1" hangingPunct="1"/>
            <a:r>
              <a:rPr lang="en-US" altLang="en-US" dirty="0"/>
              <a:t>Finding Balance</a:t>
            </a:r>
          </a:p>
          <a:p>
            <a:pPr lvl="1" eaLnBrk="1" hangingPunct="1"/>
            <a:r>
              <a:rPr lang="en-US" altLang="en-US" u="sng" dirty="0"/>
              <a:t>Guiding Principles  			Doctrines</a:t>
            </a:r>
          </a:p>
          <a:p>
            <a:pPr lvl="1" eaLnBrk="1" hangingPunct="1">
              <a:buSzPct val="75000"/>
            </a:pPr>
            <a:r>
              <a:rPr lang="en-US" altLang="en-US" dirty="0"/>
              <a:t>Know yourself, your vision and goals	Identity</a:t>
            </a:r>
          </a:p>
          <a:p>
            <a:pPr lvl="1" eaLnBrk="1" hangingPunct="1">
              <a:buSzPct val="75000"/>
            </a:pPr>
            <a:r>
              <a:rPr lang="en-US" altLang="en-US" dirty="0"/>
              <a:t>Seek, receive and act on guidance	Obedience</a:t>
            </a:r>
          </a:p>
          <a:p>
            <a:pPr lvl="1" eaLnBrk="1" hangingPunct="1">
              <a:buSzPct val="75000"/>
            </a:pPr>
            <a:r>
              <a:rPr lang="en-US" altLang="en-US" dirty="0"/>
              <a:t>Understand the key areas of C.M.	Stewardship</a:t>
            </a:r>
          </a:p>
          <a:p>
            <a:pPr lvl="1" eaLnBrk="1" hangingPunct="1">
              <a:buSzPct val="75000"/>
            </a:pPr>
            <a:r>
              <a:rPr lang="en-US" altLang="en-US" dirty="0"/>
              <a:t>Seek for highest return (R</a:t>
            </a:r>
            <a:r>
              <a:rPr lang="en-US" altLang="en-US" baseline="-25000" dirty="0"/>
              <a:t>AT</a:t>
            </a:r>
            <a:r>
              <a:rPr lang="en-US" altLang="en-US" dirty="0"/>
              <a:t> or ETY) 	Agency</a:t>
            </a:r>
          </a:p>
          <a:p>
            <a:pPr lvl="1" eaLnBrk="1" hangingPunct="1">
              <a:buSzPct val="75000"/>
            </a:pPr>
            <a:r>
              <a:rPr lang="en-US" altLang="en-US" dirty="0"/>
              <a:t>Monitor and revise as necessary	Accountability</a:t>
            </a:r>
            <a:endParaRPr lang="en-US" altLang="en-US" sz="2400" i="1" dirty="0"/>
          </a:p>
        </p:txBody>
      </p:sp>
    </p:spTree>
    <p:extLst>
      <p:ext uri="{BB962C8B-B14F-4D97-AF65-F5344CB8AC3E}">
        <p14:creationId xmlns:p14="http://schemas.microsoft.com/office/powerpoint/2010/main" val="423020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152053779</TotalTime>
  <Pages>30</Pages>
  <Words>5182</Words>
  <Application>Microsoft Office PowerPoint</Application>
  <PresentationFormat>On-screen Show (4:3)</PresentationFormat>
  <Paragraphs>454</Paragraphs>
  <Slides>64</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64</vt:i4>
      </vt:variant>
    </vt:vector>
  </HeadingPairs>
  <TitlesOfParts>
    <vt:vector size="67" baseType="lpstr">
      <vt:lpstr>Times New Roman</vt:lpstr>
      <vt:lpstr>Wingdings</vt:lpstr>
      <vt:lpstr>BM418-Theme1</vt:lpstr>
      <vt:lpstr>Personal Finance: Another Perspective </vt:lpstr>
      <vt:lpstr>Objectives</vt:lpstr>
      <vt:lpstr>Your Personal Financial Plan</vt:lpstr>
      <vt:lpstr>Case Study</vt:lpstr>
      <vt:lpstr>Understand the Importance and Principles of Cash Management</vt:lpstr>
      <vt:lpstr>Importance and Principles (continued)</vt:lpstr>
      <vt:lpstr>Importance and Principles (continued)</vt:lpstr>
      <vt:lpstr>Importance and Principles (continued)</vt:lpstr>
      <vt:lpstr>Importance and Principles (continued)</vt:lpstr>
      <vt:lpstr>Importance and Principles (continued)</vt:lpstr>
      <vt:lpstr>Questions</vt:lpstr>
      <vt:lpstr>B. Understand Types of Financial Institutions and the Importance of Spending Time with Your Finances</vt:lpstr>
      <vt:lpstr>Financial Institutions (continued)</vt:lpstr>
      <vt:lpstr>Financial Institutions (continued)</vt:lpstr>
      <vt:lpstr>Financial Institutions (continued)</vt:lpstr>
      <vt:lpstr>Spending the Time Each Week</vt:lpstr>
      <vt:lpstr>Spending Time (continued)</vt:lpstr>
      <vt:lpstr>Questions </vt:lpstr>
      <vt:lpstr>C. Understand Your Cash Management Alternatives</vt:lpstr>
      <vt:lpstr>Cash Management (continued)</vt:lpstr>
      <vt:lpstr>PowerPoint Presentation</vt:lpstr>
      <vt:lpstr>Cash Management (continued)</vt:lpstr>
      <vt:lpstr>Cash Management (continued)</vt:lpstr>
      <vt:lpstr>PowerPoint Presentation</vt:lpstr>
      <vt:lpstr>Cash Management (continued)</vt:lpstr>
      <vt:lpstr>PowerPoint Presentation</vt:lpstr>
      <vt:lpstr>Cash Management (continued)</vt:lpstr>
      <vt:lpstr>Cash Management (continued)</vt:lpstr>
      <vt:lpstr>Cash Management (continued)</vt:lpstr>
      <vt:lpstr>Cash Management (continued)</vt:lpstr>
      <vt:lpstr>PowerPoint Presentation</vt:lpstr>
      <vt:lpstr>Cash Management (continued)</vt:lpstr>
      <vt:lpstr>PowerPoint Presentation</vt:lpstr>
      <vt:lpstr>Cash Management (continued)</vt:lpstr>
      <vt:lpstr>PowerPoint Presentation</vt:lpstr>
      <vt:lpstr>US Series EE/I Bond Income Limits</vt:lpstr>
      <vt:lpstr>Sources of Cash  Management Information</vt:lpstr>
      <vt:lpstr>PowerPoint Presentation</vt:lpstr>
      <vt:lpstr>Comparing Cash Management Alternatives</vt:lpstr>
      <vt:lpstr>Comparing Alternatives (continued)</vt:lpstr>
      <vt:lpstr>Comparing Alternatives (continued)</vt:lpstr>
      <vt:lpstr>Comparing Alternatives (continued)</vt:lpstr>
      <vt:lpstr>Comparing Alternatives (continued)</vt:lpstr>
      <vt:lpstr>Questions</vt:lpstr>
      <vt:lpstr>D. Understand and Create Your Cash Management Plan</vt:lpstr>
      <vt:lpstr>Your Cash Management Plan (continued)</vt:lpstr>
      <vt:lpstr>Cash Management Plan (continued)</vt:lpstr>
      <vt:lpstr>Cash Management Plan (continued)</vt:lpstr>
      <vt:lpstr>Cash Management Plan (continued)</vt:lpstr>
      <vt:lpstr>Review of Objectives</vt:lpstr>
      <vt:lpstr>Case Study #1</vt:lpstr>
      <vt:lpstr>Case Study #1 Answers</vt:lpstr>
      <vt:lpstr>Case Study #1 Answers</vt:lpstr>
      <vt:lpstr>Case Study #2</vt:lpstr>
      <vt:lpstr>Bill is an investor in the 22% federal marginal tax bracket and 5% state tax bracket. Suzie is an investor in the 35% Federal tax bracket and 5% state tax bracket. They are each considering purchasing one of the following bonds for their investment portfolios:  1. A 4.0% corporate bond (all taxable); 2. A 2.75% municipal bond (federal tax-free); or 3. A 3.0% treasury bond (state tax-free).  Calculate the after-tax returns and ETY.  Recommend a bond for purchase for both Bill and Suzy.</vt:lpstr>
      <vt:lpstr>Bill is an investor in the 22% federal marginal tax bracket and 5% state tax bracket. Suzie is an investor in the 35% Federal tax bracket and 5% state tax bracket. They are each considering purchasing one of the following bonds for their investment portfolios:  1. A 4.0% corporate bond (all taxable); 2. A 2.75% municipal bond (federal tax-free); or 3. A 3.0% treasury bond (state tax-free).  Calculate the after-tax returns and ETY.  Recommend a bond for purchase for both Bill and Suzy.</vt:lpstr>
      <vt:lpstr>Case Study #3</vt:lpstr>
      <vt:lpstr>Your buddy Paul asks you about real returns.  After showing him the correct method of calculating real returns, he wants to know what his real return is on his money market account. He shows you his brokerage statement, where he is earning a 0.5% yield.  He also estimates that inflation will be 1.5% this year.   Paul is in the 35% federal and 7% state marginal tax brackets. What is his after-tax after-inflation return? What are the implications of this result for cash management decisions?</vt:lpstr>
      <vt:lpstr>Case Study #3 Answer</vt:lpstr>
      <vt:lpstr>Additional Help:  After Tax, ETY, and after Inflation Returns (LT26) may be useful</vt:lpstr>
      <vt:lpstr>Case Study #4</vt:lpstr>
      <vt:lpstr>Natalie and Taylor are in the 22% federal and 5% state tax bracket.  They have a $3,000 wedding gift that they will either invest for school tuition or for a vacation.  Calculations:  If they invest the $3,000 in a U.S. Series I bond that earns 2.52%, what is the after tax and equivalent taxable yield (ETY) where the principle and interest are: A.  Planned to be used to pay for law school tuition? or B. Planned to be used to save for a family vacation?</vt:lpstr>
      <vt:lpstr>Natalie and Taylor are in the 22% federal and 5% state tax bracket.  They have a $3,000 wedding gift that they will either invest for school tuition or for a vacation.  Calculations:  If they invest the $3,000 in a U.S. Series I bond that earns 2.52%, what is the equivalent taxable yield (ETY) where the principle and interest are: A.  Planned to be used to pay for law school tuition? or B. Planned to be used to save for a family vacation? </vt:lpstr>
      <vt:lpstr>Suggestions from Students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Cash Management</dc:title>
  <dc:subject>Cash or Liquid Asset Management</dc:subject>
  <dc:creator>Bryan Sudweeks</dc:creator>
  <cp:lastModifiedBy>Bryan Sudweeks</cp:lastModifiedBy>
  <cp:revision>492</cp:revision>
  <cp:lastPrinted>2020-01-23T00:24:53Z</cp:lastPrinted>
  <dcterms:created xsi:type="dcterms:W3CDTF">1998-02-09T23:51:02Z</dcterms:created>
  <dcterms:modified xsi:type="dcterms:W3CDTF">2020-05-14T20:22:01Z</dcterms:modified>
</cp:coreProperties>
</file>