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7" r:id="rId1"/>
  </p:sldMasterIdLst>
  <p:notesMasterIdLst>
    <p:notesMasterId r:id="rId73"/>
  </p:notesMasterIdLst>
  <p:handoutMasterIdLst>
    <p:handoutMasterId r:id="rId74"/>
  </p:handoutMasterIdLst>
  <p:sldIdLst>
    <p:sldId id="393" r:id="rId2"/>
    <p:sldId id="327" r:id="rId3"/>
    <p:sldId id="383" r:id="rId4"/>
    <p:sldId id="517" r:id="rId5"/>
    <p:sldId id="520" r:id="rId6"/>
    <p:sldId id="522" r:id="rId7"/>
    <p:sldId id="476" r:id="rId8"/>
    <p:sldId id="425" r:id="rId9"/>
    <p:sldId id="496" r:id="rId10"/>
    <p:sldId id="497" r:id="rId11"/>
    <p:sldId id="507" r:id="rId12"/>
    <p:sldId id="399" r:id="rId13"/>
    <p:sldId id="414" r:id="rId14"/>
    <p:sldId id="434" r:id="rId15"/>
    <p:sldId id="435" r:id="rId16"/>
    <p:sldId id="438" r:id="rId17"/>
    <p:sldId id="427" r:id="rId18"/>
    <p:sldId id="439" r:id="rId19"/>
    <p:sldId id="436" r:id="rId20"/>
    <p:sldId id="460" r:id="rId21"/>
    <p:sldId id="519" r:id="rId22"/>
    <p:sldId id="514" r:id="rId23"/>
    <p:sldId id="509" r:id="rId24"/>
    <p:sldId id="523" r:id="rId25"/>
    <p:sldId id="524" r:id="rId26"/>
    <p:sldId id="525" r:id="rId27"/>
    <p:sldId id="526" r:id="rId28"/>
    <p:sldId id="527" r:id="rId29"/>
    <p:sldId id="528" r:id="rId30"/>
    <p:sldId id="529" r:id="rId31"/>
    <p:sldId id="530" r:id="rId32"/>
    <p:sldId id="531" r:id="rId33"/>
    <p:sldId id="532" r:id="rId34"/>
    <p:sldId id="533" r:id="rId35"/>
    <p:sldId id="534" r:id="rId36"/>
    <p:sldId id="535" r:id="rId37"/>
    <p:sldId id="536" r:id="rId38"/>
    <p:sldId id="537" r:id="rId39"/>
    <p:sldId id="538" r:id="rId40"/>
    <p:sldId id="539" r:id="rId41"/>
    <p:sldId id="540" r:id="rId42"/>
    <p:sldId id="541" r:id="rId43"/>
    <p:sldId id="500" r:id="rId44"/>
    <p:sldId id="506" r:id="rId45"/>
    <p:sldId id="502" r:id="rId46"/>
    <p:sldId id="504" r:id="rId47"/>
    <p:sldId id="503" r:id="rId48"/>
    <p:sldId id="508" r:id="rId49"/>
    <p:sldId id="378" r:id="rId50"/>
    <p:sldId id="463" r:id="rId51"/>
    <p:sldId id="465" r:id="rId52"/>
    <p:sldId id="498" r:id="rId53"/>
    <p:sldId id="466" r:id="rId54"/>
    <p:sldId id="499" r:id="rId55"/>
    <p:sldId id="467" r:id="rId56"/>
    <p:sldId id="468" r:id="rId57"/>
    <p:sldId id="469" r:id="rId58"/>
    <p:sldId id="470" r:id="rId59"/>
    <p:sldId id="471" r:id="rId60"/>
    <p:sldId id="472" r:id="rId61"/>
    <p:sldId id="473" r:id="rId62"/>
    <p:sldId id="474" r:id="rId63"/>
    <p:sldId id="487" r:id="rId64"/>
    <p:sldId id="489" r:id="rId65"/>
    <p:sldId id="488" r:id="rId66"/>
    <p:sldId id="490" r:id="rId67"/>
    <p:sldId id="491" r:id="rId68"/>
    <p:sldId id="492" r:id="rId69"/>
    <p:sldId id="493" r:id="rId70"/>
    <p:sldId id="494" r:id="rId71"/>
    <p:sldId id="495" r:id="rId72"/>
  </p:sldIdLst>
  <p:sldSz cx="9144000" cy="6858000" type="screen4x3"/>
  <p:notesSz cx="7010400"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6600"/>
    <a:srgbClr val="99CCFF"/>
    <a:srgbClr val="CCECFF"/>
    <a:srgbClr val="FF0000"/>
    <a:srgbClr val="66FFFF"/>
    <a:srgbClr val="93D6DF"/>
    <a:srgbClr val="3333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01" autoAdjust="0"/>
    <p:restoredTop sz="86323" autoAdjust="0"/>
  </p:normalViewPr>
  <p:slideViewPr>
    <p:cSldViewPr>
      <p:cViewPr varScale="1">
        <p:scale>
          <a:sx n="72" d="100"/>
          <a:sy n="72" d="100"/>
        </p:scale>
        <p:origin x="54" y="8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2" d="100"/>
          <a:sy n="92" d="100"/>
        </p:scale>
        <p:origin x="3606"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1319890" y="124595"/>
            <a:ext cx="4494461" cy="522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3" tIns="45282" rIns="92183" bIns="45282"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a:defRPr/>
            </a:pPr>
            <a:r>
              <a:rPr lang="en-US" altLang="en-US" sz="1400" dirty="0"/>
              <a:t>Tax Planning:  Paying All You Owe and Not a Penny More</a:t>
            </a:r>
          </a:p>
          <a:p>
            <a:pPr algn="ctr">
              <a:defRPr/>
            </a:pPr>
            <a:r>
              <a:rPr lang="en-US" altLang="en-US" sz="1400" dirty="0"/>
              <a:t>Personal Finance: Another Perspective</a:t>
            </a:r>
          </a:p>
        </p:txBody>
      </p:sp>
      <p:sp>
        <p:nvSpPr>
          <p:cNvPr id="70659" name="Rectangle 3"/>
          <p:cNvSpPr>
            <a:spLocks noChangeArrowheads="1"/>
          </p:cNvSpPr>
          <p:nvPr/>
        </p:nvSpPr>
        <p:spPr bwMode="auto">
          <a:xfrm>
            <a:off x="3268663" y="8748713"/>
            <a:ext cx="4000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3" tIns="45282" rIns="92183" bIns="45282"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200A9203-CBF7-49AB-BC68-3CF22C773AFB}" type="slidenum">
              <a:rPr lang="en-US" altLang="en-US" sz="1400"/>
              <a:pPr algn="r">
                <a:defRPr/>
              </a:pPr>
              <a:t>‹#›</a:t>
            </a:fld>
            <a:endParaRPr lang="en-US" altLang="en-US" sz="1400"/>
          </a:p>
        </p:txBody>
      </p:sp>
    </p:spTree>
    <p:extLst>
      <p:ext uri="{BB962C8B-B14F-4D97-AF65-F5344CB8AC3E}">
        <p14:creationId xmlns:p14="http://schemas.microsoft.com/office/powerpoint/2010/main" val="25089569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451" y="4416425"/>
            <a:ext cx="5143500" cy="4181475"/>
          </a:xfrm>
          <a:prstGeom prst="rect">
            <a:avLst/>
          </a:prstGeom>
          <a:noFill/>
          <a:ln w="12700">
            <a:noFill/>
            <a:miter lim="800000"/>
            <a:headEnd/>
            <a:tailEnd/>
          </a:ln>
          <a:effectLst/>
        </p:spPr>
        <p:txBody>
          <a:bodyPr vert="horz" wrap="square" lIns="92183" tIns="45282" rIns="92183" bIns="45282"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47" name="Rectangle 3"/>
          <p:cNvSpPr>
            <a:spLocks noGrp="1" noRot="1" noChangeAspect="1" noChangeArrowheads="1" noTextEdit="1"/>
          </p:cNvSpPr>
          <p:nvPr>
            <p:ph type="sldImg" idx="2"/>
          </p:nvPr>
        </p:nvSpPr>
        <p:spPr bwMode="auto">
          <a:xfrm>
            <a:off x="1190625" y="703263"/>
            <a:ext cx="462915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4"/>
          <p:cNvSpPr>
            <a:spLocks noChangeArrowheads="1"/>
          </p:cNvSpPr>
          <p:nvPr/>
        </p:nvSpPr>
        <p:spPr bwMode="auto">
          <a:xfrm>
            <a:off x="71439" y="88901"/>
            <a:ext cx="1538287"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3" tIns="45282" rIns="92183" bIns="45282"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a:t>Prentice-Hall, Inc.</a:t>
            </a:r>
          </a:p>
        </p:txBody>
      </p:sp>
      <p:sp>
        <p:nvSpPr>
          <p:cNvPr id="60421" name="Rectangle 5"/>
          <p:cNvSpPr>
            <a:spLocks noChangeArrowheads="1"/>
          </p:cNvSpPr>
          <p:nvPr/>
        </p:nvSpPr>
        <p:spPr bwMode="auto">
          <a:xfrm>
            <a:off x="6538914" y="8891589"/>
            <a:ext cx="40005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183" tIns="45282" rIns="92183" bIns="45282"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a:defRPr/>
            </a:pPr>
            <a:fld id="{BA0CA067-5FC8-45D0-8C9A-A14805B74BC6}" type="slidenum">
              <a:rPr lang="en-US" altLang="en-US" sz="1400" smtClean="0"/>
              <a:pPr algn="r">
                <a:defRPr/>
              </a:pPr>
              <a:t>‹#›</a:t>
            </a:fld>
            <a:endParaRPr lang="en-US" altLang="en-US" sz="1400"/>
          </a:p>
        </p:txBody>
      </p:sp>
    </p:spTree>
    <p:extLst>
      <p:ext uri="{BB962C8B-B14F-4D97-AF65-F5344CB8AC3E}">
        <p14:creationId xmlns:p14="http://schemas.microsoft.com/office/powerpoint/2010/main" val="30536341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cap="flat"/>
        </p:spPr>
      </p:sp>
      <p:sp>
        <p:nvSpPr>
          <p:cNvPr id="153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034842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215232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64147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1304102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18829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372755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865086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cap="flat"/>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491481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cap="flat"/>
        </p:spPr>
      </p:sp>
      <p:sp>
        <p:nvSpPr>
          <p:cNvPr id="4915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759080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616990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cap="flat"/>
        </p:spPr>
      </p:sp>
      <p:sp>
        <p:nvSpPr>
          <p:cNvPr id="307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585445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031822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53649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cap="flat"/>
        </p:spPr>
      </p:sp>
      <p:sp>
        <p:nvSpPr>
          <p:cNvPr id="552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551184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6"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728836F3-2A2B-4F6E-A1BF-1A184B5BF1CC}" type="slidenum">
              <a:rPr lang="en-US" altLang="en-US" sz="1400" smtClean="0"/>
              <a:pPr algn="ctr" eaLnBrk="1" hangingPunct="1">
                <a:defRPr/>
              </a:pPr>
              <a:t>‹#›</a:t>
            </a:fld>
            <a:endParaRPr lang="en-US" altLang="en-US" sz="1400"/>
          </a:p>
        </p:txBody>
      </p:sp>
      <p:sp>
        <p:nvSpPr>
          <p:cNvPr id="7"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a:xfrm>
            <a:off x="929040" y="1607520"/>
            <a:ext cx="7286625" cy="44196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77199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65100"/>
            <a:ext cx="7772400" cy="1143000"/>
          </a:xfrm>
        </p:spPr>
        <p:txBody>
          <a:bodyPr/>
          <a:lstStyle/>
          <a:p>
            <a:r>
              <a:rPr lang="en-US"/>
              <a:t>Click to edit Master title style</a:t>
            </a:r>
          </a:p>
        </p:txBody>
      </p:sp>
      <p:sp>
        <p:nvSpPr>
          <p:cNvPr id="3" name="ClipArt Placeholder 2"/>
          <p:cNvSpPr>
            <a:spLocks noGrp="1"/>
          </p:cNvSpPr>
          <p:nvPr>
            <p:ph type="clipArt" sz="half" idx="1"/>
          </p:nvPr>
        </p:nvSpPr>
        <p:spPr>
          <a:xfrm>
            <a:off x="928688" y="1608138"/>
            <a:ext cx="3567112" cy="4114800"/>
          </a:xfrm>
        </p:spPr>
        <p:txBody>
          <a:bodyPr/>
          <a:lstStyle/>
          <a:p>
            <a:pPr lvl="0"/>
            <a:r>
              <a:rPr lang="en-US" noProof="0"/>
              <a:t>Click icon to add clip art</a:t>
            </a:r>
            <a:endParaRPr lang="en-US" noProof="0" dirty="0"/>
          </a:p>
        </p:txBody>
      </p:sp>
      <p:sp>
        <p:nvSpPr>
          <p:cNvPr id="4" name="Text Placeholder 3"/>
          <p:cNvSpPr>
            <a:spLocks noGrp="1"/>
          </p:cNvSpPr>
          <p:nvPr>
            <p:ph type="body" sz="half" idx="2"/>
          </p:nvPr>
        </p:nvSpPr>
        <p:spPr>
          <a:xfrm>
            <a:off x="4648200" y="1608138"/>
            <a:ext cx="3567113"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50627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8013"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91491" name="Rectangle 3"/>
          <p:cNvSpPr>
            <a:spLocks noGrp="1" noChangeArrowheads="1"/>
          </p:cNvSpPr>
          <p:nvPr>
            <p:ph type="body" idx="1"/>
          </p:nvPr>
        </p:nvSpPr>
        <p:spPr bwMode="auto">
          <a:xfrm>
            <a:off x="928688" y="1608138"/>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
        <p:nvSpPr>
          <p:cNvPr id="1030" name="Slide Number Placeholder 3"/>
          <p:cNvSpPr txBox="1">
            <a:spLocks noGrp="1"/>
          </p:cNvSpPr>
          <p:nvPr/>
        </p:nvSpPr>
        <p:spPr bwMode="auto">
          <a:xfrm>
            <a:off x="8305800" y="6172200"/>
            <a:ext cx="592138" cy="457200"/>
          </a:xfrm>
          <a:prstGeom prst="rect">
            <a:avLst/>
          </a:prstGeom>
          <a:noFill/>
          <a:ln w="9525">
            <a:noFill/>
            <a:miter lim="800000"/>
            <a:headEnd/>
            <a:tailEnd/>
          </a:ln>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defRPr/>
            </a:pPr>
            <a:fld id="{303F972F-CC1B-4B14-A3E9-5CC17E71D8EE}" type="slidenum">
              <a:rPr lang="en-US" altLang="en-US" sz="1400" smtClean="0"/>
              <a:pPr algn="ctr" eaLnBrk="1" hangingPunct="1">
                <a:defRPr/>
              </a:pPr>
              <a:t>‹#›</a:t>
            </a:fld>
            <a:endParaRPr lang="en-US" altLang="en-US" sz="1400"/>
          </a:p>
        </p:txBody>
      </p:sp>
      <p:sp>
        <p:nvSpPr>
          <p:cNvPr id="1031" name="Rectangle 8"/>
          <p:cNvSpPr>
            <a:spLocks noChangeArrowheads="1"/>
          </p:cNvSpPr>
          <p:nvPr/>
        </p:nvSpPr>
        <p:spPr bwMode="auto">
          <a:xfrm>
            <a:off x="0" y="0"/>
            <a:ext cx="9144000" cy="6858000"/>
          </a:xfrm>
          <a:prstGeom prst="rect">
            <a:avLst/>
          </a:prstGeom>
          <a:noFill/>
          <a:ln w="38100" cmpd="thickThin">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ctr" eaLnBrk="1" hangingPunct="1">
              <a:defRPr/>
            </a:pPr>
            <a:endParaRPr lang="en-US" altLang="en-US"/>
          </a:p>
        </p:txBody>
      </p:sp>
    </p:spTree>
  </p:cSld>
  <p:clrMap bg1="lt1" tx1="dk1" bg2="lt2" tx2="dk2" accent1="accent1" accent2="accent2" accent3="accent3" accent4="accent4" accent5="accent5" accent6="accent6" hlink="hlink" folHlink="folHlink"/>
  <p:sldLayoutIdLst>
    <p:sldLayoutId id="2147484609" r:id="rId1"/>
    <p:sldLayoutId id="2147484610"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14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14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jby4iunn1rnbw0d/TT39%20-%20Federal%20Tax%20Worksheet.xlsm?dl=0" TargetMode="External"/><Relationship Id="rId2" Type="http://schemas.openxmlformats.org/officeDocument/2006/relationships/hyperlink" Target="https://www.dropbox.com/s/hhzxj5uguoc0xy4/TT01-05%20-%20PFP%20Tax%20Planning%20Template.docx?dl=0"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hyperlink" Target="https://www.dropbox.com/s/wtge3a15lg86jd0/TT08%20-%20Tithing%20Share%20Transfer%20Example.docx?dl=0" TargetMode="Externa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2.png"/><Relationship Id="rId4" Type="http://schemas.openxmlformats.org/officeDocument/2006/relationships/notesSlide" Target="../notesSlides/notesSlide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hyperlink" Target="https://www.dropbox.com/s/jby4iunn1rnbw0d/TT39%20-%20Federal%20Tax%20Worksheet.xlsm?dl=0"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hyperlink" Target="https://www.dropbox.com/s/jby4iunn1rnbw0d/TT39%20-%20Federal%20Tax%20Worksheet.xlsm?dl=0"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www.dropbox.com/s/jby4iunn1rnbw0d/TT39%20-%20Federal%20Tax%20Worksheet.xlsm?dl=0" TargetMode="Externa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hyperlink" Target="http://www.vita.byu.edu/"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74688" y="685800"/>
            <a:ext cx="7793037" cy="823913"/>
          </a:xfrm>
        </p:spPr>
        <p:txBody>
          <a:bodyPr/>
          <a:lstStyle/>
          <a:p>
            <a:pPr eaLnBrk="1" hangingPunct="1"/>
            <a:r>
              <a:rPr lang="en-US" altLang="en-US" sz="3200"/>
              <a:t>Personal Finance: Another Perspective</a:t>
            </a:r>
          </a:p>
        </p:txBody>
      </p:sp>
      <p:sp>
        <p:nvSpPr>
          <p:cNvPr id="8195" name="Rectangle 3"/>
          <p:cNvSpPr>
            <a:spLocks noGrp="1" noChangeArrowheads="1"/>
          </p:cNvSpPr>
          <p:nvPr>
            <p:ph idx="1"/>
          </p:nvPr>
        </p:nvSpPr>
        <p:spPr>
          <a:xfrm>
            <a:off x="1447800" y="2514600"/>
            <a:ext cx="6096000" cy="3048000"/>
          </a:xfrm>
        </p:spPr>
        <p:txBody>
          <a:bodyPr/>
          <a:lstStyle/>
          <a:p>
            <a:pPr algn="ctr" eaLnBrk="1" hangingPunct="1">
              <a:buFontTx/>
              <a:buNone/>
            </a:pPr>
            <a:r>
              <a:rPr lang="en-US" altLang="en-US" sz="4400" dirty="0"/>
              <a:t>Tax Planning: Paying All You Owe and Not a Penny More</a:t>
            </a:r>
          </a:p>
          <a:p>
            <a:pPr algn="ctr" eaLnBrk="1" hangingPunct="1">
              <a:buFontTx/>
              <a:buNone/>
            </a:pPr>
            <a:endParaRPr lang="en-US" altLang="en-US" sz="1800" dirty="0"/>
          </a:p>
          <a:p>
            <a:pPr algn="ctr" eaLnBrk="1" hangingPunct="1">
              <a:buFontTx/>
              <a:buNone/>
            </a:pPr>
            <a:endParaRPr lang="en-US" altLang="en-US" sz="1800" dirty="0"/>
          </a:p>
          <a:p>
            <a:pPr algn="ctr" eaLnBrk="1" hangingPunct="1">
              <a:buFontTx/>
              <a:buNone/>
            </a:pPr>
            <a:r>
              <a:rPr lang="en-US" altLang="en-US" sz="1800" dirty="0"/>
              <a:t>Updated 2020-01-21</a:t>
            </a:r>
            <a:endParaRPr lang="en-US" altLang="en-US" sz="11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685800"/>
            <a:ext cx="9143999" cy="914400"/>
          </a:xfrm>
        </p:spPr>
        <p:txBody>
          <a:bodyPr/>
          <a:lstStyle/>
          <a:p>
            <a:pPr eaLnBrk="1" hangingPunct="1"/>
            <a:r>
              <a:rPr lang="en-US" altLang="en-US" dirty="0"/>
              <a:t>Tax Planning </a:t>
            </a:r>
            <a:r>
              <a:rPr lang="en-US" altLang="en-US" sz="2400" dirty="0"/>
              <a:t>(continued)</a:t>
            </a:r>
          </a:p>
        </p:txBody>
      </p:sp>
      <p:sp>
        <p:nvSpPr>
          <p:cNvPr id="8196" name="Rectangle 3"/>
          <p:cNvSpPr>
            <a:spLocks noGrp="1" noChangeArrowheads="1"/>
          </p:cNvSpPr>
          <p:nvPr>
            <p:ph idx="1"/>
          </p:nvPr>
        </p:nvSpPr>
        <p:spPr>
          <a:xfrm>
            <a:off x="914400" y="1600200"/>
            <a:ext cx="7237413" cy="5181600"/>
          </a:xfrm>
        </p:spPr>
        <p:txBody>
          <a:bodyPr/>
          <a:lstStyle/>
          <a:p>
            <a:pPr marL="0" indent="0" algn="ctr" eaLnBrk="1" hangingPunct="1">
              <a:spcBef>
                <a:spcPts val="1200"/>
              </a:spcBef>
              <a:buNone/>
            </a:pPr>
            <a:r>
              <a:rPr lang="en-US" altLang="en-US" sz="2400" i="1" dirty="0"/>
              <a:t>  From Obedience to Consecration</a:t>
            </a:r>
          </a:p>
          <a:p>
            <a:pPr marL="400050" lvl="1" indent="0" eaLnBrk="1" hangingPunct="1">
              <a:spcBef>
                <a:spcPts val="1200"/>
              </a:spcBef>
              <a:buNone/>
            </a:pPr>
            <a:r>
              <a:rPr lang="en-US" dirty="0"/>
              <a:t>I am a child of Heavenly parents (identity), trying to live worthy of the Spirit (obedience), who is learning important information about the tax system (accountability), wisely keeping records of my income and expenses (stewardship), and getting good help when needed (stewardship).  I act with integrity to minimize my tax payments to the government (agency), so that I can have sufficient assets to accomplish my personal mission and to accomplish the things that Heavenly Father and I and my family would have me accomplish.</a:t>
            </a:r>
          </a:p>
          <a:p>
            <a:pPr marL="0" indent="0" eaLnBrk="1" hangingPunct="1">
              <a:spcBef>
                <a:spcPts val="1200"/>
              </a:spcBef>
              <a:buNone/>
            </a:pPr>
            <a:endParaRPr lang="en-US" altLang="en-US" sz="2400" dirty="0"/>
          </a:p>
        </p:txBody>
      </p:sp>
    </p:spTree>
    <p:extLst>
      <p:ext uri="{BB962C8B-B14F-4D97-AF65-F5344CB8AC3E}">
        <p14:creationId xmlns:p14="http://schemas.microsoft.com/office/powerpoint/2010/main" val="2959363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685800"/>
            <a:ext cx="9143999" cy="914400"/>
          </a:xfrm>
        </p:spPr>
        <p:txBody>
          <a:bodyPr/>
          <a:lstStyle/>
          <a:p>
            <a:pPr eaLnBrk="1" hangingPunct="1"/>
            <a:r>
              <a:rPr lang="en-US" altLang="en-US" dirty="0"/>
              <a:t>Tax Planning </a:t>
            </a:r>
            <a:r>
              <a:rPr lang="en-US" altLang="en-US" sz="2400" dirty="0"/>
              <a:t>(continued)</a:t>
            </a:r>
          </a:p>
        </p:txBody>
      </p:sp>
      <p:sp>
        <p:nvSpPr>
          <p:cNvPr id="8196" name="Rectangle 3"/>
          <p:cNvSpPr>
            <a:spLocks noGrp="1" noChangeArrowheads="1"/>
          </p:cNvSpPr>
          <p:nvPr>
            <p:ph idx="1"/>
          </p:nvPr>
        </p:nvSpPr>
        <p:spPr>
          <a:xfrm>
            <a:off x="914400" y="1600200"/>
            <a:ext cx="7237413" cy="5181600"/>
          </a:xfrm>
        </p:spPr>
        <p:txBody>
          <a:bodyPr/>
          <a:lstStyle/>
          <a:p>
            <a:pPr lvl="1" indent="-342900" eaLnBrk="1" hangingPunct="1">
              <a:spcBef>
                <a:spcPts val="1200"/>
              </a:spcBef>
            </a:pPr>
            <a:r>
              <a:rPr lang="en-US" sz="2800" dirty="0"/>
              <a:t>Any questions on the importance and principles and doctrines of tax planning?</a:t>
            </a:r>
            <a:endParaRPr lang="en-US" altLang="en-US" sz="2800" dirty="0"/>
          </a:p>
        </p:txBody>
      </p:sp>
    </p:spTree>
    <p:extLst>
      <p:ext uri="{BB962C8B-B14F-4D97-AF65-F5344CB8AC3E}">
        <p14:creationId xmlns:p14="http://schemas.microsoft.com/office/powerpoint/2010/main" val="146419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685800"/>
            <a:ext cx="7793038" cy="906463"/>
          </a:xfrm>
        </p:spPr>
        <p:txBody>
          <a:bodyPr/>
          <a:lstStyle/>
          <a:p>
            <a:pPr eaLnBrk="1" hangingPunct="1">
              <a:buClr>
                <a:schemeClr val="hlink"/>
              </a:buClr>
            </a:pPr>
            <a:r>
              <a:rPr lang="en-US" altLang="en-US" sz="3200" dirty="0"/>
              <a:t>B.  Understand the Federal Tax Process</a:t>
            </a:r>
          </a:p>
        </p:txBody>
      </p:sp>
      <p:sp>
        <p:nvSpPr>
          <p:cNvPr id="337925" name="Text Box 5"/>
          <p:cNvSpPr txBox="1">
            <a:spLocks noChangeArrowheads="1"/>
          </p:cNvSpPr>
          <p:nvPr/>
        </p:nvSpPr>
        <p:spPr bwMode="auto">
          <a:xfrm>
            <a:off x="914400" y="1600200"/>
            <a:ext cx="1828800" cy="19389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000" dirty="0"/>
              <a:t>1. Start with Income from All Sources less Exclusions and Deferrals = Total Income</a:t>
            </a:r>
          </a:p>
        </p:txBody>
      </p:sp>
      <p:sp>
        <p:nvSpPr>
          <p:cNvPr id="337926" name="Text Box 6"/>
          <p:cNvSpPr txBox="1">
            <a:spLocks noChangeArrowheads="1"/>
          </p:cNvSpPr>
          <p:nvPr/>
        </p:nvSpPr>
        <p:spPr bwMode="auto">
          <a:xfrm>
            <a:off x="914400" y="4343400"/>
            <a:ext cx="1828800" cy="2032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a:t>2.  Subtract Adjustments to Gross Income (for AGI deductions) = Adjusted Gross Income (AGI)</a:t>
            </a:r>
          </a:p>
        </p:txBody>
      </p:sp>
      <p:sp>
        <p:nvSpPr>
          <p:cNvPr id="337927" name="Text Box 7"/>
          <p:cNvSpPr txBox="1">
            <a:spLocks noChangeArrowheads="1"/>
          </p:cNvSpPr>
          <p:nvPr/>
        </p:nvSpPr>
        <p:spPr bwMode="auto">
          <a:xfrm>
            <a:off x="3657600" y="1600200"/>
            <a:ext cx="1828800" cy="17543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dirty="0"/>
              <a:t>3.  Subtract the greater of Standard or Itemized Deductions to get Taxable Income</a:t>
            </a:r>
          </a:p>
        </p:txBody>
      </p:sp>
      <p:sp>
        <p:nvSpPr>
          <p:cNvPr id="337929" name="Text Box 9"/>
          <p:cNvSpPr txBox="1">
            <a:spLocks noChangeArrowheads="1"/>
          </p:cNvSpPr>
          <p:nvPr/>
        </p:nvSpPr>
        <p:spPr bwMode="auto">
          <a:xfrm>
            <a:off x="3657600" y="4646474"/>
            <a:ext cx="1752600" cy="17543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dirty="0"/>
              <a:t>4.  Look up tax on tax table (tax = taxable income times tax rate) = Tentative Tax</a:t>
            </a:r>
          </a:p>
        </p:txBody>
      </p:sp>
      <p:sp>
        <p:nvSpPr>
          <p:cNvPr id="337930" name="Text Box 10"/>
          <p:cNvSpPr txBox="1">
            <a:spLocks noChangeArrowheads="1"/>
          </p:cNvSpPr>
          <p:nvPr/>
        </p:nvSpPr>
        <p:spPr bwMode="auto">
          <a:xfrm>
            <a:off x="6400800" y="1600200"/>
            <a:ext cx="1828800" cy="646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dirty="0"/>
              <a:t>5. Minus Credits = Total Tax Owed</a:t>
            </a:r>
          </a:p>
        </p:txBody>
      </p:sp>
      <p:sp>
        <p:nvSpPr>
          <p:cNvPr id="337931" name="Text Box 11"/>
          <p:cNvSpPr txBox="1">
            <a:spLocks noChangeArrowheads="1"/>
          </p:cNvSpPr>
          <p:nvPr/>
        </p:nvSpPr>
        <p:spPr bwMode="auto">
          <a:xfrm>
            <a:off x="6400800" y="4926012"/>
            <a:ext cx="1828800" cy="14747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1800" dirty="0"/>
              <a:t>6.  Minus Taxes already Paid = Balance Due or Amount of Refund</a:t>
            </a:r>
          </a:p>
        </p:txBody>
      </p:sp>
      <p:sp>
        <p:nvSpPr>
          <p:cNvPr id="337934" name="Line 14"/>
          <p:cNvSpPr>
            <a:spLocks noChangeShapeType="1"/>
          </p:cNvSpPr>
          <p:nvPr/>
        </p:nvSpPr>
        <p:spPr bwMode="auto">
          <a:xfrm>
            <a:off x="4572000" y="3354526"/>
            <a:ext cx="0" cy="1291948"/>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37935" name="Line 15"/>
          <p:cNvSpPr>
            <a:spLocks noChangeShapeType="1"/>
          </p:cNvSpPr>
          <p:nvPr/>
        </p:nvSpPr>
        <p:spPr bwMode="auto">
          <a:xfrm>
            <a:off x="7315200" y="2246313"/>
            <a:ext cx="0" cy="2679699"/>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37936" name="Line 16"/>
          <p:cNvSpPr>
            <a:spLocks noChangeShapeType="1"/>
          </p:cNvSpPr>
          <p:nvPr/>
        </p:nvSpPr>
        <p:spPr bwMode="auto">
          <a:xfrm>
            <a:off x="2743200" y="5257800"/>
            <a:ext cx="457200" cy="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37937" name="Line 17"/>
          <p:cNvSpPr>
            <a:spLocks noChangeShapeType="1"/>
          </p:cNvSpPr>
          <p:nvPr/>
        </p:nvSpPr>
        <p:spPr bwMode="auto">
          <a:xfrm>
            <a:off x="5410200" y="5638800"/>
            <a:ext cx="457200" cy="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37938" name="Line 18"/>
          <p:cNvSpPr>
            <a:spLocks noChangeShapeType="1"/>
          </p:cNvSpPr>
          <p:nvPr/>
        </p:nvSpPr>
        <p:spPr bwMode="auto">
          <a:xfrm flipV="1">
            <a:off x="3200400" y="2133600"/>
            <a:ext cx="0" cy="312420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37939" name="Line 19"/>
          <p:cNvSpPr>
            <a:spLocks noChangeShapeType="1"/>
          </p:cNvSpPr>
          <p:nvPr/>
        </p:nvSpPr>
        <p:spPr bwMode="auto">
          <a:xfrm flipV="1">
            <a:off x="5867400" y="2133600"/>
            <a:ext cx="0" cy="3505200"/>
          </a:xfrm>
          <a:prstGeom prst="line">
            <a:avLst/>
          </a:prstGeom>
          <a:noFill/>
          <a:ln w="25400">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37940" name="Line 20"/>
          <p:cNvSpPr>
            <a:spLocks noChangeShapeType="1"/>
          </p:cNvSpPr>
          <p:nvPr/>
        </p:nvSpPr>
        <p:spPr bwMode="auto">
          <a:xfrm>
            <a:off x="3200400" y="2133600"/>
            <a:ext cx="4572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37941" name="Line 21"/>
          <p:cNvSpPr>
            <a:spLocks noChangeShapeType="1"/>
          </p:cNvSpPr>
          <p:nvPr/>
        </p:nvSpPr>
        <p:spPr bwMode="auto">
          <a:xfrm>
            <a:off x="5867400" y="2133600"/>
            <a:ext cx="533400" cy="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22" name="Line 14"/>
          <p:cNvSpPr>
            <a:spLocks noChangeShapeType="1"/>
          </p:cNvSpPr>
          <p:nvPr/>
        </p:nvSpPr>
        <p:spPr bwMode="auto">
          <a:xfrm>
            <a:off x="1828800" y="3538538"/>
            <a:ext cx="0" cy="804862"/>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37925"/>
                                        </p:tgtEl>
                                        <p:attrNameLst>
                                          <p:attrName>style.visibility</p:attrName>
                                        </p:attrNameLst>
                                      </p:cBhvr>
                                      <p:to>
                                        <p:strVal val="visible"/>
                                      </p:to>
                                    </p:set>
                                    <p:animEffect transition="in" filter="checkerboard(across)">
                                      <p:cBhvr>
                                        <p:cTn id="7" dur="500"/>
                                        <p:tgtEl>
                                          <p:spTgt spid="337925"/>
                                        </p:tgtEl>
                                      </p:cBhvr>
                                    </p:animEffect>
                                  </p:childTnLst>
                                </p:cTn>
                              </p:par>
                              <p:par>
                                <p:cTn id="8" presetID="5" presetClass="entr" presetSubtype="1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checkerboard(across)">
                                      <p:cBhvr>
                                        <p:cTn id="10" dur="500"/>
                                        <p:tgtEl>
                                          <p:spTgt spid="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37926"/>
                                        </p:tgtEl>
                                        <p:attrNameLst>
                                          <p:attrName>style.visibility</p:attrName>
                                        </p:attrNameLst>
                                      </p:cBhvr>
                                      <p:to>
                                        <p:strVal val="visible"/>
                                      </p:to>
                                    </p:set>
                                    <p:animEffect transition="in" filter="checkerboard(across)">
                                      <p:cBhvr>
                                        <p:cTn id="15" dur="500"/>
                                        <p:tgtEl>
                                          <p:spTgt spid="337926"/>
                                        </p:tgtEl>
                                      </p:cBhvr>
                                    </p:animEffect>
                                  </p:childTnLst>
                                </p:cTn>
                              </p:par>
                              <p:par>
                                <p:cTn id="16" presetID="5" presetClass="entr" presetSubtype="10" fill="hold" nodeType="withEffect">
                                  <p:stCondLst>
                                    <p:cond delay="0"/>
                                  </p:stCondLst>
                                  <p:childTnLst>
                                    <p:set>
                                      <p:cBhvr>
                                        <p:cTn id="17" dur="1" fill="hold">
                                          <p:stCondLst>
                                            <p:cond delay="0"/>
                                          </p:stCondLst>
                                        </p:cTn>
                                        <p:tgtEl>
                                          <p:spTgt spid="337936"/>
                                        </p:tgtEl>
                                        <p:attrNameLst>
                                          <p:attrName>style.visibility</p:attrName>
                                        </p:attrNameLst>
                                      </p:cBhvr>
                                      <p:to>
                                        <p:strVal val="visible"/>
                                      </p:to>
                                    </p:set>
                                    <p:animEffect transition="in" filter="checkerboard(across)">
                                      <p:cBhvr>
                                        <p:cTn id="18" dur="500"/>
                                        <p:tgtEl>
                                          <p:spTgt spid="337936"/>
                                        </p:tgtEl>
                                      </p:cBhvr>
                                    </p:animEffect>
                                  </p:childTnLst>
                                </p:cTn>
                              </p:par>
                              <p:par>
                                <p:cTn id="19" presetID="5" presetClass="entr" presetSubtype="10" fill="hold" nodeType="withEffect">
                                  <p:stCondLst>
                                    <p:cond delay="0"/>
                                  </p:stCondLst>
                                  <p:childTnLst>
                                    <p:set>
                                      <p:cBhvr>
                                        <p:cTn id="20" dur="1" fill="hold">
                                          <p:stCondLst>
                                            <p:cond delay="0"/>
                                          </p:stCondLst>
                                        </p:cTn>
                                        <p:tgtEl>
                                          <p:spTgt spid="337938"/>
                                        </p:tgtEl>
                                        <p:attrNameLst>
                                          <p:attrName>style.visibility</p:attrName>
                                        </p:attrNameLst>
                                      </p:cBhvr>
                                      <p:to>
                                        <p:strVal val="visible"/>
                                      </p:to>
                                    </p:set>
                                    <p:animEffect transition="in" filter="checkerboard(across)">
                                      <p:cBhvr>
                                        <p:cTn id="21" dur="500"/>
                                        <p:tgtEl>
                                          <p:spTgt spid="337938"/>
                                        </p:tgtEl>
                                      </p:cBhvr>
                                    </p:animEffect>
                                  </p:childTnLst>
                                </p:cTn>
                              </p:par>
                              <p:par>
                                <p:cTn id="22" presetID="5" presetClass="entr" presetSubtype="10" fill="hold" nodeType="withEffect">
                                  <p:stCondLst>
                                    <p:cond delay="0"/>
                                  </p:stCondLst>
                                  <p:childTnLst>
                                    <p:set>
                                      <p:cBhvr>
                                        <p:cTn id="23" dur="1" fill="hold">
                                          <p:stCondLst>
                                            <p:cond delay="0"/>
                                          </p:stCondLst>
                                        </p:cTn>
                                        <p:tgtEl>
                                          <p:spTgt spid="337940"/>
                                        </p:tgtEl>
                                        <p:attrNameLst>
                                          <p:attrName>style.visibility</p:attrName>
                                        </p:attrNameLst>
                                      </p:cBhvr>
                                      <p:to>
                                        <p:strVal val="visible"/>
                                      </p:to>
                                    </p:set>
                                    <p:animEffect transition="in" filter="checkerboard(across)">
                                      <p:cBhvr>
                                        <p:cTn id="24" dur="500"/>
                                        <p:tgtEl>
                                          <p:spTgt spid="337940"/>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37927"/>
                                        </p:tgtEl>
                                        <p:attrNameLst>
                                          <p:attrName>style.visibility</p:attrName>
                                        </p:attrNameLst>
                                      </p:cBhvr>
                                      <p:to>
                                        <p:strVal val="visible"/>
                                      </p:to>
                                    </p:set>
                                    <p:animEffect transition="in" filter="checkerboard(across)">
                                      <p:cBhvr>
                                        <p:cTn id="29" dur="500"/>
                                        <p:tgtEl>
                                          <p:spTgt spid="337927"/>
                                        </p:tgtEl>
                                      </p:cBhvr>
                                    </p:animEffect>
                                  </p:childTnLst>
                                </p:cTn>
                              </p:par>
                              <p:par>
                                <p:cTn id="30" presetID="5" presetClass="entr" presetSubtype="10" fill="hold" nodeType="withEffect">
                                  <p:stCondLst>
                                    <p:cond delay="0"/>
                                  </p:stCondLst>
                                  <p:childTnLst>
                                    <p:set>
                                      <p:cBhvr>
                                        <p:cTn id="31" dur="1" fill="hold">
                                          <p:stCondLst>
                                            <p:cond delay="0"/>
                                          </p:stCondLst>
                                        </p:cTn>
                                        <p:tgtEl>
                                          <p:spTgt spid="337934"/>
                                        </p:tgtEl>
                                        <p:attrNameLst>
                                          <p:attrName>style.visibility</p:attrName>
                                        </p:attrNameLst>
                                      </p:cBhvr>
                                      <p:to>
                                        <p:strVal val="visible"/>
                                      </p:to>
                                    </p:set>
                                    <p:animEffect transition="in" filter="checkerboard(across)">
                                      <p:cBhvr>
                                        <p:cTn id="32" dur="500"/>
                                        <p:tgtEl>
                                          <p:spTgt spid="33793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37929"/>
                                        </p:tgtEl>
                                        <p:attrNameLst>
                                          <p:attrName>style.visibility</p:attrName>
                                        </p:attrNameLst>
                                      </p:cBhvr>
                                      <p:to>
                                        <p:strVal val="visible"/>
                                      </p:to>
                                    </p:set>
                                    <p:animEffect transition="in" filter="checkerboard(across)">
                                      <p:cBhvr>
                                        <p:cTn id="37" dur="500"/>
                                        <p:tgtEl>
                                          <p:spTgt spid="337929"/>
                                        </p:tgtEl>
                                      </p:cBhvr>
                                    </p:animEffect>
                                  </p:childTnLst>
                                </p:cTn>
                              </p:par>
                              <p:par>
                                <p:cTn id="38" presetID="5" presetClass="entr" presetSubtype="10" fill="hold" nodeType="withEffect">
                                  <p:stCondLst>
                                    <p:cond delay="0"/>
                                  </p:stCondLst>
                                  <p:childTnLst>
                                    <p:set>
                                      <p:cBhvr>
                                        <p:cTn id="39" dur="1" fill="hold">
                                          <p:stCondLst>
                                            <p:cond delay="0"/>
                                          </p:stCondLst>
                                        </p:cTn>
                                        <p:tgtEl>
                                          <p:spTgt spid="337937"/>
                                        </p:tgtEl>
                                        <p:attrNameLst>
                                          <p:attrName>style.visibility</p:attrName>
                                        </p:attrNameLst>
                                      </p:cBhvr>
                                      <p:to>
                                        <p:strVal val="visible"/>
                                      </p:to>
                                    </p:set>
                                    <p:animEffect transition="in" filter="checkerboard(across)">
                                      <p:cBhvr>
                                        <p:cTn id="40" dur="500"/>
                                        <p:tgtEl>
                                          <p:spTgt spid="337937"/>
                                        </p:tgtEl>
                                      </p:cBhvr>
                                    </p:animEffect>
                                  </p:childTnLst>
                                </p:cTn>
                              </p:par>
                              <p:par>
                                <p:cTn id="41" presetID="5" presetClass="entr" presetSubtype="10" fill="hold" nodeType="withEffect">
                                  <p:stCondLst>
                                    <p:cond delay="0"/>
                                  </p:stCondLst>
                                  <p:childTnLst>
                                    <p:set>
                                      <p:cBhvr>
                                        <p:cTn id="42" dur="1" fill="hold">
                                          <p:stCondLst>
                                            <p:cond delay="0"/>
                                          </p:stCondLst>
                                        </p:cTn>
                                        <p:tgtEl>
                                          <p:spTgt spid="337939"/>
                                        </p:tgtEl>
                                        <p:attrNameLst>
                                          <p:attrName>style.visibility</p:attrName>
                                        </p:attrNameLst>
                                      </p:cBhvr>
                                      <p:to>
                                        <p:strVal val="visible"/>
                                      </p:to>
                                    </p:set>
                                    <p:animEffect transition="in" filter="checkerboard(across)">
                                      <p:cBhvr>
                                        <p:cTn id="43" dur="500"/>
                                        <p:tgtEl>
                                          <p:spTgt spid="337939"/>
                                        </p:tgtEl>
                                      </p:cBhvr>
                                    </p:animEffect>
                                  </p:childTnLst>
                                </p:cTn>
                              </p:par>
                              <p:par>
                                <p:cTn id="44" presetID="5" presetClass="entr" presetSubtype="10" fill="hold" nodeType="withEffect">
                                  <p:stCondLst>
                                    <p:cond delay="0"/>
                                  </p:stCondLst>
                                  <p:childTnLst>
                                    <p:set>
                                      <p:cBhvr>
                                        <p:cTn id="45" dur="1" fill="hold">
                                          <p:stCondLst>
                                            <p:cond delay="0"/>
                                          </p:stCondLst>
                                        </p:cTn>
                                        <p:tgtEl>
                                          <p:spTgt spid="337941"/>
                                        </p:tgtEl>
                                        <p:attrNameLst>
                                          <p:attrName>style.visibility</p:attrName>
                                        </p:attrNameLst>
                                      </p:cBhvr>
                                      <p:to>
                                        <p:strVal val="visible"/>
                                      </p:to>
                                    </p:set>
                                    <p:animEffect transition="in" filter="checkerboard(across)">
                                      <p:cBhvr>
                                        <p:cTn id="46" dur="500"/>
                                        <p:tgtEl>
                                          <p:spTgt spid="33794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37930"/>
                                        </p:tgtEl>
                                        <p:attrNameLst>
                                          <p:attrName>style.visibility</p:attrName>
                                        </p:attrNameLst>
                                      </p:cBhvr>
                                      <p:to>
                                        <p:strVal val="visible"/>
                                      </p:to>
                                    </p:set>
                                    <p:animEffect transition="in" filter="checkerboard(across)">
                                      <p:cBhvr>
                                        <p:cTn id="51" dur="500"/>
                                        <p:tgtEl>
                                          <p:spTgt spid="337930"/>
                                        </p:tgtEl>
                                      </p:cBhvr>
                                    </p:animEffect>
                                  </p:childTnLst>
                                </p:cTn>
                              </p:par>
                              <p:par>
                                <p:cTn id="52" presetID="5" presetClass="entr" presetSubtype="10" fill="hold" nodeType="withEffect">
                                  <p:stCondLst>
                                    <p:cond delay="0"/>
                                  </p:stCondLst>
                                  <p:childTnLst>
                                    <p:set>
                                      <p:cBhvr>
                                        <p:cTn id="53" dur="1" fill="hold">
                                          <p:stCondLst>
                                            <p:cond delay="0"/>
                                          </p:stCondLst>
                                        </p:cTn>
                                        <p:tgtEl>
                                          <p:spTgt spid="337935"/>
                                        </p:tgtEl>
                                        <p:attrNameLst>
                                          <p:attrName>style.visibility</p:attrName>
                                        </p:attrNameLst>
                                      </p:cBhvr>
                                      <p:to>
                                        <p:strVal val="visible"/>
                                      </p:to>
                                    </p:set>
                                    <p:animEffect transition="in" filter="checkerboard(across)">
                                      <p:cBhvr>
                                        <p:cTn id="54" dur="500"/>
                                        <p:tgtEl>
                                          <p:spTgt spid="337935"/>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5" presetClass="entr" presetSubtype="10" fill="hold" grpId="0" nodeType="clickEffect">
                                  <p:stCondLst>
                                    <p:cond delay="0"/>
                                  </p:stCondLst>
                                  <p:childTnLst>
                                    <p:set>
                                      <p:cBhvr>
                                        <p:cTn id="58" dur="1" fill="hold">
                                          <p:stCondLst>
                                            <p:cond delay="0"/>
                                          </p:stCondLst>
                                        </p:cTn>
                                        <p:tgtEl>
                                          <p:spTgt spid="337931"/>
                                        </p:tgtEl>
                                        <p:attrNameLst>
                                          <p:attrName>style.visibility</p:attrName>
                                        </p:attrNameLst>
                                      </p:cBhvr>
                                      <p:to>
                                        <p:strVal val="visible"/>
                                      </p:to>
                                    </p:set>
                                    <p:animEffect transition="in" filter="checkerboard(across)">
                                      <p:cBhvr>
                                        <p:cTn id="59" dur="500"/>
                                        <p:tgtEl>
                                          <p:spTgt spid="337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5" grpId="0" animBg="1"/>
      <p:bldP spid="337926" grpId="0" animBg="1"/>
      <p:bldP spid="337927" grpId="0" animBg="1"/>
      <p:bldP spid="337929" grpId="0" animBg="1"/>
      <p:bldP spid="337930" grpId="0" animBg="1"/>
      <p:bldP spid="337931"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a:t>Definitions  </a:t>
            </a:r>
          </a:p>
        </p:txBody>
      </p:sp>
      <p:sp>
        <p:nvSpPr>
          <p:cNvPr id="15364" name="Rectangle 3"/>
          <p:cNvSpPr>
            <a:spLocks noGrp="1" noChangeArrowheads="1"/>
          </p:cNvSpPr>
          <p:nvPr>
            <p:ph idx="1"/>
          </p:nvPr>
        </p:nvSpPr>
        <p:spPr>
          <a:xfrm>
            <a:off x="912813" y="1612900"/>
            <a:ext cx="7264400" cy="5245100"/>
          </a:xfrm>
        </p:spPr>
        <p:txBody>
          <a:bodyPr/>
          <a:lstStyle/>
          <a:p>
            <a:pPr eaLnBrk="1" hangingPunct="1">
              <a:spcBef>
                <a:spcPts val="300"/>
              </a:spcBef>
            </a:pPr>
            <a:r>
              <a:rPr lang="en-US" altLang="en-US" dirty="0"/>
              <a:t>1. Total Income</a:t>
            </a:r>
          </a:p>
          <a:p>
            <a:pPr lvl="1" eaLnBrk="1" hangingPunct="1">
              <a:spcBef>
                <a:spcPts val="300"/>
              </a:spcBef>
            </a:pPr>
            <a:r>
              <a:rPr lang="en-US" altLang="en-US" sz="2200" dirty="0"/>
              <a:t>Total or gross income for tax purposes is all income, unless specifically excluded or deferred</a:t>
            </a:r>
          </a:p>
          <a:p>
            <a:pPr lvl="1" eaLnBrk="1" hangingPunct="1">
              <a:spcBef>
                <a:spcPts val="300"/>
              </a:spcBef>
            </a:pPr>
            <a:r>
              <a:rPr lang="en-US" altLang="en-US" sz="2200" dirty="0"/>
              <a:t>Exclusions include certain employer provided fringe benefits and contributions, </a:t>
            </a:r>
            <a:r>
              <a:rPr lang="en-US" altLang="en-US" sz="2200" i="1" dirty="0"/>
              <a:t>contributions to qualified retirement accounts (401k, 403b, 457 plans, etc.)</a:t>
            </a:r>
            <a:r>
              <a:rPr lang="en-US" altLang="en-US" sz="2200" dirty="0"/>
              <a:t> that are not </a:t>
            </a:r>
            <a:r>
              <a:rPr lang="en-US" altLang="en-US" sz="2200" dirty="0" err="1"/>
              <a:t>Roths</a:t>
            </a:r>
            <a:r>
              <a:rPr lang="en-US" altLang="en-US" sz="2200" dirty="0"/>
              <a:t>, gifts and inheritances, life insurance proceeds, grants not in excess of college expenses, municipal bond interest, and interest for education savings vehicles used for education</a:t>
            </a:r>
          </a:p>
          <a:p>
            <a:pPr lvl="1" eaLnBrk="1" hangingPunct="1">
              <a:spcBef>
                <a:spcPts val="300"/>
              </a:spcBef>
            </a:pPr>
            <a:r>
              <a:rPr lang="en-US" altLang="en-US" sz="2200" dirty="0"/>
              <a:t>Deferrals include like-kind exchanges</a:t>
            </a:r>
          </a:p>
        </p:txBody>
      </p:sp>
      <p:pic>
        <p:nvPicPr>
          <p:cNvPr id="2" name="Picture 1"/>
          <p:cNvPicPr>
            <a:picLocks noChangeAspect="1"/>
          </p:cNvPicPr>
          <p:nvPr/>
        </p:nvPicPr>
        <p:blipFill>
          <a:blip r:embed="rId2"/>
          <a:stretch>
            <a:fillRect/>
          </a:stretch>
        </p:blipFill>
        <p:spPr>
          <a:xfrm>
            <a:off x="582613" y="5638800"/>
            <a:ext cx="7924800" cy="106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en-US"/>
              <a:t>Definitions</a:t>
            </a:r>
            <a:r>
              <a:rPr lang="en-US" altLang="en-US" sz="4000"/>
              <a:t> </a:t>
            </a:r>
            <a:r>
              <a:rPr lang="en-US" altLang="en-US" sz="2400"/>
              <a:t>(continued)</a:t>
            </a:r>
          </a:p>
        </p:txBody>
      </p:sp>
      <p:sp>
        <p:nvSpPr>
          <p:cNvPr id="16388" name="Rectangle 3"/>
          <p:cNvSpPr>
            <a:spLocks noGrp="1" noChangeArrowheads="1"/>
          </p:cNvSpPr>
          <p:nvPr>
            <p:ph idx="1"/>
          </p:nvPr>
        </p:nvSpPr>
        <p:spPr>
          <a:xfrm>
            <a:off x="914399" y="1600200"/>
            <a:ext cx="7466013" cy="5181600"/>
          </a:xfrm>
        </p:spPr>
        <p:txBody>
          <a:bodyPr/>
          <a:lstStyle/>
          <a:p>
            <a:pPr eaLnBrk="1" hangingPunct="1"/>
            <a:r>
              <a:rPr lang="en-US" altLang="en-US" dirty="0"/>
              <a:t>2. Subtract Adjustments to get AGI</a:t>
            </a:r>
          </a:p>
          <a:p>
            <a:pPr lvl="1" eaLnBrk="1" hangingPunct="1"/>
            <a:r>
              <a:rPr lang="en-US" altLang="en-US" sz="2200" dirty="0"/>
              <a:t>Adjustments are deductions from total income allowed by the IRS to get your Adjusted Gross Income (AGI):</a:t>
            </a:r>
          </a:p>
          <a:p>
            <a:pPr lvl="2" eaLnBrk="1" hangingPunct="1"/>
            <a:r>
              <a:rPr lang="en-US" altLang="en-US" sz="2200" dirty="0"/>
              <a:t>Qualified medical (flexible) savings contributions </a:t>
            </a:r>
          </a:p>
          <a:p>
            <a:pPr lvl="2" eaLnBrk="1" hangingPunct="1"/>
            <a:r>
              <a:rPr lang="en-US" altLang="en-US" sz="2200" dirty="0"/>
              <a:t>Contributions to non-Roth Individual Retirement Accounts and Health Savings Accounts (IRAs/HSAs) </a:t>
            </a:r>
          </a:p>
          <a:p>
            <a:pPr lvl="2" eaLnBrk="1" hangingPunct="1"/>
            <a:r>
              <a:rPr lang="en-US" altLang="en-US" sz="2200" dirty="0"/>
              <a:t>Student loan interest/tuition/fees deduction (IRS 970)</a:t>
            </a:r>
          </a:p>
          <a:p>
            <a:pPr lvl="2" eaLnBrk="1" hangingPunct="1"/>
            <a:r>
              <a:rPr lang="en-US" altLang="en-US" sz="2200" dirty="0"/>
              <a:t>One-half self employment tax, and losses including net capital losses (up to $3,000), sole proprietorship losses, and active participation real estate losses</a:t>
            </a:r>
          </a:p>
          <a:p>
            <a:pPr lvl="2" eaLnBrk="1" hangingPunct="1"/>
            <a:endParaRPr lang="en-US" altLang="en-US" dirty="0"/>
          </a:p>
        </p:txBody>
      </p:sp>
      <p:pic>
        <p:nvPicPr>
          <p:cNvPr id="2" name="Picture 1"/>
          <p:cNvPicPr>
            <a:picLocks noChangeAspect="1"/>
          </p:cNvPicPr>
          <p:nvPr/>
        </p:nvPicPr>
        <p:blipFill>
          <a:blip r:embed="rId2"/>
          <a:stretch>
            <a:fillRect/>
          </a:stretch>
        </p:blipFill>
        <p:spPr>
          <a:xfrm>
            <a:off x="847725" y="5562600"/>
            <a:ext cx="7610475" cy="106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8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a:t>Definitions</a:t>
            </a:r>
            <a:r>
              <a:rPr lang="en-US" altLang="en-US" sz="4000"/>
              <a:t> </a:t>
            </a:r>
            <a:r>
              <a:rPr lang="en-US" altLang="en-US" sz="2400"/>
              <a:t>(continued)</a:t>
            </a:r>
          </a:p>
        </p:txBody>
      </p:sp>
      <p:sp>
        <p:nvSpPr>
          <p:cNvPr id="386051" name="Rectangle 3"/>
          <p:cNvSpPr>
            <a:spLocks noGrp="1" noChangeArrowheads="1"/>
          </p:cNvSpPr>
          <p:nvPr>
            <p:ph idx="1"/>
          </p:nvPr>
        </p:nvSpPr>
        <p:spPr>
          <a:xfrm>
            <a:off x="914400" y="1600200"/>
            <a:ext cx="7467600" cy="5181600"/>
          </a:xfrm>
        </p:spPr>
        <p:txBody>
          <a:bodyPr/>
          <a:lstStyle/>
          <a:p>
            <a:pPr eaLnBrk="1" hangingPunct="1"/>
            <a:r>
              <a:rPr lang="en-US" altLang="en-US" dirty="0"/>
              <a:t>3. Subtract Greater or Standard Or Itemized  Deduction </a:t>
            </a:r>
          </a:p>
          <a:p>
            <a:pPr lvl="1" eaLnBrk="1" hangingPunct="1"/>
            <a:r>
              <a:rPr lang="en-US" altLang="en-US" dirty="0"/>
              <a:t>Deductions are IRS allowed amounts (standard deduction) or taxpayer determined amounts (itemized deductions) to get taxable income from your AGI</a:t>
            </a:r>
          </a:p>
          <a:p>
            <a:pPr lvl="2" eaLnBrk="1" hangingPunct="1"/>
            <a:r>
              <a:rPr lang="en-US" altLang="en-US" dirty="0"/>
              <a:t>Year	             	Standard Deduction $ (MFJ) </a:t>
            </a:r>
          </a:p>
          <a:p>
            <a:pPr lvl="2" eaLnBrk="1" hangingPunct="1"/>
            <a:r>
              <a:rPr lang="en-US" altLang="en-US" dirty="0"/>
              <a:t>2018			            24,000</a:t>
            </a:r>
          </a:p>
          <a:p>
            <a:pPr lvl="2" eaLnBrk="1" hangingPunct="1"/>
            <a:r>
              <a:rPr lang="en-US" altLang="en-US" dirty="0"/>
              <a:t>2019				24,400</a:t>
            </a:r>
          </a:p>
          <a:p>
            <a:pPr lvl="2" eaLnBrk="1" hangingPunct="1"/>
            <a:r>
              <a:rPr lang="en-US" altLang="en-US" dirty="0"/>
              <a:t>2020				24,800</a:t>
            </a:r>
          </a:p>
        </p:txBody>
      </p:sp>
      <p:sp>
        <p:nvSpPr>
          <p:cNvPr id="22533" name="Down Arrow 1"/>
          <p:cNvSpPr>
            <a:spLocks noChangeArrowheads="1"/>
          </p:cNvSpPr>
          <p:nvPr/>
        </p:nvSpPr>
        <p:spPr bwMode="auto">
          <a:xfrm>
            <a:off x="1981200" y="4191000"/>
            <a:ext cx="484188" cy="977900"/>
          </a:xfrm>
          <a:prstGeom prst="downArrow">
            <a:avLst>
              <a:gd name="adj1" fmla="val 50000"/>
              <a:gd name="adj2" fmla="val 5002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buFontTx/>
              <a:buNone/>
            </a:pPr>
            <a:endParaRPr lang="en-US" altLang="en-US" sz="2400">
              <a:solidFill>
                <a:schemeClr val="bg1"/>
              </a:solidFill>
            </a:endParaRPr>
          </a:p>
        </p:txBody>
      </p:sp>
      <p:pic>
        <p:nvPicPr>
          <p:cNvPr id="2" name="Picture 1"/>
          <p:cNvPicPr>
            <a:picLocks noChangeAspect="1"/>
          </p:cNvPicPr>
          <p:nvPr/>
        </p:nvPicPr>
        <p:blipFill>
          <a:blip r:embed="rId2"/>
          <a:stretch>
            <a:fillRect/>
          </a:stretch>
        </p:blipFill>
        <p:spPr>
          <a:xfrm>
            <a:off x="942828" y="5454650"/>
            <a:ext cx="7524750" cy="1257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86051">
                                            <p:txEl>
                                              <p:pRg st="0" end="0"/>
                                            </p:txEl>
                                          </p:spTgt>
                                        </p:tgtEl>
                                        <p:attrNameLst>
                                          <p:attrName>style.visibility</p:attrName>
                                        </p:attrNameLst>
                                      </p:cBhvr>
                                      <p:to>
                                        <p:strVal val="visible"/>
                                      </p:to>
                                    </p:set>
                                    <p:animEffect transition="in" filter="checkerboard(across)">
                                      <p:cBhvr>
                                        <p:cTn id="7" dur="500"/>
                                        <p:tgtEl>
                                          <p:spTgt spid="3860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86051">
                                            <p:txEl>
                                              <p:pRg st="1" end="1"/>
                                            </p:txEl>
                                          </p:spTgt>
                                        </p:tgtEl>
                                        <p:attrNameLst>
                                          <p:attrName>style.visibility</p:attrName>
                                        </p:attrNameLst>
                                      </p:cBhvr>
                                      <p:to>
                                        <p:strVal val="visible"/>
                                      </p:to>
                                    </p:set>
                                    <p:animEffect transition="in" filter="checkerboard(across)">
                                      <p:cBhvr>
                                        <p:cTn id="12" dur="500"/>
                                        <p:tgtEl>
                                          <p:spTgt spid="386051">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86051">
                                            <p:txEl>
                                              <p:pRg st="2" end="2"/>
                                            </p:txEl>
                                          </p:spTgt>
                                        </p:tgtEl>
                                        <p:attrNameLst>
                                          <p:attrName>style.visibility</p:attrName>
                                        </p:attrNameLst>
                                      </p:cBhvr>
                                      <p:to>
                                        <p:strVal val="visible"/>
                                      </p:to>
                                    </p:set>
                                    <p:animEffect transition="in" filter="checkerboard(across)">
                                      <p:cBhvr>
                                        <p:cTn id="15" dur="500"/>
                                        <p:tgtEl>
                                          <p:spTgt spid="386051">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86051">
                                            <p:txEl>
                                              <p:pRg st="3" end="3"/>
                                            </p:txEl>
                                          </p:spTgt>
                                        </p:tgtEl>
                                        <p:attrNameLst>
                                          <p:attrName>style.visibility</p:attrName>
                                        </p:attrNameLst>
                                      </p:cBhvr>
                                      <p:to>
                                        <p:strVal val="visible"/>
                                      </p:to>
                                    </p:set>
                                    <p:animEffect transition="in" filter="checkerboard(across)">
                                      <p:cBhvr>
                                        <p:cTn id="18" dur="500"/>
                                        <p:tgtEl>
                                          <p:spTgt spid="386051">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86051">
                                            <p:txEl>
                                              <p:pRg st="4" end="4"/>
                                            </p:txEl>
                                          </p:spTgt>
                                        </p:tgtEl>
                                        <p:attrNameLst>
                                          <p:attrName>style.visibility</p:attrName>
                                        </p:attrNameLst>
                                      </p:cBhvr>
                                      <p:to>
                                        <p:strVal val="visible"/>
                                      </p:to>
                                    </p:set>
                                    <p:animEffect transition="in" filter="checkerboard(across)">
                                      <p:cBhvr>
                                        <p:cTn id="21" dur="500"/>
                                        <p:tgtEl>
                                          <p:spTgt spid="386051">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86051">
                                            <p:txEl>
                                              <p:pRg st="5" end="5"/>
                                            </p:txEl>
                                          </p:spTgt>
                                        </p:tgtEl>
                                        <p:attrNameLst>
                                          <p:attrName>style.visibility</p:attrName>
                                        </p:attrNameLst>
                                      </p:cBhvr>
                                      <p:to>
                                        <p:strVal val="visible"/>
                                      </p:to>
                                    </p:set>
                                    <p:animEffect transition="in" filter="checkerboard(across)">
                                      <p:cBhvr>
                                        <p:cTn id="24" dur="500"/>
                                        <p:tgtEl>
                                          <p:spTgt spid="386051">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1" grpId="0" uiExpand="1" build="p" bldLvl="2"/>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a:t> Definitions</a:t>
            </a:r>
            <a:r>
              <a:rPr lang="en-US" altLang="en-US" sz="4000"/>
              <a:t> </a:t>
            </a:r>
            <a:r>
              <a:rPr lang="en-US" altLang="en-US" sz="2400"/>
              <a:t>(continued)</a:t>
            </a:r>
          </a:p>
        </p:txBody>
      </p:sp>
      <p:sp>
        <p:nvSpPr>
          <p:cNvPr id="18436" name="Rectangle 3"/>
          <p:cNvSpPr>
            <a:spLocks noGrp="1" noChangeArrowheads="1"/>
          </p:cNvSpPr>
          <p:nvPr>
            <p:ph idx="1"/>
          </p:nvPr>
        </p:nvSpPr>
        <p:spPr>
          <a:xfrm>
            <a:off x="928688" y="1608138"/>
            <a:ext cx="7286625" cy="4419600"/>
          </a:xfrm>
        </p:spPr>
        <p:txBody>
          <a:bodyPr/>
          <a:lstStyle/>
          <a:p>
            <a:pPr eaLnBrk="1" hangingPunct="1"/>
            <a:r>
              <a:rPr lang="en-US" altLang="en-US" dirty="0"/>
              <a:t> Itemized Deductions</a:t>
            </a:r>
          </a:p>
          <a:p>
            <a:pPr lvl="1" eaLnBrk="1" hangingPunct="1"/>
            <a:r>
              <a:rPr lang="en-US" altLang="en-US" sz="2200" dirty="0"/>
              <a:t>Allowable deductions (if you itemize) include:</a:t>
            </a:r>
          </a:p>
          <a:p>
            <a:pPr lvl="2" eaLnBrk="1" hangingPunct="1"/>
            <a:r>
              <a:rPr lang="en-US" altLang="en-US" sz="2200" dirty="0"/>
              <a:t>Charitable contributions (cash, in kind, mileage)</a:t>
            </a:r>
          </a:p>
          <a:p>
            <a:pPr lvl="2" eaLnBrk="1" hangingPunct="1"/>
            <a:r>
              <a:rPr lang="en-US" altLang="en-US" sz="2200" dirty="0"/>
              <a:t>Home mortgage interest</a:t>
            </a:r>
          </a:p>
          <a:p>
            <a:pPr lvl="2" eaLnBrk="1" hangingPunct="1"/>
            <a:r>
              <a:rPr lang="en-US" altLang="en-US" sz="2200" dirty="0"/>
              <a:t>Medical expenses (&gt;7.5% AGI), casualty expenses (&gt; 10% AGI for a federally declared disaster only), </a:t>
            </a:r>
          </a:p>
          <a:p>
            <a:pPr lvl="2" eaLnBrk="1" hangingPunct="1"/>
            <a:r>
              <a:rPr lang="en-US" altLang="en-US" sz="2200" dirty="0"/>
              <a:t>Either state and local taxes or state and local general sales taxes, property taxes on principle residence, etc. up to $10,000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184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3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43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a:t>Definitions </a:t>
            </a:r>
            <a:r>
              <a:rPr lang="en-US" altLang="en-US" sz="2400"/>
              <a:t>(continued)</a:t>
            </a:r>
            <a:endParaRPr lang="en-US" altLang="en-US" sz="1600"/>
          </a:p>
        </p:txBody>
      </p:sp>
      <p:sp>
        <p:nvSpPr>
          <p:cNvPr id="376835" name="Rectangle 3"/>
          <p:cNvSpPr>
            <a:spLocks noGrp="1" noChangeArrowheads="1"/>
          </p:cNvSpPr>
          <p:nvPr>
            <p:ph idx="1"/>
          </p:nvPr>
        </p:nvSpPr>
        <p:spPr>
          <a:xfrm>
            <a:off x="914400" y="1600200"/>
            <a:ext cx="7288213" cy="5181600"/>
          </a:xfrm>
        </p:spPr>
        <p:txBody>
          <a:bodyPr/>
          <a:lstStyle/>
          <a:p>
            <a:pPr eaLnBrk="1" hangingPunct="1">
              <a:lnSpc>
                <a:spcPct val="90000"/>
              </a:lnSpc>
            </a:pPr>
            <a:r>
              <a:rPr lang="en-US" altLang="en-US" sz="2400" dirty="0"/>
              <a:t>Mileage deduction vary depending on usage:</a:t>
            </a:r>
          </a:p>
          <a:p>
            <a:pPr lvl="1" eaLnBrk="1" hangingPunct="1">
              <a:lnSpc>
                <a:spcPct val="90000"/>
              </a:lnSpc>
            </a:pPr>
            <a:r>
              <a:rPr lang="en-US" altLang="en-US" dirty="0"/>
              <a:t>Charitable mileage deductions</a:t>
            </a:r>
          </a:p>
          <a:p>
            <a:pPr lvl="2" eaLnBrk="1" hangingPunct="1">
              <a:lnSpc>
                <a:spcPct val="90000"/>
              </a:lnSpc>
            </a:pPr>
            <a:r>
              <a:rPr lang="en-US" altLang="en-US" dirty="0"/>
              <a:t>2018		.140 per mile</a:t>
            </a:r>
          </a:p>
          <a:p>
            <a:pPr lvl="2" eaLnBrk="1" hangingPunct="1">
              <a:lnSpc>
                <a:spcPct val="90000"/>
              </a:lnSpc>
            </a:pPr>
            <a:r>
              <a:rPr lang="en-US" altLang="en-US" dirty="0"/>
              <a:t>2019		.140 per mile</a:t>
            </a:r>
          </a:p>
          <a:p>
            <a:pPr lvl="2" eaLnBrk="1" hangingPunct="1">
              <a:lnSpc>
                <a:spcPct val="90000"/>
              </a:lnSpc>
            </a:pPr>
            <a:r>
              <a:rPr lang="en-US" altLang="en-US" dirty="0"/>
              <a:t>2020		.140 per mile</a:t>
            </a:r>
          </a:p>
          <a:p>
            <a:pPr lvl="1" eaLnBrk="1" hangingPunct="1">
              <a:lnSpc>
                <a:spcPct val="90000"/>
              </a:lnSpc>
            </a:pPr>
            <a:r>
              <a:rPr lang="en-US" altLang="en-US" dirty="0"/>
              <a:t>Business mileage deductions</a:t>
            </a:r>
          </a:p>
          <a:p>
            <a:pPr lvl="2" eaLnBrk="1" hangingPunct="1">
              <a:lnSpc>
                <a:spcPct val="90000"/>
              </a:lnSpc>
            </a:pPr>
            <a:r>
              <a:rPr lang="en-US" altLang="en-US" dirty="0"/>
              <a:t>2018		.545 per mile</a:t>
            </a:r>
          </a:p>
          <a:p>
            <a:pPr lvl="2" eaLnBrk="1" hangingPunct="1">
              <a:lnSpc>
                <a:spcPct val="90000"/>
              </a:lnSpc>
            </a:pPr>
            <a:r>
              <a:rPr lang="en-US" altLang="en-US" dirty="0"/>
              <a:t>2019		.580 per mile</a:t>
            </a:r>
          </a:p>
          <a:p>
            <a:pPr lvl="2" eaLnBrk="1" hangingPunct="1">
              <a:lnSpc>
                <a:spcPct val="90000"/>
              </a:lnSpc>
            </a:pPr>
            <a:r>
              <a:rPr lang="en-US" altLang="en-US" dirty="0"/>
              <a:t>2020		.575 per mile</a:t>
            </a:r>
          </a:p>
          <a:p>
            <a:pPr lvl="1" eaLnBrk="1" hangingPunct="1">
              <a:lnSpc>
                <a:spcPct val="90000"/>
              </a:lnSpc>
            </a:pPr>
            <a:r>
              <a:rPr lang="en-US" altLang="en-US" dirty="0"/>
              <a:t>Medical/moving mileage expense deductions</a:t>
            </a:r>
          </a:p>
          <a:p>
            <a:pPr lvl="2" eaLnBrk="1" hangingPunct="1">
              <a:lnSpc>
                <a:spcPct val="90000"/>
              </a:lnSpc>
            </a:pPr>
            <a:r>
              <a:rPr lang="en-US" altLang="en-US" dirty="0"/>
              <a:t>2018		.180 per mile</a:t>
            </a:r>
            <a:r>
              <a:rPr lang="en-US" altLang="en-US" sz="2000" dirty="0"/>
              <a:t>		</a:t>
            </a:r>
          </a:p>
          <a:p>
            <a:pPr lvl="2" eaLnBrk="1" hangingPunct="1">
              <a:lnSpc>
                <a:spcPct val="90000"/>
              </a:lnSpc>
            </a:pPr>
            <a:r>
              <a:rPr lang="en-US" altLang="en-US" dirty="0"/>
              <a:t>2019		.200  per mile</a:t>
            </a:r>
          </a:p>
          <a:p>
            <a:pPr lvl="2" eaLnBrk="1" hangingPunct="1">
              <a:lnSpc>
                <a:spcPct val="90000"/>
              </a:lnSpc>
            </a:pPr>
            <a:r>
              <a:rPr lang="en-US" altLang="en-US" dirty="0"/>
              <a:t>2020		.170 per mile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76835">
                                            <p:txEl>
                                              <p:pRg st="0" end="0"/>
                                            </p:txEl>
                                          </p:spTgt>
                                        </p:tgtEl>
                                        <p:attrNameLst>
                                          <p:attrName>style.visibility</p:attrName>
                                        </p:attrNameLst>
                                      </p:cBhvr>
                                      <p:to>
                                        <p:strVal val="visible"/>
                                      </p:to>
                                    </p:set>
                                    <p:animEffect transition="in" filter="checkerboard(across)">
                                      <p:cBhvr>
                                        <p:cTn id="7" dur="500"/>
                                        <p:tgtEl>
                                          <p:spTgt spid="3768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76835">
                                            <p:txEl>
                                              <p:pRg st="1" end="1"/>
                                            </p:txEl>
                                          </p:spTgt>
                                        </p:tgtEl>
                                        <p:attrNameLst>
                                          <p:attrName>style.visibility</p:attrName>
                                        </p:attrNameLst>
                                      </p:cBhvr>
                                      <p:to>
                                        <p:strVal val="visible"/>
                                      </p:to>
                                    </p:set>
                                    <p:animEffect transition="in" filter="checkerboard(across)">
                                      <p:cBhvr>
                                        <p:cTn id="12" dur="500"/>
                                        <p:tgtEl>
                                          <p:spTgt spid="376835">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76835">
                                            <p:txEl>
                                              <p:pRg st="2" end="2"/>
                                            </p:txEl>
                                          </p:spTgt>
                                        </p:tgtEl>
                                        <p:attrNameLst>
                                          <p:attrName>style.visibility</p:attrName>
                                        </p:attrNameLst>
                                      </p:cBhvr>
                                      <p:to>
                                        <p:strVal val="visible"/>
                                      </p:to>
                                    </p:set>
                                    <p:animEffect transition="in" filter="checkerboard(across)">
                                      <p:cBhvr>
                                        <p:cTn id="15" dur="500"/>
                                        <p:tgtEl>
                                          <p:spTgt spid="376835">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76835">
                                            <p:txEl>
                                              <p:pRg st="3" end="3"/>
                                            </p:txEl>
                                          </p:spTgt>
                                        </p:tgtEl>
                                        <p:attrNameLst>
                                          <p:attrName>style.visibility</p:attrName>
                                        </p:attrNameLst>
                                      </p:cBhvr>
                                      <p:to>
                                        <p:strVal val="visible"/>
                                      </p:to>
                                    </p:set>
                                    <p:animEffect transition="in" filter="checkerboard(across)">
                                      <p:cBhvr>
                                        <p:cTn id="18" dur="500"/>
                                        <p:tgtEl>
                                          <p:spTgt spid="376835">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76835">
                                            <p:txEl>
                                              <p:pRg st="4" end="4"/>
                                            </p:txEl>
                                          </p:spTgt>
                                        </p:tgtEl>
                                        <p:attrNameLst>
                                          <p:attrName>style.visibility</p:attrName>
                                        </p:attrNameLst>
                                      </p:cBhvr>
                                      <p:to>
                                        <p:strVal val="visible"/>
                                      </p:to>
                                    </p:set>
                                    <p:animEffect transition="in" filter="checkerboard(across)">
                                      <p:cBhvr>
                                        <p:cTn id="21" dur="500"/>
                                        <p:tgtEl>
                                          <p:spTgt spid="376835">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76835">
                                            <p:txEl>
                                              <p:pRg st="5" end="5"/>
                                            </p:txEl>
                                          </p:spTgt>
                                        </p:tgtEl>
                                        <p:attrNameLst>
                                          <p:attrName>style.visibility</p:attrName>
                                        </p:attrNameLst>
                                      </p:cBhvr>
                                      <p:to>
                                        <p:strVal val="visible"/>
                                      </p:to>
                                    </p:set>
                                    <p:animEffect transition="in" filter="checkerboard(across)">
                                      <p:cBhvr>
                                        <p:cTn id="24" dur="500"/>
                                        <p:tgtEl>
                                          <p:spTgt spid="376835">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376835">
                                            <p:txEl>
                                              <p:pRg st="6" end="6"/>
                                            </p:txEl>
                                          </p:spTgt>
                                        </p:tgtEl>
                                        <p:attrNameLst>
                                          <p:attrName>style.visibility</p:attrName>
                                        </p:attrNameLst>
                                      </p:cBhvr>
                                      <p:to>
                                        <p:strVal val="visible"/>
                                      </p:to>
                                    </p:set>
                                    <p:animEffect transition="in" filter="checkerboard(across)">
                                      <p:cBhvr>
                                        <p:cTn id="27" dur="500"/>
                                        <p:tgtEl>
                                          <p:spTgt spid="376835">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376835">
                                            <p:txEl>
                                              <p:pRg st="7" end="7"/>
                                            </p:txEl>
                                          </p:spTgt>
                                        </p:tgtEl>
                                        <p:attrNameLst>
                                          <p:attrName>style.visibility</p:attrName>
                                        </p:attrNameLst>
                                      </p:cBhvr>
                                      <p:to>
                                        <p:strVal val="visible"/>
                                      </p:to>
                                    </p:set>
                                    <p:animEffect transition="in" filter="checkerboard(across)">
                                      <p:cBhvr>
                                        <p:cTn id="30" dur="500"/>
                                        <p:tgtEl>
                                          <p:spTgt spid="376835">
                                            <p:txEl>
                                              <p:pRg st="7" end="7"/>
                                            </p:txEl>
                                          </p:spTgt>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376835">
                                            <p:txEl>
                                              <p:pRg st="8" end="8"/>
                                            </p:txEl>
                                          </p:spTgt>
                                        </p:tgtEl>
                                        <p:attrNameLst>
                                          <p:attrName>style.visibility</p:attrName>
                                        </p:attrNameLst>
                                      </p:cBhvr>
                                      <p:to>
                                        <p:strVal val="visible"/>
                                      </p:to>
                                    </p:set>
                                    <p:animEffect transition="in" filter="checkerboard(across)">
                                      <p:cBhvr>
                                        <p:cTn id="33" dur="500"/>
                                        <p:tgtEl>
                                          <p:spTgt spid="376835">
                                            <p:txEl>
                                              <p:pRg st="8" end="8"/>
                                            </p:txEl>
                                          </p:spTgt>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376835">
                                            <p:txEl>
                                              <p:pRg st="9" end="9"/>
                                            </p:txEl>
                                          </p:spTgt>
                                        </p:tgtEl>
                                        <p:attrNameLst>
                                          <p:attrName>style.visibility</p:attrName>
                                        </p:attrNameLst>
                                      </p:cBhvr>
                                      <p:to>
                                        <p:strVal val="visible"/>
                                      </p:to>
                                    </p:set>
                                    <p:animEffect transition="in" filter="checkerboard(across)">
                                      <p:cBhvr>
                                        <p:cTn id="36" dur="500"/>
                                        <p:tgtEl>
                                          <p:spTgt spid="376835">
                                            <p:txEl>
                                              <p:pRg st="9" end="9"/>
                                            </p:txEl>
                                          </p:spTgt>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376835">
                                            <p:txEl>
                                              <p:pRg st="10" end="10"/>
                                            </p:txEl>
                                          </p:spTgt>
                                        </p:tgtEl>
                                        <p:attrNameLst>
                                          <p:attrName>style.visibility</p:attrName>
                                        </p:attrNameLst>
                                      </p:cBhvr>
                                      <p:to>
                                        <p:strVal val="visible"/>
                                      </p:to>
                                    </p:set>
                                    <p:animEffect transition="in" filter="checkerboard(across)">
                                      <p:cBhvr>
                                        <p:cTn id="39" dur="500"/>
                                        <p:tgtEl>
                                          <p:spTgt spid="376835">
                                            <p:txEl>
                                              <p:pRg st="10" end="10"/>
                                            </p:txEl>
                                          </p:spTgt>
                                        </p:tgtEl>
                                      </p:cBhvr>
                                    </p:animEffect>
                                  </p:childTnLst>
                                </p:cTn>
                              </p:par>
                              <p:par>
                                <p:cTn id="40" presetID="5" presetClass="entr" presetSubtype="10" fill="hold" grpId="0" nodeType="withEffect">
                                  <p:stCondLst>
                                    <p:cond delay="0"/>
                                  </p:stCondLst>
                                  <p:childTnLst>
                                    <p:set>
                                      <p:cBhvr>
                                        <p:cTn id="41" dur="1" fill="hold">
                                          <p:stCondLst>
                                            <p:cond delay="0"/>
                                          </p:stCondLst>
                                        </p:cTn>
                                        <p:tgtEl>
                                          <p:spTgt spid="376835">
                                            <p:txEl>
                                              <p:pRg st="11" end="11"/>
                                            </p:txEl>
                                          </p:spTgt>
                                        </p:tgtEl>
                                        <p:attrNameLst>
                                          <p:attrName>style.visibility</p:attrName>
                                        </p:attrNameLst>
                                      </p:cBhvr>
                                      <p:to>
                                        <p:strVal val="visible"/>
                                      </p:to>
                                    </p:set>
                                    <p:animEffect transition="in" filter="checkerboard(across)">
                                      <p:cBhvr>
                                        <p:cTn id="42" dur="500"/>
                                        <p:tgtEl>
                                          <p:spTgt spid="376835">
                                            <p:txEl>
                                              <p:pRg st="11" end="11"/>
                                            </p:txEl>
                                          </p:spTgt>
                                        </p:tgtEl>
                                      </p:cBhvr>
                                    </p:animEffect>
                                  </p:childTnLst>
                                </p:cTn>
                              </p:par>
                              <p:par>
                                <p:cTn id="43" presetID="5" presetClass="entr" presetSubtype="10" fill="hold" grpId="0" nodeType="withEffect">
                                  <p:stCondLst>
                                    <p:cond delay="0"/>
                                  </p:stCondLst>
                                  <p:childTnLst>
                                    <p:set>
                                      <p:cBhvr>
                                        <p:cTn id="44" dur="1" fill="hold">
                                          <p:stCondLst>
                                            <p:cond delay="0"/>
                                          </p:stCondLst>
                                        </p:cTn>
                                        <p:tgtEl>
                                          <p:spTgt spid="376835">
                                            <p:txEl>
                                              <p:pRg st="12" end="12"/>
                                            </p:txEl>
                                          </p:spTgt>
                                        </p:tgtEl>
                                        <p:attrNameLst>
                                          <p:attrName>style.visibility</p:attrName>
                                        </p:attrNameLst>
                                      </p:cBhvr>
                                      <p:to>
                                        <p:strVal val="visible"/>
                                      </p:to>
                                    </p:set>
                                    <p:animEffect transition="in" filter="checkerboard(across)">
                                      <p:cBhvr>
                                        <p:cTn id="45" dur="500"/>
                                        <p:tgtEl>
                                          <p:spTgt spid="37683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5"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en-US"/>
              <a:t>Definitions</a:t>
            </a:r>
            <a:r>
              <a:rPr lang="en-US" altLang="en-US" sz="4000"/>
              <a:t> </a:t>
            </a:r>
            <a:r>
              <a:rPr lang="en-US" altLang="en-US" sz="2400"/>
              <a:t>(continued)</a:t>
            </a:r>
          </a:p>
        </p:txBody>
      </p:sp>
      <p:sp>
        <p:nvSpPr>
          <p:cNvPr id="394243" name="Rectangle 3"/>
          <p:cNvSpPr>
            <a:spLocks noGrp="1" noChangeArrowheads="1"/>
          </p:cNvSpPr>
          <p:nvPr>
            <p:ph idx="1"/>
          </p:nvPr>
        </p:nvSpPr>
        <p:spPr>
          <a:xfrm>
            <a:off x="914400" y="1600200"/>
            <a:ext cx="7288213" cy="5181600"/>
          </a:xfrm>
        </p:spPr>
        <p:txBody>
          <a:bodyPr/>
          <a:lstStyle/>
          <a:p>
            <a:pPr eaLnBrk="1" hangingPunct="1">
              <a:lnSpc>
                <a:spcPct val="90000"/>
              </a:lnSpc>
            </a:pPr>
            <a:r>
              <a:rPr lang="en-US" altLang="en-US" sz="2400" dirty="0"/>
              <a:t>4. Calculate Tax Liability (use tax tables--married filing jointly [Schedule Y-1])</a:t>
            </a:r>
          </a:p>
          <a:p>
            <a:pPr lvl="1" eaLnBrk="1" hangingPunct="1">
              <a:lnSpc>
                <a:spcPct val="90000"/>
              </a:lnSpc>
              <a:buFontTx/>
              <a:buNone/>
            </a:pPr>
            <a:r>
              <a:rPr lang="en-US" altLang="en-US" sz="1800" dirty="0"/>
              <a:t>Year           If Taxable     But not      Tax      Plus this         Of the </a:t>
            </a:r>
          </a:p>
          <a:p>
            <a:pPr lvl="1" eaLnBrk="1" hangingPunct="1">
              <a:lnSpc>
                <a:spcPct val="90000"/>
              </a:lnSpc>
              <a:buFontTx/>
              <a:buNone/>
            </a:pPr>
            <a:r>
              <a:rPr lang="en-US" altLang="en-US" sz="1800" dirty="0"/>
              <a:t>            income is over          </a:t>
            </a:r>
            <a:r>
              <a:rPr lang="en-US" altLang="en-US" sz="1800" dirty="0" err="1"/>
              <a:t>over</a:t>
            </a:r>
            <a:r>
              <a:rPr lang="en-US" altLang="en-US" sz="1800" dirty="0"/>
              <a:t>         is       percentage    Excess  </a:t>
            </a:r>
          </a:p>
          <a:p>
            <a:pPr lvl="1" eaLnBrk="1" hangingPunct="1">
              <a:buFontTx/>
              <a:buNone/>
            </a:pPr>
            <a:r>
              <a:rPr lang="en-US" altLang="en-US" sz="1800" dirty="0"/>
              <a:t>2018	        $0	$19,050	         0	10%	            0			 19,050 	  77,400	  1,905	12%	   19,050</a:t>
            </a:r>
          </a:p>
          <a:p>
            <a:pPr lvl="1" eaLnBrk="1" hangingPunct="1">
              <a:buFontTx/>
              <a:buNone/>
            </a:pPr>
            <a:r>
              <a:rPr lang="en-US" altLang="en-US" sz="1800" dirty="0"/>
              <a:t>			 77,400 	165,000	10,313	22%	   77,400 </a:t>
            </a:r>
          </a:p>
          <a:p>
            <a:pPr lvl="1" eaLnBrk="1" hangingPunct="1">
              <a:buFontTx/>
              <a:buNone/>
            </a:pPr>
            <a:r>
              <a:rPr lang="en-US" altLang="en-US" sz="1800" dirty="0"/>
              <a:t>		               165,000	315,000	29,388	24%	 165,000</a:t>
            </a:r>
          </a:p>
          <a:p>
            <a:pPr lvl="1" eaLnBrk="1" hangingPunct="1">
              <a:buFontTx/>
              <a:buNone/>
            </a:pPr>
            <a:r>
              <a:rPr lang="en-US" altLang="en-US" sz="1800" dirty="0"/>
              <a:t>2019	         $0	$19,400	       $0	10%	          $0			  19,400	  78,950	  1,940	12%	   19,400</a:t>
            </a:r>
          </a:p>
          <a:p>
            <a:pPr lvl="1" eaLnBrk="1" hangingPunct="1">
              <a:buFontTx/>
              <a:buNone/>
            </a:pPr>
            <a:r>
              <a:rPr lang="en-US" altLang="en-US" sz="1800" dirty="0"/>
              <a:t>			  78,950	168,400	  9,086	22%	   78,950 </a:t>
            </a:r>
          </a:p>
          <a:p>
            <a:pPr lvl="1" eaLnBrk="1" hangingPunct="1">
              <a:buFontTx/>
              <a:buNone/>
            </a:pPr>
            <a:r>
              <a:rPr lang="en-US" altLang="en-US" sz="1800" dirty="0"/>
              <a:t>			168,400	321,450	 28,765	24%	 168,400</a:t>
            </a:r>
          </a:p>
          <a:p>
            <a:pPr lvl="1" eaLnBrk="1" hangingPunct="1">
              <a:buFontTx/>
              <a:buNone/>
            </a:pPr>
            <a:r>
              <a:rPr lang="en-US" altLang="en-US" sz="1800" dirty="0"/>
              <a:t>2020	          $0	$19,750	         0	10%	            0		 	   19,750 	  80,250	  1,975	12%	   19,750</a:t>
            </a:r>
          </a:p>
          <a:p>
            <a:pPr lvl="1" eaLnBrk="1" hangingPunct="1">
              <a:buFontTx/>
              <a:buNone/>
            </a:pPr>
            <a:r>
              <a:rPr lang="en-US" altLang="en-US" sz="1800" dirty="0"/>
              <a:t>	 		   80,250  171,050	  9,235	22%	   80,250 </a:t>
            </a:r>
          </a:p>
          <a:p>
            <a:pPr lvl="1" eaLnBrk="1" hangingPunct="1">
              <a:buFontTx/>
              <a:buNone/>
            </a:pPr>
            <a:r>
              <a:rPr lang="en-US" altLang="en-US" sz="1800" dirty="0"/>
              <a:t>	                 $ 171,050  321,450	 29,211	24%	 171,050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94243">
                                            <p:txEl>
                                              <p:pRg st="0" end="0"/>
                                            </p:txEl>
                                          </p:spTgt>
                                        </p:tgtEl>
                                        <p:attrNameLst>
                                          <p:attrName>style.visibility</p:attrName>
                                        </p:attrNameLst>
                                      </p:cBhvr>
                                      <p:to>
                                        <p:strVal val="visible"/>
                                      </p:to>
                                    </p:set>
                                    <p:animEffect transition="in" filter="checkerboard(across)">
                                      <p:cBhvr>
                                        <p:cTn id="7" dur="500"/>
                                        <p:tgtEl>
                                          <p:spTgt spid="394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94243">
                                            <p:txEl>
                                              <p:pRg st="1" end="1"/>
                                            </p:txEl>
                                          </p:spTgt>
                                        </p:tgtEl>
                                        <p:attrNameLst>
                                          <p:attrName>style.visibility</p:attrName>
                                        </p:attrNameLst>
                                      </p:cBhvr>
                                      <p:to>
                                        <p:strVal val="visible"/>
                                      </p:to>
                                    </p:set>
                                    <p:animEffect transition="in" filter="checkerboard(across)">
                                      <p:cBhvr>
                                        <p:cTn id="12" dur="500"/>
                                        <p:tgtEl>
                                          <p:spTgt spid="394243">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94243">
                                            <p:txEl>
                                              <p:pRg st="2" end="2"/>
                                            </p:txEl>
                                          </p:spTgt>
                                        </p:tgtEl>
                                        <p:attrNameLst>
                                          <p:attrName>style.visibility</p:attrName>
                                        </p:attrNameLst>
                                      </p:cBhvr>
                                      <p:to>
                                        <p:strVal val="visible"/>
                                      </p:to>
                                    </p:set>
                                    <p:animEffect transition="in" filter="checkerboard(across)">
                                      <p:cBhvr>
                                        <p:cTn id="15" dur="500"/>
                                        <p:tgtEl>
                                          <p:spTgt spid="39424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94243">
                                            <p:txEl>
                                              <p:pRg st="3" end="3"/>
                                            </p:txEl>
                                          </p:spTgt>
                                        </p:tgtEl>
                                        <p:attrNameLst>
                                          <p:attrName>style.visibility</p:attrName>
                                        </p:attrNameLst>
                                      </p:cBhvr>
                                      <p:to>
                                        <p:strVal val="visible"/>
                                      </p:to>
                                    </p:set>
                                    <p:animEffect transition="in" filter="checkerboard(across)">
                                      <p:cBhvr>
                                        <p:cTn id="18" dur="500"/>
                                        <p:tgtEl>
                                          <p:spTgt spid="39424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94243">
                                            <p:txEl>
                                              <p:pRg st="4" end="4"/>
                                            </p:txEl>
                                          </p:spTgt>
                                        </p:tgtEl>
                                        <p:attrNameLst>
                                          <p:attrName>style.visibility</p:attrName>
                                        </p:attrNameLst>
                                      </p:cBhvr>
                                      <p:to>
                                        <p:strVal val="visible"/>
                                      </p:to>
                                    </p:set>
                                    <p:animEffect transition="in" filter="checkerboard(across)">
                                      <p:cBhvr>
                                        <p:cTn id="21" dur="500"/>
                                        <p:tgtEl>
                                          <p:spTgt spid="394243">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94243">
                                            <p:txEl>
                                              <p:pRg st="5" end="5"/>
                                            </p:txEl>
                                          </p:spTgt>
                                        </p:tgtEl>
                                        <p:attrNameLst>
                                          <p:attrName>style.visibility</p:attrName>
                                        </p:attrNameLst>
                                      </p:cBhvr>
                                      <p:to>
                                        <p:strVal val="visible"/>
                                      </p:to>
                                    </p:set>
                                    <p:animEffect transition="in" filter="checkerboard(across)">
                                      <p:cBhvr>
                                        <p:cTn id="24" dur="500"/>
                                        <p:tgtEl>
                                          <p:spTgt spid="394243">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394243">
                                            <p:txEl>
                                              <p:pRg st="6" end="6"/>
                                            </p:txEl>
                                          </p:spTgt>
                                        </p:tgtEl>
                                        <p:attrNameLst>
                                          <p:attrName>style.visibility</p:attrName>
                                        </p:attrNameLst>
                                      </p:cBhvr>
                                      <p:to>
                                        <p:strVal val="visible"/>
                                      </p:to>
                                    </p:set>
                                    <p:animEffect transition="in" filter="checkerboard(across)">
                                      <p:cBhvr>
                                        <p:cTn id="27" dur="500"/>
                                        <p:tgtEl>
                                          <p:spTgt spid="394243">
                                            <p:txEl>
                                              <p:pRg st="6" end="6"/>
                                            </p:txEl>
                                          </p:spTgt>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394243">
                                            <p:txEl>
                                              <p:pRg st="7" end="7"/>
                                            </p:txEl>
                                          </p:spTgt>
                                        </p:tgtEl>
                                        <p:attrNameLst>
                                          <p:attrName>style.visibility</p:attrName>
                                        </p:attrNameLst>
                                      </p:cBhvr>
                                      <p:to>
                                        <p:strVal val="visible"/>
                                      </p:to>
                                    </p:set>
                                    <p:animEffect transition="in" filter="checkerboard(across)">
                                      <p:cBhvr>
                                        <p:cTn id="30" dur="500"/>
                                        <p:tgtEl>
                                          <p:spTgt spid="394243">
                                            <p:txEl>
                                              <p:pRg st="7" end="7"/>
                                            </p:txEl>
                                          </p:spTgt>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394243">
                                            <p:txEl>
                                              <p:pRg st="8" end="8"/>
                                            </p:txEl>
                                          </p:spTgt>
                                        </p:tgtEl>
                                        <p:attrNameLst>
                                          <p:attrName>style.visibility</p:attrName>
                                        </p:attrNameLst>
                                      </p:cBhvr>
                                      <p:to>
                                        <p:strVal val="visible"/>
                                      </p:to>
                                    </p:set>
                                    <p:animEffect transition="in" filter="checkerboard(across)">
                                      <p:cBhvr>
                                        <p:cTn id="33" dur="500"/>
                                        <p:tgtEl>
                                          <p:spTgt spid="394243">
                                            <p:txEl>
                                              <p:pRg st="8" end="8"/>
                                            </p:txEl>
                                          </p:spTgt>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394243">
                                            <p:txEl>
                                              <p:pRg st="9" end="9"/>
                                            </p:txEl>
                                          </p:spTgt>
                                        </p:tgtEl>
                                        <p:attrNameLst>
                                          <p:attrName>style.visibility</p:attrName>
                                        </p:attrNameLst>
                                      </p:cBhvr>
                                      <p:to>
                                        <p:strVal val="visible"/>
                                      </p:to>
                                    </p:set>
                                    <p:animEffect transition="in" filter="checkerboard(across)">
                                      <p:cBhvr>
                                        <p:cTn id="36" dur="500"/>
                                        <p:tgtEl>
                                          <p:spTgt spid="394243">
                                            <p:txEl>
                                              <p:pRg st="9" end="9"/>
                                            </p:txEl>
                                          </p:spTgt>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394243">
                                            <p:txEl>
                                              <p:pRg st="10" end="10"/>
                                            </p:txEl>
                                          </p:spTgt>
                                        </p:tgtEl>
                                        <p:attrNameLst>
                                          <p:attrName>style.visibility</p:attrName>
                                        </p:attrNameLst>
                                      </p:cBhvr>
                                      <p:to>
                                        <p:strVal val="visible"/>
                                      </p:to>
                                    </p:set>
                                    <p:animEffect transition="in" filter="checkerboard(across)">
                                      <p:cBhvr>
                                        <p:cTn id="39" dur="500"/>
                                        <p:tgtEl>
                                          <p:spTgt spid="394243">
                                            <p:txEl>
                                              <p:pRg st="10" end="10"/>
                                            </p:txEl>
                                          </p:spTgt>
                                        </p:tgtEl>
                                      </p:cBhvr>
                                    </p:animEffect>
                                  </p:childTnLst>
                                </p:cTn>
                              </p:par>
                              <p:par>
                                <p:cTn id="40" presetID="5" presetClass="entr" presetSubtype="10" fill="hold" grpId="0" nodeType="withEffect">
                                  <p:stCondLst>
                                    <p:cond delay="0"/>
                                  </p:stCondLst>
                                  <p:childTnLst>
                                    <p:set>
                                      <p:cBhvr>
                                        <p:cTn id="41" dur="1" fill="hold">
                                          <p:stCondLst>
                                            <p:cond delay="0"/>
                                          </p:stCondLst>
                                        </p:cTn>
                                        <p:tgtEl>
                                          <p:spTgt spid="394243">
                                            <p:txEl>
                                              <p:pRg st="11" end="11"/>
                                            </p:txEl>
                                          </p:spTgt>
                                        </p:tgtEl>
                                        <p:attrNameLst>
                                          <p:attrName>style.visibility</p:attrName>
                                        </p:attrNameLst>
                                      </p:cBhvr>
                                      <p:to>
                                        <p:strVal val="visible"/>
                                      </p:to>
                                    </p:set>
                                    <p:animEffect transition="in" filter="checkerboard(across)">
                                      <p:cBhvr>
                                        <p:cTn id="42" dur="500"/>
                                        <p:tgtEl>
                                          <p:spTgt spid="39424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n-US" dirty="0"/>
              <a:t>Definitions</a:t>
            </a:r>
            <a:r>
              <a:rPr lang="en-US" altLang="en-US" sz="4000" dirty="0"/>
              <a:t> </a:t>
            </a:r>
            <a:r>
              <a:rPr lang="en-US" altLang="en-US" sz="2400" dirty="0"/>
              <a:t>(continued)</a:t>
            </a:r>
          </a:p>
        </p:txBody>
      </p:sp>
      <p:sp>
        <p:nvSpPr>
          <p:cNvPr id="22532" name="Rectangle 3"/>
          <p:cNvSpPr>
            <a:spLocks noGrp="1" noChangeArrowheads="1"/>
          </p:cNvSpPr>
          <p:nvPr>
            <p:ph idx="1"/>
          </p:nvPr>
        </p:nvSpPr>
        <p:spPr>
          <a:xfrm>
            <a:off x="928688" y="1608138"/>
            <a:ext cx="7286625" cy="4419600"/>
          </a:xfrm>
        </p:spPr>
        <p:txBody>
          <a:bodyPr/>
          <a:lstStyle/>
          <a:p>
            <a:pPr eaLnBrk="1" hangingPunct="1"/>
            <a:r>
              <a:rPr lang="en-US" altLang="en-US" dirty="0"/>
              <a:t>5.  Subtract Tax Credits</a:t>
            </a:r>
          </a:p>
          <a:p>
            <a:pPr lvl="1" eaLnBrk="1" hangingPunct="1"/>
            <a:r>
              <a:rPr lang="en-US" altLang="en-US" dirty="0"/>
              <a:t>Credits are dollar for dollar reductions in your taxable liability.  Credits are worth significantly more than deductions.  </a:t>
            </a:r>
          </a:p>
          <a:p>
            <a:pPr lvl="1" eaLnBrk="1" hangingPunct="1"/>
            <a:r>
              <a:rPr lang="en-US" altLang="en-US" dirty="0"/>
              <a:t>Credits are either refundable (paid to the taxpayer even if the amount of the credits exceeds the tax liability) or non-refundable</a:t>
            </a:r>
          </a:p>
          <a:p>
            <a:pPr lvl="2" eaLnBrk="1" hangingPunct="1"/>
            <a:r>
              <a:rPr lang="en-US" altLang="en-US" dirty="0"/>
              <a:t>Refundable credits include reductions for earned income, taxes withheld on wages, estimated income tax payments</a:t>
            </a:r>
          </a:p>
          <a:p>
            <a:pPr lvl="2" eaLnBrk="1" hangingPunct="1"/>
            <a:r>
              <a:rPr lang="en-US" altLang="en-US" dirty="0"/>
              <a:t>Non-refundable credits include child tax ($2,000 per child), child and dependent care, elderly and disabled, adoption, hope and lifetime learning </a:t>
            </a:r>
          </a:p>
          <a:p>
            <a:pPr lvl="1" eaLnBrk="1" hangingPunct="1"/>
            <a:endParaRPr lang="en-US" altLang="en-US" dirty="0"/>
          </a:p>
          <a:p>
            <a:pPr eaLnBrk="1" hangingPunct="1">
              <a:buFontTx/>
              <a:buNone/>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a:t>Objectives</a:t>
            </a:r>
          </a:p>
        </p:txBody>
      </p:sp>
      <p:sp>
        <p:nvSpPr>
          <p:cNvPr id="157699" name="Rectangle 3"/>
          <p:cNvSpPr>
            <a:spLocks noGrp="1" noChangeArrowheads="1"/>
          </p:cNvSpPr>
          <p:nvPr>
            <p:ph idx="1"/>
          </p:nvPr>
        </p:nvSpPr>
        <p:spPr>
          <a:xfrm>
            <a:off x="914400" y="1600200"/>
            <a:ext cx="7315200" cy="4114800"/>
          </a:xfrm>
        </p:spPr>
        <p:txBody>
          <a:bodyPr/>
          <a:lstStyle/>
          <a:p>
            <a:pPr marL="0" indent="0" eaLnBrk="1" hangingPunct="1">
              <a:lnSpc>
                <a:spcPct val="90000"/>
              </a:lnSpc>
              <a:buClr>
                <a:schemeClr val="hlink"/>
              </a:buClr>
              <a:buNone/>
            </a:pPr>
            <a:r>
              <a:rPr lang="en-US" altLang="en-US" dirty="0"/>
              <a:t>A. Understand how tax planning and can help you  attain your personal goals and the principles of tax planning </a:t>
            </a:r>
          </a:p>
          <a:p>
            <a:pPr marL="0" indent="0" eaLnBrk="1" hangingPunct="1">
              <a:lnSpc>
                <a:spcPct val="90000"/>
              </a:lnSpc>
              <a:buClr>
                <a:schemeClr val="hlink"/>
              </a:buClr>
              <a:buFontTx/>
              <a:buNone/>
            </a:pPr>
            <a:r>
              <a:rPr lang="en-US" altLang="en-US" dirty="0"/>
              <a:t>B. Understand the Federal tax process</a:t>
            </a:r>
          </a:p>
          <a:p>
            <a:pPr marL="0" indent="0" eaLnBrk="1" hangingPunct="1">
              <a:lnSpc>
                <a:spcPct val="90000"/>
              </a:lnSpc>
              <a:buClr>
                <a:schemeClr val="hlink"/>
              </a:buClr>
              <a:buNone/>
            </a:pPr>
            <a:r>
              <a:rPr lang="en-US" altLang="en-US" dirty="0"/>
              <a:t>C.  Understand the major tax features of our tax system and tax strategies to help lower your taxes (legally and honestly)</a:t>
            </a:r>
          </a:p>
          <a:p>
            <a:pPr marL="0" indent="0" eaLnBrk="1" hangingPunct="1">
              <a:lnSpc>
                <a:spcPct val="90000"/>
              </a:lnSpc>
              <a:buClr>
                <a:schemeClr val="hlink"/>
              </a:buClr>
              <a:buNone/>
            </a:pPr>
            <a:r>
              <a:rPr lang="en-US" altLang="en-US" dirty="0"/>
              <a:t>D.  Understand and create your Tax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animEffect transition="in" filter="checkerboard(across)">
                                      <p:cBhvr>
                                        <p:cTn id="7" dur="500"/>
                                        <p:tgtEl>
                                          <p:spTgt spid="157699">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57699">
                                            <p:txEl>
                                              <p:pRg st="1" end="1"/>
                                            </p:txEl>
                                          </p:spTgt>
                                        </p:tgtEl>
                                        <p:attrNameLst>
                                          <p:attrName>style.visibility</p:attrName>
                                        </p:attrNameLst>
                                      </p:cBhvr>
                                      <p:to>
                                        <p:strVal val="visible"/>
                                      </p:to>
                                    </p:set>
                                    <p:animEffect transition="in" filter="checkerboard(across)">
                                      <p:cBhvr>
                                        <p:cTn id="10" dur="500"/>
                                        <p:tgtEl>
                                          <p:spTgt spid="157699">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57699">
                                            <p:txEl>
                                              <p:pRg st="2" end="2"/>
                                            </p:txEl>
                                          </p:spTgt>
                                        </p:tgtEl>
                                        <p:attrNameLst>
                                          <p:attrName>style.visibility</p:attrName>
                                        </p:attrNameLst>
                                      </p:cBhvr>
                                      <p:to>
                                        <p:strVal val="visible"/>
                                      </p:to>
                                    </p:set>
                                    <p:animEffect transition="in" filter="checkerboard(across)">
                                      <p:cBhvr>
                                        <p:cTn id="13" dur="500"/>
                                        <p:tgtEl>
                                          <p:spTgt spid="157699">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57699">
                                            <p:txEl>
                                              <p:pRg st="3" end="3"/>
                                            </p:txEl>
                                          </p:spTgt>
                                        </p:tgtEl>
                                        <p:attrNameLst>
                                          <p:attrName>style.visibility</p:attrName>
                                        </p:attrNameLst>
                                      </p:cBhvr>
                                      <p:to>
                                        <p:strVal val="visible"/>
                                      </p:to>
                                    </p:set>
                                    <p:animEffect transition="in" filter="checkerboard(across)">
                                      <p:cBhvr>
                                        <p:cTn id="16" dur="500"/>
                                        <p:tgtEl>
                                          <p:spTgt spid="157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9" grpId="0" uiExpand="1" build="allAtOnce"/>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a:t>Definitions</a:t>
            </a:r>
            <a:r>
              <a:rPr lang="en-US" altLang="en-US" sz="4000"/>
              <a:t> </a:t>
            </a:r>
            <a:r>
              <a:rPr lang="en-US" altLang="en-US" sz="2400"/>
              <a:t>(continued)</a:t>
            </a:r>
            <a:endParaRPr lang="en-US" altLang="en-US"/>
          </a:p>
        </p:txBody>
      </p:sp>
      <p:sp>
        <p:nvSpPr>
          <p:cNvPr id="23555" name="Content Placeholder 2"/>
          <p:cNvSpPr>
            <a:spLocks noGrp="1"/>
          </p:cNvSpPr>
          <p:nvPr>
            <p:ph idx="1"/>
          </p:nvPr>
        </p:nvSpPr>
        <p:spPr>
          <a:xfrm>
            <a:off x="928688" y="1608138"/>
            <a:ext cx="7286625" cy="4419600"/>
          </a:xfrm>
        </p:spPr>
        <p:txBody>
          <a:bodyPr/>
          <a:lstStyle/>
          <a:p>
            <a:pPr eaLnBrk="1" hangingPunct="1"/>
            <a:r>
              <a:rPr lang="en-US" altLang="en-US" dirty="0"/>
              <a:t>Tax Credits for Students </a:t>
            </a:r>
            <a:r>
              <a:rPr lang="en-US" altLang="en-US" sz="2000" dirty="0"/>
              <a:t>(income limits apply)</a:t>
            </a:r>
          </a:p>
          <a:p>
            <a:pPr lvl="1" eaLnBrk="1" hangingPunct="1"/>
            <a:r>
              <a:rPr lang="en-US" altLang="en-US" sz="2000" i="1" dirty="0"/>
              <a:t>American Opportunity Tax Credit (R)</a:t>
            </a:r>
            <a:r>
              <a:rPr lang="en-US" altLang="en-US" sz="2000" dirty="0"/>
              <a:t>.  Temporary credit, which provides up to $2,500, 100% of the first $2,000 and 25% of the next $2,000 (40% refundable)</a:t>
            </a:r>
          </a:p>
          <a:p>
            <a:pPr lvl="1" eaLnBrk="1" hangingPunct="1"/>
            <a:r>
              <a:rPr lang="en-US" altLang="en-US" sz="2000" i="1" dirty="0"/>
              <a:t>Lifetime Learning Credit</a:t>
            </a:r>
            <a:r>
              <a:rPr lang="en-US" altLang="en-US" sz="2000" dirty="0"/>
              <a:t>. You can get up to $2,000, 20% of the first $10,000 of expenses, even if you are part-time</a:t>
            </a:r>
          </a:p>
          <a:p>
            <a:pPr lvl="1" eaLnBrk="1" hangingPunct="1"/>
            <a:r>
              <a:rPr lang="en-US" altLang="en-US" sz="2000" i="1" dirty="0"/>
              <a:t>Earned Income Tax Credit</a:t>
            </a:r>
            <a:r>
              <a:rPr lang="en-US" altLang="en-US" sz="2000" dirty="0"/>
              <a:t>.  This is available to low-income individuals (age 24 and over)</a:t>
            </a:r>
          </a:p>
          <a:p>
            <a:pPr lvl="1" eaLnBrk="1" hangingPunct="1"/>
            <a:r>
              <a:rPr lang="en-US" altLang="en-US" sz="2000" i="1" dirty="0"/>
              <a:t>Child Tax Credit</a:t>
            </a:r>
            <a:r>
              <a:rPr lang="en-US" altLang="en-US" sz="2000" dirty="0"/>
              <a:t>.  You can get $2,000 per child under age 18, with $1,400 refundable.</a:t>
            </a:r>
          </a:p>
          <a:p>
            <a:pPr lvl="1" eaLnBrk="1" hangingPunct="1"/>
            <a:r>
              <a:rPr lang="en-US" altLang="en-US" sz="2000" i="1" dirty="0"/>
              <a:t>Child and Dependent Care Expense Credit</a:t>
            </a:r>
            <a:r>
              <a:rPr lang="en-US" altLang="en-US" sz="2000" dirty="0"/>
              <a:t>. You can get a credit of 20-35% of $3,000 care expense paid on one qualifying person or $6,000 on two qualifying persons (two children maximum. There is no upper income limit on the 20%, and the credit is non-refundable</a:t>
            </a:r>
            <a:r>
              <a:rPr lang="en-US" altLang="en-US" dirty="0"/>
              <a:t>.</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a:t>Definitions</a:t>
            </a:r>
            <a:r>
              <a:rPr lang="en-US" altLang="en-US" sz="4000"/>
              <a:t> </a:t>
            </a:r>
            <a:r>
              <a:rPr lang="en-US" altLang="en-US" sz="2400"/>
              <a:t>(continued)</a:t>
            </a:r>
            <a:endParaRPr lang="en-US" altLang="en-US"/>
          </a:p>
        </p:txBody>
      </p:sp>
      <p:sp>
        <p:nvSpPr>
          <p:cNvPr id="23555" name="Content Placeholder 2"/>
          <p:cNvSpPr>
            <a:spLocks noGrp="1"/>
          </p:cNvSpPr>
          <p:nvPr>
            <p:ph idx="1"/>
          </p:nvPr>
        </p:nvSpPr>
        <p:spPr>
          <a:xfrm>
            <a:off x="928688" y="1608138"/>
            <a:ext cx="7286625" cy="4419600"/>
          </a:xfrm>
        </p:spPr>
        <p:txBody>
          <a:bodyPr/>
          <a:lstStyle/>
          <a:p>
            <a:pPr eaLnBrk="1" hangingPunct="1"/>
            <a:r>
              <a:rPr lang="en-US" altLang="en-US" dirty="0"/>
              <a:t>Tax Credits for Non-students </a:t>
            </a:r>
            <a:r>
              <a:rPr lang="en-US" altLang="en-US" sz="2000" dirty="0"/>
              <a:t>(income limits apply)</a:t>
            </a:r>
          </a:p>
          <a:p>
            <a:pPr lvl="1" eaLnBrk="1" hangingPunct="1"/>
            <a:r>
              <a:rPr lang="en-US" altLang="en-US" i="1" dirty="0"/>
              <a:t>Retirement Savings Contribution Credits</a:t>
            </a:r>
            <a:r>
              <a:rPr lang="en-US" altLang="en-US" dirty="0"/>
              <a:t>.  Up to 10-50% of your retirement plan contributions (for AGI income below $65,000 MFJ in 2020).</a:t>
            </a:r>
          </a:p>
          <a:p>
            <a:pPr lvl="1" eaLnBrk="1" hangingPunct="1"/>
            <a:r>
              <a:rPr lang="en-US" altLang="en-US" i="1" dirty="0"/>
              <a:t>Residential Energy Credit</a:t>
            </a:r>
            <a:r>
              <a:rPr lang="en-US" altLang="en-US" dirty="0"/>
              <a:t>.  Credit on amounts paid for qualified energy efficiency improvements.</a:t>
            </a:r>
          </a:p>
          <a:p>
            <a:pPr lvl="1" eaLnBrk="1" hangingPunct="1"/>
            <a:r>
              <a:rPr lang="en-US" altLang="en-US" i="1" dirty="0"/>
              <a:t>Foreign tax Credit</a:t>
            </a:r>
            <a:r>
              <a:rPr lang="en-US" altLang="en-US" dirty="0"/>
              <a:t>.  Credit of the tax you paid to a foreign country (on your international mutual fund investments).</a:t>
            </a:r>
          </a:p>
          <a:p>
            <a:pPr lvl="1" eaLnBrk="1" hangingPunct="1"/>
            <a:endParaRPr lang="en-US" altLang="en-US" dirty="0"/>
          </a:p>
        </p:txBody>
      </p:sp>
      <p:pic>
        <p:nvPicPr>
          <p:cNvPr id="2" name="Picture 1"/>
          <p:cNvPicPr>
            <a:picLocks noChangeAspect="1"/>
          </p:cNvPicPr>
          <p:nvPr/>
        </p:nvPicPr>
        <p:blipFill>
          <a:blip r:embed="rId2"/>
          <a:stretch>
            <a:fillRect/>
          </a:stretch>
        </p:blipFill>
        <p:spPr>
          <a:xfrm>
            <a:off x="674688" y="5514975"/>
            <a:ext cx="7639050" cy="885825"/>
          </a:xfrm>
          <a:prstGeom prst="rect">
            <a:avLst/>
          </a:prstGeom>
        </p:spPr>
      </p:pic>
    </p:spTree>
    <p:extLst>
      <p:ext uri="{BB962C8B-B14F-4D97-AF65-F5344CB8AC3E}">
        <p14:creationId xmlns:p14="http://schemas.microsoft.com/office/powerpoint/2010/main" val="34427816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par>
                                <p:cTn id="7" presetID="1" presetClass="entr" presetSubtype="0" fill="hold" grpId="0" nodeType="withEffect">
                                  <p:stCondLst>
                                    <p:cond delay="200"/>
                                  </p:stCondLst>
                                  <p:childTnLst>
                                    <p:set>
                                      <p:cBhvr>
                                        <p:cTn id="8" dur="1" fill="hold">
                                          <p:stCondLst>
                                            <p:cond delay="0"/>
                                          </p:stCondLst>
                                        </p:cTn>
                                        <p:tgtEl>
                                          <p:spTgt spid="23555">
                                            <p:txEl>
                                              <p:pRg st="1" end="1"/>
                                            </p:txEl>
                                          </p:spTgt>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23555">
                                            <p:txEl>
                                              <p:pRg st="2" end="2"/>
                                            </p:txEl>
                                          </p:spTgt>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23555">
                                            <p:txEl>
                                              <p:pRg st="3" end="3"/>
                                            </p:txEl>
                                          </p:spTgt>
                                        </p:tgtEl>
                                        <p:attrNameLst>
                                          <p:attrName>style.visibility</p:attrName>
                                        </p:attrNameLst>
                                      </p:cBhvr>
                                      <p:to>
                                        <p:strVal val="visible"/>
                                      </p:to>
                                    </p:set>
                                  </p:childTnLst>
                                </p:cTn>
                              </p:par>
                              <p:par>
                                <p:cTn id="13" presetID="1" presetClass="entr" presetSubtype="0" fill="hold" nodeType="withEffect">
                                  <p:stCondLst>
                                    <p:cond delay="20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IRS Form 1040A - Taxable Income, Tax withheld and Amount Owed</a:t>
            </a:r>
          </a:p>
        </p:txBody>
      </p:sp>
      <p:pic>
        <p:nvPicPr>
          <p:cNvPr id="4" name="Content Placeholder 3"/>
          <p:cNvPicPr>
            <a:picLocks noGrp="1" noChangeAspect="1"/>
          </p:cNvPicPr>
          <p:nvPr>
            <p:ph idx="1"/>
          </p:nvPr>
        </p:nvPicPr>
        <p:blipFill>
          <a:blip r:embed="rId2"/>
          <a:stretch>
            <a:fillRect/>
          </a:stretch>
        </p:blipFill>
        <p:spPr>
          <a:xfrm>
            <a:off x="608013" y="1600200"/>
            <a:ext cx="7863237" cy="4953000"/>
          </a:xfrm>
          <a:prstGeom prst="rect">
            <a:avLst/>
          </a:prstGeom>
        </p:spPr>
      </p:pic>
      <p:sp>
        <p:nvSpPr>
          <p:cNvPr id="6" name="Left Arrow 5"/>
          <p:cNvSpPr/>
          <p:nvPr/>
        </p:nvSpPr>
        <p:spPr bwMode="auto">
          <a:xfrm rot="10800000">
            <a:off x="608013" y="4267200"/>
            <a:ext cx="914400" cy="609600"/>
          </a:xfrm>
          <a:prstGeom prst="leftArrow">
            <a:avLst/>
          </a:prstGeom>
          <a:solidFill>
            <a:srgbClr val="FF66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5" name="Left Arrow 4"/>
          <p:cNvSpPr/>
          <p:nvPr/>
        </p:nvSpPr>
        <p:spPr bwMode="auto">
          <a:xfrm rot="10800000">
            <a:off x="608012" y="5808617"/>
            <a:ext cx="914400" cy="609600"/>
          </a:xfrm>
          <a:prstGeom prst="leftArrow">
            <a:avLst/>
          </a:prstGeom>
          <a:solidFill>
            <a:srgbClr val="FF66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
        <p:nvSpPr>
          <p:cNvPr id="7" name="Left Arrow 6"/>
          <p:cNvSpPr/>
          <p:nvPr/>
        </p:nvSpPr>
        <p:spPr bwMode="auto">
          <a:xfrm rot="10800000">
            <a:off x="608013" y="3200400"/>
            <a:ext cx="914400" cy="609600"/>
          </a:xfrm>
          <a:prstGeom prst="leftArrow">
            <a:avLst/>
          </a:prstGeom>
          <a:solidFill>
            <a:srgbClr val="FF66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3484091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5"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Definitions</a:t>
            </a:r>
            <a:r>
              <a:rPr lang="en-US" altLang="en-US" sz="4000" dirty="0"/>
              <a:t> </a:t>
            </a:r>
            <a:r>
              <a:rPr lang="en-US" altLang="en-US" sz="2400" dirty="0"/>
              <a:t>(continued)</a:t>
            </a:r>
            <a:endParaRPr lang="en-US" dirty="0"/>
          </a:p>
        </p:txBody>
      </p:sp>
      <p:sp>
        <p:nvSpPr>
          <p:cNvPr id="3" name="Content Placeholder 2"/>
          <p:cNvSpPr>
            <a:spLocks noGrp="1"/>
          </p:cNvSpPr>
          <p:nvPr>
            <p:ph idx="1"/>
          </p:nvPr>
        </p:nvSpPr>
        <p:spPr/>
        <p:txBody>
          <a:bodyPr/>
          <a:lstStyle/>
          <a:p>
            <a:r>
              <a:rPr lang="en-US" altLang="en-US" dirty="0"/>
              <a:t>6.  Minus Taxes already Paid = Balance Due or Amount of Refund</a:t>
            </a:r>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dirty="0"/>
              <a:t>Any questions with the Federal Tax process?</a:t>
            </a:r>
          </a:p>
        </p:txBody>
      </p:sp>
      <p:pic>
        <p:nvPicPr>
          <p:cNvPr id="4" name="Picture 3"/>
          <p:cNvPicPr>
            <a:picLocks noChangeAspect="1"/>
          </p:cNvPicPr>
          <p:nvPr/>
        </p:nvPicPr>
        <p:blipFill>
          <a:blip r:embed="rId2"/>
          <a:stretch>
            <a:fillRect/>
          </a:stretch>
        </p:blipFill>
        <p:spPr>
          <a:xfrm>
            <a:off x="1598613" y="2590800"/>
            <a:ext cx="5791200" cy="3766457"/>
          </a:xfrm>
          <a:prstGeom prst="rect">
            <a:avLst/>
          </a:prstGeom>
        </p:spPr>
      </p:pic>
    </p:spTree>
    <p:extLst>
      <p:ext uri="{BB962C8B-B14F-4D97-AF65-F5344CB8AC3E}">
        <p14:creationId xmlns:p14="http://schemas.microsoft.com/office/powerpoint/2010/main" val="286316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C. Understand the Major Tax Features and Strategies to Reduce Taxes</a:t>
            </a:r>
          </a:p>
        </p:txBody>
      </p:sp>
      <p:sp>
        <p:nvSpPr>
          <p:cNvPr id="33796" name="Rectangle 3"/>
          <p:cNvSpPr>
            <a:spLocks noGrp="1" noChangeArrowheads="1"/>
          </p:cNvSpPr>
          <p:nvPr>
            <p:ph idx="1"/>
          </p:nvPr>
        </p:nvSpPr>
        <p:spPr>
          <a:xfrm>
            <a:off x="914400" y="1600200"/>
            <a:ext cx="7772400" cy="4114800"/>
          </a:xfrm>
        </p:spPr>
        <p:txBody>
          <a:bodyPr lIns="90488" tIns="44450" rIns="90488" bIns="44450"/>
          <a:lstStyle/>
          <a:p>
            <a:pPr eaLnBrk="1" hangingPunct="1">
              <a:buClr>
                <a:schemeClr val="hlink"/>
              </a:buClr>
            </a:pPr>
            <a:r>
              <a:rPr lang="en-US" altLang="en-US"/>
              <a:t>Four types of taxes:</a:t>
            </a:r>
          </a:p>
          <a:p>
            <a:pPr lvl="1" eaLnBrk="1" hangingPunct="1">
              <a:buClr>
                <a:schemeClr val="hlink"/>
              </a:buClr>
            </a:pPr>
            <a:r>
              <a:rPr lang="en-US" altLang="en-US"/>
              <a:t>1. Income taxes</a:t>
            </a:r>
          </a:p>
          <a:p>
            <a:pPr lvl="1" eaLnBrk="1" hangingPunct="1">
              <a:buClr>
                <a:schemeClr val="hlink"/>
              </a:buClr>
            </a:pPr>
            <a:r>
              <a:rPr lang="en-US" altLang="en-US"/>
              <a:t>2. Capital Gains taxes</a:t>
            </a:r>
          </a:p>
          <a:p>
            <a:pPr lvl="1" eaLnBrk="1" hangingPunct="1">
              <a:buClr>
                <a:schemeClr val="hlink"/>
              </a:buClr>
            </a:pPr>
            <a:r>
              <a:rPr lang="en-US" altLang="en-US"/>
              <a:t>3. Income based taxes</a:t>
            </a:r>
          </a:p>
          <a:p>
            <a:pPr lvl="1" eaLnBrk="1" hangingPunct="1">
              <a:buClr>
                <a:schemeClr val="hlink"/>
              </a:buClr>
            </a:pPr>
            <a:r>
              <a:rPr lang="en-US" altLang="en-US"/>
              <a:t>4. Non-income based taxes</a:t>
            </a:r>
          </a:p>
        </p:txBody>
      </p:sp>
    </p:spTree>
    <p:extLst>
      <p:ext uri="{BB962C8B-B14F-4D97-AF65-F5344CB8AC3E}">
        <p14:creationId xmlns:p14="http://schemas.microsoft.com/office/powerpoint/2010/main" val="3915981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9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buClr>
                <a:schemeClr val="hlink"/>
              </a:buClr>
            </a:pPr>
            <a:r>
              <a:rPr lang="en-US" altLang="en-US"/>
              <a:t>1. Income Taxes</a:t>
            </a:r>
          </a:p>
        </p:txBody>
      </p:sp>
      <p:sp>
        <p:nvSpPr>
          <p:cNvPr id="34820" name="Rectangle 3"/>
          <p:cNvSpPr>
            <a:spLocks noGrp="1" noChangeArrowheads="1"/>
          </p:cNvSpPr>
          <p:nvPr>
            <p:ph idx="1"/>
          </p:nvPr>
        </p:nvSpPr>
        <p:spPr>
          <a:xfrm>
            <a:off x="914400" y="1600200"/>
            <a:ext cx="7262813" cy="5205413"/>
          </a:xfrm>
        </p:spPr>
        <p:txBody>
          <a:bodyPr/>
          <a:lstStyle/>
          <a:p>
            <a:pPr eaLnBrk="1" hangingPunct="1">
              <a:buClr>
                <a:schemeClr val="hlink"/>
              </a:buClr>
            </a:pPr>
            <a:r>
              <a:rPr lang="en-US" altLang="en-US"/>
              <a:t>Income taxes</a:t>
            </a:r>
          </a:p>
          <a:p>
            <a:pPr lvl="2" eaLnBrk="1" hangingPunct="1">
              <a:buClr>
                <a:schemeClr val="hlink"/>
              </a:buClr>
            </a:pPr>
            <a:r>
              <a:rPr lang="en-US" altLang="en-US"/>
              <a:t>Progressive tax meaning that the more you earn the more you pay</a:t>
            </a:r>
          </a:p>
          <a:p>
            <a:pPr lvl="1" eaLnBrk="1" hangingPunct="1">
              <a:buClr>
                <a:schemeClr val="hlink"/>
              </a:buClr>
            </a:pPr>
            <a:r>
              <a:rPr lang="en-US" altLang="en-US"/>
              <a:t>Marginal tax rate </a:t>
            </a:r>
          </a:p>
          <a:p>
            <a:pPr lvl="2" eaLnBrk="1" hangingPunct="1">
              <a:buClr>
                <a:schemeClr val="hlink"/>
              </a:buClr>
            </a:pPr>
            <a:r>
              <a:rPr lang="en-US" altLang="en-US"/>
              <a:t>Percentage of the last dollar that you earned that will go toward federal income taxes</a:t>
            </a:r>
          </a:p>
          <a:p>
            <a:pPr lvl="1" eaLnBrk="1" hangingPunct="1">
              <a:buClr>
                <a:schemeClr val="hlink"/>
              </a:buClr>
            </a:pPr>
            <a:r>
              <a:rPr lang="en-US" altLang="en-US"/>
              <a:t>Average tax rate </a:t>
            </a:r>
          </a:p>
          <a:p>
            <a:pPr lvl="2" eaLnBrk="1" hangingPunct="1">
              <a:buClr>
                <a:schemeClr val="hlink"/>
              </a:buClr>
            </a:pPr>
            <a:r>
              <a:rPr lang="en-US" altLang="en-US"/>
              <a:t>Average amount of every dollar you earned that was paid for federal income taxes</a:t>
            </a:r>
          </a:p>
          <a:p>
            <a:pPr lvl="1" eaLnBrk="1" hangingPunct="1">
              <a:buClr>
                <a:schemeClr val="hlink"/>
              </a:buClr>
            </a:pPr>
            <a:r>
              <a:rPr lang="en-US" altLang="en-US"/>
              <a:t>Effective marginal tax rate</a:t>
            </a:r>
          </a:p>
          <a:p>
            <a:pPr lvl="2" eaLnBrk="1" hangingPunct="1">
              <a:buClr>
                <a:schemeClr val="hlink"/>
              </a:buClr>
            </a:pPr>
            <a:r>
              <a:rPr lang="en-US" altLang="en-US"/>
              <a:t>Average amount of every dollar you earned that paid for all local, state, and federal income taxes</a:t>
            </a:r>
          </a:p>
        </p:txBody>
      </p:sp>
    </p:spTree>
    <p:extLst>
      <p:ext uri="{BB962C8B-B14F-4D97-AF65-F5344CB8AC3E}">
        <p14:creationId xmlns:p14="http://schemas.microsoft.com/office/powerpoint/2010/main" val="22142830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4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82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82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82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82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8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a:t>2. Capital Gains Taxes</a:t>
            </a:r>
          </a:p>
        </p:txBody>
      </p:sp>
      <p:sp>
        <p:nvSpPr>
          <p:cNvPr id="35844" name="Rectangle 3"/>
          <p:cNvSpPr>
            <a:spLocks noGrp="1" noChangeArrowheads="1"/>
          </p:cNvSpPr>
          <p:nvPr>
            <p:ph idx="1"/>
          </p:nvPr>
        </p:nvSpPr>
        <p:spPr>
          <a:xfrm>
            <a:off x="914400" y="1600200"/>
            <a:ext cx="7200900" cy="5486400"/>
          </a:xfrm>
        </p:spPr>
        <p:txBody>
          <a:bodyPr lIns="90488" tIns="44450" rIns="90488" bIns="44450"/>
          <a:lstStyle/>
          <a:p>
            <a:pPr eaLnBrk="1" hangingPunct="1">
              <a:buClr>
                <a:schemeClr val="hlink"/>
              </a:buClr>
            </a:pPr>
            <a:r>
              <a:rPr lang="en-US" altLang="en-US" dirty="0"/>
              <a:t>Capital gains taxes </a:t>
            </a:r>
          </a:p>
          <a:p>
            <a:pPr lvl="1" eaLnBrk="1" hangingPunct="1">
              <a:buClr>
                <a:schemeClr val="hlink"/>
              </a:buClr>
            </a:pPr>
            <a:r>
              <a:rPr lang="en-US" altLang="en-US" dirty="0"/>
              <a:t>Can be postponed until you sell an asset for a profit, but rates are dependent on how long the asset is held as well as the marginal tax bracket of the owner</a:t>
            </a:r>
          </a:p>
          <a:p>
            <a:pPr lvl="1" eaLnBrk="1" hangingPunct="1">
              <a:buClr>
                <a:schemeClr val="hlink"/>
              </a:buClr>
            </a:pPr>
            <a:r>
              <a:rPr lang="en-US" altLang="en-US" dirty="0"/>
              <a:t>While you can postpone capital gains taxes, you cannot postpone taxes on distributed earnings and dividends from mutual funds</a:t>
            </a:r>
          </a:p>
          <a:p>
            <a:pPr lvl="2" eaLnBrk="1" hangingPunct="1">
              <a:buClr>
                <a:schemeClr val="hlink"/>
              </a:buClr>
            </a:pPr>
            <a:r>
              <a:rPr lang="en-US" altLang="en-US" dirty="0"/>
              <a:t>Short-term capital gains</a:t>
            </a:r>
          </a:p>
          <a:p>
            <a:pPr lvl="3" eaLnBrk="1" hangingPunct="1">
              <a:buClr>
                <a:schemeClr val="hlink"/>
              </a:buClr>
            </a:pPr>
            <a:r>
              <a:rPr lang="en-US" altLang="en-US" dirty="0"/>
              <a:t>Gains from assets held less than 366 days</a:t>
            </a:r>
          </a:p>
          <a:p>
            <a:pPr lvl="2" eaLnBrk="1" hangingPunct="1">
              <a:buClr>
                <a:schemeClr val="hlink"/>
              </a:buClr>
            </a:pPr>
            <a:r>
              <a:rPr lang="en-US" altLang="en-US" dirty="0"/>
              <a:t> Long-term capital gains – taxed at a preferential rate</a:t>
            </a:r>
          </a:p>
          <a:p>
            <a:pPr lvl="3" eaLnBrk="1" hangingPunct="1">
              <a:buClr>
                <a:schemeClr val="hlink"/>
              </a:buClr>
            </a:pPr>
            <a:r>
              <a:rPr lang="en-US" altLang="en-US" dirty="0"/>
              <a:t>Gains from assets held more than 366 days </a:t>
            </a:r>
          </a:p>
        </p:txBody>
      </p:sp>
    </p:spTree>
    <p:extLst>
      <p:ext uri="{BB962C8B-B14F-4D97-AF65-F5344CB8AC3E}">
        <p14:creationId xmlns:p14="http://schemas.microsoft.com/office/powerpoint/2010/main" val="13337277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84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584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584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584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584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584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uiExpand="1"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Capital Gains </a:t>
            </a:r>
            <a:r>
              <a:rPr lang="en-US" altLang="en-US" sz="2400" dirty="0"/>
              <a:t>(continued)</a:t>
            </a:r>
            <a:endParaRPr lang="en-US" altLang="en-US" dirty="0"/>
          </a:p>
        </p:txBody>
      </p:sp>
      <p:sp>
        <p:nvSpPr>
          <p:cNvPr id="48131"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EDDBC31E-6341-4ADD-A093-E89C2D8918D4}" type="slidenum">
              <a:rPr lang="en-US" altLang="en-US" sz="1400">
                <a:solidFill>
                  <a:schemeClr val="bg1"/>
                </a:solidFill>
              </a:rPr>
              <a:pPr algn="ctr" eaLnBrk="1" hangingPunct="1">
                <a:spcBef>
                  <a:spcPct val="0"/>
                </a:spcBef>
                <a:buFontTx/>
                <a:buNone/>
              </a:pPr>
              <a:t>27</a:t>
            </a:fld>
            <a:endParaRPr lang="en-US" altLang="en-US" sz="1400">
              <a:solidFill>
                <a:schemeClr val="bg1"/>
              </a:solidFill>
            </a:endParaRPr>
          </a:p>
        </p:txBody>
      </p:sp>
      <p:sp>
        <p:nvSpPr>
          <p:cNvPr id="48133" name="Rectangle 4"/>
          <p:cNvSpPr>
            <a:spLocks noGrp="1" noChangeArrowheads="1"/>
          </p:cNvSpPr>
          <p:nvPr>
            <p:ph idx="1"/>
          </p:nvPr>
        </p:nvSpPr>
        <p:spPr>
          <a:xfrm>
            <a:off x="76200" y="6477000"/>
            <a:ext cx="8991600" cy="381000"/>
          </a:xfrm>
        </p:spPr>
        <p:txBody>
          <a:bodyPr/>
          <a:lstStyle/>
          <a:p>
            <a:pPr eaLnBrk="1" hangingPunct="1">
              <a:lnSpc>
                <a:spcPct val="80000"/>
              </a:lnSpc>
              <a:buFontTx/>
              <a:buNone/>
            </a:pPr>
            <a:endParaRPr lang="en-US" altLang="en-US" sz="2000" dirty="0"/>
          </a:p>
          <a:p>
            <a:pPr eaLnBrk="1" hangingPunct="1">
              <a:lnSpc>
                <a:spcPct val="80000"/>
              </a:lnSpc>
            </a:pPr>
            <a:endParaRPr lang="en-US" altLang="en-US" sz="2000" dirty="0"/>
          </a:p>
        </p:txBody>
      </p:sp>
      <p:sp>
        <p:nvSpPr>
          <p:cNvPr id="48134" name="TextBox 2"/>
          <p:cNvSpPr txBox="1">
            <a:spLocks noChangeArrowheads="1"/>
          </p:cNvSpPr>
          <p:nvPr/>
        </p:nvSpPr>
        <p:spPr bwMode="auto">
          <a:xfrm>
            <a:off x="571500" y="1587137"/>
            <a:ext cx="80010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0"/>
              </a:spcBef>
            </a:pPr>
            <a:r>
              <a:rPr lang="en-US" altLang="en-US" sz="2200" dirty="0"/>
              <a:t>Capital gains taxes do not perfectly match up with the tax brackets; rather, they are applied to maximum taxable income levels (000’s). Medicare taxes also change with income.</a:t>
            </a:r>
          </a:p>
          <a:p>
            <a:pPr marL="0" indent="0" eaLnBrk="1" hangingPunct="1">
              <a:spcBef>
                <a:spcPct val="0"/>
              </a:spcBef>
              <a:buNone/>
            </a:pPr>
            <a:endParaRPr lang="en-US" altLang="en-US" sz="2200" dirty="0"/>
          </a:p>
          <a:p>
            <a:pPr marL="0" indent="0" eaLnBrk="1" hangingPunct="1">
              <a:spcBef>
                <a:spcPct val="0"/>
              </a:spcBef>
              <a:buNone/>
            </a:pPr>
            <a:r>
              <a:rPr lang="en-US" altLang="en-US" sz="2000" dirty="0"/>
              <a:t>      </a:t>
            </a:r>
            <a:endParaRPr lang="en-US" altLang="en-US" sz="2200" dirty="0"/>
          </a:p>
        </p:txBody>
      </p:sp>
      <p:pic>
        <p:nvPicPr>
          <p:cNvPr id="2" name="Picture 1"/>
          <p:cNvPicPr>
            <a:picLocks noChangeAspect="1"/>
          </p:cNvPicPr>
          <p:nvPr/>
        </p:nvPicPr>
        <p:blipFill>
          <a:blip r:embed="rId3"/>
          <a:stretch>
            <a:fillRect/>
          </a:stretch>
        </p:blipFill>
        <p:spPr>
          <a:xfrm>
            <a:off x="152399" y="2668750"/>
            <a:ext cx="8839201" cy="3960650"/>
          </a:xfrm>
          <a:prstGeom prst="rect">
            <a:avLst/>
          </a:prstGeom>
        </p:spPr>
      </p:pic>
    </p:spTree>
    <p:extLst>
      <p:ext uri="{BB962C8B-B14F-4D97-AF65-F5344CB8AC3E}">
        <p14:creationId xmlns:p14="http://schemas.microsoft.com/office/powerpoint/2010/main" val="604538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2" name="Rectangle 3"/>
          <p:cNvSpPr>
            <a:spLocks noGrp="1" noChangeArrowheads="1"/>
          </p:cNvSpPr>
          <p:nvPr>
            <p:ph type="body" sz="half" idx="2"/>
          </p:nvPr>
        </p:nvSpPr>
        <p:spPr>
          <a:xfrm>
            <a:off x="914400" y="1600200"/>
            <a:ext cx="7315200" cy="4800600"/>
          </a:xfrm>
        </p:spPr>
        <p:txBody>
          <a:bodyPr/>
          <a:lstStyle/>
          <a:p>
            <a:pPr eaLnBrk="1" hangingPunct="1">
              <a:spcBef>
                <a:spcPts val="600"/>
              </a:spcBef>
              <a:buClr>
                <a:schemeClr val="hlink"/>
              </a:buClr>
              <a:buFontTx/>
              <a:buNone/>
            </a:pPr>
            <a:r>
              <a:rPr lang="en-US" altLang="en-US" sz="2400" dirty="0"/>
              <a:t>Investing Insights:</a:t>
            </a:r>
          </a:p>
          <a:p>
            <a:pPr eaLnBrk="1" hangingPunct="1">
              <a:spcBef>
                <a:spcPts val="600"/>
              </a:spcBef>
              <a:buClr>
                <a:schemeClr val="hlink"/>
              </a:buClr>
            </a:pPr>
            <a:r>
              <a:rPr lang="en-US" altLang="en-US" sz="2400" dirty="0"/>
              <a:t>Avoid frequent trading.  Selling causes taxes</a:t>
            </a:r>
          </a:p>
          <a:p>
            <a:pPr eaLnBrk="1" hangingPunct="1">
              <a:spcBef>
                <a:spcPts val="600"/>
              </a:spcBef>
              <a:buClr>
                <a:schemeClr val="hlink"/>
              </a:buClr>
            </a:pPr>
            <a:r>
              <a:rPr lang="en-US" altLang="en-US" sz="2400" dirty="0"/>
              <a:t>Buy for the long-term and keep costs low</a:t>
            </a:r>
          </a:p>
          <a:p>
            <a:pPr eaLnBrk="1" hangingPunct="1">
              <a:spcBef>
                <a:spcPts val="600"/>
              </a:spcBef>
              <a:buClr>
                <a:schemeClr val="hlink"/>
              </a:buClr>
            </a:pPr>
            <a:r>
              <a:rPr lang="en-US" altLang="en-US" sz="2400" dirty="0"/>
              <a:t>Buy low-turnover, “tax managed” index/mutual funds</a:t>
            </a:r>
          </a:p>
          <a:p>
            <a:pPr eaLnBrk="1" hangingPunct="1">
              <a:buClr>
                <a:schemeClr val="hlink"/>
              </a:buClr>
              <a:buFontTx/>
              <a:buNone/>
            </a:pPr>
            <a:r>
              <a:rPr lang="en-US" altLang="en-US" sz="2400" dirty="0"/>
              <a:t>Home Ownership Insights:</a:t>
            </a:r>
          </a:p>
          <a:p>
            <a:pPr eaLnBrk="1" hangingPunct="1">
              <a:buClr>
                <a:schemeClr val="hlink"/>
              </a:buClr>
            </a:pPr>
            <a:r>
              <a:rPr lang="en-US" altLang="en-US" sz="2400" dirty="0"/>
              <a:t>Gains up to $500,000 for couples and $250,000 for individuals from home ownership is exempt from taxes</a:t>
            </a:r>
          </a:p>
          <a:p>
            <a:pPr lvl="1" eaLnBrk="1" hangingPunct="1">
              <a:buClr>
                <a:schemeClr val="hlink"/>
              </a:buClr>
            </a:pPr>
            <a:r>
              <a:rPr lang="en-US" altLang="en-US" dirty="0"/>
              <a:t>Home must be your principal residence and lived there 2 of the last 5 years.  No need to “rollover gain” as before the Taxpayer Relief Act of 1997</a:t>
            </a:r>
          </a:p>
        </p:txBody>
      </p:sp>
      <p:sp>
        <p:nvSpPr>
          <p:cNvPr id="51204" name="Rectangle 2"/>
          <p:cNvSpPr>
            <a:spLocks noGrp="1" noChangeArrowheads="1"/>
          </p:cNvSpPr>
          <p:nvPr>
            <p:ph type="title"/>
          </p:nvPr>
        </p:nvSpPr>
        <p:spPr>
          <a:xfrm>
            <a:off x="674688" y="769938"/>
            <a:ext cx="7793037" cy="906462"/>
          </a:xfrm>
        </p:spPr>
        <p:txBody>
          <a:bodyPr/>
          <a:lstStyle/>
          <a:p>
            <a:pPr eaLnBrk="1" hangingPunct="1">
              <a:buClr>
                <a:schemeClr val="hlink"/>
              </a:buClr>
            </a:pPr>
            <a:r>
              <a:rPr lang="en-US" altLang="en-US"/>
              <a:t>Capital Gains </a:t>
            </a:r>
            <a:r>
              <a:rPr lang="en-US" altLang="en-US" sz="2400"/>
              <a:t>(continued)</a:t>
            </a:r>
            <a:endParaRPr lang="en-US" altLang="en-US"/>
          </a:p>
        </p:txBody>
      </p:sp>
    </p:spTree>
    <p:extLst>
      <p:ext uri="{BB962C8B-B14F-4D97-AF65-F5344CB8AC3E}">
        <p14:creationId xmlns:p14="http://schemas.microsoft.com/office/powerpoint/2010/main" val="2680233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7892">
                                            <p:txEl>
                                              <p:pRg st="0" end="0"/>
                                            </p:txEl>
                                          </p:spTgt>
                                        </p:tgtEl>
                                        <p:attrNameLst>
                                          <p:attrName>style.visibility</p:attrName>
                                        </p:attrNameLst>
                                      </p:cBhvr>
                                      <p:to>
                                        <p:strVal val="visible"/>
                                      </p:to>
                                    </p:set>
                                    <p:animEffect transition="in" filter="checkerboard(across)">
                                      <p:cBhvr>
                                        <p:cTn id="7" dur="500"/>
                                        <p:tgtEl>
                                          <p:spTgt spid="378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7892">
                                            <p:txEl>
                                              <p:pRg st="1" end="1"/>
                                            </p:txEl>
                                          </p:spTgt>
                                        </p:tgtEl>
                                        <p:attrNameLst>
                                          <p:attrName>style.visibility</p:attrName>
                                        </p:attrNameLst>
                                      </p:cBhvr>
                                      <p:to>
                                        <p:strVal val="visible"/>
                                      </p:to>
                                    </p:set>
                                    <p:animEffect transition="in" filter="checkerboard(across)">
                                      <p:cBhvr>
                                        <p:cTn id="12" dur="500"/>
                                        <p:tgtEl>
                                          <p:spTgt spid="37892">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7892">
                                            <p:txEl>
                                              <p:pRg st="2" end="2"/>
                                            </p:txEl>
                                          </p:spTgt>
                                        </p:tgtEl>
                                        <p:attrNameLst>
                                          <p:attrName>style.visibility</p:attrName>
                                        </p:attrNameLst>
                                      </p:cBhvr>
                                      <p:to>
                                        <p:strVal val="visible"/>
                                      </p:to>
                                    </p:set>
                                    <p:animEffect transition="in" filter="checkerboard(across)">
                                      <p:cBhvr>
                                        <p:cTn id="15" dur="500"/>
                                        <p:tgtEl>
                                          <p:spTgt spid="37892">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7892">
                                            <p:txEl>
                                              <p:pRg st="3" end="3"/>
                                            </p:txEl>
                                          </p:spTgt>
                                        </p:tgtEl>
                                        <p:attrNameLst>
                                          <p:attrName>style.visibility</p:attrName>
                                        </p:attrNameLst>
                                      </p:cBhvr>
                                      <p:to>
                                        <p:strVal val="visible"/>
                                      </p:to>
                                    </p:set>
                                    <p:animEffect transition="in" filter="checkerboard(across)">
                                      <p:cBhvr>
                                        <p:cTn id="18" dur="500"/>
                                        <p:tgtEl>
                                          <p:spTgt spid="37892">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7892">
                                            <p:txEl>
                                              <p:pRg st="4" end="4"/>
                                            </p:txEl>
                                          </p:spTgt>
                                        </p:tgtEl>
                                        <p:attrNameLst>
                                          <p:attrName>style.visibility</p:attrName>
                                        </p:attrNameLst>
                                      </p:cBhvr>
                                      <p:to>
                                        <p:strVal val="visible"/>
                                      </p:to>
                                    </p:set>
                                    <p:animEffect transition="in" filter="checkerboard(across)">
                                      <p:cBhvr>
                                        <p:cTn id="21" dur="500"/>
                                        <p:tgtEl>
                                          <p:spTgt spid="37892">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7892">
                                            <p:txEl>
                                              <p:pRg st="5" end="5"/>
                                            </p:txEl>
                                          </p:spTgt>
                                        </p:tgtEl>
                                        <p:attrNameLst>
                                          <p:attrName>style.visibility</p:attrName>
                                        </p:attrNameLst>
                                      </p:cBhvr>
                                      <p:to>
                                        <p:strVal val="visible"/>
                                      </p:to>
                                    </p:set>
                                    <p:animEffect transition="in" filter="checkerboard(across)">
                                      <p:cBhvr>
                                        <p:cTn id="24" dur="500"/>
                                        <p:tgtEl>
                                          <p:spTgt spid="37892">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37892">
                                            <p:txEl>
                                              <p:pRg st="6" end="6"/>
                                            </p:txEl>
                                          </p:spTgt>
                                        </p:tgtEl>
                                        <p:attrNameLst>
                                          <p:attrName>style.visibility</p:attrName>
                                        </p:attrNameLst>
                                      </p:cBhvr>
                                      <p:to>
                                        <p:strVal val="visible"/>
                                      </p:to>
                                    </p:set>
                                    <p:animEffect transition="in" filter="checkerboard(across)">
                                      <p:cBhvr>
                                        <p:cTn id="27" dur="500"/>
                                        <p:tgtEl>
                                          <p:spTgt spid="3789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buClr>
                <a:schemeClr val="hlink"/>
              </a:buClr>
            </a:pPr>
            <a:r>
              <a:rPr lang="en-US" altLang="en-US" dirty="0"/>
              <a:t>3. Income-based Taxes</a:t>
            </a:r>
          </a:p>
        </p:txBody>
      </p:sp>
      <p:sp>
        <p:nvSpPr>
          <p:cNvPr id="38916" name="Rectangle 3"/>
          <p:cNvSpPr>
            <a:spLocks noGrp="1" noChangeArrowheads="1"/>
          </p:cNvSpPr>
          <p:nvPr>
            <p:ph idx="1"/>
          </p:nvPr>
        </p:nvSpPr>
        <p:spPr>
          <a:xfrm>
            <a:off x="914400" y="1600200"/>
            <a:ext cx="7262813" cy="5170488"/>
          </a:xfrm>
        </p:spPr>
        <p:txBody>
          <a:bodyPr/>
          <a:lstStyle/>
          <a:p>
            <a:pPr eaLnBrk="1" hangingPunct="1">
              <a:lnSpc>
                <a:spcPct val="90000"/>
              </a:lnSpc>
              <a:buClr>
                <a:schemeClr val="hlink"/>
              </a:buClr>
            </a:pPr>
            <a:r>
              <a:rPr lang="en-US" altLang="en-US"/>
              <a:t>Social Security or FICA</a:t>
            </a:r>
          </a:p>
          <a:p>
            <a:pPr lvl="1" eaLnBrk="1" hangingPunct="1">
              <a:lnSpc>
                <a:spcPct val="90000"/>
              </a:lnSpc>
              <a:buClr>
                <a:schemeClr val="hlink"/>
              </a:buClr>
            </a:pPr>
            <a:r>
              <a:rPr lang="en-US" altLang="en-US"/>
              <a:t>A mandatory insurance program administered by the federal government that provides support in the event of death, disability, health problems, or retirement.</a:t>
            </a:r>
          </a:p>
          <a:p>
            <a:pPr lvl="2" eaLnBrk="1" hangingPunct="1">
              <a:lnSpc>
                <a:spcPct val="90000"/>
              </a:lnSpc>
              <a:buClr>
                <a:schemeClr val="hlink"/>
              </a:buClr>
            </a:pPr>
            <a:r>
              <a:rPr lang="en-US" altLang="en-US"/>
              <a:t>Tax rate of 6.20% of gross salary</a:t>
            </a:r>
          </a:p>
          <a:p>
            <a:pPr lvl="2" eaLnBrk="1" hangingPunct="1">
              <a:lnSpc>
                <a:spcPct val="90000"/>
              </a:lnSpc>
              <a:buClr>
                <a:schemeClr val="hlink"/>
              </a:buClr>
            </a:pPr>
            <a:r>
              <a:rPr lang="en-US" altLang="en-US"/>
              <a:t>Capped and adjusted annually for inflation over which income is not taxed.</a:t>
            </a:r>
          </a:p>
          <a:p>
            <a:pPr eaLnBrk="1" hangingPunct="1">
              <a:lnSpc>
                <a:spcPct val="90000"/>
              </a:lnSpc>
              <a:buClr>
                <a:schemeClr val="hlink"/>
              </a:buClr>
            </a:pPr>
            <a:r>
              <a:rPr lang="en-US" altLang="en-US" sz="2400"/>
              <a:t>Medicare </a:t>
            </a:r>
          </a:p>
          <a:p>
            <a:pPr lvl="1" eaLnBrk="1" hangingPunct="1">
              <a:lnSpc>
                <a:spcPct val="90000"/>
              </a:lnSpc>
              <a:buClr>
                <a:schemeClr val="hlink"/>
              </a:buClr>
            </a:pPr>
            <a:r>
              <a:rPr lang="en-US" altLang="en-US"/>
              <a:t>A health care insurance program for elderly and disabled.</a:t>
            </a:r>
          </a:p>
          <a:p>
            <a:pPr lvl="1" eaLnBrk="1" hangingPunct="1">
              <a:lnSpc>
                <a:spcPct val="90000"/>
              </a:lnSpc>
              <a:buClr>
                <a:schemeClr val="hlink"/>
              </a:buClr>
            </a:pPr>
            <a:r>
              <a:rPr lang="en-US" altLang="en-US"/>
              <a:t>Tax rate of 1.45% of gross salary, with no annual cap.</a:t>
            </a:r>
          </a:p>
        </p:txBody>
      </p:sp>
    </p:spTree>
    <p:extLst>
      <p:ext uri="{BB962C8B-B14F-4D97-AF65-F5344CB8AC3E}">
        <p14:creationId xmlns:p14="http://schemas.microsoft.com/office/powerpoint/2010/main" val="17702319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9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9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9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91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91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pPr eaLnBrk="1" hangingPunct="1">
              <a:buClr>
                <a:schemeClr val="hlink"/>
              </a:buClr>
            </a:pPr>
            <a:r>
              <a:rPr lang="en-US" altLang="en-US"/>
              <a:t>Your Personal Financial Plan</a:t>
            </a:r>
          </a:p>
        </p:txBody>
      </p:sp>
      <p:sp>
        <p:nvSpPr>
          <p:cNvPr id="254979" name="Rectangle 1027"/>
          <p:cNvSpPr>
            <a:spLocks noGrp="1" noChangeArrowheads="1"/>
          </p:cNvSpPr>
          <p:nvPr>
            <p:ph idx="1"/>
          </p:nvPr>
        </p:nvSpPr>
        <p:spPr>
          <a:xfrm>
            <a:off x="914400" y="1600200"/>
            <a:ext cx="7315200" cy="5181600"/>
          </a:xfrm>
        </p:spPr>
        <p:txBody>
          <a:bodyPr/>
          <a:lstStyle/>
          <a:p>
            <a:pPr eaLnBrk="1" hangingPunct="1">
              <a:buClr>
                <a:schemeClr val="hlink"/>
              </a:buClr>
            </a:pPr>
            <a:r>
              <a:rPr lang="en-US" altLang="en-US" dirty="0"/>
              <a:t>Section V.: Taxes</a:t>
            </a:r>
          </a:p>
          <a:p>
            <a:pPr lvl="1" eaLnBrk="1" hangingPunct="1">
              <a:buClr>
                <a:schemeClr val="hlink"/>
              </a:buClr>
            </a:pPr>
            <a:r>
              <a:rPr lang="en-US" altLang="en-US" dirty="0">
                <a:cs typeface="Times New Roman" panose="02020603050405020304" pitchFamily="18" charset="0"/>
              </a:rPr>
              <a:t>What is your vision and goals for your taxes? (use </a:t>
            </a:r>
            <a:r>
              <a:rPr lang="en-US" altLang="en-US" dirty="0">
                <a:cs typeface="Times New Roman" panose="02020603050405020304" pitchFamily="18" charset="0"/>
                <a:hlinkClick r:id="rId2"/>
              </a:rPr>
              <a:t>Tax Template</a:t>
            </a:r>
            <a:r>
              <a:rPr lang="en-US" altLang="en-US" dirty="0">
                <a:cs typeface="Times New Roman" panose="02020603050405020304" pitchFamily="18" charset="0"/>
              </a:rPr>
              <a:t> LT01-05)</a:t>
            </a:r>
            <a:endParaRPr lang="en-US" altLang="en-US" dirty="0">
              <a:latin typeface="Arial" panose="020B0604020202020204" pitchFamily="34" charset="0"/>
              <a:cs typeface="Arial" panose="020B0604020202020204" pitchFamily="34" charset="0"/>
            </a:endParaRPr>
          </a:p>
          <a:p>
            <a:pPr lvl="2" eaLnBrk="1" hangingPunct="1">
              <a:buClr>
                <a:schemeClr val="hlink"/>
              </a:buClr>
            </a:pPr>
            <a:r>
              <a:rPr lang="en-US" altLang="en-US" dirty="0">
                <a:cs typeface="Times New Roman" panose="02020603050405020304" pitchFamily="18" charset="0"/>
              </a:rPr>
              <a:t>What Tax Form and Tax Strategies did you use last year? </a:t>
            </a:r>
            <a:r>
              <a:rPr lang="en-US" altLang="en-US" dirty="0"/>
              <a:t>What was your marginal and average tax rates?</a:t>
            </a:r>
          </a:p>
          <a:p>
            <a:pPr lvl="1" eaLnBrk="1" hangingPunct="1">
              <a:buClr>
                <a:schemeClr val="hlink"/>
              </a:buClr>
            </a:pPr>
            <a:r>
              <a:rPr lang="en-US" altLang="en-US" dirty="0">
                <a:cs typeface="Times New Roman" panose="02020603050405020304" pitchFamily="18" charset="0"/>
              </a:rPr>
              <a:t>What are your Plans and Strategies for the future?</a:t>
            </a:r>
            <a:r>
              <a:rPr lang="en-US" altLang="en-US" dirty="0"/>
              <a:t> </a:t>
            </a:r>
          </a:p>
          <a:p>
            <a:pPr lvl="2" eaLnBrk="1" hangingPunct="1">
              <a:buClr>
                <a:schemeClr val="hlink"/>
              </a:buClr>
            </a:pPr>
            <a:r>
              <a:rPr lang="en-US" altLang="en-US" dirty="0"/>
              <a:t>What else can and should you do to reduce your tax bill to Uncle Sam?</a:t>
            </a:r>
          </a:p>
          <a:p>
            <a:pPr lvl="1" eaLnBrk="1" hangingPunct="1">
              <a:buClr>
                <a:schemeClr val="hlink"/>
              </a:buClr>
            </a:pPr>
            <a:r>
              <a:rPr lang="en-US" altLang="en-US" dirty="0"/>
              <a:t>What are your constraints and accountability?</a:t>
            </a:r>
          </a:p>
          <a:p>
            <a:pPr lvl="2" eaLnBrk="1" hangingPunct="1">
              <a:buClr>
                <a:schemeClr val="hlink"/>
              </a:buClr>
            </a:pPr>
            <a:r>
              <a:rPr lang="en-US" altLang="en-US" sz="2000" dirty="0"/>
              <a:t>Note:  </a:t>
            </a:r>
            <a:r>
              <a:rPr lang="en-US" altLang="en-US" sz="2000" dirty="0">
                <a:hlinkClick r:id="rId3"/>
              </a:rPr>
              <a:t>Federal Tax Worksheet </a:t>
            </a:r>
            <a:r>
              <a:rPr lang="en-US" altLang="en-US" sz="2000" dirty="0"/>
              <a:t>(LT39) may be helpful</a:t>
            </a:r>
          </a:p>
          <a:p>
            <a:pPr lvl="2" eaLnBrk="1" hangingPunct="1">
              <a:buClr>
                <a:schemeClr val="hlink"/>
              </a:buClr>
            </a:pP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54979">
                                            <p:txEl>
                                              <p:pRg st="0" end="0"/>
                                            </p:txEl>
                                          </p:spTgt>
                                        </p:tgtEl>
                                        <p:attrNameLst>
                                          <p:attrName>style.visibility</p:attrName>
                                        </p:attrNameLst>
                                      </p:cBhvr>
                                      <p:to>
                                        <p:strVal val="visible"/>
                                      </p:to>
                                    </p:set>
                                    <p:animEffect transition="in" filter="checkerboard(across)">
                                      <p:cBhvr>
                                        <p:cTn id="7" dur="500"/>
                                        <p:tgtEl>
                                          <p:spTgt spid="254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54979">
                                            <p:txEl>
                                              <p:pRg st="1" end="1"/>
                                            </p:txEl>
                                          </p:spTgt>
                                        </p:tgtEl>
                                        <p:attrNameLst>
                                          <p:attrName>style.visibility</p:attrName>
                                        </p:attrNameLst>
                                      </p:cBhvr>
                                      <p:to>
                                        <p:strVal val="visible"/>
                                      </p:to>
                                    </p:set>
                                    <p:animEffect transition="in" filter="checkerboard(across)">
                                      <p:cBhvr>
                                        <p:cTn id="12" dur="500"/>
                                        <p:tgtEl>
                                          <p:spTgt spid="25497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54979">
                                            <p:txEl>
                                              <p:pRg st="2" end="2"/>
                                            </p:txEl>
                                          </p:spTgt>
                                        </p:tgtEl>
                                        <p:attrNameLst>
                                          <p:attrName>style.visibility</p:attrName>
                                        </p:attrNameLst>
                                      </p:cBhvr>
                                      <p:to>
                                        <p:strVal val="visible"/>
                                      </p:to>
                                    </p:set>
                                    <p:animEffect transition="in" filter="checkerboard(across)">
                                      <p:cBhvr>
                                        <p:cTn id="15" dur="500"/>
                                        <p:tgtEl>
                                          <p:spTgt spid="25497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54979">
                                            <p:txEl>
                                              <p:pRg st="3" end="3"/>
                                            </p:txEl>
                                          </p:spTgt>
                                        </p:tgtEl>
                                        <p:attrNameLst>
                                          <p:attrName>style.visibility</p:attrName>
                                        </p:attrNameLst>
                                      </p:cBhvr>
                                      <p:to>
                                        <p:strVal val="visible"/>
                                      </p:to>
                                    </p:set>
                                    <p:animEffect transition="in" filter="checkerboard(across)">
                                      <p:cBhvr>
                                        <p:cTn id="18" dur="500"/>
                                        <p:tgtEl>
                                          <p:spTgt spid="25497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254979">
                                            <p:txEl>
                                              <p:pRg st="4" end="4"/>
                                            </p:txEl>
                                          </p:spTgt>
                                        </p:tgtEl>
                                        <p:attrNameLst>
                                          <p:attrName>style.visibility</p:attrName>
                                        </p:attrNameLst>
                                      </p:cBhvr>
                                      <p:to>
                                        <p:strVal val="visible"/>
                                      </p:to>
                                    </p:set>
                                    <p:animEffect transition="in" filter="checkerboard(across)">
                                      <p:cBhvr>
                                        <p:cTn id="21" dur="500"/>
                                        <p:tgtEl>
                                          <p:spTgt spid="254979">
                                            <p:txEl>
                                              <p:pRg st="4" end="4"/>
                                            </p:txEl>
                                          </p:spTgt>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54979">
                                            <p:txEl>
                                              <p:pRg st="5" end="5"/>
                                            </p:txEl>
                                          </p:spTgt>
                                        </p:tgtEl>
                                        <p:attrNameLst>
                                          <p:attrName>style.visibility</p:attrName>
                                        </p:attrNameLst>
                                      </p:cBhvr>
                                      <p:to>
                                        <p:strVal val="visible"/>
                                      </p:to>
                                    </p:set>
                                    <p:animEffect transition="in" filter="checkerboard(across)">
                                      <p:cBhvr>
                                        <p:cTn id="24" dur="500"/>
                                        <p:tgtEl>
                                          <p:spTgt spid="254979">
                                            <p:txEl>
                                              <p:pRg st="5" end="5"/>
                                            </p:txEl>
                                          </p:spTgt>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254979">
                                            <p:txEl>
                                              <p:pRg st="6" end="6"/>
                                            </p:txEl>
                                          </p:spTgt>
                                        </p:tgtEl>
                                        <p:attrNameLst>
                                          <p:attrName>style.visibility</p:attrName>
                                        </p:attrNameLst>
                                      </p:cBhvr>
                                      <p:to>
                                        <p:strVal val="visible"/>
                                      </p:to>
                                    </p:set>
                                    <p:animEffect transition="in" filter="checkerboard(across)">
                                      <p:cBhvr>
                                        <p:cTn id="27" dur="500"/>
                                        <p:tgtEl>
                                          <p:spTgt spid="2549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buClr>
                <a:schemeClr val="hlink"/>
              </a:buClr>
            </a:pPr>
            <a:r>
              <a:rPr lang="en-US" altLang="en-US" dirty="0"/>
              <a:t>Income-based Taxes </a:t>
            </a:r>
            <a:r>
              <a:rPr lang="en-US" altLang="en-US" sz="2000" dirty="0"/>
              <a:t>(continued)</a:t>
            </a:r>
          </a:p>
        </p:txBody>
      </p:sp>
      <p:sp>
        <p:nvSpPr>
          <p:cNvPr id="39940" name="Rectangle 3"/>
          <p:cNvSpPr>
            <a:spLocks noGrp="1" noChangeArrowheads="1"/>
          </p:cNvSpPr>
          <p:nvPr>
            <p:ph idx="1"/>
          </p:nvPr>
        </p:nvSpPr>
        <p:spPr>
          <a:xfrm>
            <a:off x="914400" y="1600200"/>
            <a:ext cx="7315200" cy="5029200"/>
          </a:xfrm>
        </p:spPr>
        <p:txBody>
          <a:bodyPr/>
          <a:lstStyle/>
          <a:p>
            <a:pPr eaLnBrk="1" hangingPunct="1"/>
            <a:r>
              <a:rPr lang="en-US" altLang="en-US" dirty="0"/>
              <a:t>Total FICA tax rate is 15.3% (12.4% Social Security + 2.9% Medicare).</a:t>
            </a:r>
          </a:p>
          <a:p>
            <a:pPr lvl="1" eaLnBrk="1" hangingPunct="1"/>
            <a:r>
              <a:rPr lang="en-US" altLang="en-US" dirty="0"/>
              <a:t>You are only responsible for half of the tax (7.65%) unless you’re self-employed.  Then you must pay all 15.3%</a:t>
            </a:r>
          </a:p>
          <a:p>
            <a:pPr eaLnBrk="1" hangingPunct="1"/>
            <a:r>
              <a:rPr lang="en-US" altLang="en-US" dirty="0"/>
              <a:t>State and Local Income Taxes</a:t>
            </a:r>
          </a:p>
          <a:p>
            <a:pPr lvl="1" eaLnBrk="1" hangingPunct="1"/>
            <a:r>
              <a:rPr lang="en-US" altLang="en-US" dirty="0"/>
              <a:t>Most states impose an income tax; however, some, like Texas and Nevada do not (see next slide)</a:t>
            </a:r>
          </a:p>
          <a:p>
            <a:pPr lvl="1" eaLnBrk="1" hangingPunct="1"/>
            <a:r>
              <a:rPr lang="en-US" altLang="en-US" dirty="0"/>
              <a:t>Alaska actually pays you to live in that state</a:t>
            </a:r>
          </a:p>
          <a:p>
            <a:pPr lvl="1" eaLnBrk="1" hangingPunct="1"/>
            <a:r>
              <a:rPr lang="en-US" altLang="en-US" dirty="0"/>
              <a:t>Local income taxes are uncommon; but some larger cities, for example, New York City, impose such a tax</a:t>
            </a:r>
          </a:p>
        </p:txBody>
      </p:sp>
    </p:spTree>
    <p:extLst>
      <p:ext uri="{BB962C8B-B14F-4D97-AF65-F5344CB8AC3E}">
        <p14:creationId xmlns:p14="http://schemas.microsoft.com/office/powerpoint/2010/main" val="12471478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4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4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94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94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94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altLang="en-US" dirty="0"/>
              <a:t>Income-based Taxes </a:t>
            </a:r>
            <a:r>
              <a:rPr lang="en-US" altLang="en-US" sz="2000" dirty="0"/>
              <a:t>(continued)</a:t>
            </a:r>
            <a:endParaRPr lang="en-US" altLang="en-US" dirty="0"/>
          </a:p>
        </p:txBody>
      </p:sp>
      <p:sp>
        <p:nvSpPr>
          <p:cNvPr id="56323" name="Rectangle 3"/>
          <p:cNvSpPr>
            <a:spLocks noGrp="1" noChangeArrowheads="1"/>
          </p:cNvSpPr>
          <p:nvPr>
            <p:ph idx="1"/>
          </p:nvPr>
        </p:nvSpPr>
        <p:spPr>
          <a:xfrm>
            <a:off x="928688" y="1608138"/>
            <a:ext cx="7286625" cy="4419600"/>
          </a:xfrm>
        </p:spPr>
        <p:txBody>
          <a:bodyPr/>
          <a:lstStyle/>
          <a:p>
            <a:pPr eaLnBrk="1" hangingPunct="1"/>
            <a:r>
              <a:rPr lang="en-US" altLang="en-US" dirty="0"/>
              <a:t>State Tax Rates (2019)</a:t>
            </a:r>
          </a:p>
          <a:p>
            <a:pPr eaLnBrk="1" hangingPunct="1">
              <a:buFontTx/>
              <a:buNone/>
            </a:pPr>
            <a:endParaRPr lang="en-US" altLang="en-US" dirty="0"/>
          </a:p>
        </p:txBody>
      </p:sp>
      <p:pic>
        <p:nvPicPr>
          <p:cNvPr id="3" name="Picture 2"/>
          <p:cNvPicPr>
            <a:picLocks noChangeAspect="1"/>
          </p:cNvPicPr>
          <p:nvPr/>
        </p:nvPicPr>
        <p:blipFill>
          <a:blip r:embed="rId2"/>
          <a:stretch>
            <a:fillRect/>
          </a:stretch>
        </p:blipFill>
        <p:spPr>
          <a:xfrm>
            <a:off x="747712" y="2133600"/>
            <a:ext cx="7648575" cy="4338637"/>
          </a:xfrm>
          <a:prstGeom prst="rect">
            <a:avLst/>
          </a:prstGeom>
        </p:spPr>
      </p:pic>
    </p:spTree>
    <p:extLst>
      <p:ext uri="{BB962C8B-B14F-4D97-AF65-F5344CB8AC3E}">
        <p14:creationId xmlns:p14="http://schemas.microsoft.com/office/powerpoint/2010/main" val="165557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4. Non-Income based Taxes </a:t>
            </a:r>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a:t>Excise “sin taxes” and state sales taxes</a:t>
            </a:r>
          </a:p>
          <a:p>
            <a:pPr lvl="1" eaLnBrk="1" hangingPunct="1"/>
            <a:r>
              <a:rPr lang="en-US" altLang="en-US"/>
              <a:t>Imposed when goods are purchased</a:t>
            </a:r>
          </a:p>
          <a:p>
            <a:pPr eaLnBrk="1" hangingPunct="1"/>
            <a:r>
              <a:rPr lang="en-US" altLang="en-US"/>
              <a:t>Real estate and property taxes </a:t>
            </a:r>
          </a:p>
          <a:p>
            <a:pPr lvl="1" eaLnBrk="1" hangingPunct="1"/>
            <a:r>
              <a:rPr lang="en-US" altLang="en-US"/>
              <a:t>Imposed annually or semi-annually on assets owned</a:t>
            </a:r>
          </a:p>
          <a:p>
            <a:pPr eaLnBrk="1" hangingPunct="1"/>
            <a:r>
              <a:rPr lang="en-US" altLang="en-US"/>
              <a:t>Gift and estate taxes </a:t>
            </a:r>
          </a:p>
          <a:p>
            <a:pPr lvl="1" eaLnBrk="1" hangingPunct="1"/>
            <a:r>
              <a:rPr lang="en-US" altLang="en-US"/>
              <a:t>Imposed when assets are transferred from one owner to another</a:t>
            </a:r>
          </a:p>
        </p:txBody>
      </p:sp>
    </p:spTree>
    <p:extLst>
      <p:ext uri="{BB962C8B-B14F-4D97-AF65-F5344CB8AC3E}">
        <p14:creationId xmlns:p14="http://schemas.microsoft.com/office/powerpoint/2010/main" val="12405135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693738"/>
            <a:ext cx="9144000" cy="906462"/>
          </a:xfrm>
          <a:noFill/>
        </p:spPr>
        <p:txBody>
          <a:bodyPr lIns="90488" tIns="44450" rIns="90488" bIns="44450"/>
          <a:lstStyle/>
          <a:p>
            <a:pPr marL="762000" indent="-762000" eaLnBrk="1" hangingPunct="1">
              <a:buClr>
                <a:schemeClr val="hlink"/>
              </a:buClr>
            </a:pPr>
            <a:r>
              <a:rPr lang="en-US" altLang="en-US" dirty="0"/>
              <a:t>Tax Planning Strategies </a:t>
            </a:r>
            <a:r>
              <a:rPr lang="en-US" altLang="en-US" sz="2400" dirty="0"/>
              <a:t>(continued)</a:t>
            </a:r>
            <a:r>
              <a:rPr lang="en-US" altLang="en-US" dirty="0"/>
              <a:t> </a:t>
            </a:r>
          </a:p>
        </p:txBody>
      </p:sp>
      <p:sp>
        <p:nvSpPr>
          <p:cNvPr id="23556" name="Rectangle 3"/>
          <p:cNvSpPr>
            <a:spLocks noGrp="1" noChangeArrowheads="1"/>
          </p:cNvSpPr>
          <p:nvPr>
            <p:ph idx="1"/>
          </p:nvPr>
        </p:nvSpPr>
        <p:spPr>
          <a:xfrm>
            <a:off x="914400" y="1600200"/>
            <a:ext cx="7543800" cy="4876800"/>
          </a:xfrm>
        </p:spPr>
        <p:txBody>
          <a:bodyPr lIns="90488" tIns="44450" rIns="90488" bIns="44450"/>
          <a:lstStyle/>
          <a:p>
            <a:pPr eaLnBrk="1" hangingPunct="1">
              <a:buClr>
                <a:schemeClr val="hlink"/>
              </a:buClr>
              <a:buFontTx/>
              <a:buNone/>
            </a:pPr>
            <a:r>
              <a:rPr lang="en-US" altLang="en-US" dirty="0"/>
              <a:t>Four key strategies to reduce your taxes (legally):</a:t>
            </a:r>
          </a:p>
          <a:p>
            <a:pPr eaLnBrk="1" hangingPunct="1">
              <a:buClr>
                <a:schemeClr val="hlink"/>
              </a:buClr>
              <a:buFontTx/>
              <a:buNone/>
            </a:pPr>
            <a:r>
              <a:rPr lang="en-US" altLang="en-US" dirty="0"/>
              <a:t>1.  Maximize Deductions</a:t>
            </a:r>
          </a:p>
          <a:p>
            <a:pPr lvl="1" eaLnBrk="1" hangingPunct="1">
              <a:buClr>
                <a:schemeClr val="hlink"/>
              </a:buClr>
            </a:pPr>
            <a:r>
              <a:rPr lang="en-US" altLang="en-US" dirty="0"/>
              <a:t>Key Suggestions</a:t>
            </a:r>
          </a:p>
          <a:p>
            <a:pPr lvl="2" eaLnBrk="1" hangingPunct="1">
              <a:buClr>
                <a:schemeClr val="hlink"/>
              </a:buClr>
            </a:pPr>
            <a:r>
              <a:rPr lang="en-US" altLang="en-US" dirty="0"/>
              <a:t>Use your home as a tax shelter</a:t>
            </a:r>
          </a:p>
          <a:p>
            <a:pPr lvl="2" eaLnBrk="1" hangingPunct="1">
              <a:buClr>
                <a:schemeClr val="hlink"/>
              </a:buClr>
            </a:pPr>
            <a:r>
              <a:rPr lang="en-US" altLang="en-US" dirty="0"/>
              <a:t>Shift and bunch your deductions to get maximum benefit in a specific year</a:t>
            </a:r>
          </a:p>
          <a:p>
            <a:pPr lvl="2" eaLnBrk="1" hangingPunct="1">
              <a:buClr>
                <a:schemeClr val="hlink"/>
              </a:buClr>
            </a:pPr>
            <a:r>
              <a:rPr lang="en-US" altLang="en-US" dirty="0"/>
              <a:t>Continue to give, with tithes and offerings</a:t>
            </a:r>
          </a:p>
          <a:p>
            <a:pPr lvl="2" eaLnBrk="1" hangingPunct="1">
              <a:buClr>
                <a:schemeClr val="hlink"/>
              </a:buClr>
            </a:pPr>
            <a:r>
              <a:rPr lang="en-US" altLang="en-US" dirty="0"/>
              <a:t>Keep good records of health, charitable and moving expenses, including mileage and in-kind donations</a:t>
            </a:r>
          </a:p>
        </p:txBody>
      </p:sp>
    </p:spTree>
    <p:extLst>
      <p:ext uri="{BB962C8B-B14F-4D97-AF65-F5344CB8AC3E}">
        <p14:creationId xmlns:p14="http://schemas.microsoft.com/office/powerpoint/2010/main" val="19741227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100"/>
                                  </p:stCondLst>
                                  <p:childTnLst>
                                    <p:set>
                                      <p:cBhvr>
                                        <p:cTn id="10" dur="1" fill="hold">
                                          <p:stCondLst>
                                            <p:cond delay="0"/>
                                          </p:stCondLst>
                                        </p:cTn>
                                        <p:tgtEl>
                                          <p:spTgt spid="23556">
                                            <p:txEl>
                                              <p:pRg st="1" end="1"/>
                                            </p:txEl>
                                          </p:spTgt>
                                        </p:tgtEl>
                                        <p:attrNameLst>
                                          <p:attrName>style.visibility</p:attrName>
                                        </p:attrNameLst>
                                      </p:cBhvr>
                                      <p:to>
                                        <p:strVal val="visible"/>
                                      </p:to>
                                    </p:set>
                                  </p:childTnLst>
                                </p:cTn>
                              </p:par>
                              <p:par>
                                <p:cTn id="11" presetID="1" presetClass="entr" presetSubtype="0" fill="hold" grpId="0" nodeType="withEffect">
                                  <p:stCondLst>
                                    <p:cond delay="100"/>
                                  </p:stCondLst>
                                  <p:childTnLst>
                                    <p:set>
                                      <p:cBhvr>
                                        <p:cTn id="12" dur="1" fill="hold">
                                          <p:stCondLst>
                                            <p:cond delay="0"/>
                                          </p:stCondLst>
                                        </p:cTn>
                                        <p:tgtEl>
                                          <p:spTgt spid="2355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55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a:t>Tax Planning Strategies </a:t>
            </a:r>
            <a:r>
              <a:rPr lang="en-US" altLang="en-US" sz="2400"/>
              <a:t>(continued)</a:t>
            </a:r>
          </a:p>
        </p:txBody>
      </p:sp>
      <p:sp>
        <p:nvSpPr>
          <p:cNvPr id="24580" name="Rectangle 3"/>
          <p:cNvSpPr>
            <a:spLocks noGrp="1" noChangeArrowheads="1"/>
          </p:cNvSpPr>
          <p:nvPr>
            <p:ph idx="1"/>
          </p:nvPr>
        </p:nvSpPr>
        <p:spPr>
          <a:xfrm>
            <a:off x="914400" y="1600200"/>
            <a:ext cx="7772400" cy="4572000"/>
          </a:xfrm>
        </p:spPr>
        <p:txBody>
          <a:bodyPr/>
          <a:lstStyle/>
          <a:p>
            <a:pPr eaLnBrk="1" hangingPunct="1">
              <a:buClr>
                <a:schemeClr val="hlink"/>
              </a:buClr>
              <a:buFontTx/>
              <a:buNone/>
            </a:pPr>
            <a:r>
              <a:rPr lang="en-US" altLang="en-US" dirty="0"/>
              <a:t>2.  Minimize Taxes Owed</a:t>
            </a:r>
          </a:p>
          <a:p>
            <a:pPr lvl="1" eaLnBrk="1" hangingPunct="1">
              <a:buClr>
                <a:schemeClr val="hlink"/>
              </a:buClr>
            </a:pPr>
            <a:r>
              <a:rPr lang="en-US" altLang="en-US" dirty="0"/>
              <a:t>Key Suggestions</a:t>
            </a:r>
          </a:p>
          <a:p>
            <a:pPr lvl="2" eaLnBrk="1" hangingPunct="1"/>
            <a:r>
              <a:rPr lang="en-US" altLang="en-US" dirty="0"/>
              <a:t>Maximize long-term capital gains</a:t>
            </a:r>
          </a:p>
          <a:p>
            <a:pPr lvl="3" eaLnBrk="1" hangingPunct="1"/>
            <a:r>
              <a:rPr lang="en-US" altLang="en-US" dirty="0"/>
              <a:t>Taxes are not paid until the assets are sold</a:t>
            </a:r>
          </a:p>
          <a:p>
            <a:pPr lvl="4" eaLnBrk="1" hangingPunct="1">
              <a:buClr>
                <a:schemeClr val="hlink"/>
              </a:buClr>
            </a:pPr>
            <a:r>
              <a:rPr lang="en-US" altLang="en-US" dirty="0"/>
              <a:t>Long-term capital gains rates are taxed less than earned income (up to 35% versus 15%).</a:t>
            </a:r>
          </a:p>
          <a:p>
            <a:pPr lvl="2" eaLnBrk="1" hangingPunct="1">
              <a:buClr>
                <a:schemeClr val="hlink"/>
              </a:buClr>
            </a:pPr>
            <a:r>
              <a:rPr lang="en-US" altLang="en-US" dirty="0"/>
              <a:t>Emphasize stock dividends over bond interest</a:t>
            </a:r>
          </a:p>
          <a:p>
            <a:pPr lvl="3" eaLnBrk="1" hangingPunct="1">
              <a:buClr>
                <a:schemeClr val="hlink"/>
              </a:buClr>
            </a:pPr>
            <a:r>
              <a:rPr lang="en-US" altLang="en-US" dirty="0"/>
              <a:t>Stock dividends have a 15% preferential tax rate </a:t>
            </a:r>
          </a:p>
          <a:p>
            <a:pPr lvl="2" eaLnBrk="1" hangingPunct="1"/>
            <a:r>
              <a:rPr lang="en-US" altLang="en-US" dirty="0"/>
              <a:t>Utilize a buy and hold strategy on financial assets</a:t>
            </a:r>
          </a:p>
          <a:p>
            <a:pPr lvl="3" eaLnBrk="1" hangingPunct="1"/>
            <a:r>
              <a:rPr lang="en-US" altLang="en-US" dirty="0"/>
              <a:t>You pay no taxes until you sell</a:t>
            </a:r>
          </a:p>
          <a:p>
            <a:pPr lvl="2" eaLnBrk="1" hangingPunct="1">
              <a:buClr>
                <a:schemeClr val="hlink"/>
              </a:buClr>
            </a:pPr>
            <a:r>
              <a:rPr lang="en-US" altLang="en-US" dirty="0"/>
              <a:t>Manage your portfolio in a tax-efficient basis. </a:t>
            </a:r>
          </a:p>
        </p:txBody>
      </p:sp>
    </p:spTree>
    <p:extLst>
      <p:ext uri="{BB962C8B-B14F-4D97-AF65-F5344CB8AC3E}">
        <p14:creationId xmlns:p14="http://schemas.microsoft.com/office/powerpoint/2010/main" val="17741703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58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58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580">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580">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58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Tax Planning Strategies </a:t>
            </a:r>
            <a:r>
              <a:rPr lang="en-US" altLang="en-US" sz="2400" dirty="0"/>
              <a:t>(continued)</a:t>
            </a:r>
            <a:r>
              <a:rPr lang="en-US" altLang="en-US" dirty="0"/>
              <a:t> </a:t>
            </a:r>
          </a:p>
        </p:txBody>
      </p:sp>
      <p:sp>
        <p:nvSpPr>
          <p:cNvPr id="25604" name="Rectangle 3"/>
          <p:cNvSpPr>
            <a:spLocks noGrp="1" noChangeArrowheads="1"/>
          </p:cNvSpPr>
          <p:nvPr>
            <p:ph idx="1"/>
          </p:nvPr>
        </p:nvSpPr>
        <p:spPr>
          <a:xfrm>
            <a:off x="914400" y="1600200"/>
            <a:ext cx="7772400" cy="4114800"/>
          </a:xfrm>
        </p:spPr>
        <p:txBody>
          <a:bodyPr lIns="90488" tIns="44450" rIns="90488" bIns="44450"/>
          <a:lstStyle/>
          <a:p>
            <a:pPr eaLnBrk="1" hangingPunct="1">
              <a:buClr>
                <a:schemeClr val="hlink"/>
              </a:buClr>
              <a:buFontTx/>
              <a:buNone/>
            </a:pPr>
            <a:r>
              <a:rPr lang="en-US" altLang="en-US" dirty="0"/>
              <a:t>3.  Earn Tax-Exempt Income</a:t>
            </a:r>
          </a:p>
          <a:p>
            <a:pPr lvl="1" eaLnBrk="1" hangingPunct="1">
              <a:buClr>
                <a:schemeClr val="hlink"/>
              </a:buClr>
            </a:pPr>
            <a:r>
              <a:rPr lang="en-US" altLang="en-US" dirty="0"/>
              <a:t>Key Suggestions</a:t>
            </a:r>
          </a:p>
          <a:p>
            <a:pPr lvl="2" eaLnBrk="1" hangingPunct="1">
              <a:buClr>
                <a:schemeClr val="hlink"/>
              </a:buClr>
            </a:pPr>
            <a:r>
              <a:rPr lang="en-US" altLang="en-US" dirty="0"/>
              <a:t>Look to tax-free investments</a:t>
            </a:r>
          </a:p>
          <a:p>
            <a:pPr lvl="3" eaLnBrk="1" hangingPunct="1">
              <a:buClr>
                <a:schemeClr val="hlink"/>
              </a:buClr>
            </a:pPr>
            <a:r>
              <a:rPr lang="en-US" altLang="en-US" dirty="0"/>
              <a:t>Municipal bond interest is federal-tax free, and may be state and local tax-free as well</a:t>
            </a:r>
          </a:p>
          <a:p>
            <a:pPr lvl="3" eaLnBrk="1" hangingPunct="1">
              <a:buClr>
                <a:schemeClr val="hlink"/>
              </a:buClr>
            </a:pPr>
            <a:r>
              <a:rPr lang="en-US" altLang="en-US" dirty="0"/>
              <a:t>Treasury securities are state tax-free</a:t>
            </a:r>
          </a:p>
          <a:p>
            <a:pPr lvl="2" eaLnBrk="1" hangingPunct="1"/>
            <a:r>
              <a:rPr lang="en-US" altLang="en-US" dirty="0"/>
              <a:t>Use Medical Savings Accounts (also called flexible spending accounts) to pay medical bills with before-tax dollars and to reduce income</a:t>
            </a:r>
          </a:p>
          <a:p>
            <a:pPr lvl="2" eaLnBrk="1" hangingPunct="1"/>
            <a:r>
              <a:rPr lang="en-US" altLang="en-US" dirty="0"/>
              <a:t>Donate to charities with appreciated assets.  That way you do not pay capital gains taxes on the appreciated assets</a:t>
            </a:r>
          </a:p>
          <a:p>
            <a:pPr lvl="2" eaLnBrk="1" hangingPunct="1">
              <a:buFontTx/>
              <a:buNone/>
            </a:pPr>
            <a:endParaRPr lang="en-US" altLang="en-US" dirty="0"/>
          </a:p>
        </p:txBody>
      </p:sp>
    </p:spTree>
    <p:extLst>
      <p:ext uri="{BB962C8B-B14F-4D97-AF65-F5344CB8AC3E}">
        <p14:creationId xmlns:p14="http://schemas.microsoft.com/office/powerpoint/2010/main" val="10896166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56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60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60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a:t>Tax Planning Strategies </a:t>
            </a:r>
            <a:r>
              <a:rPr lang="en-US" altLang="en-US" sz="2400"/>
              <a:t>(continued)</a:t>
            </a:r>
            <a:r>
              <a:rPr lang="en-US" altLang="en-US"/>
              <a:t> </a:t>
            </a:r>
          </a:p>
        </p:txBody>
      </p:sp>
      <p:sp>
        <p:nvSpPr>
          <p:cNvPr id="26628" name="Rectangle 3"/>
          <p:cNvSpPr>
            <a:spLocks noGrp="1" noChangeArrowheads="1"/>
          </p:cNvSpPr>
          <p:nvPr>
            <p:ph idx="1"/>
          </p:nvPr>
        </p:nvSpPr>
        <p:spPr>
          <a:xfrm>
            <a:off x="914399" y="1600200"/>
            <a:ext cx="7621587" cy="5257800"/>
          </a:xfrm>
        </p:spPr>
        <p:txBody>
          <a:bodyPr lIns="90488" tIns="44450" rIns="90488" bIns="44450"/>
          <a:lstStyle/>
          <a:p>
            <a:pPr marL="609600" indent="-609600" eaLnBrk="1" hangingPunct="1">
              <a:lnSpc>
                <a:spcPct val="90000"/>
              </a:lnSpc>
              <a:buClr>
                <a:schemeClr val="hlink"/>
              </a:buClr>
              <a:buFontTx/>
              <a:buNone/>
            </a:pPr>
            <a:r>
              <a:rPr lang="en-US" altLang="en-US" dirty="0"/>
              <a:t>4. Defer taxes to the future or eliminate future taxes</a:t>
            </a:r>
          </a:p>
          <a:p>
            <a:pPr marL="990600" lvl="1" indent="-533400" eaLnBrk="1" hangingPunct="1">
              <a:lnSpc>
                <a:spcPct val="90000"/>
              </a:lnSpc>
            </a:pPr>
            <a:r>
              <a:rPr lang="en-US" altLang="en-US" dirty="0"/>
              <a:t>Key Suggestions</a:t>
            </a:r>
          </a:p>
          <a:p>
            <a:pPr marL="1447800" lvl="2" indent="-533400" eaLnBrk="1" hangingPunct="1"/>
            <a:r>
              <a:rPr lang="en-US" altLang="en-US" dirty="0"/>
              <a:t>Defer taxes to the future by investing in 401k/403b/457 and other tax-deferred qualified retirement plans, especially if they are matched</a:t>
            </a:r>
          </a:p>
          <a:p>
            <a:pPr marL="1447800" lvl="2" indent="-533400" eaLnBrk="1" hangingPunct="1"/>
            <a:r>
              <a:rPr lang="en-US" altLang="en-US" dirty="0"/>
              <a:t>Eliminate future taxes by investing in Roth retirement vehicles (Roth IRA, Roth 401k, etc.)</a:t>
            </a:r>
          </a:p>
          <a:p>
            <a:pPr marL="1447800" lvl="2" indent="-533400" eaLnBrk="1" hangingPunct="1"/>
            <a:r>
              <a:rPr lang="en-US" altLang="en-US" dirty="0"/>
              <a:t>Prepare for future education expenses and eliminate future taxes by investing in education savings vehicles (i.e., 529 Plans and Education IRAs) which eliminate future taxes on earnings if the assets are used for qualified educational expenses (exclusions)</a:t>
            </a:r>
          </a:p>
        </p:txBody>
      </p:sp>
    </p:spTree>
    <p:extLst>
      <p:ext uri="{BB962C8B-B14F-4D97-AF65-F5344CB8AC3E}">
        <p14:creationId xmlns:p14="http://schemas.microsoft.com/office/powerpoint/2010/main" val="15700204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62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62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693738"/>
            <a:ext cx="8478838" cy="906462"/>
          </a:xfrm>
        </p:spPr>
        <p:txBody>
          <a:bodyPr/>
          <a:lstStyle/>
          <a:p>
            <a:pPr eaLnBrk="1" hangingPunct="1"/>
            <a:r>
              <a:rPr lang="en-US" altLang="en-US" sz="3200" dirty="0"/>
              <a:t>Tax Recommendations </a:t>
            </a:r>
            <a:br>
              <a:rPr lang="en-US" altLang="en-US" sz="3200" dirty="0"/>
            </a:br>
            <a:r>
              <a:rPr lang="en-US" altLang="en-US" sz="3200" dirty="0"/>
              <a:t>for Soon to be Graduating Students</a:t>
            </a:r>
          </a:p>
        </p:txBody>
      </p:sp>
      <p:sp>
        <p:nvSpPr>
          <p:cNvPr id="27652" name="Rectangle 3"/>
          <p:cNvSpPr>
            <a:spLocks noGrp="1" noChangeArrowheads="1"/>
          </p:cNvSpPr>
          <p:nvPr>
            <p:ph idx="1"/>
          </p:nvPr>
        </p:nvSpPr>
        <p:spPr>
          <a:xfrm>
            <a:off x="914400" y="1600200"/>
            <a:ext cx="7315200" cy="4572000"/>
          </a:xfrm>
        </p:spPr>
        <p:txBody>
          <a:bodyPr/>
          <a:lstStyle/>
          <a:p>
            <a:pPr eaLnBrk="1" hangingPunct="1">
              <a:buSzPct val="75000"/>
            </a:pPr>
            <a:r>
              <a:rPr lang="en-US" altLang="en-US"/>
              <a:t>1.  Be organized with your record keeping</a:t>
            </a:r>
          </a:p>
          <a:p>
            <a:pPr lvl="1" eaLnBrk="1" hangingPunct="1">
              <a:buSzPct val="75000"/>
            </a:pPr>
            <a:r>
              <a:rPr lang="en-US" altLang="en-US"/>
              <a:t>Have a folder that you put all your tax receipts into for tax time—keep it current</a:t>
            </a:r>
          </a:p>
          <a:p>
            <a:pPr lvl="1" eaLnBrk="1" hangingPunct="1">
              <a:buSzPct val="75000"/>
            </a:pPr>
            <a:r>
              <a:rPr lang="en-US" altLang="en-US"/>
              <a:t>Use an electronic system such as Quicken or Mint.com to organize your finances</a:t>
            </a:r>
          </a:p>
          <a:p>
            <a:pPr lvl="2" eaLnBrk="1" hangingPunct="1">
              <a:buSzPct val="75000"/>
            </a:pPr>
            <a:r>
              <a:rPr lang="en-US" altLang="en-US"/>
              <a:t>These programs make taxes easier if you use them as they help you remember when and where you made tax-deductible contributions</a:t>
            </a:r>
          </a:p>
        </p:txBody>
      </p:sp>
    </p:spTree>
    <p:extLst>
      <p:ext uri="{BB962C8B-B14F-4D97-AF65-F5344CB8AC3E}">
        <p14:creationId xmlns:p14="http://schemas.microsoft.com/office/powerpoint/2010/main" val="39999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220663" y="693738"/>
            <a:ext cx="8570912" cy="906462"/>
          </a:xfrm>
        </p:spPr>
        <p:txBody>
          <a:bodyPr/>
          <a:lstStyle/>
          <a:p>
            <a:pPr eaLnBrk="1" hangingPunct="1">
              <a:buSzPct val="75000"/>
            </a:pPr>
            <a:r>
              <a:rPr lang="en-US" altLang="en-US"/>
              <a:t>Tax Recommendations for Students </a:t>
            </a:r>
            <a:r>
              <a:rPr lang="en-US" altLang="en-US" sz="2000"/>
              <a:t>(continued)</a:t>
            </a:r>
          </a:p>
        </p:txBody>
      </p:sp>
      <p:sp>
        <p:nvSpPr>
          <p:cNvPr id="28676" name="Rectangle 3"/>
          <p:cNvSpPr>
            <a:spLocks noGrp="1" noChangeArrowheads="1"/>
          </p:cNvSpPr>
          <p:nvPr>
            <p:ph idx="1"/>
          </p:nvPr>
        </p:nvSpPr>
        <p:spPr>
          <a:xfrm>
            <a:off x="928688" y="1608138"/>
            <a:ext cx="7286625" cy="4419600"/>
          </a:xfrm>
        </p:spPr>
        <p:txBody>
          <a:bodyPr/>
          <a:lstStyle/>
          <a:p>
            <a:pPr eaLnBrk="1" hangingPunct="1">
              <a:buSzPct val="75000"/>
            </a:pPr>
            <a:r>
              <a:rPr lang="en-US" altLang="en-US"/>
              <a:t>2.  Keep prior year’s return</a:t>
            </a:r>
          </a:p>
          <a:p>
            <a:pPr lvl="1" eaLnBrk="1" hangingPunct="1">
              <a:buSzPct val="75000"/>
            </a:pPr>
            <a:r>
              <a:rPr lang="en-US" altLang="en-US"/>
              <a:t>Use prior year’s returns as examples for your current year’s return</a:t>
            </a:r>
          </a:p>
          <a:p>
            <a:pPr lvl="1" eaLnBrk="1" hangingPunct="1">
              <a:buSzPct val="75000"/>
            </a:pPr>
            <a:r>
              <a:rPr lang="en-US" altLang="en-US"/>
              <a:t>Make sure you take the same deductions each year—or at least be aware of them</a:t>
            </a:r>
          </a:p>
          <a:p>
            <a:pPr lvl="1" eaLnBrk="1" hangingPunct="1">
              <a:buSzPct val="75000"/>
            </a:pPr>
            <a:r>
              <a:rPr lang="en-US" altLang="en-US"/>
              <a:t>Keep prior year’s returns for 7 years, including returns and backup for key deductions and credits</a:t>
            </a:r>
          </a:p>
        </p:txBody>
      </p:sp>
    </p:spTree>
    <p:extLst>
      <p:ext uri="{BB962C8B-B14F-4D97-AF65-F5344CB8AC3E}">
        <p14:creationId xmlns:p14="http://schemas.microsoft.com/office/powerpoint/2010/main" val="29393773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7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85750" y="693738"/>
            <a:ext cx="8570913" cy="906462"/>
          </a:xfrm>
        </p:spPr>
        <p:txBody>
          <a:bodyPr/>
          <a:lstStyle/>
          <a:p>
            <a:pPr eaLnBrk="1" hangingPunct="1"/>
            <a:r>
              <a:rPr lang="en-US" altLang="en-US"/>
              <a:t>Tax Recommendations for Students </a:t>
            </a:r>
            <a:r>
              <a:rPr lang="en-US" altLang="en-US" sz="2000"/>
              <a:t>(continued)</a:t>
            </a:r>
          </a:p>
        </p:txBody>
      </p:sp>
      <p:sp>
        <p:nvSpPr>
          <p:cNvPr id="29700" name="Rectangle 3"/>
          <p:cNvSpPr>
            <a:spLocks noGrp="1" noChangeArrowheads="1"/>
          </p:cNvSpPr>
          <p:nvPr>
            <p:ph idx="1"/>
          </p:nvPr>
        </p:nvSpPr>
        <p:spPr>
          <a:xfrm>
            <a:off x="914400" y="1600200"/>
            <a:ext cx="7772400" cy="4114800"/>
          </a:xfrm>
        </p:spPr>
        <p:txBody>
          <a:bodyPr/>
          <a:lstStyle/>
          <a:p>
            <a:pPr eaLnBrk="1" hangingPunct="1">
              <a:buSzPct val="75000"/>
            </a:pPr>
            <a:r>
              <a:rPr lang="en-US" altLang="en-US" dirty="0"/>
              <a:t>3.  Keep good records for itemizing deductions</a:t>
            </a:r>
          </a:p>
          <a:p>
            <a:pPr lvl="1" eaLnBrk="1" hangingPunct="1">
              <a:buSzPct val="75000"/>
            </a:pPr>
            <a:r>
              <a:rPr lang="en-US" altLang="en-US" dirty="0"/>
              <a:t>Keep good records so you can itemize deductions, including charity, insurance, and other key areas</a:t>
            </a:r>
          </a:p>
          <a:p>
            <a:pPr lvl="1" eaLnBrk="1" hangingPunct="1">
              <a:buSzPct val="75000"/>
            </a:pPr>
            <a:r>
              <a:rPr lang="en-US" altLang="en-US" dirty="0"/>
              <a:t>Get good at showing what non-cash charitable contributions you make, such as miles you travel for church or scout related activities. These can be deducted at 14 cents per mile in 2020</a:t>
            </a:r>
          </a:p>
          <a:p>
            <a:pPr lvl="1" eaLnBrk="1" hangingPunct="1">
              <a:buSzPct val="75000"/>
            </a:pPr>
            <a:r>
              <a:rPr lang="en-US" altLang="en-US" dirty="0"/>
              <a:t>Keep records of the non-cash donations you give to Deseret Industries, Salvation Army, etc.  as these can be deducted if you itemize</a:t>
            </a:r>
          </a:p>
        </p:txBody>
      </p:sp>
    </p:spTree>
    <p:extLst>
      <p:ext uri="{BB962C8B-B14F-4D97-AF65-F5344CB8AC3E}">
        <p14:creationId xmlns:p14="http://schemas.microsoft.com/office/powerpoint/2010/main" val="11839587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70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70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70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608013" y="609600"/>
            <a:ext cx="7772400" cy="755650"/>
          </a:xfrm>
        </p:spPr>
        <p:txBody>
          <a:bodyPr/>
          <a:lstStyle/>
          <a:p>
            <a:pPr eaLnBrk="1" hangingPunct="1"/>
            <a:r>
              <a:rPr lang="en-US" altLang="en-US" dirty="0"/>
              <a:t>Case Study</a:t>
            </a:r>
            <a:endParaRPr lang="en-US" altLang="en-US" sz="4000" dirty="0">
              <a:cs typeface="Times New Roman" panose="02020603050405020304" pitchFamily="18" charset="0"/>
            </a:endParaRPr>
          </a:p>
        </p:txBody>
      </p:sp>
      <p:sp>
        <p:nvSpPr>
          <p:cNvPr id="58371" name="Rectangle 1027"/>
          <p:cNvSpPr>
            <a:spLocks noGrp="1" noChangeArrowheads="1"/>
          </p:cNvSpPr>
          <p:nvPr>
            <p:ph idx="1"/>
          </p:nvPr>
        </p:nvSpPr>
        <p:spPr>
          <a:xfrm>
            <a:off x="304800" y="1295400"/>
            <a:ext cx="8382000" cy="5486400"/>
          </a:xfrm>
        </p:spPr>
        <p:txBody>
          <a:bodyPr/>
          <a:lstStyle/>
          <a:p>
            <a:pPr algn="just" eaLnBrk="1" hangingPunct="1">
              <a:lnSpc>
                <a:spcPct val="80000"/>
              </a:lnSpc>
              <a:buFontTx/>
              <a:buNone/>
            </a:pPr>
            <a:r>
              <a:rPr lang="en-US" altLang="en-US" sz="1800" dirty="0">
                <a:cs typeface="Times New Roman" panose="02020603050405020304" pitchFamily="18" charset="0"/>
              </a:rPr>
              <a:t>Data: Matt and Janina, ages 42 and 40, are married and filling out their taxes.  They have 4 children, 3 under 17 and one a dependent in college. They contributed $5,000 to a traditional 401k in 2020, $2,500 to a flexible spending plan, and state and local taxes were $11,000.  They can only deduct medical bills above 7.5% of AGI and state taxes &lt;= $10,000.  The standard deduction for married filing jointly is $24,800, and the child tax credit is $2,000 per child under 18. Tax rates for 2020 for married filing jointly are:</a:t>
            </a:r>
          </a:p>
          <a:p>
            <a:pPr lvl="1" algn="just" eaLnBrk="1" hangingPunct="1">
              <a:lnSpc>
                <a:spcPct val="80000"/>
              </a:lnSpc>
            </a:pPr>
            <a:r>
              <a:rPr lang="en-US" altLang="en-US" sz="1800" dirty="0">
                <a:cs typeface="Times New Roman" panose="02020603050405020304" pitchFamily="18" charset="0"/>
              </a:rPr>
              <a:t>          $0 to  $19,750		10% </a:t>
            </a:r>
          </a:p>
          <a:p>
            <a:pPr lvl="1" algn="just" eaLnBrk="1" hangingPunct="1">
              <a:lnSpc>
                <a:spcPct val="80000"/>
              </a:lnSpc>
            </a:pPr>
            <a:r>
              <a:rPr lang="en-US" altLang="en-US" sz="1800" dirty="0">
                <a:cs typeface="Times New Roman" panose="02020603050405020304" pitchFamily="18" charset="0"/>
              </a:rPr>
              <a:t>$19,750 to   $80,250	                $1,940 plus 12% of the amount over $19,750</a:t>
            </a:r>
          </a:p>
          <a:p>
            <a:pPr lvl="1" algn="just" eaLnBrk="1" hangingPunct="1">
              <a:lnSpc>
                <a:spcPct val="80000"/>
              </a:lnSpc>
            </a:pPr>
            <a:r>
              <a:rPr lang="en-US" altLang="en-US" sz="1800" dirty="0">
                <a:cs typeface="Times New Roman" panose="02020603050405020304" pitchFamily="18" charset="0"/>
              </a:rPr>
              <a:t>$80,250 to $171,050		$9,086 plus 22% of the amount over $80,250</a:t>
            </a:r>
          </a:p>
          <a:p>
            <a:pPr lvl="1" eaLnBrk="1" hangingPunct="1">
              <a:lnSpc>
                <a:spcPct val="80000"/>
              </a:lnSpc>
            </a:pPr>
            <a:r>
              <a:rPr lang="en-US" altLang="en-US" sz="1800" dirty="0">
                <a:cs typeface="Times New Roman" panose="02020603050405020304" pitchFamily="18" charset="0"/>
              </a:rPr>
              <a:t> Income:</a:t>
            </a:r>
            <a:r>
              <a:rPr lang="en-US" altLang="en-US" sz="1800" b="1" dirty="0">
                <a:cs typeface="Times New Roman" panose="02020603050405020304" pitchFamily="18" charset="0"/>
              </a:rPr>
              <a:t>    </a:t>
            </a:r>
            <a:r>
              <a:rPr lang="en-US" altLang="en-US" sz="1800" dirty="0">
                <a:cs typeface="Times New Roman" panose="02020603050405020304" pitchFamily="18" charset="0"/>
              </a:rPr>
              <a:t>Earned Income                        	      	              $80,000</a:t>
            </a:r>
          </a:p>
          <a:p>
            <a:pPr lvl="1" eaLnBrk="1" hangingPunct="1">
              <a:lnSpc>
                <a:spcPct val="80000"/>
              </a:lnSpc>
            </a:pPr>
            <a:r>
              <a:rPr lang="en-US" altLang="en-US" sz="1800" dirty="0">
                <a:cs typeface="Times New Roman" panose="02020603050405020304" pitchFamily="18" charset="0"/>
              </a:rPr>
              <a:t>                  Interest Income		        		10,000</a:t>
            </a:r>
          </a:p>
          <a:p>
            <a:pPr lvl="1" eaLnBrk="1" hangingPunct="1">
              <a:lnSpc>
                <a:spcPct val="80000"/>
              </a:lnSpc>
            </a:pPr>
            <a:r>
              <a:rPr lang="en-US" altLang="en-US" sz="1800" dirty="0">
                <a:cs typeface="Times New Roman" panose="02020603050405020304" pitchFamily="18" charset="0"/>
              </a:rPr>
              <a:t> Expenses:</a:t>
            </a:r>
            <a:r>
              <a:rPr lang="en-US" altLang="en-US" sz="1800" b="1" dirty="0">
                <a:cs typeface="Times New Roman" panose="02020603050405020304" pitchFamily="18" charset="0"/>
              </a:rPr>
              <a:t> </a:t>
            </a:r>
            <a:r>
              <a:rPr lang="en-US" altLang="en-US" sz="1800" dirty="0">
                <a:cs typeface="Times New Roman" panose="02020603050405020304" pitchFamily="18" charset="0"/>
              </a:rPr>
              <a:t>Home mortgage interest	         		  6,800</a:t>
            </a:r>
          </a:p>
          <a:p>
            <a:pPr lvl="1" eaLnBrk="1" hangingPunct="1">
              <a:lnSpc>
                <a:spcPct val="80000"/>
              </a:lnSpc>
            </a:pPr>
            <a:r>
              <a:rPr lang="en-US" altLang="en-US" sz="1800" dirty="0">
                <a:cs typeface="Times New Roman" panose="02020603050405020304" pitchFamily="18" charset="0"/>
              </a:rPr>
              <a:t>                  Un-reimbursed medical bills             		  9,063</a:t>
            </a:r>
          </a:p>
          <a:p>
            <a:pPr lvl="1" eaLnBrk="1" hangingPunct="1">
              <a:lnSpc>
                <a:spcPct val="80000"/>
              </a:lnSpc>
            </a:pPr>
            <a:r>
              <a:rPr lang="en-US" altLang="en-US" sz="1800" dirty="0">
                <a:cs typeface="Times New Roman" panose="02020603050405020304" pitchFamily="18" charset="0"/>
              </a:rPr>
              <a:t>                  Tithes and offerings	                          		  9,600</a:t>
            </a:r>
          </a:p>
          <a:p>
            <a:pPr eaLnBrk="1" hangingPunct="1">
              <a:lnSpc>
                <a:spcPct val="80000"/>
              </a:lnSpc>
            </a:pPr>
            <a:r>
              <a:rPr lang="en-US" altLang="en-US" sz="1800" dirty="0">
                <a:cs typeface="Times New Roman" panose="02020603050405020304" pitchFamily="18" charset="0"/>
              </a:rPr>
              <a:t>Calculations: Using the married filing jointly status and the information above, calculate their 2020 taxes first using the standard deduction and then using itemized deductions.  Calculate their marginal tax rate and average tax rate on gross income. </a:t>
            </a:r>
          </a:p>
          <a:p>
            <a:pPr eaLnBrk="1" hangingPunct="1">
              <a:lnSpc>
                <a:spcPct val="80000"/>
              </a:lnSpc>
            </a:pPr>
            <a:r>
              <a:rPr lang="en-US" altLang="en-US" sz="1800" dirty="0">
                <a:cs typeface="Times New Roman" panose="02020603050405020304" pitchFamily="18" charset="0"/>
              </a:rPr>
              <a:t>Recommendations: Which way should they calculate their taxes? What could they do to reduce their taxes?</a:t>
            </a:r>
          </a:p>
        </p:txBody>
      </p:sp>
    </p:spTree>
    <p:extLst>
      <p:ext uri="{BB962C8B-B14F-4D97-AF65-F5344CB8AC3E}">
        <p14:creationId xmlns:p14="http://schemas.microsoft.com/office/powerpoint/2010/main" val="15785857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85750" y="693738"/>
            <a:ext cx="8570913" cy="906462"/>
          </a:xfrm>
        </p:spPr>
        <p:txBody>
          <a:bodyPr/>
          <a:lstStyle/>
          <a:p>
            <a:pPr eaLnBrk="1" hangingPunct="1"/>
            <a:r>
              <a:rPr lang="en-US" altLang="en-US"/>
              <a:t>Tax Recommendations for Students </a:t>
            </a:r>
            <a:r>
              <a:rPr lang="en-US" altLang="en-US" sz="2000"/>
              <a:t>(continued)</a:t>
            </a:r>
          </a:p>
        </p:txBody>
      </p:sp>
      <p:sp>
        <p:nvSpPr>
          <p:cNvPr id="30724" name="Rectangle 3"/>
          <p:cNvSpPr>
            <a:spLocks noGrp="1" noChangeArrowheads="1"/>
          </p:cNvSpPr>
          <p:nvPr>
            <p:ph idx="1"/>
          </p:nvPr>
        </p:nvSpPr>
        <p:spPr>
          <a:xfrm>
            <a:off x="914400" y="1600200"/>
            <a:ext cx="7315200" cy="5029200"/>
          </a:xfrm>
        </p:spPr>
        <p:txBody>
          <a:bodyPr/>
          <a:lstStyle/>
          <a:p>
            <a:pPr eaLnBrk="1" hangingPunct="1">
              <a:buSzPct val="75000"/>
            </a:pPr>
            <a:r>
              <a:rPr lang="en-US" altLang="en-US" dirty="0"/>
              <a:t>4. Spend time in December estimating capital gains, and offset them, if possible, with capital losses</a:t>
            </a:r>
          </a:p>
          <a:p>
            <a:pPr lvl="1" eaLnBrk="1" hangingPunct="1">
              <a:buSzPct val="75000"/>
            </a:pPr>
            <a:r>
              <a:rPr lang="en-US" altLang="en-US" dirty="0"/>
              <a:t>Offset capital gains with capital losses to manage your investment income</a:t>
            </a:r>
          </a:p>
          <a:p>
            <a:pPr lvl="2" eaLnBrk="1" hangingPunct="1">
              <a:buSzPct val="75000"/>
            </a:pPr>
            <a:r>
              <a:rPr lang="en-US" altLang="en-US" dirty="0"/>
              <a:t>If one of your index/mutual funds has a loss, sell it to get the loss and buy another index fund that follows the same asset class</a:t>
            </a:r>
          </a:p>
          <a:p>
            <a:pPr lvl="1" eaLnBrk="1" hangingPunct="1">
              <a:buSzPct val="75000"/>
            </a:pPr>
            <a:r>
              <a:rPr lang="en-US" altLang="en-US" dirty="0"/>
              <a:t>You can deduct up to $3,000 per year in capital losses (every little bit helps) in 2020</a:t>
            </a:r>
          </a:p>
        </p:txBody>
      </p:sp>
    </p:spTree>
    <p:extLst>
      <p:ext uri="{BB962C8B-B14F-4D97-AF65-F5344CB8AC3E}">
        <p14:creationId xmlns:p14="http://schemas.microsoft.com/office/powerpoint/2010/main" val="20640430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2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96863" y="693738"/>
            <a:ext cx="8570912" cy="906462"/>
          </a:xfrm>
        </p:spPr>
        <p:txBody>
          <a:bodyPr/>
          <a:lstStyle/>
          <a:p>
            <a:pPr eaLnBrk="1" hangingPunct="1">
              <a:buSzPct val="75000"/>
            </a:pPr>
            <a:r>
              <a:rPr lang="en-US" altLang="en-US"/>
              <a:t>Tax Recommendations for Students </a:t>
            </a:r>
            <a:r>
              <a:rPr lang="en-US" altLang="en-US" sz="2000"/>
              <a:t>(continued)</a:t>
            </a:r>
          </a:p>
        </p:txBody>
      </p:sp>
      <p:sp>
        <p:nvSpPr>
          <p:cNvPr id="31748" name="Rectangle 3"/>
          <p:cNvSpPr>
            <a:spLocks noGrp="1" noChangeArrowheads="1"/>
          </p:cNvSpPr>
          <p:nvPr>
            <p:ph idx="1"/>
          </p:nvPr>
        </p:nvSpPr>
        <p:spPr>
          <a:xfrm>
            <a:off x="914400" y="1600200"/>
            <a:ext cx="7288213" cy="4800600"/>
          </a:xfrm>
        </p:spPr>
        <p:txBody>
          <a:bodyPr/>
          <a:lstStyle/>
          <a:p>
            <a:pPr eaLnBrk="1" hangingPunct="1">
              <a:buSzPct val="75000"/>
            </a:pPr>
            <a:r>
              <a:rPr lang="en-US" altLang="en-US" dirty="0"/>
              <a:t>5. Pay your tithes and offerings with appreciated long-term capital assets </a:t>
            </a:r>
            <a:r>
              <a:rPr lang="en-US" altLang="en-US" sz="2400" dirty="0"/>
              <a:t>(if you have them).</a:t>
            </a:r>
            <a:endParaRPr lang="en-US" altLang="en-US" dirty="0"/>
          </a:p>
          <a:p>
            <a:pPr lvl="1" eaLnBrk="1" hangingPunct="1">
              <a:buSzPct val="75000"/>
            </a:pPr>
            <a:r>
              <a:rPr lang="en-US" altLang="en-US" dirty="0"/>
              <a:t>If you donate appreciated assets instead of selling them, you do not have to pay the capital gains on those assets</a:t>
            </a:r>
          </a:p>
          <a:p>
            <a:pPr lvl="1" eaLnBrk="1" hangingPunct="1">
              <a:buSzPct val="75000"/>
            </a:pPr>
            <a:r>
              <a:rPr lang="en-US" altLang="en-US" dirty="0"/>
              <a:t>Donate the appreciated assets directly to the charities of your choice</a:t>
            </a:r>
          </a:p>
          <a:p>
            <a:pPr lvl="2" eaLnBrk="1" hangingPunct="1">
              <a:buSzPct val="75000"/>
            </a:pPr>
            <a:r>
              <a:rPr lang="en-US" altLang="en-US" dirty="0"/>
              <a:t>For an example of paying tithing and other offerings with appreciated assets, see </a:t>
            </a:r>
            <a:r>
              <a:rPr lang="en-US" altLang="en-US" dirty="0">
                <a:hlinkClick r:id="rId2"/>
              </a:rPr>
              <a:t>Tithing Share Transfer Example</a:t>
            </a:r>
            <a:r>
              <a:rPr lang="en-US" altLang="en-US" dirty="0"/>
              <a:t> (LT08)</a:t>
            </a:r>
          </a:p>
        </p:txBody>
      </p:sp>
    </p:spTree>
    <p:extLst>
      <p:ext uri="{BB962C8B-B14F-4D97-AF65-F5344CB8AC3E}">
        <p14:creationId xmlns:p14="http://schemas.microsoft.com/office/powerpoint/2010/main" val="31365917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4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buSzPct val="75000"/>
            </a:pPr>
            <a:r>
              <a:rPr lang="en-US" altLang="en-US"/>
              <a:t>Questions</a:t>
            </a:r>
          </a:p>
        </p:txBody>
      </p:sp>
      <p:sp>
        <p:nvSpPr>
          <p:cNvPr id="41987" name="Rectangle 3"/>
          <p:cNvSpPr>
            <a:spLocks noGrp="1" noChangeArrowheads="1"/>
          </p:cNvSpPr>
          <p:nvPr>
            <p:ph idx="1"/>
          </p:nvPr>
        </p:nvSpPr>
        <p:spPr>
          <a:xfrm>
            <a:off x="928688" y="1608138"/>
            <a:ext cx="7286625" cy="4419600"/>
          </a:xfrm>
        </p:spPr>
        <p:txBody>
          <a:bodyPr/>
          <a:lstStyle/>
          <a:p>
            <a:pPr eaLnBrk="1" hangingPunct="1"/>
            <a:r>
              <a:rPr lang="en-US" altLang="en-US" dirty="0"/>
              <a:t>Any questions on taxes and tax strategies to reduce your tax bill?</a:t>
            </a:r>
          </a:p>
        </p:txBody>
      </p:sp>
    </p:spTree>
    <p:extLst>
      <p:ext uri="{BB962C8B-B14F-4D97-AF65-F5344CB8AC3E}">
        <p14:creationId xmlns:p14="http://schemas.microsoft.com/office/powerpoint/2010/main" val="36513935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D. Understand and Create Your Tax Plan </a:t>
            </a:r>
          </a:p>
        </p:txBody>
      </p:sp>
      <p:pic>
        <p:nvPicPr>
          <p:cNvPr id="2" name="Tax Freedom Day_ The Song.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685800" y="1631946"/>
            <a:ext cx="7800824" cy="4387854"/>
          </a:xfrm>
        </p:spPr>
      </p:pic>
      <p:sp>
        <p:nvSpPr>
          <p:cNvPr id="3" name="Rectangle 2"/>
          <p:cNvSpPr/>
          <p:nvPr/>
        </p:nvSpPr>
        <p:spPr>
          <a:xfrm>
            <a:off x="836613" y="6065614"/>
            <a:ext cx="7315200" cy="461665"/>
          </a:xfrm>
          <a:prstGeom prst="rect">
            <a:avLst/>
          </a:prstGeom>
        </p:spPr>
        <p:txBody>
          <a:bodyPr wrap="square">
            <a:spAutoFit/>
          </a:bodyPr>
          <a:lstStyle/>
          <a:p>
            <a:pPr lvl="1" eaLnBrk="1" hangingPunct="1"/>
            <a:r>
              <a:rPr lang="en-US" altLang="en-US" dirty="0"/>
              <a:t>Following are ideas as you put your Tax Plan together</a:t>
            </a:r>
          </a:p>
        </p:txBody>
      </p:sp>
    </p:spTree>
    <p:extLst>
      <p:ext uri="{BB962C8B-B14F-4D97-AF65-F5344CB8AC3E}">
        <p14:creationId xmlns:p14="http://schemas.microsoft.com/office/powerpoint/2010/main" val="7278186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45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Tax Plan</a:t>
            </a:r>
            <a:r>
              <a:rPr lang="en-US" altLang="en-US" sz="2400" dirty="0"/>
              <a:t> (continued)</a:t>
            </a:r>
            <a:endParaRPr lang="en-US" altLang="en-US" dirty="0"/>
          </a:p>
        </p:txBody>
      </p:sp>
      <p:sp>
        <p:nvSpPr>
          <p:cNvPr id="40964" name="Rectangle 3"/>
          <p:cNvSpPr>
            <a:spLocks noGrp="1" noChangeArrowheads="1"/>
          </p:cNvSpPr>
          <p:nvPr>
            <p:ph idx="1"/>
          </p:nvPr>
        </p:nvSpPr>
        <p:spPr>
          <a:xfrm>
            <a:off x="914399" y="1600200"/>
            <a:ext cx="7466013" cy="4724400"/>
          </a:xfrm>
        </p:spPr>
        <p:txBody>
          <a:bodyPr lIns="90488" tIns="44450" rIns="90488" bIns="44450"/>
          <a:lstStyle/>
          <a:p>
            <a:pPr eaLnBrk="1" hangingPunct="1"/>
            <a:r>
              <a:rPr lang="en-US" altLang="en-US" dirty="0"/>
              <a:t>Vision</a:t>
            </a:r>
          </a:p>
          <a:p>
            <a:pPr lvl="1" eaLnBrk="1" hangingPunct="1"/>
            <a:r>
              <a:rPr lang="en-US" altLang="en-US" dirty="0"/>
              <a:t>This will likely be from your Plan for Life</a:t>
            </a:r>
          </a:p>
          <a:p>
            <a:pPr lvl="1" eaLnBrk="1" hangingPunct="1"/>
            <a:r>
              <a:rPr lang="en-US" altLang="en-US" dirty="0"/>
              <a:t>Other ideas include:</a:t>
            </a:r>
          </a:p>
          <a:p>
            <a:pPr lvl="2" eaLnBrk="1" hangingPunct="1"/>
            <a:r>
              <a:rPr lang="en-US" altLang="en-US" dirty="0"/>
              <a:t>Pay every penny we owe and not a penny more</a:t>
            </a:r>
          </a:p>
          <a:p>
            <a:pPr eaLnBrk="1" hangingPunct="1"/>
            <a:r>
              <a:rPr lang="en-US" altLang="en-US" dirty="0"/>
              <a:t>Goals</a:t>
            </a:r>
          </a:p>
          <a:p>
            <a:pPr lvl="1" eaLnBrk="1" hangingPunct="1"/>
            <a:r>
              <a:rPr lang="en-US" altLang="en-US" dirty="0"/>
              <a:t>Show by my actions that I have integrity</a:t>
            </a:r>
          </a:p>
          <a:p>
            <a:pPr lvl="1" eaLnBrk="1" hangingPunct="1"/>
            <a:r>
              <a:rPr lang="en-US" altLang="en-US" dirty="0"/>
              <a:t>Be honest in all my dealings, including with the government</a:t>
            </a:r>
          </a:p>
          <a:p>
            <a:pPr lvl="1" eaLnBrk="1" hangingPunct="1"/>
            <a:r>
              <a:rPr lang="en-US" altLang="en-US" dirty="0"/>
              <a:t>Use taxes strategically in developing retirement plans</a:t>
            </a:r>
          </a:p>
          <a:p>
            <a:pPr lvl="1" eaLnBrk="1" hangingPunct="1"/>
            <a:r>
              <a:rPr lang="en-US" altLang="en-US" dirty="0"/>
              <a:t>Maximize all after-tax cash flows</a:t>
            </a:r>
          </a:p>
          <a:p>
            <a:pPr lvl="1" eaLnBrk="1" hangingPunct="1"/>
            <a:r>
              <a:rPr lang="en-US" altLang="en-US" dirty="0"/>
              <a:t>Pay all bills when due</a:t>
            </a:r>
          </a:p>
          <a:p>
            <a:pPr lvl="2" eaLnBrk="1" hangingPunct="1"/>
            <a:endParaRPr lang="en-US" altLang="en-US" dirty="0"/>
          </a:p>
        </p:txBody>
      </p:sp>
    </p:spTree>
    <p:extLst>
      <p:ext uri="{BB962C8B-B14F-4D97-AF65-F5344CB8AC3E}">
        <p14:creationId xmlns:p14="http://schemas.microsoft.com/office/powerpoint/2010/main" val="37787277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6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64">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964">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964">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0964">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96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Tax Plan</a:t>
            </a:r>
            <a:r>
              <a:rPr lang="en-US" altLang="en-US" sz="2400" dirty="0"/>
              <a:t> (continued)</a:t>
            </a:r>
            <a:endParaRPr lang="en-US" altLang="en-US" dirty="0"/>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Plans and Strategies</a:t>
            </a:r>
          </a:p>
          <a:p>
            <a:pPr marL="0" indent="0" eaLnBrk="1" hangingPunct="1">
              <a:buNone/>
            </a:pPr>
            <a:r>
              <a:rPr lang="en-US" altLang="en-US" dirty="0"/>
              <a:t>    </a:t>
            </a:r>
            <a:r>
              <a:rPr lang="en-US" altLang="en-US" i="1" dirty="0"/>
              <a:t>Before Retirement</a:t>
            </a:r>
          </a:p>
          <a:p>
            <a:pPr lvl="1" eaLnBrk="1" hangingPunct="1"/>
            <a:r>
              <a:rPr lang="en-US" altLang="en-US" dirty="0"/>
              <a:t>Keep good records for tax and other purposes</a:t>
            </a:r>
          </a:p>
          <a:p>
            <a:pPr lvl="1" eaLnBrk="1" hangingPunct="1"/>
            <a:r>
              <a:rPr lang="en-US" altLang="en-US" dirty="0"/>
              <a:t>Every 3rd year get help preparing your taxes to ensure you are minimizing your tax payments</a:t>
            </a:r>
          </a:p>
          <a:p>
            <a:pPr lvl="1" eaLnBrk="1" hangingPunct="1"/>
            <a:r>
              <a:rPr lang="en-US" altLang="en-US" dirty="0"/>
              <a:t>Pay tithes and offerings with appreciated securities</a:t>
            </a:r>
          </a:p>
          <a:p>
            <a:pPr lvl="1" eaLnBrk="1" hangingPunct="1"/>
            <a:r>
              <a:rPr lang="en-US" altLang="en-US" dirty="0"/>
              <a:t>Use appreciated securities as a strategy to rebalance your portfolio without tax implications</a:t>
            </a:r>
          </a:p>
          <a:p>
            <a:pPr lvl="1" eaLnBrk="1" hangingPunct="1"/>
            <a:r>
              <a:rPr lang="en-US" altLang="en-US" dirty="0"/>
              <a:t>Be balanced in your investment portfolio with taxable, tax-deferred and tax eliminated accounts</a:t>
            </a:r>
          </a:p>
          <a:p>
            <a:pPr lvl="1" eaLnBrk="1" hangingPunct="1"/>
            <a:r>
              <a:rPr lang="en-US" altLang="en-US" dirty="0"/>
              <a:t>Be tax-efficient in your investment strategy</a:t>
            </a:r>
          </a:p>
          <a:p>
            <a:pPr lvl="1" eaLnBrk="1" hangingPunct="1"/>
            <a:r>
              <a:rPr lang="en-US" altLang="en-US" dirty="0"/>
              <a:t>Do tax harvesting in December to reduce gains</a:t>
            </a:r>
          </a:p>
          <a:p>
            <a:pPr lvl="2" eaLnBrk="1" hangingPunct="1"/>
            <a:endParaRPr lang="en-US" altLang="en-US" dirty="0"/>
          </a:p>
        </p:txBody>
      </p:sp>
    </p:spTree>
    <p:extLst>
      <p:ext uri="{BB962C8B-B14F-4D97-AF65-F5344CB8AC3E}">
        <p14:creationId xmlns:p14="http://schemas.microsoft.com/office/powerpoint/2010/main" val="16019388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6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96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96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Tax Plan</a:t>
            </a:r>
            <a:r>
              <a:rPr lang="en-US" altLang="en-US" sz="2400" dirty="0"/>
              <a:t> (continued)</a:t>
            </a:r>
            <a:endParaRPr lang="en-US" altLang="en-US" dirty="0"/>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Plans and Strategies</a:t>
            </a:r>
          </a:p>
          <a:p>
            <a:pPr marL="0" indent="0" eaLnBrk="1" hangingPunct="1">
              <a:buNone/>
            </a:pPr>
            <a:r>
              <a:rPr lang="en-US" altLang="en-US" i="1" dirty="0"/>
              <a:t>    At and During Retirement</a:t>
            </a:r>
          </a:p>
          <a:p>
            <a:pPr lvl="1" eaLnBrk="1" hangingPunct="1">
              <a:spcBef>
                <a:spcPts val="400"/>
              </a:spcBef>
            </a:pPr>
            <a:r>
              <a:rPr lang="en-US" altLang="en-US" dirty="0"/>
              <a:t>Every 3rd year get help preparing your taxes </a:t>
            </a:r>
          </a:p>
          <a:p>
            <a:pPr lvl="1" eaLnBrk="1" hangingPunct="1">
              <a:spcBef>
                <a:spcPts val="400"/>
              </a:spcBef>
            </a:pPr>
            <a:r>
              <a:rPr lang="en-US" altLang="en-US" dirty="0"/>
              <a:t>Pay tithes/offerings with appreciated securities from tax-deferred accounts—considered part of your required minimum distributions (RMDs)</a:t>
            </a:r>
          </a:p>
          <a:p>
            <a:pPr lvl="1" eaLnBrk="1" hangingPunct="1">
              <a:spcBef>
                <a:spcPts val="400"/>
              </a:spcBef>
            </a:pPr>
            <a:r>
              <a:rPr lang="en-US" altLang="en-US" dirty="0"/>
              <a:t>Use appreciated securities as a strategy to rebalance your investment portfolio</a:t>
            </a:r>
          </a:p>
          <a:p>
            <a:pPr lvl="1" eaLnBrk="1" hangingPunct="1">
              <a:spcBef>
                <a:spcPts val="400"/>
              </a:spcBef>
            </a:pPr>
            <a:r>
              <a:rPr lang="en-US" altLang="en-US" dirty="0"/>
              <a:t>While on your mission, change tax-deferred retirement accounts (401k, 403b) into Roth accounts (Roth IRA, Roth 401K)</a:t>
            </a:r>
          </a:p>
          <a:p>
            <a:pPr lvl="1" eaLnBrk="1" hangingPunct="1">
              <a:spcBef>
                <a:spcPts val="400"/>
              </a:spcBef>
            </a:pPr>
            <a:r>
              <a:rPr lang="en-US" altLang="en-US" dirty="0"/>
              <a:t>Target your retirement tax rate with taxable, tax-deferred and tax eliminated accounts</a:t>
            </a:r>
          </a:p>
          <a:p>
            <a:pPr lvl="1" eaLnBrk="1" hangingPunct="1"/>
            <a:endParaRPr lang="en-US" altLang="en-US" dirty="0"/>
          </a:p>
          <a:p>
            <a:pPr lvl="1"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10863598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6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6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964">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096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Tax Plan</a:t>
            </a:r>
            <a:r>
              <a:rPr lang="en-US" altLang="en-US" sz="2400" dirty="0"/>
              <a:t> (continued)</a:t>
            </a:r>
            <a:endParaRPr lang="en-US" altLang="en-US" dirty="0"/>
          </a:p>
        </p:txBody>
      </p:sp>
      <p:sp>
        <p:nvSpPr>
          <p:cNvPr id="40964" name="Rectangle 3"/>
          <p:cNvSpPr>
            <a:spLocks noGrp="1" noChangeArrowheads="1"/>
          </p:cNvSpPr>
          <p:nvPr>
            <p:ph idx="1"/>
          </p:nvPr>
        </p:nvSpPr>
        <p:spPr>
          <a:xfrm>
            <a:off x="914400" y="1600200"/>
            <a:ext cx="7151688" cy="4724400"/>
          </a:xfrm>
        </p:spPr>
        <p:txBody>
          <a:bodyPr lIns="90488" tIns="44450" rIns="90488" bIns="44450"/>
          <a:lstStyle/>
          <a:p>
            <a:pPr eaLnBrk="1" hangingPunct="1"/>
            <a:r>
              <a:rPr lang="en-US" altLang="en-US" dirty="0"/>
              <a:t>Constraints</a:t>
            </a:r>
          </a:p>
          <a:p>
            <a:pPr lvl="1" eaLnBrk="1" hangingPunct="1"/>
            <a:r>
              <a:rPr lang="en-US" altLang="en-US" dirty="0"/>
              <a:t>Laziness will keep you from good record keeping</a:t>
            </a:r>
          </a:p>
          <a:p>
            <a:pPr lvl="1" eaLnBrk="1" hangingPunct="1"/>
            <a:r>
              <a:rPr lang="en-US" altLang="en-US" dirty="0"/>
              <a:t>Not living on a budget will make it difficult to save</a:t>
            </a:r>
          </a:p>
          <a:p>
            <a:pPr lvl="1" eaLnBrk="1" hangingPunct="1"/>
            <a:r>
              <a:rPr lang="en-US" altLang="en-US" dirty="0"/>
              <a:t>Getting caught up in the things of the world will make it difficult to save</a:t>
            </a:r>
          </a:p>
          <a:p>
            <a:pPr eaLnBrk="1" hangingPunct="1"/>
            <a:r>
              <a:rPr lang="en-US" altLang="en-US" dirty="0"/>
              <a:t>Accountability</a:t>
            </a:r>
          </a:p>
          <a:p>
            <a:pPr lvl="1" eaLnBrk="1" hangingPunct="1"/>
            <a:r>
              <a:rPr lang="en-US" altLang="en-US" dirty="0"/>
              <a:t>These will likely be the same as your Plan for Life</a:t>
            </a:r>
          </a:p>
          <a:p>
            <a:pPr lvl="1"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29559642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lIns="90488" tIns="44450" rIns="90488" bIns="44450"/>
          <a:lstStyle/>
          <a:p>
            <a:pPr eaLnBrk="1" hangingPunct="1">
              <a:buClr>
                <a:schemeClr val="hlink"/>
              </a:buClr>
            </a:pPr>
            <a:r>
              <a:rPr lang="en-US" altLang="en-US" dirty="0"/>
              <a:t>Your Tax Plan</a:t>
            </a:r>
            <a:r>
              <a:rPr lang="en-US" altLang="en-US" sz="2400" dirty="0"/>
              <a:t> (continued)</a:t>
            </a:r>
            <a:endParaRPr lang="en-US" altLang="en-US" dirty="0"/>
          </a:p>
        </p:txBody>
      </p:sp>
      <p:sp>
        <p:nvSpPr>
          <p:cNvPr id="40964" name="Rectangle 3"/>
          <p:cNvSpPr>
            <a:spLocks noGrp="1" noChangeArrowheads="1"/>
          </p:cNvSpPr>
          <p:nvPr>
            <p:ph idx="1"/>
          </p:nvPr>
        </p:nvSpPr>
        <p:spPr>
          <a:xfrm>
            <a:off x="914400" y="1600200"/>
            <a:ext cx="7315200" cy="4724400"/>
          </a:xfrm>
        </p:spPr>
        <p:txBody>
          <a:bodyPr lIns="90488" tIns="44450" rIns="90488" bIns="44450"/>
          <a:lstStyle/>
          <a:p>
            <a:pPr eaLnBrk="1" hangingPunct="1"/>
            <a:r>
              <a:rPr lang="en-US" altLang="en-US" dirty="0"/>
              <a:t>Any questions on how to complete your Tax Plan?</a:t>
            </a:r>
          </a:p>
          <a:p>
            <a:pPr lvl="1" eaLnBrk="1" hangingPunct="1"/>
            <a:endParaRPr lang="en-US" altLang="en-US" dirty="0"/>
          </a:p>
          <a:p>
            <a:pPr lvl="2" eaLnBrk="1" hangingPunct="1"/>
            <a:endParaRPr lang="en-US" altLang="en-US" dirty="0"/>
          </a:p>
        </p:txBody>
      </p:sp>
    </p:spTree>
    <p:extLst>
      <p:ext uri="{BB962C8B-B14F-4D97-AF65-F5344CB8AC3E}">
        <p14:creationId xmlns:p14="http://schemas.microsoft.com/office/powerpoint/2010/main" val="35768518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altLang="en-US"/>
              <a:t>Review of Objectives</a:t>
            </a:r>
          </a:p>
        </p:txBody>
      </p:sp>
      <p:sp>
        <p:nvSpPr>
          <p:cNvPr id="43012" name="Rectangle 3"/>
          <p:cNvSpPr>
            <a:spLocks noGrp="1" noChangeArrowheads="1"/>
          </p:cNvSpPr>
          <p:nvPr>
            <p:ph idx="1"/>
          </p:nvPr>
        </p:nvSpPr>
        <p:spPr>
          <a:xfrm>
            <a:off x="914400" y="1600200"/>
            <a:ext cx="7315200" cy="4876800"/>
          </a:xfrm>
        </p:spPr>
        <p:txBody>
          <a:bodyPr/>
          <a:lstStyle/>
          <a:p>
            <a:pPr eaLnBrk="1" hangingPunct="1">
              <a:lnSpc>
                <a:spcPct val="90000"/>
              </a:lnSpc>
              <a:buClr>
                <a:schemeClr val="hlink"/>
              </a:buClr>
            </a:pPr>
            <a:r>
              <a:rPr lang="en-US" altLang="en-US" dirty="0"/>
              <a:t>A. Do you understand what our leaders have said regarding taxes?</a:t>
            </a:r>
          </a:p>
          <a:p>
            <a:pPr eaLnBrk="1" hangingPunct="1">
              <a:lnSpc>
                <a:spcPct val="90000"/>
              </a:lnSpc>
              <a:buClr>
                <a:schemeClr val="hlink"/>
              </a:buClr>
            </a:pPr>
            <a:r>
              <a:rPr lang="en-US" altLang="en-US" dirty="0"/>
              <a:t>B. Do you understand the importance of tax planning and how it helps attain your personal goals?</a:t>
            </a:r>
          </a:p>
          <a:p>
            <a:pPr eaLnBrk="1" hangingPunct="1">
              <a:lnSpc>
                <a:spcPct val="90000"/>
              </a:lnSpc>
              <a:buClr>
                <a:schemeClr val="hlink"/>
              </a:buClr>
            </a:pPr>
            <a:r>
              <a:rPr lang="en-US" altLang="en-US" dirty="0"/>
              <a:t>C.  Do you understand the major tax features of our tax system and strategies to help lower your taxes?</a:t>
            </a:r>
          </a:p>
          <a:p>
            <a:pPr eaLnBrk="1" hangingPunct="1">
              <a:lnSpc>
                <a:spcPct val="90000"/>
              </a:lnSpc>
              <a:buClr>
                <a:schemeClr val="hlink"/>
              </a:buClr>
            </a:pPr>
            <a:r>
              <a:rPr lang="en-US" altLang="en-US" dirty="0"/>
              <a:t>D. Can you create your Tax Plan?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01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01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0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43201" y="4939993"/>
            <a:ext cx="2971800" cy="1884010"/>
          </a:xfrm>
          <a:prstGeom prst="rect">
            <a:avLst/>
          </a:prstGeom>
        </p:spPr>
      </p:pic>
      <p:sp>
        <p:nvSpPr>
          <p:cNvPr id="14338" name="Rectangle 2"/>
          <p:cNvSpPr>
            <a:spLocks noGrp="1" noChangeArrowheads="1"/>
          </p:cNvSpPr>
          <p:nvPr>
            <p:ph type="title"/>
          </p:nvPr>
        </p:nvSpPr>
        <p:spPr>
          <a:xfrm>
            <a:off x="0" y="693738"/>
            <a:ext cx="9144000" cy="906462"/>
          </a:xfrm>
          <a:noFill/>
        </p:spPr>
        <p:txBody>
          <a:bodyPr lIns="90488" tIns="44450" rIns="90488" bIns="44450"/>
          <a:lstStyle/>
          <a:p>
            <a:pPr eaLnBrk="1" hangingPunct="1">
              <a:buClr>
                <a:schemeClr val="hlink"/>
              </a:buClr>
            </a:pPr>
            <a:r>
              <a:rPr lang="en-US" altLang="en-US" sz="3200" dirty="0"/>
              <a:t>A.  Understand How Tax Planning can help Attain your Goals and Principles of Tax Planning</a:t>
            </a:r>
          </a:p>
        </p:txBody>
      </p:sp>
      <p:sp>
        <p:nvSpPr>
          <p:cNvPr id="403459" name="Rectangle 3"/>
          <p:cNvSpPr>
            <a:spLocks noGrp="1" noChangeArrowheads="1"/>
          </p:cNvSpPr>
          <p:nvPr>
            <p:ph idx="1"/>
          </p:nvPr>
        </p:nvSpPr>
        <p:spPr>
          <a:xfrm>
            <a:off x="914400" y="1600200"/>
            <a:ext cx="7772400" cy="4114800"/>
          </a:xfrm>
        </p:spPr>
        <p:txBody>
          <a:bodyPr lIns="90488" tIns="44450" rIns="90488" bIns="44450"/>
          <a:lstStyle/>
          <a:p>
            <a:pPr eaLnBrk="1" hangingPunct="1">
              <a:buClr>
                <a:schemeClr val="hlink"/>
              </a:buClr>
            </a:pPr>
            <a:r>
              <a:rPr lang="en-US" altLang="en-US" dirty="0"/>
              <a:t>Why tax planning?</a:t>
            </a:r>
          </a:p>
          <a:p>
            <a:pPr lvl="1" eaLnBrk="1" hangingPunct="1">
              <a:buClr>
                <a:schemeClr val="hlink"/>
              </a:buClr>
            </a:pPr>
            <a:r>
              <a:rPr lang="en-US" altLang="en-US" dirty="0"/>
              <a:t>Taxes are your largest single annual expense</a:t>
            </a:r>
          </a:p>
          <a:p>
            <a:pPr lvl="1" eaLnBrk="1" hangingPunct="1">
              <a:buClr>
                <a:schemeClr val="hlink"/>
              </a:buClr>
            </a:pPr>
            <a:r>
              <a:rPr lang="en-US" altLang="en-US" dirty="0"/>
              <a:t>The average American works more than 4 months just to pay his or her taxes</a:t>
            </a:r>
          </a:p>
          <a:p>
            <a:pPr lvl="1" eaLnBrk="1" hangingPunct="1">
              <a:buClr>
                <a:schemeClr val="hlink"/>
              </a:buClr>
            </a:pPr>
            <a:r>
              <a:rPr lang="en-US" altLang="en-US" dirty="0"/>
              <a:t>In sum, the less you pay Uncle Sam (for a given level of income), the more you have for your personal and financial goals!</a:t>
            </a:r>
          </a:p>
          <a:p>
            <a:pPr lvl="1" eaLnBrk="1" hangingPunct="1">
              <a:buClr>
                <a:schemeClr val="hlink"/>
              </a:buClr>
            </a:pPr>
            <a:r>
              <a:rPr lang="en-US" altLang="en-US" dirty="0"/>
              <a:t>Is there any area of your life that taxes do not impact?</a:t>
            </a:r>
          </a:p>
          <a:p>
            <a:pPr eaLnBrk="1" hangingPunct="1">
              <a:buFontTx/>
              <a:buNone/>
            </a:pPr>
            <a:endParaRPr lang="en-US" altLang="en-US" dirty="0"/>
          </a:p>
        </p:txBody>
      </p:sp>
    </p:spTree>
    <p:extLst>
      <p:ext uri="{BB962C8B-B14F-4D97-AF65-F5344CB8AC3E}">
        <p14:creationId xmlns:p14="http://schemas.microsoft.com/office/powerpoint/2010/main" val="8227107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3459">
                                            <p:txEl>
                                              <p:pRg st="0" end="0"/>
                                            </p:txEl>
                                          </p:spTgt>
                                        </p:tgtEl>
                                        <p:attrNameLst>
                                          <p:attrName>style.visibility</p:attrName>
                                        </p:attrNameLst>
                                      </p:cBhvr>
                                      <p:to>
                                        <p:strVal val="visible"/>
                                      </p:to>
                                    </p:set>
                                    <p:animEffect transition="in" filter="checkerboard(across)">
                                      <p:cBhvr>
                                        <p:cTn id="7" dur="500"/>
                                        <p:tgtEl>
                                          <p:spTgt spid="403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03459">
                                            <p:txEl>
                                              <p:pRg st="1" end="1"/>
                                            </p:txEl>
                                          </p:spTgt>
                                        </p:tgtEl>
                                        <p:attrNameLst>
                                          <p:attrName>style.visibility</p:attrName>
                                        </p:attrNameLst>
                                      </p:cBhvr>
                                      <p:to>
                                        <p:strVal val="visible"/>
                                      </p:to>
                                    </p:set>
                                    <p:animEffect transition="in" filter="checkerboard(across)">
                                      <p:cBhvr>
                                        <p:cTn id="12" dur="500"/>
                                        <p:tgtEl>
                                          <p:spTgt spid="403459">
                                            <p:txEl>
                                              <p:pRg st="1" end="1"/>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403459">
                                            <p:txEl>
                                              <p:pRg st="2" end="2"/>
                                            </p:txEl>
                                          </p:spTgt>
                                        </p:tgtEl>
                                        <p:attrNameLst>
                                          <p:attrName>style.visibility</p:attrName>
                                        </p:attrNameLst>
                                      </p:cBhvr>
                                      <p:to>
                                        <p:strVal val="visible"/>
                                      </p:to>
                                    </p:set>
                                    <p:animEffect transition="in" filter="checkerboard(across)">
                                      <p:cBhvr>
                                        <p:cTn id="15" dur="500"/>
                                        <p:tgtEl>
                                          <p:spTgt spid="403459">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403459">
                                            <p:txEl>
                                              <p:pRg st="3" end="3"/>
                                            </p:txEl>
                                          </p:spTgt>
                                        </p:tgtEl>
                                        <p:attrNameLst>
                                          <p:attrName>style.visibility</p:attrName>
                                        </p:attrNameLst>
                                      </p:cBhvr>
                                      <p:to>
                                        <p:strVal val="visible"/>
                                      </p:to>
                                    </p:set>
                                    <p:animEffect transition="in" filter="checkerboard(across)">
                                      <p:cBhvr>
                                        <p:cTn id="18" dur="500"/>
                                        <p:tgtEl>
                                          <p:spTgt spid="403459">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403459">
                                            <p:txEl>
                                              <p:pRg st="4" end="4"/>
                                            </p:txEl>
                                          </p:spTgt>
                                        </p:tgtEl>
                                        <p:attrNameLst>
                                          <p:attrName>style.visibility</p:attrName>
                                        </p:attrNameLst>
                                      </p:cBhvr>
                                      <p:to>
                                        <p:strVal val="visible"/>
                                      </p:to>
                                    </p:set>
                                    <p:animEffect transition="in" filter="checkerboard(across)">
                                      <p:cBhvr>
                                        <p:cTn id="21" dur="500"/>
                                        <p:tgtEl>
                                          <p:spTgt spid="403459">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459"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608013" y="609600"/>
            <a:ext cx="7772400" cy="755650"/>
          </a:xfrm>
        </p:spPr>
        <p:txBody>
          <a:bodyPr/>
          <a:lstStyle/>
          <a:p>
            <a:pPr eaLnBrk="1" hangingPunct="1"/>
            <a:r>
              <a:rPr lang="en-US" altLang="en-US"/>
              <a:t>Case Study #1</a:t>
            </a:r>
            <a:endParaRPr lang="en-US" altLang="en-US" sz="4000">
              <a:cs typeface="Times New Roman" panose="02020603050405020304" pitchFamily="18" charset="0"/>
            </a:endParaRPr>
          </a:p>
        </p:txBody>
      </p:sp>
      <p:sp>
        <p:nvSpPr>
          <p:cNvPr id="58371" name="Rectangle 1027"/>
          <p:cNvSpPr>
            <a:spLocks noGrp="1" noChangeArrowheads="1"/>
          </p:cNvSpPr>
          <p:nvPr>
            <p:ph idx="1"/>
          </p:nvPr>
        </p:nvSpPr>
        <p:spPr>
          <a:xfrm>
            <a:off x="304800" y="1295400"/>
            <a:ext cx="8382000" cy="5486400"/>
          </a:xfrm>
        </p:spPr>
        <p:txBody>
          <a:bodyPr/>
          <a:lstStyle/>
          <a:p>
            <a:pPr algn="just" eaLnBrk="1" hangingPunct="1">
              <a:lnSpc>
                <a:spcPct val="80000"/>
              </a:lnSpc>
              <a:buFontTx/>
              <a:buNone/>
            </a:pPr>
            <a:r>
              <a:rPr lang="en-US" altLang="en-US" sz="1800" dirty="0">
                <a:cs typeface="Times New Roman" panose="02020603050405020304" pitchFamily="18" charset="0"/>
              </a:rPr>
              <a:t>Data: Matt and Janina, ages 42 and 40, are married and filling out their taxes.  They have 4 children, 3 under 17 and one a dependent in college. They contributed $5,000 to a traditional 401k in 2020, $2,500 to a flexible spending plan, and state and local taxes were $11,000.  They can only deduct medical bills above 7.5% of AGI and state taxes &lt;= $10,000.  The standard deduction for married filing jointly is $24,800, and the child tax credit is $2,000 per child under 18. Tax rates for 2020 for married filing jointly are:</a:t>
            </a:r>
          </a:p>
          <a:p>
            <a:pPr lvl="1" algn="just" eaLnBrk="1" hangingPunct="1">
              <a:lnSpc>
                <a:spcPct val="80000"/>
              </a:lnSpc>
            </a:pPr>
            <a:r>
              <a:rPr lang="en-US" altLang="en-US" sz="1800" dirty="0">
                <a:cs typeface="Times New Roman" panose="02020603050405020304" pitchFamily="18" charset="0"/>
              </a:rPr>
              <a:t>          $0 to  $19,750		10% </a:t>
            </a:r>
          </a:p>
          <a:p>
            <a:pPr lvl="1" algn="just" eaLnBrk="1" hangingPunct="1">
              <a:lnSpc>
                <a:spcPct val="80000"/>
              </a:lnSpc>
            </a:pPr>
            <a:r>
              <a:rPr lang="en-US" altLang="en-US" sz="1800" dirty="0">
                <a:cs typeface="Times New Roman" panose="02020603050405020304" pitchFamily="18" charset="0"/>
              </a:rPr>
              <a:t>$19,750 to   $80,250	                $1,975 plus 12% of the amount over $19,750</a:t>
            </a:r>
          </a:p>
          <a:p>
            <a:pPr lvl="1" algn="just" eaLnBrk="1" hangingPunct="1">
              <a:lnSpc>
                <a:spcPct val="80000"/>
              </a:lnSpc>
            </a:pPr>
            <a:r>
              <a:rPr lang="en-US" altLang="en-US" sz="1800" dirty="0">
                <a:cs typeface="Times New Roman" panose="02020603050405020304" pitchFamily="18" charset="0"/>
              </a:rPr>
              <a:t>$ 80,250 to $171,050		$9,235 plus 22% of the amount over $80,250</a:t>
            </a:r>
          </a:p>
          <a:p>
            <a:pPr lvl="1" eaLnBrk="1" hangingPunct="1">
              <a:lnSpc>
                <a:spcPct val="80000"/>
              </a:lnSpc>
            </a:pPr>
            <a:r>
              <a:rPr lang="en-US" altLang="en-US" sz="1800" dirty="0">
                <a:cs typeface="Times New Roman" panose="02020603050405020304" pitchFamily="18" charset="0"/>
              </a:rPr>
              <a:t> Income:</a:t>
            </a:r>
            <a:r>
              <a:rPr lang="en-US" altLang="en-US" sz="1800" b="1" dirty="0">
                <a:cs typeface="Times New Roman" panose="02020603050405020304" pitchFamily="18" charset="0"/>
              </a:rPr>
              <a:t>    </a:t>
            </a:r>
            <a:r>
              <a:rPr lang="en-US" altLang="en-US" sz="1800" dirty="0">
                <a:cs typeface="Times New Roman" panose="02020603050405020304" pitchFamily="18" charset="0"/>
              </a:rPr>
              <a:t>Earned Income                        	      	              $80,000</a:t>
            </a:r>
          </a:p>
          <a:p>
            <a:pPr lvl="1" eaLnBrk="1" hangingPunct="1">
              <a:lnSpc>
                <a:spcPct val="80000"/>
              </a:lnSpc>
            </a:pPr>
            <a:r>
              <a:rPr lang="en-US" altLang="en-US" sz="1800" dirty="0">
                <a:cs typeface="Times New Roman" panose="02020603050405020304" pitchFamily="18" charset="0"/>
              </a:rPr>
              <a:t>                  Interest Income		        		10,000</a:t>
            </a:r>
          </a:p>
          <a:p>
            <a:pPr lvl="1" eaLnBrk="1" hangingPunct="1">
              <a:lnSpc>
                <a:spcPct val="80000"/>
              </a:lnSpc>
            </a:pPr>
            <a:r>
              <a:rPr lang="en-US" altLang="en-US" sz="1800" dirty="0">
                <a:cs typeface="Times New Roman" panose="02020603050405020304" pitchFamily="18" charset="0"/>
              </a:rPr>
              <a:t> Expenses:</a:t>
            </a:r>
            <a:r>
              <a:rPr lang="en-US" altLang="en-US" sz="1800" b="1" dirty="0">
                <a:cs typeface="Times New Roman" panose="02020603050405020304" pitchFamily="18" charset="0"/>
              </a:rPr>
              <a:t> </a:t>
            </a:r>
            <a:r>
              <a:rPr lang="en-US" altLang="en-US" sz="1800" dirty="0">
                <a:cs typeface="Times New Roman" panose="02020603050405020304" pitchFamily="18" charset="0"/>
              </a:rPr>
              <a:t>Home mortgage interest	         		  6,800</a:t>
            </a:r>
          </a:p>
          <a:p>
            <a:pPr lvl="1" eaLnBrk="1" hangingPunct="1">
              <a:lnSpc>
                <a:spcPct val="80000"/>
              </a:lnSpc>
            </a:pPr>
            <a:r>
              <a:rPr lang="en-US" altLang="en-US" sz="1800" dirty="0">
                <a:cs typeface="Times New Roman" panose="02020603050405020304" pitchFamily="18" charset="0"/>
              </a:rPr>
              <a:t>                  Un-reimbursed medical bills             		  9,063</a:t>
            </a:r>
          </a:p>
          <a:p>
            <a:pPr lvl="1" eaLnBrk="1" hangingPunct="1">
              <a:lnSpc>
                <a:spcPct val="80000"/>
              </a:lnSpc>
            </a:pPr>
            <a:r>
              <a:rPr lang="en-US" altLang="en-US" sz="1800" dirty="0">
                <a:cs typeface="Times New Roman" panose="02020603050405020304" pitchFamily="18" charset="0"/>
              </a:rPr>
              <a:t>                  Tithes and offerings	                          		  9,600</a:t>
            </a:r>
          </a:p>
          <a:p>
            <a:pPr eaLnBrk="1" hangingPunct="1">
              <a:lnSpc>
                <a:spcPct val="80000"/>
              </a:lnSpc>
            </a:pPr>
            <a:r>
              <a:rPr lang="en-US" altLang="en-US" sz="1800" dirty="0">
                <a:cs typeface="Times New Roman" panose="02020603050405020304" pitchFamily="18" charset="0"/>
              </a:rPr>
              <a:t>Calculations: Using the married filing jointly status and the information above, calculate their 2020 taxes first using the standard deduction and then using itemized deductions.  Calculate their marginal tax rate and average tax rate on gross income. </a:t>
            </a:r>
          </a:p>
          <a:p>
            <a:pPr eaLnBrk="1" hangingPunct="1">
              <a:lnSpc>
                <a:spcPct val="80000"/>
              </a:lnSpc>
            </a:pPr>
            <a:r>
              <a:rPr lang="en-US" altLang="en-US" sz="1800" dirty="0">
                <a:cs typeface="Times New Roman" panose="02020603050405020304" pitchFamily="18" charset="0"/>
              </a:rPr>
              <a:t>Recommendations: Which way should they calculate their taxes? What could they do to reduce their taxes?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52400" y="533400"/>
            <a:ext cx="8763000" cy="1371600"/>
          </a:xfrm>
        </p:spPr>
        <p:txBody>
          <a:bodyPr/>
          <a:lstStyle/>
          <a:p>
            <a:pPr marL="342900" indent="-342900" algn="l" eaLnBrk="1" hangingPunct="1">
              <a:lnSpc>
                <a:spcPct val="80000"/>
              </a:lnSpc>
              <a:buFont typeface="Arial" panose="020B0604020202020204" pitchFamily="34" charset="0"/>
              <a:buChar char="•"/>
            </a:pPr>
            <a:r>
              <a:rPr lang="en-US" altLang="en-US" sz="1400" dirty="0">
                <a:cs typeface="Times New Roman" panose="02020603050405020304" pitchFamily="18" charset="0"/>
              </a:rPr>
              <a:t>They have 4 children, 3 16 and under and one a dependent in college. They contributed $5,000 to a traditional 401k, and $2,500 to a flexible spending plan.  They can only deduct medical bills above 7.5% of AGI.  Exemptions are $0 per person, the standard deduction for married filing jointly is $24,800, and the child tax credit is $2,000 per child 16 and under, and $500 per older dependent child. They paid $6,000 in state taxes and $4,500 in property taxes.</a:t>
            </a:r>
            <a:endParaRPr lang="en-US" altLang="en-US" sz="1200" dirty="0">
              <a:cs typeface="Times New Roman" panose="02020603050405020304" pitchFamily="18" charset="0"/>
            </a:endParaRPr>
          </a:p>
        </p:txBody>
      </p:sp>
      <p:sp>
        <p:nvSpPr>
          <p:cNvPr id="382979" name="Rectangle 3"/>
          <p:cNvSpPr>
            <a:spLocks noGrp="1" noChangeArrowheads="1"/>
          </p:cNvSpPr>
          <p:nvPr>
            <p:ph idx="1"/>
          </p:nvPr>
        </p:nvSpPr>
        <p:spPr>
          <a:xfrm>
            <a:off x="762000" y="1600200"/>
            <a:ext cx="7772400" cy="4876800"/>
          </a:xfrm>
        </p:spPr>
        <p:txBody>
          <a:bodyPr/>
          <a:lstStyle/>
          <a:p>
            <a:pPr eaLnBrk="1" hangingPunct="1">
              <a:lnSpc>
                <a:spcPct val="80000"/>
              </a:lnSpc>
              <a:buFontTx/>
              <a:buNone/>
            </a:pPr>
            <a:r>
              <a:rPr lang="en-US" altLang="en-US" b="1" dirty="0">
                <a:cs typeface="Times New Roman" panose="02020603050405020304" pitchFamily="18" charset="0"/>
              </a:rPr>
              <a:t>Calculations: Standard Deduction Method</a:t>
            </a:r>
            <a:endParaRPr lang="en-US" altLang="en-US" b="1" i="1" dirty="0">
              <a:cs typeface="Arial" panose="020B0604020202020204" pitchFamily="34" charset="0"/>
            </a:endParaRPr>
          </a:p>
          <a:p>
            <a:pPr lvl="1" eaLnBrk="1" hangingPunct="1">
              <a:lnSpc>
                <a:spcPct val="80000"/>
              </a:lnSpc>
            </a:pPr>
            <a:r>
              <a:rPr lang="en-US" altLang="en-US" sz="2000" dirty="0">
                <a:cs typeface="Times New Roman" panose="02020603050405020304" pitchFamily="18" charset="0"/>
              </a:rPr>
              <a:t>1. Income from all Sources            $90,000</a:t>
            </a:r>
          </a:p>
          <a:p>
            <a:pPr lvl="1" eaLnBrk="1" hangingPunct="1">
              <a:lnSpc>
                <a:spcPct val="80000"/>
              </a:lnSpc>
            </a:pPr>
            <a:r>
              <a:rPr lang="en-US" altLang="en-US" sz="2000" dirty="0">
                <a:cs typeface="Times New Roman" panose="02020603050405020304" pitchFamily="18" charset="0"/>
              </a:rPr>
              <a:t> Less 401k exclusion                         -5,000</a:t>
            </a:r>
          </a:p>
          <a:p>
            <a:pPr lvl="1" eaLnBrk="1" hangingPunct="1">
              <a:lnSpc>
                <a:spcPct val="80000"/>
              </a:lnSpc>
            </a:pPr>
            <a:r>
              <a:rPr lang="en-US" altLang="en-US" sz="2000" dirty="0">
                <a:cs typeface="Times New Roman" panose="02020603050405020304" pitchFamily="18" charset="0"/>
              </a:rPr>
              <a:t>= Gross Income                                85,000  </a:t>
            </a:r>
          </a:p>
          <a:p>
            <a:pPr lvl="1" eaLnBrk="1" hangingPunct="1">
              <a:lnSpc>
                <a:spcPct val="80000"/>
              </a:lnSpc>
            </a:pPr>
            <a:r>
              <a:rPr lang="en-US" altLang="en-US" sz="2000" dirty="0">
                <a:cs typeface="Times New Roman" panose="02020603050405020304" pitchFamily="18" charset="0"/>
              </a:rPr>
              <a:t>2.    Less Flexible Spending	            -2,500</a:t>
            </a:r>
          </a:p>
          <a:p>
            <a:pPr lvl="1" eaLnBrk="1" hangingPunct="1">
              <a:lnSpc>
                <a:spcPct val="80000"/>
              </a:lnSpc>
            </a:pPr>
            <a:r>
              <a:rPr lang="en-US" altLang="en-US" sz="2000" dirty="0">
                <a:cs typeface="Times New Roman" panose="02020603050405020304" pitchFamily="18" charset="0"/>
              </a:rPr>
              <a:t> = Adjusted Gross Income (AGI)     82,500</a:t>
            </a:r>
          </a:p>
          <a:p>
            <a:pPr lvl="1" eaLnBrk="1" hangingPunct="1">
              <a:lnSpc>
                <a:spcPct val="80000"/>
              </a:lnSpc>
            </a:pPr>
            <a:r>
              <a:rPr lang="en-US" altLang="en-US" sz="2000" dirty="0">
                <a:cs typeface="Times New Roman" panose="02020603050405020304" pitchFamily="18" charset="0"/>
              </a:rPr>
              <a:t>3.  Minus Standard Deduction        -24,800   </a:t>
            </a:r>
          </a:p>
          <a:p>
            <a:pPr lvl="2" eaLnBrk="1" hangingPunct="1">
              <a:lnSpc>
                <a:spcPct val="80000"/>
              </a:lnSpc>
            </a:pPr>
            <a:r>
              <a:rPr lang="en-US" altLang="en-US" sz="2000" dirty="0">
                <a:cs typeface="Times New Roman" panose="02020603050405020304" pitchFamily="18" charset="0"/>
              </a:rPr>
              <a:t>Equals Taxable income	            57,700 </a:t>
            </a:r>
          </a:p>
          <a:p>
            <a:pPr lvl="1" eaLnBrk="1" hangingPunct="1">
              <a:lnSpc>
                <a:spcPct val="80000"/>
              </a:lnSpc>
            </a:pPr>
            <a:r>
              <a:rPr lang="en-US" altLang="en-US" sz="2000" dirty="0">
                <a:cs typeface="Times New Roman" panose="02020603050405020304" pitchFamily="18" charset="0"/>
              </a:rPr>
              <a:t>4.  Look up tax in tax table:	</a:t>
            </a:r>
          </a:p>
          <a:p>
            <a:pPr lvl="1" eaLnBrk="1" hangingPunct="1">
              <a:lnSpc>
                <a:spcPct val="80000"/>
              </a:lnSpc>
            </a:pPr>
            <a:r>
              <a:rPr lang="en-US" altLang="en-US" sz="2000" dirty="0">
                <a:cs typeface="Times New Roman" panose="02020603050405020304" pitchFamily="18" charset="0"/>
              </a:rPr>
              <a:t>     Tax:    	            	1,975	10% on first $19,750</a:t>
            </a:r>
          </a:p>
          <a:p>
            <a:pPr lvl="1" eaLnBrk="1" hangingPunct="1">
              <a:lnSpc>
                <a:spcPct val="80000"/>
              </a:lnSpc>
            </a:pPr>
            <a:r>
              <a:rPr lang="en-US" altLang="en-US" sz="2000" dirty="0">
                <a:cs typeface="Times New Roman" panose="02020603050405020304" pitchFamily="18" charset="0"/>
              </a:rPr>
              <a:t>	                           	4</a:t>
            </a:r>
            <a:r>
              <a:rPr lang="en-US" altLang="en-US" sz="2000" u="sng" dirty="0">
                <a:cs typeface="Times New Roman" panose="02020603050405020304" pitchFamily="18" charset="0"/>
              </a:rPr>
              <a:t>,554</a:t>
            </a:r>
            <a:r>
              <a:rPr lang="en-US" altLang="en-US" sz="2000" dirty="0">
                <a:cs typeface="Times New Roman" panose="02020603050405020304" pitchFamily="18" charset="0"/>
              </a:rPr>
              <a:t>	12% on remainder</a:t>
            </a:r>
          </a:p>
          <a:p>
            <a:pPr lvl="1" eaLnBrk="1" hangingPunct="1">
              <a:lnSpc>
                <a:spcPct val="80000"/>
              </a:lnSpc>
            </a:pPr>
            <a:r>
              <a:rPr lang="en-US" altLang="en-US" sz="2000" dirty="0">
                <a:cs typeface="Times New Roman" panose="02020603050405020304" pitchFamily="18" charset="0"/>
              </a:rPr>
              <a:t>      Tentative tax   $6,529       </a:t>
            </a:r>
          </a:p>
          <a:p>
            <a:pPr lvl="1" eaLnBrk="1" hangingPunct="1">
              <a:lnSpc>
                <a:spcPct val="80000"/>
              </a:lnSpc>
            </a:pPr>
            <a:r>
              <a:rPr lang="en-US" altLang="en-US" sz="2000" dirty="0">
                <a:cs typeface="Times New Roman" panose="02020603050405020304" pitchFamily="18" charset="0"/>
              </a:rPr>
              <a:t>5. Child tax credit  -6</a:t>
            </a:r>
            <a:r>
              <a:rPr lang="en-US" altLang="en-US" sz="2000" u="sng" dirty="0">
                <a:cs typeface="Times New Roman" panose="02020603050405020304" pitchFamily="18" charset="0"/>
              </a:rPr>
              <a:t>,500</a:t>
            </a:r>
            <a:r>
              <a:rPr lang="en-US" altLang="en-US" sz="2000" dirty="0">
                <a:cs typeface="Times New Roman" panose="02020603050405020304" pitchFamily="18" charset="0"/>
              </a:rPr>
              <a:t>      (3 * $2,000) + $500 family credit)</a:t>
            </a:r>
          </a:p>
          <a:p>
            <a:pPr lvl="1" eaLnBrk="1" hangingPunct="1">
              <a:lnSpc>
                <a:spcPct val="80000"/>
              </a:lnSpc>
            </a:pPr>
            <a:r>
              <a:rPr lang="en-US" altLang="en-US" sz="2000" dirty="0">
                <a:cs typeface="Times New Roman" panose="02020603050405020304" pitchFamily="18" charset="0"/>
              </a:rPr>
              <a:t>6. Total Tax Due       $29</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2979">
                                            <p:txEl>
                                              <p:pRg st="0" end="0"/>
                                            </p:txEl>
                                          </p:spTgt>
                                        </p:tgtEl>
                                        <p:attrNameLst>
                                          <p:attrName>style.visibility</p:attrName>
                                        </p:attrNameLst>
                                      </p:cBhvr>
                                      <p:to>
                                        <p:strVal val="visible"/>
                                      </p:to>
                                    </p:set>
                                    <p:animEffect transition="in" filter="fade">
                                      <p:cBhvr>
                                        <p:cTn id="7" dur="500"/>
                                        <p:tgtEl>
                                          <p:spTgt spid="38297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2979">
                                            <p:txEl>
                                              <p:pRg st="1" end="1"/>
                                            </p:txEl>
                                          </p:spTgt>
                                        </p:tgtEl>
                                        <p:attrNameLst>
                                          <p:attrName>style.visibility</p:attrName>
                                        </p:attrNameLst>
                                      </p:cBhvr>
                                      <p:to>
                                        <p:strVal val="visible"/>
                                      </p:to>
                                    </p:set>
                                    <p:animEffect transition="in" filter="fade">
                                      <p:cBhvr>
                                        <p:cTn id="10" dur="500"/>
                                        <p:tgtEl>
                                          <p:spTgt spid="38297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2979">
                                            <p:txEl>
                                              <p:pRg st="2" end="2"/>
                                            </p:txEl>
                                          </p:spTgt>
                                        </p:tgtEl>
                                        <p:attrNameLst>
                                          <p:attrName>style.visibility</p:attrName>
                                        </p:attrNameLst>
                                      </p:cBhvr>
                                      <p:to>
                                        <p:strVal val="visible"/>
                                      </p:to>
                                    </p:set>
                                    <p:animEffect transition="in" filter="fade">
                                      <p:cBhvr>
                                        <p:cTn id="13" dur="500"/>
                                        <p:tgtEl>
                                          <p:spTgt spid="382979">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82979">
                                            <p:txEl>
                                              <p:pRg st="3" end="3"/>
                                            </p:txEl>
                                          </p:spTgt>
                                        </p:tgtEl>
                                        <p:attrNameLst>
                                          <p:attrName>style.visibility</p:attrName>
                                        </p:attrNameLst>
                                      </p:cBhvr>
                                      <p:to>
                                        <p:strVal val="visible"/>
                                      </p:to>
                                    </p:set>
                                    <p:animEffect transition="in" filter="fade">
                                      <p:cBhvr>
                                        <p:cTn id="18" dur="500"/>
                                        <p:tgtEl>
                                          <p:spTgt spid="38297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82979">
                                            <p:txEl>
                                              <p:pRg st="4" end="4"/>
                                            </p:txEl>
                                          </p:spTgt>
                                        </p:tgtEl>
                                        <p:attrNameLst>
                                          <p:attrName>style.visibility</p:attrName>
                                        </p:attrNameLst>
                                      </p:cBhvr>
                                      <p:to>
                                        <p:strVal val="visible"/>
                                      </p:to>
                                    </p:set>
                                    <p:animEffect transition="in" filter="fade">
                                      <p:cBhvr>
                                        <p:cTn id="21" dur="500"/>
                                        <p:tgtEl>
                                          <p:spTgt spid="382979">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82979">
                                            <p:txEl>
                                              <p:pRg st="5" end="5"/>
                                            </p:txEl>
                                          </p:spTgt>
                                        </p:tgtEl>
                                        <p:attrNameLst>
                                          <p:attrName>style.visibility</p:attrName>
                                        </p:attrNameLst>
                                      </p:cBhvr>
                                      <p:to>
                                        <p:strVal val="visible"/>
                                      </p:to>
                                    </p:set>
                                    <p:animEffect transition="in" filter="fade">
                                      <p:cBhvr>
                                        <p:cTn id="26" dur="500"/>
                                        <p:tgtEl>
                                          <p:spTgt spid="382979">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82979">
                                            <p:txEl>
                                              <p:pRg st="6" end="6"/>
                                            </p:txEl>
                                          </p:spTgt>
                                        </p:tgtEl>
                                        <p:attrNameLst>
                                          <p:attrName>style.visibility</p:attrName>
                                        </p:attrNameLst>
                                      </p:cBhvr>
                                      <p:to>
                                        <p:strVal val="visible"/>
                                      </p:to>
                                    </p:set>
                                    <p:animEffect transition="in" filter="fade">
                                      <p:cBhvr>
                                        <p:cTn id="29" dur="500"/>
                                        <p:tgtEl>
                                          <p:spTgt spid="382979">
                                            <p:txEl>
                                              <p:pRg st="6" end="6"/>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2979">
                                            <p:txEl>
                                              <p:pRg st="7" end="7"/>
                                            </p:txEl>
                                          </p:spTgt>
                                        </p:tgtEl>
                                        <p:attrNameLst>
                                          <p:attrName>style.visibility</p:attrName>
                                        </p:attrNameLst>
                                      </p:cBhvr>
                                      <p:to>
                                        <p:strVal val="visible"/>
                                      </p:to>
                                    </p:set>
                                    <p:animEffect transition="in" filter="fade">
                                      <p:cBhvr>
                                        <p:cTn id="34" dur="500"/>
                                        <p:tgtEl>
                                          <p:spTgt spid="382979">
                                            <p:txEl>
                                              <p:pRg st="7" end="7"/>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82979">
                                            <p:txEl>
                                              <p:pRg st="8" end="8"/>
                                            </p:txEl>
                                          </p:spTgt>
                                        </p:tgtEl>
                                        <p:attrNameLst>
                                          <p:attrName>style.visibility</p:attrName>
                                        </p:attrNameLst>
                                      </p:cBhvr>
                                      <p:to>
                                        <p:strVal val="visible"/>
                                      </p:to>
                                    </p:set>
                                    <p:animEffect transition="in" filter="fade">
                                      <p:cBhvr>
                                        <p:cTn id="39" dur="500"/>
                                        <p:tgtEl>
                                          <p:spTgt spid="382979">
                                            <p:txEl>
                                              <p:pRg st="8" end="8"/>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82979">
                                            <p:txEl>
                                              <p:pRg st="9" end="9"/>
                                            </p:txEl>
                                          </p:spTgt>
                                        </p:tgtEl>
                                        <p:attrNameLst>
                                          <p:attrName>style.visibility</p:attrName>
                                        </p:attrNameLst>
                                      </p:cBhvr>
                                      <p:to>
                                        <p:strVal val="visible"/>
                                      </p:to>
                                    </p:set>
                                    <p:animEffect transition="in" filter="fade">
                                      <p:cBhvr>
                                        <p:cTn id="44" dur="500"/>
                                        <p:tgtEl>
                                          <p:spTgt spid="382979">
                                            <p:txEl>
                                              <p:pRg st="9" end="9"/>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2979">
                                            <p:txEl>
                                              <p:pRg st="10" end="10"/>
                                            </p:txEl>
                                          </p:spTgt>
                                        </p:tgtEl>
                                        <p:attrNameLst>
                                          <p:attrName>style.visibility</p:attrName>
                                        </p:attrNameLst>
                                      </p:cBhvr>
                                      <p:to>
                                        <p:strVal val="visible"/>
                                      </p:to>
                                    </p:set>
                                    <p:animEffect transition="in" filter="fade">
                                      <p:cBhvr>
                                        <p:cTn id="47" dur="500"/>
                                        <p:tgtEl>
                                          <p:spTgt spid="382979">
                                            <p:txEl>
                                              <p:pRg st="10" end="1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82979">
                                            <p:txEl>
                                              <p:pRg st="11" end="11"/>
                                            </p:txEl>
                                          </p:spTgt>
                                        </p:tgtEl>
                                        <p:attrNameLst>
                                          <p:attrName>style.visibility</p:attrName>
                                        </p:attrNameLst>
                                      </p:cBhvr>
                                      <p:to>
                                        <p:strVal val="visible"/>
                                      </p:to>
                                    </p:set>
                                    <p:animEffect transition="in" filter="fade">
                                      <p:cBhvr>
                                        <p:cTn id="50" dur="500"/>
                                        <p:tgtEl>
                                          <p:spTgt spid="382979">
                                            <p:txEl>
                                              <p:pRg st="11" end="11"/>
                                            </p:txEl>
                                          </p:spTgt>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82979">
                                            <p:txEl>
                                              <p:pRg st="12" end="12"/>
                                            </p:txEl>
                                          </p:spTgt>
                                        </p:tgtEl>
                                        <p:attrNameLst>
                                          <p:attrName>style.visibility</p:attrName>
                                        </p:attrNameLst>
                                      </p:cBhvr>
                                      <p:to>
                                        <p:strVal val="visible"/>
                                      </p:to>
                                    </p:set>
                                    <p:animEffect transition="in" filter="fade">
                                      <p:cBhvr>
                                        <p:cTn id="55" dur="500"/>
                                        <p:tgtEl>
                                          <p:spTgt spid="382979">
                                            <p:txEl>
                                              <p:pRg st="12" end="12"/>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82979">
                                            <p:txEl>
                                              <p:pRg st="13" end="13"/>
                                            </p:txEl>
                                          </p:spTgt>
                                        </p:tgtEl>
                                        <p:attrNameLst>
                                          <p:attrName>style.visibility</p:attrName>
                                        </p:attrNameLst>
                                      </p:cBhvr>
                                      <p:to>
                                        <p:strVal val="visible"/>
                                      </p:to>
                                    </p:set>
                                    <p:animEffect transition="in" filter="fade">
                                      <p:cBhvr>
                                        <p:cTn id="60" dur="500"/>
                                        <p:tgtEl>
                                          <p:spTgt spid="38297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9" grpId="0" uiExpand="1" build="p" bldLvl="4"/>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extBox 1"/>
          <p:cNvSpPr txBox="1"/>
          <p:nvPr/>
        </p:nvSpPr>
        <p:spPr>
          <a:xfrm>
            <a:off x="457200" y="1371600"/>
            <a:ext cx="2819400" cy="1754326"/>
          </a:xfrm>
          <a:prstGeom prst="rect">
            <a:avLst/>
          </a:prstGeom>
          <a:noFill/>
        </p:spPr>
        <p:txBody>
          <a:bodyPr wrap="square" rtlCol="0">
            <a:spAutoFit/>
          </a:bodyPr>
          <a:lstStyle/>
          <a:p>
            <a:r>
              <a:rPr lang="en-US" sz="1800" dirty="0"/>
              <a:t>To help you with understanding taxes, we have prepared a </a:t>
            </a:r>
            <a:r>
              <a:rPr lang="en-US" sz="1800" dirty="0">
                <a:hlinkClick r:id="rId2"/>
              </a:rPr>
              <a:t>Federal Tax Liability Worksheet </a:t>
            </a:r>
            <a:r>
              <a:rPr lang="en-US" sz="1800" dirty="0"/>
              <a:t>(LT39).  It may be helpful for the  Standard Deduction</a:t>
            </a:r>
          </a:p>
        </p:txBody>
      </p:sp>
      <p:pic>
        <p:nvPicPr>
          <p:cNvPr id="4" name="Picture 3"/>
          <p:cNvPicPr>
            <a:picLocks noChangeAspect="1"/>
          </p:cNvPicPr>
          <p:nvPr/>
        </p:nvPicPr>
        <p:blipFill>
          <a:blip r:embed="rId3"/>
          <a:stretch>
            <a:fillRect/>
          </a:stretch>
        </p:blipFill>
        <p:spPr>
          <a:xfrm>
            <a:off x="3505200" y="76200"/>
            <a:ext cx="5562600" cy="6705600"/>
          </a:xfrm>
          <a:prstGeom prst="rect">
            <a:avLst/>
          </a:prstGeom>
        </p:spPr>
      </p:pic>
    </p:spTree>
    <p:extLst>
      <p:ext uri="{BB962C8B-B14F-4D97-AF65-F5344CB8AC3E}">
        <p14:creationId xmlns:p14="http://schemas.microsoft.com/office/powerpoint/2010/main" val="27183871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52400" y="690772"/>
            <a:ext cx="8839200" cy="757028"/>
          </a:xfrm>
        </p:spPr>
        <p:txBody>
          <a:bodyPr/>
          <a:lstStyle/>
          <a:p>
            <a:pPr algn="just" eaLnBrk="1" hangingPunct="1">
              <a:lnSpc>
                <a:spcPct val="80000"/>
              </a:lnSpc>
            </a:pPr>
            <a:r>
              <a:rPr lang="en-US" altLang="en-US" sz="1400" dirty="0">
                <a:cs typeface="Times New Roman" panose="02020603050405020304" pitchFamily="18" charset="0"/>
              </a:rPr>
              <a:t>They have 4 children, 3 16 and under and one a dependent in college. They contributed $5,000 to a traditional 401k, and $2,500 to a flexible spending plan.  They can only deduct medical bills above 7.5% of AGI.  Exemptions are $0 per person, the standard deduction for married filing jointly is $24,800, and the child tax credit is $2,000 per child 16 and under, and $500 per older dependent child. They paid $6,000 in state taxes and $4,500 in property taxes.</a:t>
            </a:r>
          </a:p>
        </p:txBody>
      </p:sp>
      <p:sp>
        <p:nvSpPr>
          <p:cNvPr id="47108" name="Rectangle 3"/>
          <p:cNvSpPr>
            <a:spLocks noGrp="1" noChangeArrowheads="1"/>
          </p:cNvSpPr>
          <p:nvPr>
            <p:ph idx="1"/>
          </p:nvPr>
        </p:nvSpPr>
        <p:spPr>
          <a:xfrm>
            <a:off x="685800" y="1371600"/>
            <a:ext cx="7848600" cy="5334000"/>
          </a:xfrm>
        </p:spPr>
        <p:txBody>
          <a:bodyPr/>
          <a:lstStyle/>
          <a:p>
            <a:pPr lvl="1" eaLnBrk="1" hangingPunct="1">
              <a:lnSpc>
                <a:spcPct val="75000"/>
              </a:lnSpc>
              <a:buFontTx/>
              <a:buNone/>
            </a:pPr>
            <a:r>
              <a:rPr lang="en-US" altLang="en-US" sz="2000" b="1" dirty="0">
                <a:cs typeface="Times New Roman" panose="02020603050405020304" pitchFamily="18" charset="0"/>
              </a:rPr>
              <a:t>Calculations:  Itemized Deduction Method</a:t>
            </a:r>
            <a:endParaRPr lang="en-US" altLang="en-US" sz="2000" b="1" i="1" dirty="0">
              <a:cs typeface="Arial" panose="020B0604020202020204" pitchFamily="34" charset="0"/>
            </a:endParaRPr>
          </a:p>
          <a:p>
            <a:pPr lvl="1" eaLnBrk="1" hangingPunct="1">
              <a:lnSpc>
                <a:spcPct val="75000"/>
              </a:lnSpc>
            </a:pPr>
            <a:r>
              <a:rPr lang="en-US" altLang="en-US" sz="2000" dirty="0">
                <a:cs typeface="Times New Roman" panose="02020603050405020304" pitchFamily="18" charset="0"/>
              </a:rPr>
              <a:t>1. Gross Income (Earned + Interest – 401k exclusion)  $85,000</a:t>
            </a:r>
          </a:p>
          <a:p>
            <a:pPr lvl="1" eaLnBrk="1" hangingPunct="1">
              <a:lnSpc>
                <a:spcPct val="75000"/>
              </a:lnSpc>
            </a:pPr>
            <a:r>
              <a:rPr lang="en-US" altLang="en-US" sz="2000" dirty="0">
                <a:cs typeface="Times New Roman" panose="02020603050405020304" pitchFamily="18" charset="0"/>
              </a:rPr>
              <a:t>less Flexible Spending (adjustments)                                -2,500</a:t>
            </a:r>
          </a:p>
          <a:p>
            <a:pPr lvl="1" eaLnBrk="1" hangingPunct="1">
              <a:lnSpc>
                <a:spcPct val="75000"/>
              </a:lnSpc>
            </a:pPr>
            <a:r>
              <a:rPr lang="en-US" altLang="en-US" sz="2000" dirty="0">
                <a:cs typeface="Times New Roman" panose="02020603050405020304" pitchFamily="18" charset="0"/>
              </a:rPr>
              <a:t>2. Adjusted Gross Income                                                 82,500</a:t>
            </a:r>
          </a:p>
          <a:p>
            <a:pPr lvl="1" eaLnBrk="1" hangingPunct="1">
              <a:lnSpc>
                <a:spcPct val="75000"/>
              </a:lnSpc>
            </a:pPr>
            <a:r>
              <a:rPr lang="en-US" altLang="en-US" sz="2000" dirty="0">
                <a:cs typeface="Times New Roman" panose="02020603050405020304" pitchFamily="18" charset="0"/>
              </a:rPr>
              <a:t>3. Deductions	</a:t>
            </a:r>
          </a:p>
          <a:p>
            <a:pPr lvl="1" eaLnBrk="1" hangingPunct="1">
              <a:lnSpc>
                <a:spcPct val="75000"/>
              </a:lnSpc>
            </a:pPr>
            <a:r>
              <a:rPr lang="en-US" altLang="en-US" sz="2000" dirty="0">
                <a:cs typeface="Times New Roman" panose="02020603050405020304" pitchFamily="18" charset="0"/>
              </a:rPr>
              <a:t>	Home Mortgage Interest	6,800</a:t>
            </a:r>
          </a:p>
          <a:p>
            <a:pPr lvl="1" eaLnBrk="1" hangingPunct="1">
              <a:lnSpc>
                <a:spcPct val="75000"/>
              </a:lnSpc>
            </a:pPr>
            <a:r>
              <a:rPr lang="en-US" altLang="en-US" sz="2000" dirty="0">
                <a:cs typeface="Times New Roman" panose="02020603050405020304" pitchFamily="18" charset="0"/>
              </a:rPr>
              <a:t>	Medical Expenses	2,876  ($9,063-(82,500*.075)</a:t>
            </a:r>
          </a:p>
          <a:p>
            <a:pPr lvl="1" eaLnBrk="1" hangingPunct="1">
              <a:lnSpc>
                <a:spcPct val="75000"/>
              </a:lnSpc>
            </a:pPr>
            <a:r>
              <a:rPr lang="en-US" altLang="en-US" sz="2000" dirty="0">
                <a:cs typeface="Times New Roman" panose="02020603050405020304" pitchFamily="18" charset="0"/>
              </a:rPr>
              <a:t>    State and local taxes        10,000  ($10,000 max)</a:t>
            </a:r>
          </a:p>
          <a:p>
            <a:pPr lvl="1" eaLnBrk="1" hangingPunct="1">
              <a:lnSpc>
                <a:spcPct val="75000"/>
              </a:lnSpc>
            </a:pPr>
            <a:r>
              <a:rPr lang="en-US" altLang="en-US" sz="2000" dirty="0">
                <a:cs typeface="Times New Roman" panose="02020603050405020304" pitchFamily="18" charset="0"/>
              </a:rPr>
              <a:t>	Tithing	                             </a:t>
            </a:r>
            <a:r>
              <a:rPr lang="en-US" altLang="en-US" sz="2000" u="sng" dirty="0">
                <a:cs typeface="Times New Roman" panose="02020603050405020304" pitchFamily="18" charset="0"/>
              </a:rPr>
              <a:t>9,600</a:t>
            </a:r>
            <a:endParaRPr lang="en-US" altLang="en-US" sz="2000" dirty="0">
              <a:cs typeface="Times New Roman" panose="02020603050405020304" pitchFamily="18" charset="0"/>
            </a:endParaRPr>
          </a:p>
          <a:p>
            <a:pPr lvl="2" eaLnBrk="1" hangingPunct="1">
              <a:lnSpc>
                <a:spcPct val="75000"/>
              </a:lnSpc>
            </a:pPr>
            <a:r>
              <a:rPr lang="en-US" altLang="en-US" sz="2000" dirty="0">
                <a:cs typeface="Times New Roman" panose="02020603050405020304" pitchFamily="18" charset="0"/>
              </a:rPr>
              <a:t>Total Deductions                                              29,276</a:t>
            </a:r>
          </a:p>
          <a:p>
            <a:pPr lvl="3" eaLnBrk="1" hangingPunct="1">
              <a:lnSpc>
                <a:spcPct val="75000"/>
              </a:lnSpc>
            </a:pPr>
            <a:r>
              <a:rPr lang="en-US" altLang="en-US" sz="2000" dirty="0">
                <a:cs typeface="Times New Roman" panose="02020603050405020304" pitchFamily="18" charset="0"/>
              </a:rPr>
              <a:t>Equals Taxable income	                                53,225</a:t>
            </a:r>
          </a:p>
          <a:p>
            <a:pPr lvl="1" eaLnBrk="1" hangingPunct="1">
              <a:lnSpc>
                <a:spcPct val="75000"/>
              </a:lnSpc>
            </a:pPr>
            <a:r>
              <a:rPr lang="en-US" altLang="en-US" sz="2000" dirty="0">
                <a:cs typeface="Times New Roman" panose="02020603050405020304" pitchFamily="18" charset="0"/>
              </a:rPr>
              <a:t>4.  Look up Tax in Table     	1,975       10% on first $19,750</a:t>
            </a:r>
          </a:p>
          <a:p>
            <a:pPr lvl="1" eaLnBrk="1" hangingPunct="1">
              <a:lnSpc>
                <a:spcPct val="75000"/>
              </a:lnSpc>
            </a:pPr>
            <a:r>
              <a:rPr lang="en-US" altLang="en-US" sz="2000" dirty="0">
                <a:cs typeface="Times New Roman" panose="02020603050405020304" pitchFamily="18" charset="0"/>
              </a:rPr>
              <a:t>	</a:t>
            </a:r>
            <a:r>
              <a:rPr lang="en-US" altLang="en-US" sz="1600" dirty="0"/>
              <a:t>$55,287-19,750 *.12</a:t>
            </a:r>
            <a:r>
              <a:rPr lang="en-US" altLang="en-US" sz="2000" dirty="0">
                <a:cs typeface="Times New Roman" panose="02020603050405020304" pitchFamily="18" charset="0"/>
              </a:rPr>
              <a:t>		4</a:t>
            </a:r>
            <a:r>
              <a:rPr lang="en-US" altLang="en-US" sz="2000" u="sng" dirty="0">
                <a:cs typeface="Times New Roman" panose="02020603050405020304" pitchFamily="18" charset="0"/>
              </a:rPr>
              <a:t>,017</a:t>
            </a:r>
            <a:r>
              <a:rPr lang="en-US" altLang="en-US" sz="2000" dirty="0">
                <a:cs typeface="Times New Roman" panose="02020603050405020304" pitchFamily="18" charset="0"/>
              </a:rPr>
              <a:t>        12% on remainder</a:t>
            </a:r>
          </a:p>
          <a:p>
            <a:pPr lvl="1" eaLnBrk="1" hangingPunct="1">
              <a:lnSpc>
                <a:spcPct val="75000"/>
              </a:lnSpc>
            </a:pPr>
            <a:r>
              <a:rPr lang="en-US" altLang="en-US" sz="2000" dirty="0">
                <a:cs typeface="Times New Roman" panose="02020603050405020304" pitchFamily="18" charset="0"/>
              </a:rPr>
              <a:t>   Calculated tentative tax   $5.992</a:t>
            </a:r>
            <a:r>
              <a:rPr lang="en-US" altLang="en-US" sz="2000" dirty="0"/>
              <a:t>   </a:t>
            </a:r>
          </a:p>
          <a:p>
            <a:pPr lvl="1" eaLnBrk="1" hangingPunct="1">
              <a:lnSpc>
                <a:spcPct val="75000"/>
              </a:lnSpc>
            </a:pPr>
            <a:r>
              <a:rPr lang="en-US" altLang="en-US" sz="2000" dirty="0"/>
              <a:t>5. Child tax credit               </a:t>
            </a:r>
            <a:r>
              <a:rPr lang="en-US" altLang="en-US" sz="2000" u="sng" dirty="0"/>
              <a:t>-6,500</a:t>
            </a:r>
            <a:r>
              <a:rPr lang="en-US" altLang="en-US" sz="2000" dirty="0"/>
              <a:t>        (2,000 * 3, $500 * 1)</a:t>
            </a:r>
          </a:p>
          <a:p>
            <a:pPr lvl="1" eaLnBrk="1" hangingPunct="1">
              <a:lnSpc>
                <a:spcPct val="75000"/>
              </a:lnSpc>
            </a:pPr>
            <a:r>
              <a:rPr lang="en-US" altLang="en-US" sz="2000" dirty="0"/>
              <a:t>6. Total Taxes (Refund)       -$508</a:t>
            </a:r>
          </a:p>
          <a:p>
            <a:pPr lvl="2" eaLnBrk="1" hangingPunct="1">
              <a:lnSpc>
                <a:spcPct val="80000"/>
              </a:lnSpc>
            </a:pPr>
            <a:r>
              <a:rPr lang="en-US" altLang="en-US" sz="2000" dirty="0"/>
              <a:t>Since $1,400 per child is refundable, he will get a refund of the $508.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10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108">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710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7108">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710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10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7108">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7108">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47108">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7108">
                                            <p:txEl>
                                              <p:pRg st="10" end="1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7108">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7108">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7108">
                                            <p:txEl>
                                              <p:pRg st="13" end="13"/>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47108">
                                            <p:txEl>
                                              <p:pRg st="14" end="1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7108">
                                            <p:txEl>
                                              <p:pRg st="15" end="15"/>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7108">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371600"/>
            <a:ext cx="2819400" cy="1754326"/>
          </a:xfrm>
          <a:prstGeom prst="rect">
            <a:avLst/>
          </a:prstGeom>
          <a:noFill/>
        </p:spPr>
        <p:txBody>
          <a:bodyPr wrap="square" rtlCol="0">
            <a:spAutoFit/>
          </a:bodyPr>
          <a:lstStyle/>
          <a:p>
            <a:r>
              <a:rPr lang="en-US" sz="1800" dirty="0"/>
              <a:t>To help you with understanding taxes, we have prepared a </a:t>
            </a:r>
            <a:r>
              <a:rPr lang="en-US" sz="1800" dirty="0">
                <a:hlinkClick r:id="rId2"/>
              </a:rPr>
              <a:t>Federal Tax Liability Worksheet </a:t>
            </a:r>
            <a:r>
              <a:rPr lang="en-US" sz="1800" dirty="0"/>
              <a:t>(LT39).  It may be helpful for your Itemized Deductions</a:t>
            </a:r>
          </a:p>
        </p:txBody>
      </p:sp>
      <p:pic>
        <p:nvPicPr>
          <p:cNvPr id="3" name="Picture 2"/>
          <p:cNvPicPr>
            <a:picLocks noChangeAspect="1"/>
          </p:cNvPicPr>
          <p:nvPr/>
        </p:nvPicPr>
        <p:blipFill>
          <a:blip r:embed="rId3"/>
          <a:stretch>
            <a:fillRect/>
          </a:stretch>
        </p:blipFill>
        <p:spPr>
          <a:xfrm>
            <a:off x="3657600" y="152400"/>
            <a:ext cx="5410200" cy="6705600"/>
          </a:xfrm>
          <a:prstGeom prst="rect">
            <a:avLst/>
          </a:prstGeom>
        </p:spPr>
      </p:pic>
    </p:spTree>
    <p:extLst>
      <p:ext uri="{BB962C8B-B14F-4D97-AF65-F5344CB8AC3E}">
        <p14:creationId xmlns:p14="http://schemas.microsoft.com/office/powerpoint/2010/main" val="41552045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304800" y="625225"/>
            <a:ext cx="8229600" cy="967289"/>
          </a:xfrm>
        </p:spPr>
        <p:txBody>
          <a:bodyPr/>
          <a:lstStyle/>
          <a:p>
            <a:pPr algn="just" eaLnBrk="1" hangingPunct="1">
              <a:lnSpc>
                <a:spcPct val="80000"/>
              </a:lnSpc>
            </a:pPr>
            <a:r>
              <a:rPr lang="en-US" altLang="en-US" sz="1400" dirty="0">
                <a:cs typeface="Times New Roman" panose="02020603050405020304" pitchFamily="18" charset="0"/>
              </a:rPr>
              <a:t>They have 4 children, 3 16 and under and one a dependent in college. They contributed $5,000 to a traditional 401k, and $2,500 to a flexible spending plan.  They can only deduct medical bills above 7.5% of AGI.  Exemptions are $0 per person, the standard deduction for married filing jointly is $24,800, and the child tax credit is $2,000 per child 16 and under, and $500 per older dependent child. They paid $6,000 in state taxes and $4,500 in property taxes.</a:t>
            </a:r>
          </a:p>
        </p:txBody>
      </p:sp>
      <p:sp>
        <p:nvSpPr>
          <p:cNvPr id="48132" name="Rectangle 3"/>
          <p:cNvSpPr>
            <a:spLocks noGrp="1" noChangeArrowheads="1"/>
          </p:cNvSpPr>
          <p:nvPr>
            <p:ph idx="1"/>
          </p:nvPr>
        </p:nvSpPr>
        <p:spPr>
          <a:xfrm>
            <a:off x="914400" y="1676400"/>
            <a:ext cx="7288213" cy="4114800"/>
          </a:xfrm>
        </p:spPr>
        <p:txBody>
          <a:bodyPr/>
          <a:lstStyle/>
          <a:p>
            <a:pPr eaLnBrk="1" hangingPunct="1"/>
            <a:r>
              <a:rPr lang="en-US" altLang="en-US" dirty="0"/>
              <a:t>Calculations: Calculate their marginal and average tax rate on gross income.</a:t>
            </a:r>
          </a:p>
          <a:p>
            <a:pPr lvl="1" eaLnBrk="1" hangingPunct="1"/>
            <a:r>
              <a:rPr lang="en-US" altLang="en-US" dirty="0"/>
              <a:t>Their marginal tax rate, the tax rate they would pay on each new dollar of income is 12% for both the standard and itemized deduction calculation</a:t>
            </a:r>
          </a:p>
          <a:p>
            <a:pPr lvl="1" eaLnBrk="1" hangingPunct="1"/>
            <a:r>
              <a:rPr lang="en-US" altLang="en-US" dirty="0"/>
              <a:t>Their average tax rate, the rate they actually pay in taxes is their taxes divided by their gross income.</a:t>
            </a:r>
          </a:p>
          <a:p>
            <a:pPr lvl="2" eaLnBrk="1" hangingPunct="1"/>
            <a:r>
              <a:rPr lang="en-US" altLang="en-US" dirty="0"/>
              <a:t>Standard deduction = $29/85,000 = 0.03%</a:t>
            </a:r>
          </a:p>
          <a:p>
            <a:pPr lvl="2" eaLnBrk="1" hangingPunct="1"/>
            <a:r>
              <a:rPr lang="en-US" altLang="en-US" dirty="0"/>
              <a:t>Itemized deduction = $0/$85,000 = 0%</a:t>
            </a:r>
          </a:p>
          <a:p>
            <a:pPr lvl="2" eaLnBrk="1" hangingPunct="1"/>
            <a:endParaRPr lang="en-US" altLang="en-US" dirty="0"/>
          </a:p>
          <a:p>
            <a:pPr lvl="1" eaLnBrk="1" hangingPunct="1"/>
            <a:r>
              <a:rPr lang="en-US" altLang="en-US" dirty="0"/>
              <a:t>As a check, </a:t>
            </a:r>
            <a:r>
              <a:rPr lang="en-US" altLang="en-US" dirty="0">
                <a:hlinkClick r:id="rId2"/>
              </a:rPr>
              <a:t>Federal Tax Worksheet </a:t>
            </a:r>
            <a:r>
              <a:rPr lang="en-US" altLang="en-US" dirty="0"/>
              <a:t>(LT39) may be helpful.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3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3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3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13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13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a:t>Case Study </a:t>
            </a:r>
            <a:r>
              <a:rPr lang="en-US" altLang="en-US" sz="2400"/>
              <a:t>(continued)</a:t>
            </a:r>
          </a:p>
        </p:txBody>
      </p:sp>
      <p:sp>
        <p:nvSpPr>
          <p:cNvPr id="49156" name="Rectangle 3"/>
          <p:cNvSpPr>
            <a:spLocks noGrp="1" noChangeArrowheads="1"/>
          </p:cNvSpPr>
          <p:nvPr>
            <p:ph idx="1"/>
          </p:nvPr>
        </p:nvSpPr>
        <p:spPr>
          <a:xfrm>
            <a:off x="914400" y="1600200"/>
            <a:ext cx="7288213" cy="5181600"/>
          </a:xfrm>
        </p:spPr>
        <p:txBody>
          <a:bodyPr/>
          <a:lstStyle/>
          <a:p>
            <a:pPr eaLnBrk="1" hangingPunct="1"/>
            <a:r>
              <a:rPr lang="en-US" altLang="en-US" dirty="0"/>
              <a:t>Recommendations</a:t>
            </a:r>
          </a:p>
          <a:p>
            <a:pPr lvl="1" eaLnBrk="1" hangingPunct="1"/>
            <a:r>
              <a:rPr lang="en-US" altLang="en-US" dirty="0"/>
              <a:t>Insights:</a:t>
            </a:r>
          </a:p>
          <a:p>
            <a:pPr lvl="2" eaLnBrk="1" hangingPunct="1"/>
            <a:r>
              <a:rPr lang="en-US" altLang="en-US" dirty="0"/>
              <a:t>Using the Itemized ($-508) versus the standard deduction ($29) nets a savings of $537 over the standard deduction.  Matt and Janina should use the itemized method as they have more money for their goals</a:t>
            </a:r>
          </a:p>
          <a:p>
            <a:pPr lvl="1" eaLnBrk="1" hangingPunct="1"/>
            <a:r>
              <a:rPr lang="en-US" altLang="en-US" dirty="0"/>
              <a:t>Recommendations:</a:t>
            </a:r>
          </a:p>
          <a:p>
            <a:pPr lvl="2" eaLnBrk="1" hangingPunct="1"/>
            <a:r>
              <a:rPr lang="en-US" altLang="en-US" dirty="0"/>
              <a:t>There are lots of different answers you could give to reduce their taxes; however, you do not have specific data in the case that leads to any specific recommendation.  Following are a few assumptions and ideas: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15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sz="4400"/>
              <a:t>Case Study </a:t>
            </a:r>
            <a:r>
              <a:rPr lang="en-US" altLang="en-US" sz="3200"/>
              <a:t>(continued)</a:t>
            </a:r>
          </a:p>
        </p:txBody>
      </p:sp>
      <p:sp>
        <p:nvSpPr>
          <p:cNvPr id="50180" name="Rectangle 3"/>
          <p:cNvSpPr>
            <a:spLocks noGrp="1" noChangeArrowheads="1"/>
          </p:cNvSpPr>
          <p:nvPr>
            <p:ph idx="1"/>
          </p:nvPr>
        </p:nvSpPr>
        <p:spPr>
          <a:xfrm>
            <a:off x="914400" y="1600200"/>
            <a:ext cx="7288213" cy="5181600"/>
          </a:xfrm>
        </p:spPr>
        <p:txBody>
          <a:bodyPr/>
          <a:lstStyle/>
          <a:p>
            <a:pPr lvl="1" eaLnBrk="1" hangingPunct="1">
              <a:lnSpc>
                <a:spcPct val="90000"/>
              </a:lnSpc>
            </a:pPr>
            <a:r>
              <a:rPr lang="en-US" altLang="en-US" dirty="0"/>
              <a:t>1.  Maximize Deductions</a:t>
            </a:r>
          </a:p>
          <a:p>
            <a:pPr lvl="2" eaLnBrk="1" hangingPunct="1">
              <a:lnSpc>
                <a:spcPct val="90000"/>
              </a:lnSpc>
              <a:spcBef>
                <a:spcPts val="400"/>
              </a:spcBef>
            </a:pPr>
            <a:r>
              <a:rPr lang="en-US" altLang="en-US" dirty="0"/>
              <a:t>They should keep records of their home interest payments, state and local taxes(up to $10,000) and property taxes which are deductible.  Property taxes were not in the case</a:t>
            </a:r>
          </a:p>
          <a:p>
            <a:pPr lvl="2" eaLnBrk="1" hangingPunct="1">
              <a:lnSpc>
                <a:spcPct val="90000"/>
              </a:lnSpc>
              <a:spcBef>
                <a:spcPts val="400"/>
              </a:spcBef>
            </a:pPr>
            <a:r>
              <a:rPr lang="en-US" altLang="en-US" dirty="0"/>
              <a:t>If they are involved in charity, they could deduct the miles they drive to and from the charity</a:t>
            </a:r>
          </a:p>
          <a:p>
            <a:pPr lvl="2" eaLnBrk="1" hangingPunct="1">
              <a:lnSpc>
                <a:spcPct val="90000"/>
              </a:lnSpc>
              <a:spcBef>
                <a:spcPts val="400"/>
              </a:spcBef>
            </a:pPr>
            <a:r>
              <a:rPr lang="en-US" altLang="en-US" dirty="0"/>
              <a:t>If they have non-cash contributions such as donations to Deseret Industries or Goodwill, they could keep good records of these donations</a:t>
            </a:r>
          </a:p>
          <a:p>
            <a:pPr lvl="2" eaLnBrk="1" hangingPunct="1">
              <a:lnSpc>
                <a:spcPct val="90000"/>
              </a:lnSpc>
              <a:spcBef>
                <a:spcPts val="400"/>
              </a:spcBef>
            </a:pPr>
            <a:r>
              <a:rPr lang="en-US" altLang="en-US" dirty="0"/>
              <a:t>If they have appreciated financial assets they could contribute these to charity instead of cash, reducing taxes paid, increasing deductions and eliminating capital gains taxes</a:t>
            </a:r>
          </a:p>
          <a:p>
            <a:pPr lvl="2" eaLnBrk="1" hangingPunct="1">
              <a:lnSpc>
                <a:spcPct val="90000"/>
              </a:lnSpc>
              <a:spcBef>
                <a:spcPts val="400"/>
              </a:spcBef>
            </a:pPr>
            <a:r>
              <a:rPr lang="en-US" altLang="en-US" dirty="0"/>
              <a:t>They could keep having kids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8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en-US"/>
              <a:t>Case Study </a:t>
            </a:r>
            <a:r>
              <a:rPr lang="en-US" altLang="en-US" sz="2400"/>
              <a:t>(continued)</a:t>
            </a:r>
          </a:p>
        </p:txBody>
      </p:sp>
      <p:sp>
        <p:nvSpPr>
          <p:cNvPr id="51204" name="Rectangle 3"/>
          <p:cNvSpPr>
            <a:spLocks noGrp="1" noChangeArrowheads="1"/>
          </p:cNvSpPr>
          <p:nvPr>
            <p:ph idx="1"/>
          </p:nvPr>
        </p:nvSpPr>
        <p:spPr>
          <a:xfrm>
            <a:off x="941388" y="1600200"/>
            <a:ext cx="7288212" cy="5181600"/>
          </a:xfrm>
        </p:spPr>
        <p:txBody>
          <a:bodyPr/>
          <a:lstStyle/>
          <a:p>
            <a:pPr lvl="1" eaLnBrk="1" hangingPunct="1"/>
            <a:r>
              <a:rPr lang="en-US" altLang="en-US" dirty="0"/>
              <a:t>2. Minimize Taxes Owed</a:t>
            </a:r>
          </a:p>
          <a:p>
            <a:pPr lvl="2" eaLnBrk="1" hangingPunct="1"/>
            <a:r>
              <a:rPr lang="en-US" altLang="en-US" dirty="0"/>
              <a:t>If they have investments, they could use a passive strategy and purchase low-turnover mutual funds to minimize their mutual fund distributions (and taxes), increase long-term capital gains (rate depends on their marginal tax rate)</a:t>
            </a:r>
          </a:p>
          <a:p>
            <a:pPr lvl="2" eaLnBrk="1" hangingPunct="1"/>
            <a:r>
              <a:rPr lang="en-US" altLang="en-US" dirty="0"/>
              <a:t>If they invest in stocks or stock mutual funds, stock dividends are taxed at a preferential rate versus bond interest at their marginal tax rate</a:t>
            </a:r>
          </a:p>
        </p:txBody>
      </p:sp>
      <p:sp>
        <p:nvSpPr>
          <p:cNvPr id="65540" name="Slide Number Placeholder 3"/>
          <p:cNvSpPr>
            <a:spLocks noGrp="1"/>
          </p:cNvSpPr>
          <p:nvPr>
            <p:ph type="sldNum" sz="quarter" idx="4294967295"/>
          </p:nvPr>
        </p:nvSpPr>
        <p:spPr bwMode="auto">
          <a:xfrm>
            <a:off x="8458200" y="6172200"/>
            <a:ext cx="685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fld id="{6ACB45FC-D3A8-4EE0-A2D5-81C627ED33E5}" type="slidenum">
              <a:rPr lang="en-US" altLang="en-US" sz="1400">
                <a:solidFill>
                  <a:schemeClr val="bg1"/>
                </a:solidFill>
              </a:rPr>
              <a:pPr algn="ctr" eaLnBrk="1" hangingPunct="1">
                <a:spcBef>
                  <a:spcPct val="0"/>
                </a:spcBef>
                <a:buFontTx/>
                <a:buNone/>
              </a:pPr>
              <a:t>58</a:t>
            </a:fld>
            <a:endParaRPr lang="en-US" altLang="en-US" sz="14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altLang="en-US"/>
              <a:t>Case Study </a:t>
            </a:r>
            <a:r>
              <a:rPr lang="en-US" altLang="en-US" sz="2400"/>
              <a:t>(continued)</a:t>
            </a:r>
          </a:p>
        </p:txBody>
      </p:sp>
      <p:sp>
        <p:nvSpPr>
          <p:cNvPr id="52228" name="Rectangle 3"/>
          <p:cNvSpPr>
            <a:spLocks noGrp="1" noChangeArrowheads="1"/>
          </p:cNvSpPr>
          <p:nvPr>
            <p:ph idx="1"/>
          </p:nvPr>
        </p:nvSpPr>
        <p:spPr>
          <a:xfrm>
            <a:off x="928688" y="1608138"/>
            <a:ext cx="7286625" cy="4419600"/>
          </a:xfrm>
        </p:spPr>
        <p:txBody>
          <a:bodyPr/>
          <a:lstStyle/>
          <a:p>
            <a:pPr lvl="1" eaLnBrk="1" hangingPunct="1"/>
            <a:r>
              <a:rPr lang="en-US" altLang="en-US"/>
              <a:t>3.  Receive tax-exempt income</a:t>
            </a:r>
          </a:p>
          <a:p>
            <a:pPr lvl="2" eaLnBrk="1" hangingPunct="1"/>
            <a:r>
              <a:rPr lang="en-US" altLang="en-US"/>
              <a:t>It their work has a flexible spending plan (FSP), they could contribute to their FSP to pay medical bills with pre-tax dollars and reduce their AGI.  In this case, they should have a larger FSP</a:t>
            </a:r>
          </a:p>
          <a:p>
            <a:pPr lvl="2" eaLnBrk="1" hangingPunct="1"/>
            <a:r>
              <a:rPr lang="en-US" altLang="en-US"/>
              <a:t>If they have investments, they could invest in municipal bonds which are federal tax-free for interest, or Treasury securities which are state tax-free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a:t>Tax Freedom Day 1900-2019</a:t>
            </a:r>
          </a:p>
        </p:txBody>
      </p:sp>
      <p:sp>
        <p:nvSpPr>
          <p:cNvPr id="17411" name="Rectangle 4"/>
          <p:cNvSpPr>
            <a:spLocks noGrp="1" noChangeArrowheads="1"/>
          </p:cNvSpPr>
          <p:nvPr>
            <p:ph idx="1"/>
          </p:nvPr>
        </p:nvSpPr>
        <p:spPr>
          <a:xfrm>
            <a:off x="609600" y="6515100"/>
            <a:ext cx="7772400" cy="228600"/>
          </a:xfrm>
        </p:spPr>
        <p:txBody>
          <a:bodyPr/>
          <a:lstStyle/>
          <a:p>
            <a:pPr eaLnBrk="1" hangingPunct="1">
              <a:lnSpc>
                <a:spcPct val="80000"/>
              </a:lnSpc>
            </a:pPr>
            <a:r>
              <a:rPr lang="en-US" altLang="en-US" sz="1200" dirty="0"/>
              <a:t>Source:  Tax Foundation, Washington, D.C., https://taxfoundation.org/tax-freedom-day-2019, Sept. 17, 2019.</a:t>
            </a:r>
          </a:p>
          <a:p>
            <a:pPr eaLnBrk="1" hangingPunct="1">
              <a:lnSpc>
                <a:spcPct val="80000"/>
              </a:lnSpc>
              <a:buClr>
                <a:schemeClr val="hlink"/>
              </a:buClr>
            </a:pPr>
            <a:endParaRPr lang="en-US" altLang="en-US" sz="1200" dirty="0"/>
          </a:p>
          <a:p>
            <a:pPr eaLnBrk="1" hangingPunct="1">
              <a:lnSpc>
                <a:spcPct val="80000"/>
              </a:lnSpc>
              <a:buFontTx/>
              <a:buNone/>
            </a:pPr>
            <a:endParaRPr lang="en-US" altLang="en-US" sz="2000" dirty="0"/>
          </a:p>
          <a:p>
            <a:pPr eaLnBrk="1" hangingPunct="1">
              <a:lnSpc>
                <a:spcPct val="80000"/>
              </a:lnSpc>
            </a:pPr>
            <a:endParaRPr lang="en-US" altLang="en-US" sz="2000" dirty="0"/>
          </a:p>
        </p:txBody>
      </p:sp>
      <p:pic>
        <p:nvPicPr>
          <p:cNvPr id="2" name="Picture 1"/>
          <p:cNvPicPr>
            <a:picLocks noChangeAspect="1"/>
          </p:cNvPicPr>
          <p:nvPr/>
        </p:nvPicPr>
        <p:blipFill>
          <a:blip r:embed="rId2"/>
          <a:stretch>
            <a:fillRect/>
          </a:stretch>
        </p:blipFill>
        <p:spPr>
          <a:xfrm>
            <a:off x="838199" y="1647825"/>
            <a:ext cx="7542213" cy="4829175"/>
          </a:xfrm>
          <a:prstGeom prst="rect">
            <a:avLst/>
          </a:prstGeom>
        </p:spPr>
      </p:pic>
    </p:spTree>
    <p:extLst>
      <p:ext uri="{BB962C8B-B14F-4D97-AF65-F5344CB8AC3E}">
        <p14:creationId xmlns:p14="http://schemas.microsoft.com/office/powerpoint/2010/main" val="3222957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en-US"/>
              <a:t>Case Study </a:t>
            </a:r>
            <a:r>
              <a:rPr lang="en-US" altLang="en-US" sz="2400"/>
              <a:t>(continued</a:t>
            </a:r>
            <a:r>
              <a:rPr lang="en-US" altLang="en-US" sz="3200"/>
              <a:t>)</a:t>
            </a:r>
          </a:p>
        </p:txBody>
      </p:sp>
      <p:sp>
        <p:nvSpPr>
          <p:cNvPr id="53252" name="Rectangle 3"/>
          <p:cNvSpPr>
            <a:spLocks noGrp="1" noChangeArrowheads="1"/>
          </p:cNvSpPr>
          <p:nvPr>
            <p:ph idx="1"/>
          </p:nvPr>
        </p:nvSpPr>
        <p:spPr>
          <a:xfrm>
            <a:off x="928688" y="1608138"/>
            <a:ext cx="7286625" cy="4419600"/>
          </a:xfrm>
        </p:spPr>
        <p:txBody>
          <a:bodyPr/>
          <a:lstStyle/>
          <a:p>
            <a:pPr lvl="1" eaLnBrk="1" hangingPunct="1"/>
            <a:r>
              <a:rPr lang="en-US" altLang="en-US" dirty="0"/>
              <a:t>4.  Defer taxes to the future or eliminate future taxes altogether</a:t>
            </a:r>
          </a:p>
          <a:p>
            <a:pPr lvl="2" eaLnBrk="1" hangingPunct="1"/>
            <a:r>
              <a:rPr lang="en-US" altLang="en-US" dirty="0"/>
              <a:t>If they have qualified plans at work, they could contribute to a 401k/403b/457 plan.  This plan would reduce their AGI and may have a match</a:t>
            </a:r>
          </a:p>
          <a:p>
            <a:pPr lvl="2" eaLnBrk="1" hangingPunct="1"/>
            <a:r>
              <a:rPr lang="en-US" altLang="en-US" dirty="0"/>
              <a:t>They have kids so they could contribute to 529 and Education IRA plans which would have no tax advantages now (unless its Utah’s 529 plan) but eliminate future taxes on their earnings</a:t>
            </a:r>
          </a:p>
          <a:p>
            <a:pPr lvl="2" eaLnBrk="1" hangingPunct="1"/>
            <a:r>
              <a:rPr lang="en-US" altLang="en-US" dirty="0"/>
              <a:t>If available, they could use a Roth 401k or Roth 403b, which may have a match, and never pay taxes on these earnings again</a:t>
            </a:r>
          </a:p>
          <a:p>
            <a:pPr lvl="1" eaLnBrk="1" hangingPunct="1"/>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build="p"/>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US" altLang="en-US"/>
              <a:t>Case Study #2</a:t>
            </a:r>
          </a:p>
        </p:txBody>
      </p:sp>
      <p:sp>
        <p:nvSpPr>
          <p:cNvPr id="54276" name="Rectangle 3"/>
          <p:cNvSpPr>
            <a:spLocks noGrp="1" noChangeArrowheads="1"/>
          </p:cNvSpPr>
          <p:nvPr>
            <p:ph idx="1"/>
          </p:nvPr>
        </p:nvSpPr>
        <p:spPr>
          <a:xfrm>
            <a:off x="928688" y="1608138"/>
            <a:ext cx="7286625" cy="4419600"/>
          </a:xfrm>
        </p:spPr>
        <p:txBody>
          <a:bodyPr/>
          <a:lstStyle/>
          <a:p>
            <a:pPr eaLnBrk="1" hangingPunct="1">
              <a:lnSpc>
                <a:spcPct val="90000"/>
              </a:lnSpc>
              <a:buSzPct val="75000"/>
              <a:buFontTx/>
              <a:buNone/>
            </a:pPr>
            <a:r>
              <a:rPr lang="en-US" altLang="en-US" sz="2400"/>
              <a:t>Data</a:t>
            </a:r>
          </a:p>
          <a:p>
            <a:pPr eaLnBrk="1" hangingPunct="1">
              <a:lnSpc>
                <a:spcPct val="90000"/>
              </a:lnSpc>
              <a:buSzPct val="75000"/>
            </a:pPr>
            <a:r>
              <a:rPr lang="en-US" altLang="en-US" sz="2400"/>
              <a:t>Your friend Brian, a financial analyst, comes to you with this sure-fire method of reducing taxes.  He says that if you buy into this product (this product can be many different types of tax-schemes), you will not have to pay taxes on the earnings and it will save you taxes as well.  It doesn’t sound right, so Brian comes and asks:</a:t>
            </a:r>
          </a:p>
          <a:p>
            <a:pPr eaLnBrk="1" hangingPunct="1">
              <a:lnSpc>
                <a:spcPct val="90000"/>
              </a:lnSpc>
              <a:buSzPct val="75000"/>
              <a:buFontTx/>
              <a:buNone/>
            </a:pPr>
            <a:r>
              <a:rPr lang="en-US" altLang="en-US" sz="2400"/>
              <a:t>Application</a:t>
            </a:r>
          </a:p>
          <a:p>
            <a:pPr eaLnBrk="1" hangingPunct="1">
              <a:lnSpc>
                <a:spcPct val="90000"/>
              </a:lnSpc>
              <a:buSzPct val="75000"/>
            </a:pPr>
            <a:r>
              <a:rPr lang="en-US" altLang="en-US" sz="2400"/>
              <a:t>To what lengths should you go to avoid taxes?  </a:t>
            </a:r>
          </a:p>
          <a:p>
            <a:pPr eaLnBrk="1" hangingPunct="1">
              <a:lnSpc>
                <a:spcPct val="90000"/>
              </a:lnSpc>
              <a:buSzPct val="75000"/>
            </a:pPr>
            <a:r>
              <a:rPr lang="en-US" altLang="en-US" sz="2400"/>
              <a:t>Where should your best tax advice come from?</a:t>
            </a:r>
          </a:p>
          <a:p>
            <a:pPr eaLnBrk="1" hangingPunct="1">
              <a:lnSpc>
                <a:spcPct val="90000"/>
              </a:lnSpc>
              <a:buSzPct val="75000"/>
            </a:pPr>
            <a:endParaRPr lang="en-US" alt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27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27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27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build="p"/>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1026"/>
          <p:cNvSpPr>
            <a:spLocks noGrp="1" noChangeArrowheads="1"/>
          </p:cNvSpPr>
          <p:nvPr>
            <p:ph type="title"/>
          </p:nvPr>
        </p:nvSpPr>
        <p:spPr/>
        <p:txBody>
          <a:bodyPr/>
          <a:lstStyle/>
          <a:p>
            <a:pPr eaLnBrk="1" hangingPunct="1"/>
            <a:r>
              <a:rPr lang="en-US" altLang="en-US"/>
              <a:t>Case Study #2 Answer</a:t>
            </a:r>
          </a:p>
        </p:txBody>
      </p:sp>
      <p:sp>
        <p:nvSpPr>
          <p:cNvPr id="55300" name="Rectangle 1027"/>
          <p:cNvSpPr>
            <a:spLocks noGrp="1" noChangeArrowheads="1"/>
          </p:cNvSpPr>
          <p:nvPr>
            <p:ph idx="1"/>
          </p:nvPr>
        </p:nvSpPr>
        <p:spPr>
          <a:xfrm>
            <a:off x="928688" y="1608138"/>
            <a:ext cx="7286625" cy="4419600"/>
          </a:xfrm>
        </p:spPr>
        <p:txBody>
          <a:bodyPr/>
          <a:lstStyle/>
          <a:p>
            <a:pPr eaLnBrk="1" hangingPunct="1">
              <a:buSzPct val="75000"/>
            </a:pPr>
            <a:r>
              <a:rPr lang="en-US" altLang="en-US" sz="2400"/>
              <a:t>Any legal method.  However, if it seems to good to be true, it probably is, so get another opinion.  Its not worth losing your integrity or going to prison over bad tax advice  </a:t>
            </a:r>
          </a:p>
          <a:p>
            <a:pPr lvl="1" eaLnBrk="1" hangingPunct="1">
              <a:buSzPct val="75000"/>
            </a:pPr>
            <a:r>
              <a:rPr lang="en-US" altLang="en-US"/>
              <a:t>You are ultimately responsible for your choices and for paying taxes.  Where you get your tax advice, and how and what you pay for your taxes and other obligations is your choice</a:t>
            </a:r>
            <a:endParaRPr lang="en-US" altLang="en-US" sz="2000"/>
          </a:p>
          <a:p>
            <a:pPr eaLnBrk="1" hangingPunct="1">
              <a:buSzPct val="75000"/>
            </a:pPr>
            <a:r>
              <a:rPr lang="en-US" altLang="en-US" sz="2400"/>
              <a:t>Your best tax advice should come from those who make it a business of giving tax advice.  In addition, the IRS has many publications which can help you as you determine the taxes you should pay</a:t>
            </a:r>
          </a:p>
          <a:p>
            <a:pPr eaLnBrk="1" hangingPunct="1"/>
            <a:endParaRPr lang="en-US" altLang="en-US" sz="2400"/>
          </a:p>
          <a:p>
            <a:pPr eaLnBrk="1" hangingPunct="1">
              <a:buClr>
                <a:schemeClr val="hlink"/>
              </a:buClr>
            </a:pP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30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Case Study #3</a:t>
            </a:r>
            <a:br>
              <a:rPr lang="en-US" sz="2800" dirty="0"/>
            </a:br>
            <a:r>
              <a:rPr lang="en-US" sz="2000" dirty="0"/>
              <a:t>From the Fundamentals of Family Finance Workbook, </a:t>
            </a:r>
            <a:br>
              <a:rPr lang="en-US" sz="2000" dirty="0"/>
            </a:br>
            <a:r>
              <a:rPr lang="en-US" sz="2000" dirty="0"/>
              <a:t>Hill &amp; Israelson, 2017, #5.1 updated for 2020</a:t>
            </a:r>
            <a:endParaRPr lang="en-US" sz="2800" dirty="0"/>
          </a:p>
        </p:txBody>
      </p:sp>
      <p:sp>
        <p:nvSpPr>
          <p:cNvPr id="3" name="Content Placeholder 2"/>
          <p:cNvSpPr>
            <a:spLocks noGrp="1"/>
          </p:cNvSpPr>
          <p:nvPr>
            <p:ph idx="1"/>
          </p:nvPr>
        </p:nvSpPr>
        <p:spPr/>
        <p:txBody>
          <a:bodyPr/>
          <a:lstStyle/>
          <a:p>
            <a:r>
              <a:rPr lang="en-US" sz="2000" dirty="0"/>
              <a:t>David and Jenny have four children: Aaron (20), Brittany (18), Camden (16), and Dannie (14). David earned $110,000, and a $10,000 bonus, and had $12,000 withheld for federal income taxes, $6,000 for Utah State income taxes, and $9,180 for payroll taxes. They earned $100 interest.  They saved $12,000 in a Roth 401k and $5,000 in a traditional IRA. They $13,000 in tithes and offerings, $6,000 in Utah state taxes, $4,500 in property taxes, and $4,200 in qualified home mortgage interest. They paid $4,000 in unreimbursed medical costs when Dannie broke her arm. Aaron is a missionary in Peru, and they contributed $400 each month to the Church.  Brittany just completed a semester at BYU Idaho, with expenses of $4,700 ($2,000 tuition, $300 books, and $1,600 housing and $800 food). (Sorry but a mission does not count for a family credit)</a:t>
            </a:r>
          </a:p>
          <a:p>
            <a:pPr lvl="1"/>
            <a:r>
              <a:rPr lang="en-US" sz="2000" dirty="0"/>
              <a:t>Based on the facts below, help the Petersons determine if they should itemize or use the standard deduction?  Will they have to pay more taxes or will they get a refund?  How much?</a:t>
            </a:r>
          </a:p>
          <a:p>
            <a:endParaRPr lang="en-US" sz="2000" dirty="0"/>
          </a:p>
          <a:p>
            <a:endParaRPr lang="en-US" dirty="0"/>
          </a:p>
          <a:p>
            <a:endParaRPr lang="en-US" dirty="0"/>
          </a:p>
        </p:txBody>
      </p:sp>
    </p:spTree>
    <p:extLst>
      <p:ext uri="{BB962C8B-B14F-4D97-AF65-F5344CB8AC3E}">
        <p14:creationId xmlns:p14="http://schemas.microsoft.com/office/powerpoint/2010/main" val="41834315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28600" y="643217"/>
            <a:ext cx="8763000" cy="936822"/>
          </a:xfrm>
        </p:spPr>
        <p:txBody>
          <a:bodyPr/>
          <a:lstStyle/>
          <a:p>
            <a:pPr eaLnBrk="1" hangingPunct="1">
              <a:lnSpc>
                <a:spcPct val="80000"/>
              </a:lnSpc>
            </a:pPr>
            <a:r>
              <a:rPr lang="en-US" altLang="en-US" dirty="0">
                <a:cs typeface="Times New Roman" panose="02020603050405020304" pitchFamily="18" charset="0"/>
              </a:rPr>
              <a:t>Case Study #3 Answers</a:t>
            </a:r>
          </a:p>
        </p:txBody>
      </p:sp>
      <p:sp>
        <p:nvSpPr>
          <p:cNvPr id="382979" name="Rectangle 3"/>
          <p:cNvSpPr>
            <a:spLocks noGrp="1" noChangeArrowheads="1"/>
          </p:cNvSpPr>
          <p:nvPr>
            <p:ph idx="1"/>
          </p:nvPr>
        </p:nvSpPr>
        <p:spPr>
          <a:xfrm>
            <a:off x="762000" y="1600200"/>
            <a:ext cx="7772400" cy="4876800"/>
          </a:xfrm>
        </p:spPr>
        <p:txBody>
          <a:bodyPr/>
          <a:lstStyle/>
          <a:p>
            <a:pPr eaLnBrk="1" hangingPunct="1">
              <a:lnSpc>
                <a:spcPct val="80000"/>
              </a:lnSpc>
              <a:buFontTx/>
              <a:buNone/>
            </a:pPr>
            <a:r>
              <a:rPr lang="en-US" altLang="en-US" b="1" dirty="0">
                <a:cs typeface="Times New Roman" panose="02020603050405020304" pitchFamily="18" charset="0"/>
              </a:rPr>
              <a:t>Calculations: Standard Deduction Method</a:t>
            </a:r>
            <a:endParaRPr lang="en-US" altLang="en-US" b="1" i="1" dirty="0">
              <a:cs typeface="Arial" panose="020B0604020202020204" pitchFamily="34" charset="0"/>
            </a:endParaRPr>
          </a:p>
          <a:p>
            <a:pPr lvl="1" eaLnBrk="1" hangingPunct="1">
              <a:lnSpc>
                <a:spcPct val="80000"/>
              </a:lnSpc>
            </a:pPr>
            <a:r>
              <a:rPr lang="en-US" altLang="en-US" sz="2000" dirty="0">
                <a:cs typeface="Times New Roman" panose="02020603050405020304" pitchFamily="18" charset="0"/>
              </a:rPr>
              <a:t>1. Gross Income                           $120,100</a:t>
            </a:r>
          </a:p>
          <a:p>
            <a:pPr lvl="1" eaLnBrk="1" hangingPunct="1">
              <a:lnSpc>
                <a:spcPct val="80000"/>
              </a:lnSpc>
            </a:pPr>
            <a:r>
              <a:rPr lang="en-US" altLang="en-US" sz="2000" dirty="0">
                <a:cs typeface="Times New Roman" panose="02020603050405020304" pitchFamily="18" charset="0"/>
              </a:rPr>
              <a:t>2.  Less IRA contribution	            -5,000</a:t>
            </a:r>
          </a:p>
          <a:p>
            <a:pPr lvl="1" eaLnBrk="1" hangingPunct="1">
              <a:lnSpc>
                <a:spcPct val="80000"/>
              </a:lnSpc>
            </a:pPr>
            <a:r>
              <a:rPr lang="en-US" altLang="en-US" sz="2000" dirty="0">
                <a:cs typeface="Times New Roman" panose="02020603050405020304" pitchFamily="18" charset="0"/>
              </a:rPr>
              <a:t> = Adjusted Gross Income (AGI)   115,100</a:t>
            </a:r>
          </a:p>
          <a:p>
            <a:pPr lvl="1" eaLnBrk="1" hangingPunct="1">
              <a:lnSpc>
                <a:spcPct val="80000"/>
              </a:lnSpc>
            </a:pPr>
            <a:r>
              <a:rPr lang="en-US" altLang="en-US" sz="2000" dirty="0">
                <a:cs typeface="Times New Roman" panose="02020603050405020304" pitchFamily="18" charset="0"/>
              </a:rPr>
              <a:t>3.  Minus Standard Deduction        -24,800   </a:t>
            </a:r>
          </a:p>
          <a:p>
            <a:pPr lvl="1" eaLnBrk="1" hangingPunct="1">
              <a:lnSpc>
                <a:spcPct val="80000"/>
              </a:lnSpc>
            </a:pPr>
            <a:r>
              <a:rPr lang="en-US" altLang="en-US" sz="2000" dirty="0">
                <a:cs typeface="Times New Roman" panose="02020603050405020304" pitchFamily="18" charset="0"/>
              </a:rPr>
              <a:t>      Equals Taxable income	            90,300 </a:t>
            </a:r>
          </a:p>
          <a:p>
            <a:pPr lvl="1" eaLnBrk="1" hangingPunct="1">
              <a:lnSpc>
                <a:spcPct val="80000"/>
              </a:lnSpc>
            </a:pPr>
            <a:r>
              <a:rPr lang="en-US" altLang="en-US" sz="2000" dirty="0">
                <a:cs typeface="Times New Roman" panose="02020603050405020304" pitchFamily="18" charset="0"/>
              </a:rPr>
              <a:t>4.  Look up tax in tax table:	</a:t>
            </a:r>
          </a:p>
          <a:p>
            <a:pPr lvl="1" eaLnBrk="1" hangingPunct="1">
              <a:lnSpc>
                <a:spcPct val="80000"/>
              </a:lnSpc>
            </a:pPr>
            <a:r>
              <a:rPr lang="en-US" altLang="en-US" sz="2000" dirty="0">
                <a:cs typeface="Times New Roman" panose="02020603050405020304" pitchFamily="18" charset="0"/>
              </a:rPr>
              <a:t>     Tax:    	            	1,975	10% on first $19,750</a:t>
            </a:r>
          </a:p>
          <a:p>
            <a:pPr lvl="1" eaLnBrk="1" hangingPunct="1">
              <a:lnSpc>
                <a:spcPct val="80000"/>
              </a:lnSpc>
            </a:pPr>
            <a:r>
              <a:rPr lang="en-US" altLang="en-US" sz="2000" dirty="0">
                <a:cs typeface="Times New Roman" panose="02020603050405020304" pitchFamily="18" charset="0"/>
              </a:rPr>
              <a:t>	                           	7,260	12% on the next bracket</a:t>
            </a:r>
          </a:p>
          <a:p>
            <a:pPr lvl="1" eaLnBrk="1" hangingPunct="1">
              <a:lnSpc>
                <a:spcPct val="80000"/>
              </a:lnSpc>
            </a:pPr>
            <a:r>
              <a:rPr lang="en-US" altLang="en-US" sz="2000" dirty="0">
                <a:cs typeface="Times New Roman" panose="02020603050405020304" pitchFamily="18" charset="0"/>
              </a:rPr>
              <a:t>	                           	2</a:t>
            </a:r>
            <a:r>
              <a:rPr lang="en-US" altLang="en-US" sz="2000" u="sng" dirty="0">
                <a:cs typeface="Times New Roman" panose="02020603050405020304" pitchFamily="18" charset="0"/>
              </a:rPr>
              <a:t>,211</a:t>
            </a:r>
            <a:r>
              <a:rPr lang="en-US" altLang="en-US" sz="2000" dirty="0">
                <a:cs typeface="Times New Roman" panose="02020603050405020304" pitchFamily="18" charset="0"/>
              </a:rPr>
              <a:t>	22% on remainder</a:t>
            </a:r>
          </a:p>
          <a:p>
            <a:pPr lvl="1" eaLnBrk="1" hangingPunct="1">
              <a:lnSpc>
                <a:spcPct val="80000"/>
              </a:lnSpc>
            </a:pPr>
            <a:r>
              <a:rPr lang="en-US" altLang="en-US" sz="2000" dirty="0">
                <a:cs typeface="Times New Roman" panose="02020603050405020304" pitchFamily="18" charset="0"/>
              </a:rPr>
              <a:t>      Tentative tax $11,446       </a:t>
            </a:r>
          </a:p>
          <a:p>
            <a:pPr lvl="1" eaLnBrk="1" hangingPunct="1">
              <a:lnSpc>
                <a:spcPct val="80000"/>
              </a:lnSpc>
            </a:pPr>
            <a:r>
              <a:rPr lang="en-US" altLang="en-US" sz="2000" dirty="0">
                <a:cs typeface="Times New Roman" panose="02020603050405020304" pitchFamily="18" charset="0"/>
              </a:rPr>
              <a:t>5. Child tax credit  -4,500      (2 * $2,000) + $500 family credit</a:t>
            </a:r>
          </a:p>
          <a:p>
            <a:pPr lvl="1" eaLnBrk="1" hangingPunct="1">
              <a:lnSpc>
                <a:spcPct val="80000"/>
              </a:lnSpc>
            </a:pPr>
            <a:r>
              <a:rPr lang="en-US" altLang="en-US" sz="2000" dirty="0">
                <a:cs typeface="Times New Roman" panose="02020603050405020304" pitchFamily="18" charset="0"/>
              </a:rPr>
              <a:t>    AO Credit           </a:t>
            </a:r>
            <a:r>
              <a:rPr lang="en-US" altLang="en-US" sz="2000" u="sng" dirty="0">
                <a:cs typeface="Times New Roman" panose="02020603050405020304" pitchFamily="18" charset="0"/>
              </a:rPr>
              <a:t>-2,075</a:t>
            </a:r>
            <a:r>
              <a:rPr lang="en-US" altLang="en-US" sz="2000" dirty="0">
                <a:cs typeface="Times New Roman" panose="02020603050405020304" pitchFamily="18" charset="0"/>
              </a:rPr>
              <a:t>     (100% of $2k + 25% up to $4k)</a:t>
            </a:r>
          </a:p>
          <a:p>
            <a:pPr lvl="1" eaLnBrk="1" hangingPunct="1">
              <a:lnSpc>
                <a:spcPct val="80000"/>
              </a:lnSpc>
            </a:pPr>
            <a:r>
              <a:rPr lang="en-US" altLang="en-US" sz="2000" dirty="0">
                <a:cs typeface="Times New Roman" panose="02020603050405020304" pitchFamily="18" charset="0"/>
              </a:rPr>
              <a:t>6. Total Tax Due    $4,871</a:t>
            </a:r>
          </a:p>
          <a:p>
            <a:pPr lvl="1" eaLnBrk="1" hangingPunct="1">
              <a:lnSpc>
                <a:spcPct val="80000"/>
              </a:lnSpc>
            </a:pPr>
            <a:r>
              <a:rPr lang="en-US" altLang="en-US" sz="2000" dirty="0">
                <a:cs typeface="Times New Roman" panose="02020603050405020304" pitchFamily="18" charset="0"/>
              </a:rPr>
              <a:t>  Taxes Paid            12,000</a:t>
            </a:r>
          </a:p>
          <a:p>
            <a:pPr lvl="1" eaLnBrk="1" hangingPunct="1">
              <a:lnSpc>
                <a:spcPct val="80000"/>
              </a:lnSpc>
            </a:pPr>
            <a:r>
              <a:rPr lang="en-US" altLang="en-US" sz="2000" dirty="0">
                <a:cs typeface="Times New Roman" panose="02020603050405020304" pitchFamily="18" charset="0"/>
              </a:rPr>
              <a:t>  Refund	             -$7,129</a:t>
            </a:r>
          </a:p>
        </p:txBody>
      </p:sp>
    </p:spTree>
    <p:extLst>
      <p:ext uri="{BB962C8B-B14F-4D97-AF65-F5344CB8AC3E}">
        <p14:creationId xmlns:p14="http://schemas.microsoft.com/office/powerpoint/2010/main" val="4594891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2979">
                                            <p:txEl>
                                              <p:pRg st="0" end="0"/>
                                            </p:txEl>
                                          </p:spTgt>
                                        </p:tgtEl>
                                        <p:attrNameLst>
                                          <p:attrName>style.visibility</p:attrName>
                                        </p:attrNameLst>
                                      </p:cBhvr>
                                      <p:to>
                                        <p:strVal val="visible"/>
                                      </p:to>
                                    </p:set>
                                    <p:animEffect transition="in" filter="fade">
                                      <p:cBhvr>
                                        <p:cTn id="7" dur="500"/>
                                        <p:tgtEl>
                                          <p:spTgt spid="3829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2979">
                                            <p:txEl>
                                              <p:pRg st="1" end="1"/>
                                            </p:txEl>
                                          </p:spTgt>
                                        </p:tgtEl>
                                        <p:attrNameLst>
                                          <p:attrName>style.visibility</p:attrName>
                                        </p:attrNameLst>
                                      </p:cBhvr>
                                      <p:to>
                                        <p:strVal val="visible"/>
                                      </p:to>
                                    </p:set>
                                    <p:animEffect transition="in" filter="fade">
                                      <p:cBhvr>
                                        <p:cTn id="12" dur="500"/>
                                        <p:tgtEl>
                                          <p:spTgt spid="38297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82979">
                                            <p:txEl>
                                              <p:pRg st="2" end="2"/>
                                            </p:txEl>
                                          </p:spTgt>
                                        </p:tgtEl>
                                        <p:attrNameLst>
                                          <p:attrName>style.visibility</p:attrName>
                                        </p:attrNameLst>
                                      </p:cBhvr>
                                      <p:to>
                                        <p:strVal val="visible"/>
                                      </p:to>
                                    </p:set>
                                    <p:animEffect transition="in" filter="fade">
                                      <p:cBhvr>
                                        <p:cTn id="15" dur="500"/>
                                        <p:tgtEl>
                                          <p:spTgt spid="38297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82979">
                                            <p:txEl>
                                              <p:pRg st="3" end="3"/>
                                            </p:txEl>
                                          </p:spTgt>
                                        </p:tgtEl>
                                        <p:attrNameLst>
                                          <p:attrName>style.visibility</p:attrName>
                                        </p:attrNameLst>
                                      </p:cBhvr>
                                      <p:to>
                                        <p:strVal val="visible"/>
                                      </p:to>
                                    </p:set>
                                    <p:animEffect transition="in" filter="fade">
                                      <p:cBhvr>
                                        <p:cTn id="20" dur="500"/>
                                        <p:tgtEl>
                                          <p:spTgt spid="382979">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82979">
                                            <p:txEl>
                                              <p:pRg st="4" end="4"/>
                                            </p:txEl>
                                          </p:spTgt>
                                        </p:tgtEl>
                                        <p:attrNameLst>
                                          <p:attrName>style.visibility</p:attrName>
                                        </p:attrNameLst>
                                      </p:cBhvr>
                                      <p:to>
                                        <p:strVal val="visible"/>
                                      </p:to>
                                    </p:set>
                                    <p:animEffect transition="in" filter="fade">
                                      <p:cBhvr>
                                        <p:cTn id="23" dur="500"/>
                                        <p:tgtEl>
                                          <p:spTgt spid="382979">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82979">
                                            <p:txEl>
                                              <p:pRg st="5" end="5"/>
                                            </p:txEl>
                                          </p:spTgt>
                                        </p:tgtEl>
                                        <p:attrNameLst>
                                          <p:attrName>style.visibility</p:attrName>
                                        </p:attrNameLst>
                                      </p:cBhvr>
                                      <p:to>
                                        <p:strVal val="visible"/>
                                      </p:to>
                                    </p:set>
                                    <p:animEffect transition="in" filter="fade">
                                      <p:cBhvr>
                                        <p:cTn id="28" dur="500"/>
                                        <p:tgtEl>
                                          <p:spTgt spid="382979">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82979">
                                            <p:txEl>
                                              <p:pRg st="6" end="6"/>
                                            </p:txEl>
                                          </p:spTgt>
                                        </p:tgtEl>
                                        <p:attrNameLst>
                                          <p:attrName>style.visibility</p:attrName>
                                        </p:attrNameLst>
                                      </p:cBhvr>
                                      <p:to>
                                        <p:strVal val="visible"/>
                                      </p:to>
                                    </p:set>
                                    <p:animEffect transition="in" filter="fade">
                                      <p:cBhvr>
                                        <p:cTn id="33" dur="500"/>
                                        <p:tgtEl>
                                          <p:spTgt spid="382979">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2979">
                                            <p:txEl>
                                              <p:pRg st="7" end="7"/>
                                            </p:txEl>
                                          </p:spTgt>
                                        </p:tgtEl>
                                        <p:attrNameLst>
                                          <p:attrName>style.visibility</p:attrName>
                                        </p:attrNameLst>
                                      </p:cBhvr>
                                      <p:to>
                                        <p:strVal val="visible"/>
                                      </p:to>
                                    </p:set>
                                    <p:animEffect transition="in" filter="fade">
                                      <p:cBhvr>
                                        <p:cTn id="36" dur="500"/>
                                        <p:tgtEl>
                                          <p:spTgt spid="382979">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82979">
                                            <p:txEl>
                                              <p:pRg st="8" end="8"/>
                                            </p:txEl>
                                          </p:spTgt>
                                        </p:tgtEl>
                                        <p:attrNameLst>
                                          <p:attrName>style.visibility</p:attrName>
                                        </p:attrNameLst>
                                      </p:cBhvr>
                                      <p:to>
                                        <p:strVal val="visible"/>
                                      </p:to>
                                    </p:set>
                                    <p:animEffect transition="in" filter="fade">
                                      <p:cBhvr>
                                        <p:cTn id="39" dur="500"/>
                                        <p:tgtEl>
                                          <p:spTgt spid="382979">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82979">
                                            <p:txEl>
                                              <p:pRg st="9" end="9"/>
                                            </p:txEl>
                                          </p:spTgt>
                                        </p:tgtEl>
                                        <p:attrNameLst>
                                          <p:attrName>style.visibility</p:attrName>
                                        </p:attrNameLst>
                                      </p:cBhvr>
                                      <p:to>
                                        <p:strVal val="visible"/>
                                      </p:to>
                                    </p:set>
                                    <p:animEffect transition="in" filter="fade">
                                      <p:cBhvr>
                                        <p:cTn id="42" dur="500"/>
                                        <p:tgtEl>
                                          <p:spTgt spid="382979">
                                            <p:txEl>
                                              <p:pRg st="9" end="9"/>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82979">
                                            <p:txEl>
                                              <p:pRg st="10" end="10"/>
                                            </p:txEl>
                                          </p:spTgt>
                                        </p:tgtEl>
                                        <p:attrNameLst>
                                          <p:attrName>style.visibility</p:attrName>
                                        </p:attrNameLst>
                                      </p:cBhvr>
                                      <p:to>
                                        <p:strVal val="visible"/>
                                      </p:to>
                                    </p:set>
                                    <p:animEffect transition="in" filter="fade">
                                      <p:cBhvr>
                                        <p:cTn id="45" dur="500"/>
                                        <p:tgtEl>
                                          <p:spTgt spid="382979">
                                            <p:txEl>
                                              <p:pRg st="10" end="10"/>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82979">
                                            <p:txEl>
                                              <p:pRg st="11" end="11"/>
                                            </p:txEl>
                                          </p:spTgt>
                                        </p:tgtEl>
                                        <p:attrNameLst>
                                          <p:attrName>style.visibility</p:attrName>
                                        </p:attrNameLst>
                                      </p:cBhvr>
                                      <p:to>
                                        <p:strVal val="visible"/>
                                      </p:to>
                                    </p:set>
                                    <p:animEffect transition="in" filter="fade">
                                      <p:cBhvr>
                                        <p:cTn id="50" dur="500"/>
                                        <p:tgtEl>
                                          <p:spTgt spid="382979">
                                            <p:txEl>
                                              <p:pRg st="11" end="1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82979">
                                            <p:txEl>
                                              <p:pRg st="12" end="12"/>
                                            </p:txEl>
                                          </p:spTgt>
                                        </p:tgtEl>
                                        <p:attrNameLst>
                                          <p:attrName>style.visibility</p:attrName>
                                        </p:attrNameLst>
                                      </p:cBhvr>
                                      <p:to>
                                        <p:strVal val="visible"/>
                                      </p:to>
                                    </p:set>
                                    <p:animEffect transition="in" filter="fade">
                                      <p:cBhvr>
                                        <p:cTn id="55" dur="500"/>
                                        <p:tgtEl>
                                          <p:spTgt spid="382979">
                                            <p:txEl>
                                              <p:pRg st="12" end="12"/>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82979">
                                            <p:txEl>
                                              <p:pRg st="13" end="13"/>
                                            </p:txEl>
                                          </p:spTgt>
                                        </p:tgtEl>
                                        <p:attrNameLst>
                                          <p:attrName>style.visibility</p:attrName>
                                        </p:attrNameLst>
                                      </p:cBhvr>
                                      <p:to>
                                        <p:strVal val="visible"/>
                                      </p:to>
                                    </p:set>
                                    <p:animEffect transition="in" filter="fade">
                                      <p:cBhvr>
                                        <p:cTn id="58" dur="500"/>
                                        <p:tgtEl>
                                          <p:spTgt spid="382979">
                                            <p:txEl>
                                              <p:pRg st="13" end="13"/>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82979">
                                            <p:txEl>
                                              <p:pRg st="14" end="14"/>
                                            </p:txEl>
                                          </p:spTgt>
                                        </p:tgtEl>
                                        <p:attrNameLst>
                                          <p:attrName>style.visibility</p:attrName>
                                        </p:attrNameLst>
                                      </p:cBhvr>
                                      <p:to>
                                        <p:strVal val="visible"/>
                                      </p:to>
                                    </p:set>
                                    <p:animEffect transition="in" filter="fade">
                                      <p:cBhvr>
                                        <p:cTn id="63" dur="500"/>
                                        <p:tgtEl>
                                          <p:spTgt spid="382979">
                                            <p:txEl>
                                              <p:pRg st="14" end="14"/>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82979">
                                            <p:txEl>
                                              <p:pRg st="15" end="15"/>
                                            </p:txEl>
                                          </p:spTgt>
                                        </p:tgtEl>
                                        <p:attrNameLst>
                                          <p:attrName>style.visibility</p:attrName>
                                        </p:attrNameLst>
                                      </p:cBhvr>
                                      <p:to>
                                        <p:strVal val="visible"/>
                                      </p:to>
                                    </p:set>
                                    <p:animEffect transition="in" filter="fade">
                                      <p:cBhvr>
                                        <p:cTn id="68" dur="500"/>
                                        <p:tgtEl>
                                          <p:spTgt spid="382979">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979" grpId="0" build="p" bldLvl="4"/>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920621"/>
            <a:ext cx="4038600" cy="4401205"/>
          </a:xfrm>
          <a:prstGeom prst="rect">
            <a:avLst/>
          </a:prstGeom>
          <a:noFill/>
        </p:spPr>
        <p:txBody>
          <a:bodyPr wrap="square" rtlCol="0">
            <a:spAutoFit/>
          </a:bodyPr>
          <a:lstStyle/>
          <a:p>
            <a:r>
              <a:rPr lang="en-US" altLang="en-US" sz="2000" dirty="0">
                <a:cs typeface="Times New Roman" panose="02020603050405020304" pitchFamily="18" charset="0"/>
              </a:rPr>
              <a:t>Dave and Jenny have 4 children, 2 under 16, one on a mission, and one at BYU Idaho. He earned $110K, with a $10k bonus. $12k was withheld for Federal taxes and $6k for state taxes. They put $5k in an IRA, $13K in tithes and offerings, $400*12 for missionary expenses, $4.5k for property taxes, had $4k in medical expenses, and the college student paid $2,3k for tuition and books.</a:t>
            </a:r>
          </a:p>
          <a:p>
            <a:pPr marL="342900" indent="-342900">
              <a:buFont typeface="Arial" panose="020B0604020202020204" pitchFamily="34" charset="0"/>
              <a:buChar char="•"/>
            </a:pPr>
            <a:r>
              <a:rPr lang="en-US" sz="2000" dirty="0">
                <a:cs typeface="Times New Roman" panose="02020603050405020304" pitchFamily="18" charset="0"/>
              </a:rPr>
              <a:t>What is their taxes/refund using the standard deduction?</a:t>
            </a:r>
            <a:endParaRPr lang="en-US" sz="2000" dirty="0"/>
          </a:p>
        </p:txBody>
      </p:sp>
      <p:pic>
        <p:nvPicPr>
          <p:cNvPr id="4" name="Picture 3"/>
          <p:cNvPicPr>
            <a:picLocks noChangeAspect="1"/>
          </p:cNvPicPr>
          <p:nvPr/>
        </p:nvPicPr>
        <p:blipFill>
          <a:blip r:embed="rId2"/>
          <a:stretch>
            <a:fillRect/>
          </a:stretch>
        </p:blipFill>
        <p:spPr>
          <a:xfrm>
            <a:off x="4038600" y="152400"/>
            <a:ext cx="4953000" cy="6626801"/>
          </a:xfrm>
          <a:prstGeom prst="rect">
            <a:avLst/>
          </a:prstGeom>
        </p:spPr>
      </p:pic>
    </p:spTree>
    <p:extLst>
      <p:ext uri="{BB962C8B-B14F-4D97-AF65-F5344CB8AC3E}">
        <p14:creationId xmlns:p14="http://schemas.microsoft.com/office/powerpoint/2010/main" val="181834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52400" y="690772"/>
            <a:ext cx="8839200" cy="757028"/>
          </a:xfrm>
        </p:spPr>
        <p:txBody>
          <a:bodyPr/>
          <a:lstStyle/>
          <a:p>
            <a:pPr eaLnBrk="1" hangingPunct="1">
              <a:lnSpc>
                <a:spcPct val="80000"/>
              </a:lnSpc>
            </a:pPr>
            <a:r>
              <a:rPr lang="en-US" altLang="en-US" dirty="0">
                <a:cs typeface="Times New Roman" panose="02020603050405020304" pitchFamily="18" charset="0"/>
              </a:rPr>
              <a:t>Case Study #3 Answers</a:t>
            </a:r>
          </a:p>
        </p:txBody>
      </p:sp>
      <p:sp>
        <p:nvSpPr>
          <p:cNvPr id="47108" name="Rectangle 3"/>
          <p:cNvSpPr>
            <a:spLocks noGrp="1" noChangeArrowheads="1"/>
          </p:cNvSpPr>
          <p:nvPr>
            <p:ph idx="1"/>
          </p:nvPr>
        </p:nvSpPr>
        <p:spPr>
          <a:xfrm>
            <a:off x="685800" y="1371600"/>
            <a:ext cx="7848600" cy="5334000"/>
          </a:xfrm>
        </p:spPr>
        <p:txBody>
          <a:bodyPr/>
          <a:lstStyle/>
          <a:p>
            <a:pPr lvl="1" eaLnBrk="1" hangingPunct="1">
              <a:lnSpc>
                <a:spcPct val="75000"/>
              </a:lnSpc>
              <a:buFontTx/>
              <a:buNone/>
            </a:pPr>
            <a:r>
              <a:rPr lang="en-US" altLang="en-US" sz="2000" b="1" dirty="0">
                <a:cs typeface="Times New Roman" panose="02020603050405020304" pitchFamily="18" charset="0"/>
              </a:rPr>
              <a:t>Calculations:  Itemized Deduction Method</a:t>
            </a:r>
            <a:endParaRPr lang="en-US" altLang="en-US" sz="2000" b="1" i="1" dirty="0">
              <a:cs typeface="Arial" panose="020B0604020202020204" pitchFamily="34" charset="0"/>
            </a:endParaRPr>
          </a:p>
          <a:p>
            <a:pPr lvl="1" eaLnBrk="1" hangingPunct="1">
              <a:lnSpc>
                <a:spcPct val="80000"/>
              </a:lnSpc>
            </a:pPr>
            <a:r>
              <a:rPr lang="en-US" altLang="en-US" sz="2000" dirty="0">
                <a:cs typeface="Times New Roman" panose="02020603050405020304" pitchFamily="18" charset="0"/>
              </a:rPr>
              <a:t>1. Gross Income                           		  $120,100</a:t>
            </a:r>
          </a:p>
          <a:p>
            <a:pPr lvl="1" eaLnBrk="1" hangingPunct="1">
              <a:lnSpc>
                <a:spcPct val="80000"/>
              </a:lnSpc>
            </a:pPr>
            <a:r>
              <a:rPr lang="en-US" altLang="en-US" sz="2000" dirty="0">
                <a:cs typeface="Times New Roman" panose="02020603050405020304" pitchFamily="18" charset="0"/>
              </a:rPr>
              <a:t>2.  Less IRA contribution	            		      -5,000</a:t>
            </a:r>
          </a:p>
          <a:p>
            <a:pPr lvl="1" eaLnBrk="1" hangingPunct="1">
              <a:lnSpc>
                <a:spcPct val="80000"/>
              </a:lnSpc>
            </a:pPr>
            <a:r>
              <a:rPr lang="en-US" altLang="en-US" sz="2000" dirty="0">
                <a:cs typeface="Times New Roman" panose="02020603050405020304" pitchFamily="18" charset="0"/>
              </a:rPr>
              <a:t> = Adjusted Gross Income (AGI)   		    115,100</a:t>
            </a:r>
          </a:p>
          <a:p>
            <a:pPr lvl="1" eaLnBrk="1" hangingPunct="1">
              <a:lnSpc>
                <a:spcPct val="75000"/>
              </a:lnSpc>
            </a:pPr>
            <a:r>
              <a:rPr lang="en-US" altLang="en-US" sz="2000" dirty="0">
                <a:cs typeface="Times New Roman" panose="02020603050405020304" pitchFamily="18" charset="0"/>
              </a:rPr>
              <a:t>3. Deductions	</a:t>
            </a:r>
          </a:p>
          <a:p>
            <a:pPr lvl="1" eaLnBrk="1" hangingPunct="1">
              <a:lnSpc>
                <a:spcPct val="75000"/>
              </a:lnSpc>
            </a:pPr>
            <a:r>
              <a:rPr lang="en-US" altLang="en-US" sz="2000" dirty="0">
                <a:cs typeface="Times New Roman" panose="02020603050405020304" pitchFamily="18" charset="0"/>
              </a:rPr>
              <a:t>	Home Mortgage Interest	4,200</a:t>
            </a:r>
          </a:p>
          <a:p>
            <a:pPr lvl="1" eaLnBrk="1" hangingPunct="1">
              <a:lnSpc>
                <a:spcPct val="75000"/>
              </a:lnSpc>
            </a:pPr>
            <a:r>
              <a:rPr lang="en-US" altLang="en-US" sz="2000" dirty="0">
                <a:cs typeface="Times New Roman" panose="02020603050405020304" pitchFamily="18" charset="0"/>
              </a:rPr>
              <a:t>	Medical Expenses	       0  ($4,000-(115,100*.075)</a:t>
            </a:r>
          </a:p>
          <a:p>
            <a:pPr lvl="1" eaLnBrk="1" hangingPunct="1">
              <a:lnSpc>
                <a:spcPct val="75000"/>
              </a:lnSpc>
            </a:pPr>
            <a:r>
              <a:rPr lang="en-US" altLang="en-US" sz="2000" dirty="0">
                <a:cs typeface="Times New Roman" panose="02020603050405020304" pitchFamily="18" charset="0"/>
              </a:rPr>
              <a:t>   State and local taxes         10,000  ($10,000 max)</a:t>
            </a:r>
          </a:p>
          <a:p>
            <a:pPr lvl="1" eaLnBrk="1" hangingPunct="1">
              <a:lnSpc>
                <a:spcPct val="75000"/>
              </a:lnSpc>
            </a:pPr>
            <a:r>
              <a:rPr lang="en-US" altLang="en-US" sz="2000" dirty="0">
                <a:cs typeface="Times New Roman" panose="02020603050405020304" pitchFamily="18" charset="0"/>
              </a:rPr>
              <a:t>	Tithing	                            17,800  (13,000 + $400*12)</a:t>
            </a:r>
          </a:p>
          <a:p>
            <a:pPr lvl="2" eaLnBrk="1" hangingPunct="1">
              <a:lnSpc>
                <a:spcPct val="75000"/>
              </a:lnSpc>
            </a:pPr>
            <a:r>
              <a:rPr lang="en-US" altLang="en-US" sz="2000" dirty="0">
                <a:cs typeface="Times New Roman" panose="02020603050405020304" pitchFamily="18" charset="0"/>
              </a:rPr>
              <a:t>Total Deductions         $32,000</a:t>
            </a:r>
          </a:p>
          <a:p>
            <a:pPr lvl="3" eaLnBrk="1" hangingPunct="1">
              <a:lnSpc>
                <a:spcPct val="75000"/>
              </a:lnSpc>
            </a:pPr>
            <a:r>
              <a:rPr lang="en-US" altLang="en-US" sz="2000" dirty="0">
                <a:cs typeface="Times New Roman" panose="02020603050405020304" pitchFamily="18" charset="0"/>
              </a:rPr>
              <a:t> Equals Taxable income		      83,100</a:t>
            </a:r>
          </a:p>
          <a:p>
            <a:pPr lvl="1" eaLnBrk="1" hangingPunct="1">
              <a:lnSpc>
                <a:spcPct val="75000"/>
              </a:lnSpc>
            </a:pPr>
            <a:r>
              <a:rPr lang="en-US" altLang="en-US" sz="2000" dirty="0">
                <a:cs typeface="Times New Roman" panose="02020603050405020304" pitchFamily="18" charset="0"/>
              </a:rPr>
              <a:t>5.  Look up Tax in Table     	1,975        10% on first $19,750</a:t>
            </a:r>
          </a:p>
          <a:p>
            <a:pPr lvl="1" eaLnBrk="1" hangingPunct="1">
              <a:lnSpc>
                <a:spcPct val="75000"/>
              </a:lnSpc>
            </a:pPr>
            <a:r>
              <a:rPr lang="en-US" altLang="en-US" sz="2000" dirty="0">
                <a:cs typeface="Times New Roman" panose="02020603050405020304" pitchFamily="18" charset="0"/>
              </a:rPr>
              <a:t>				7,260        12% on next bracket</a:t>
            </a:r>
          </a:p>
          <a:p>
            <a:pPr lvl="1" eaLnBrk="1" hangingPunct="1">
              <a:lnSpc>
                <a:spcPct val="75000"/>
              </a:lnSpc>
            </a:pPr>
            <a:r>
              <a:rPr lang="en-US" altLang="en-US" sz="2000" dirty="0">
                <a:solidFill>
                  <a:schemeClr val="tx1"/>
                </a:solidFill>
                <a:cs typeface="Times New Roman" panose="02020603050405020304" pitchFamily="18" charset="0"/>
              </a:rPr>
              <a:t>                                                 627    	   22% on remainder</a:t>
            </a:r>
          </a:p>
          <a:p>
            <a:pPr lvl="1" eaLnBrk="1" hangingPunct="1">
              <a:lnSpc>
                <a:spcPct val="75000"/>
              </a:lnSpc>
            </a:pPr>
            <a:r>
              <a:rPr lang="en-US" altLang="en-US" sz="2000" dirty="0">
                <a:cs typeface="Times New Roman" panose="02020603050405020304" pitchFamily="18" charset="0"/>
              </a:rPr>
              <a:t>   Calculated tentative tax   $9,862</a:t>
            </a:r>
            <a:r>
              <a:rPr lang="en-US" altLang="en-US" sz="2000" dirty="0"/>
              <a:t>   </a:t>
            </a:r>
          </a:p>
          <a:p>
            <a:pPr lvl="1" eaLnBrk="1" hangingPunct="1">
              <a:lnSpc>
                <a:spcPct val="75000"/>
              </a:lnSpc>
            </a:pPr>
            <a:r>
              <a:rPr lang="en-US" altLang="en-US" sz="2000" dirty="0"/>
              <a:t>6. Child tax credit                </a:t>
            </a:r>
            <a:r>
              <a:rPr lang="en-US" altLang="en-US" sz="2000" u="sng" dirty="0"/>
              <a:t>-6,575</a:t>
            </a:r>
            <a:r>
              <a:rPr lang="en-US" altLang="en-US" sz="2000" dirty="0"/>
              <a:t>        (2,000*2, $500, $2,075)</a:t>
            </a:r>
          </a:p>
          <a:p>
            <a:pPr lvl="1" eaLnBrk="1" hangingPunct="1">
              <a:lnSpc>
                <a:spcPct val="75000"/>
              </a:lnSpc>
            </a:pPr>
            <a:r>
              <a:rPr lang="en-US" altLang="en-US" sz="2000" dirty="0"/>
              <a:t>7. Total Taxes Due             $3,287</a:t>
            </a:r>
          </a:p>
          <a:p>
            <a:pPr lvl="1" eaLnBrk="1" hangingPunct="1">
              <a:lnSpc>
                <a:spcPct val="75000"/>
              </a:lnSpc>
            </a:pPr>
            <a:r>
              <a:rPr lang="en-US" altLang="en-US" sz="2000" dirty="0"/>
              <a:t> 	  Amount withheld           12,000  so refund is $8,713</a:t>
            </a:r>
          </a:p>
          <a:p>
            <a:pPr lvl="1" eaLnBrk="1" hangingPunct="1">
              <a:lnSpc>
                <a:spcPct val="80000"/>
              </a:lnSpc>
            </a:pPr>
            <a:endParaRPr lang="en-US" altLang="en-US" sz="2000" dirty="0"/>
          </a:p>
        </p:txBody>
      </p:sp>
    </p:spTree>
    <p:extLst>
      <p:ext uri="{BB962C8B-B14F-4D97-AF65-F5344CB8AC3E}">
        <p14:creationId xmlns:p14="http://schemas.microsoft.com/office/powerpoint/2010/main" val="241416152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066800"/>
            <a:ext cx="3276600" cy="5693866"/>
          </a:xfrm>
          <a:prstGeom prst="rect">
            <a:avLst/>
          </a:prstGeom>
          <a:noFill/>
        </p:spPr>
        <p:txBody>
          <a:bodyPr wrap="square" rtlCol="0">
            <a:spAutoFit/>
          </a:bodyPr>
          <a:lstStyle/>
          <a:p>
            <a:r>
              <a:rPr lang="en-US" altLang="en-US" sz="2000" dirty="0">
                <a:cs typeface="Times New Roman" panose="02020603050405020304" pitchFamily="18" charset="0"/>
              </a:rPr>
              <a:t>Dave and Jenny have 4 children, 2 under 16, one on a mission, and one at BYU Idaho. He earned $110K, with a $10k bonus. $12k was withheld for Federal taxes and $6k for state taxes. They put $5k in an IRA, $13K in tithes and offerings, $400*12 for missionary expenses, $4.5k for property taxes, had $4k in medical expenses, and the college student paid $2,3k for tuition and books.</a:t>
            </a:r>
          </a:p>
          <a:p>
            <a:pPr marL="342900" indent="-342900">
              <a:buFont typeface="Arial" panose="020B0604020202020204" pitchFamily="34" charset="0"/>
              <a:buChar char="•"/>
            </a:pPr>
            <a:r>
              <a:rPr lang="en-US" sz="2000" dirty="0">
                <a:cs typeface="Times New Roman" panose="02020603050405020304" pitchFamily="18" charset="0"/>
              </a:rPr>
              <a:t>What is their taxes/refund using itemized deductions?</a:t>
            </a:r>
            <a:endParaRPr lang="en-US" sz="2000" dirty="0"/>
          </a:p>
          <a:p>
            <a:endParaRPr lang="en-US" dirty="0"/>
          </a:p>
        </p:txBody>
      </p:sp>
      <p:pic>
        <p:nvPicPr>
          <p:cNvPr id="4" name="Picture 3"/>
          <p:cNvPicPr>
            <a:picLocks noChangeAspect="1"/>
          </p:cNvPicPr>
          <p:nvPr/>
        </p:nvPicPr>
        <p:blipFill>
          <a:blip r:embed="rId2"/>
          <a:stretch>
            <a:fillRect/>
          </a:stretch>
        </p:blipFill>
        <p:spPr>
          <a:xfrm>
            <a:off x="3733800" y="76200"/>
            <a:ext cx="5293659" cy="6684466"/>
          </a:xfrm>
          <a:prstGeom prst="rect">
            <a:avLst/>
          </a:prstGeom>
        </p:spPr>
      </p:pic>
    </p:spTree>
    <p:extLst>
      <p:ext uri="{BB962C8B-B14F-4D97-AF65-F5344CB8AC3E}">
        <p14:creationId xmlns:p14="http://schemas.microsoft.com/office/powerpoint/2010/main" val="31038614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#4 – (WP 7)</a:t>
            </a:r>
          </a:p>
        </p:txBody>
      </p:sp>
      <p:sp>
        <p:nvSpPr>
          <p:cNvPr id="3" name="Content Placeholder 2"/>
          <p:cNvSpPr>
            <a:spLocks noGrp="1"/>
          </p:cNvSpPr>
          <p:nvPr>
            <p:ph idx="1"/>
          </p:nvPr>
        </p:nvSpPr>
        <p:spPr/>
        <p:txBody>
          <a:bodyPr/>
          <a:lstStyle/>
          <a:p>
            <a:pPr lvl="0"/>
            <a:r>
              <a:rPr lang="en-US" sz="2400" dirty="0"/>
              <a:t>Steve and Stella are a young married couple with a baby. Steve earned $6,000 and Stella $10,000. $2,000 was withheld from their paychecks for federal income taxes, and they will take the standard deduction for MFJ. They learned about IRAs in Fin418, so they set up and contributed $200 to a Roth IRA.  They had  tuition costs of $10,400 and books of $600, equally split. They received federal Pell grants worth $6,000 in 2020 equally split.  Calculate their:</a:t>
            </a:r>
          </a:p>
          <a:p>
            <a:pPr lvl="1"/>
            <a:r>
              <a:rPr lang="en-US" dirty="0"/>
              <a:t>AGI (Step 1)	</a:t>
            </a:r>
          </a:p>
          <a:p>
            <a:pPr lvl="1"/>
            <a:r>
              <a:rPr lang="en-US" dirty="0"/>
              <a:t>Taxable Income (Step 2)</a:t>
            </a:r>
          </a:p>
          <a:p>
            <a:pPr lvl="1"/>
            <a:r>
              <a:rPr lang="en-US" dirty="0"/>
              <a:t>Tax Liability (Step 3)</a:t>
            </a:r>
          </a:p>
          <a:p>
            <a:pPr lvl="1"/>
            <a:r>
              <a:rPr lang="en-US" dirty="0"/>
              <a:t>Taxes Due/(Refund)* (Step 4)</a:t>
            </a:r>
          </a:p>
          <a:p>
            <a:endParaRPr lang="en-US" dirty="0"/>
          </a:p>
        </p:txBody>
      </p:sp>
    </p:spTree>
    <p:extLst>
      <p:ext uri="{BB962C8B-B14F-4D97-AF65-F5344CB8AC3E}">
        <p14:creationId xmlns:p14="http://schemas.microsoft.com/office/powerpoint/2010/main" val="318864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#4 Answers</a:t>
            </a:r>
          </a:p>
        </p:txBody>
      </p:sp>
      <p:sp>
        <p:nvSpPr>
          <p:cNvPr id="3" name="Content Placeholder 2"/>
          <p:cNvSpPr>
            <a:spLocks noGrp="1"/>
          </p:cNvSpPr>
          <p:nvPr>
            <p:ph idx="1"/>
          </p:nvPr>
        </p:nvSpPr>
        <p:spPr/>
        <p:txBody>
          <a:bodyPr/>
          <a:lstStyle/>
          <a:p>
            <a:pPr lvl="0"/>
            <a:r>
              <a:rPr lang="en-US" sz="2400" dirty="0"/>
              <a:t>Calculate their AGI:</a:t>
            </a:r>
          </a:p>
          <a:p>
            <a:pPr lvl="1"/>
            <a:r>
              <a:rPr lang="en-US" dirty="0"/>
              <a:t>Their AGI is compose of their gross income less any adjustments.</a:t>
            </a:r>
          </a:p>
          <a:p>
            <a:pPr lvl="1"/>
            <a:r>
              <a:rPr lang="en-US" dirty="0"/>
              <a:t>Their gross and adjusted gross income is:</a:t>
            </a:r>
          </a:p>
          <a:p>
            <a:pPr lvl="2"/>
            <a:r>
              <a:rPr lang="en-US" dirty="0"/>
              <a:t>$16,000</a:t>
            </a:r>
          </a:p>
          <a:p>
            <a:r>
              <a:rPr lang="en-US" sz="2400" dirty="0"/>
              <a:t>Calculate their Taxable Income:</a:t>
            </a:r>
          </a:p>
          <a:p>
            <a:pPr lvl="1"/>
            <a:r>
              <a:rPr lang="en-US" dirty="0"/>
              <a:t>Since they took the standard deduction ($24,800) and only made $16,000, their taxable income is:</a:t>
            </a:r>
          </a:p>
          <a:p>
            <a:pPr lvl="2"/>
            <a:r>
              <a:rPr lang="en-US" dirty="0"/>
              <a:t>0</a:t>
            </a:r>
          </a:p>
          <a:p>
            <a:r>
              <a:rPr lang="en-US" sz="2400" dirty="0"/>
              <a:t>Calculate their tax liability:</a:t>
            </a:r>
          </a:p>
          <a:p>
            <a:pPr lvl="1"/>
            <a:r>
              <a:rPr lang="en-US" dirty="0"/>
              <a:t>Since their taxable income is $0, their tax liability is 0</a:t>
            </a:r>
          </a:p>
        </p:txBody>
      </p:sp>
    </p:spTree>
    <p:extLst>
      <p:ext uri="{BB962C8B-B14F-4D97-AF65-F5344CB8AC3E}">
        <p14:creationId xmlns:p14="http://schemas.microsoft.com/office/powerpoint/2010/main" val="265058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685800"/>
            <a:ext cx="9143999" cy="914400"/>
          </a:xfrm>
        </p:spPr>
        <p:txBody>
          <a:bodyPr/>
          <a:lstStyle/>
          <a:p>
            <a:pPr eaLnBrk="1" hangingPunct="1"/>
            <a:r>
              <a:rPr lang="en-US" altLang="en-US" dirty="0"/>
              <a:t>Tax Planning </a:t>
            </a:r>
            <a:r>
              <a:rPr lang="en-US" altLang="en-US" sz="2400" dirty="0"/>
              <a:t>(continued)</a:t>
            </a:r>
          </a:p>
        </p:txBody>
      </p:sp>
      <p:sp>
        <p:nvSpPr>
          <p:cNvPr id="8196" name="Rectangle 3"/>
          <p:cNvSpPr>
            <a:spLocks noGrp="1" noChangeArrowheads="1"/>
          </p:cNvSpPr>
          <p:nvPr>
            <p:ph idx="1"/>
          </p:nvPr>
        </p:nvSpPr>
        <p:spPr>
          <a:xfrm>
            <a:off x="914400" y="1600200"/>
            <a:ext cx="7315200" cy="5181600"/>
          </a:xfrm>
        </p:spPr>
        <p:txBody>
          <a:bodyPr/>
          <a:lstStyle/>
          <a:p>
            <a:pPr eaLnBrk="1" hangingPunct="1"/>
            <a:r>
              <a:rPr lang="en-US" altLang="en-US" dirty="0"/>
              <a:t>The Lord has said:</a:t>
            </a:r>
          </a:p>
          <a:p>
            <a:pPr lvl="1" eaLnBrk="1" hangingPunct="1"/>
            <a:r>
              <a:rPr lang="en-US" altLang="en-US" dirty="0"/>
              <a:t>Let no man break the laws of the land, for he that keepeth the laws of God hath no need to break the laws of the land.  Wherefore, be subject to the powers that be, until he reigns whose right it is to reign, and subdues all enemies under his feet (D&amp;C 58:21-22).</a:t>
            </a:r>
          </a:p>
          <a:p>
            <a:pPr eaLnBrk="1" hangingPunct="1"/>
            <a:r>
              <a:rPr lang="en-US" altLang="en-US" dirty="0"/>
              <a:t>Harold B. Lee said:</a:t>
            </a:r>
          </a:p>
          <a:p>
            <a:pPr lvl="1" eaLnBrk="1" hangingPunct="1"/>
            <a:r>
              <a:rPr lang="en-US" altLang="en-US" dirty="0"/>
              <a:t>There seem to be those among us who are as wolves among the flock, trying to lead some who are weak and unwary, . . . who are taking the law into their own hands by refusing to pay their income tax. (</a:t>
            </a:r>
            <a:r>
              <a:rPr lang="en-US" altLang="en-US" i="1" dirty="0"/>
              <a:t>Ensign,</a:t>
            </a:r>
            <a:r>
              <a:rPr lang="en-US" altLang="en-US" dirty="0"/>
              <a:t> January 1973, p. 106.)</a:t>
            </a:r>
          </a:p>
          <a:p>
            <a:pPr marL="0" indent="0" eaLnBrk="1" hangingPunct="1">
              <a:spcBef>
                <a:spcPts val="1200"/>
              </a:spcBef>
              <a:buNone/>
            </a:pPr>
            <a:endParaRPr lang="en-US" altLang="en-US" sz="2400" dirty="0"/>
          </a:p>
        </p:txBody>
      </p:sp>
    </p:spTree>
    <p:extLst>
      <p:ext uri="{BB962C8B-B14F-4D97-AF65-F5344CB8AC3E}">
        <p14:creationId xmlns:p14="http://schemas.microsoft.com/office/powerpoint/2010/main" val="11888811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#4 Answers</a:t>
            </a:r>
          </a:p>
        </p:txBody>
      </p:sp>
      <p:sp>
        <p:nvSpPr>
          <p:cNvPr id="3" name="Content Placeholder 2"/>
          <p:cNvSpPr>
            <a:spLocks noGrp="1"/>
          </p:cNvSpPr>
          <p:nvPr>
            <p:ph idx="1"/>
          </p:nvPr>
        </p:nvSpPr>
        <p:spPr/>
        <p:txBody>
          <a:bodyPr/>
          <a:lstStyle/>
          <a:p>
            <a:pPr lvl="0">
              <a:spcBef>
                <a:spcPts val="300"/>
              </a:spcBef>
            </a:pPr>
            <a:r>
              <a:rPr lang="en-US" sz="2400" dirty="0"/>
              <a:t>Calculate their refund:</a:t>
            </a:r>
          </a:p>
          <a:p>
            <a:pPr lvl="1">
              <a:spcBef>
                <a:spcPts val="300"/>
              </a:spcBef>
            </a:pPr>
            <a:r>
              <a:rPr lang="en-US" sz="2000" dirty="0"/>
              <a:t>The child tax credit is $2,000, of which $1,400 is refundable</a:t>
            </a:r>
          </a:p>
          <a:p>
            <a:pPr lvl="1">
              <a:spcBef>
                <a:spcPts val="300"/>
              </a:spcBef>
            </a:pPr>
            <a:r>
              <a:rPr lang="en-US" sz="2000" dirty="0"/>
              <a:t>They have a Pell grant of $6,000, equally split, and books and tuition also equally split</a:t>
            </a:r>
          </a:p>
          <a:p>
            <a:pPr lvl="2">
              <a:spcBef>
                <a:spcPts val="300"/>
              </a:spcBef>
            </a:pPr>
            <a:r>
              <a:rPr lang="en-US" sz="2000" dirty="0"/>
              <a:t>Their total education expenses for tuition and books was $11,000, less the Pell grant of $6,000, would result in tuition and book expenses, in excess of the Pell grant, of $5,000 each</a:t>
            </a:r>
          </a:p>
          <a:p>
            <a:pPr lvl="2">
              <a:spcBef>
                <a:spcPts val="300"/>
              </a:spcBef>
            </a:pPr>
            <a:r>
              <a:rPr lang="en-US" sz="2000" dirty="0"/>
              <a:t>Since it was equally split and both going to school, we do two American Opportunity Credits using $2,500 of expenses for each.  This results in two credits of $2,125 of which 40% ($850) is refundable.</a:t>
            </a:r>
          </a:p>
          <a:p>
            <a:pPr lvl="2">
              <a:spcBef>
                <a:spcPts val="300"/>
              </a:spcBef>
            </a:pPr>
            <a:r>
              <a:rPr lang="en-US" sz="2000" dirty="0"/>
              <a:t>Their total credits were $6,250, of which $3,100 is refundable</a:t>
            </a:r>
          </a:p>
          <a:p>
            <a:pPr lvl="1">
              <a:spcBef>
                <a:spcPts val="300"/>
              </a:spcBef>
            </a:pPr>
            <a:r>
              <a:rPr lang="en-US" sz="2000" dirty="0"/>
              <a:t>Their total refund would be the $3,100 of refundable credit,  plus the $2,000 they paid, for a total refund of $5,100</a:t>
            </a:r>
          </a:p>
          <a:p>
            <a:pPr lvl="2"/>
            <a:endParaRPr lang="en-US" sz="2000" dirty="0"/>
          </a:p>
        </p:txBody>
      </p:sp>
    </p:spTree>
    <p:extLst>
      <p:ext uri="{BB962C8B-B14F-4D97-AF65-F5344CB8AC3E}">
        <p14:creationId xmlns:p14="http://schemas.microsoft.com/office/powerpoint/2010/main" val="129172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Case Study #4 Answers</a:t>
            </a:r>
          </a:p>
        </p:txBody>
      </p:sp>
      <p:sp>
        <p:nvSpPr>
          <p:cNvPr id="3" name="Content Placeholder 2"/>
          <p:cNvSpPr>
            <a:spLocks noGrp="1"/>
          </p:cNvSpPr>
          <p:nvPr>
            <p:ph idx="1"/>
          </p:nvPr>
        </p:nvSpPr>
        <p:spPr/>
        <p:txBody>
          <a:bodyPr/>
          <a:lstStyle/>
          <a:p>
            <a:pPr lvl="0"/>
            <a:r>
              <a:rPr lang="en-US" sz="2400" dirty="0"/>
              <a:t>From the Vita Lab:</a:t>
            </a:r>
          </a:p>
          <a:p>
            <a:pPr lvl="1"/>
            <a:r>
              <a:rPr lang="en-US" dirty="0"/>
              <a:t>They would recommend</a:t>
            </a:r>
          </a:p>
          <a:p>
            <a:pPr lvl="2"/>
            <a:r>
              <a:rPr lang="en-US" dirty="0"/>
              <a:t>Since the credits are more important and you have no taxable income</a:t>
            </a:r>
          </a:p>
          <a:p>
            <a:pPr lvl="3"/>
            <a:r>
              <a:rPr lang="en-US" dirty="0"/>
              <a:t>Take $3,000 and put it in gross income.  Your taxable income is still $0</a:t>
            </a:r>
          </a:p>
          <a:p>
            <a:pPr lvl="3"/>
            <a:r>
              <a:rPr lang="en-US" dirty="0"/>
              <a:t>Recognizing the $3,000 in income allows:</a:t>
            </a:r>
          </a:p>
          <a:p>
            <a:pPr lvl="4"/>
            <a:r>
              <a:rPr lang="en-US" dirty="0"/>
              <a:t>Put $4,000 each in  the AOC credit, which brings up your total refundable credit to $3,400</a:t>
            </a:r>
          </a:p>
          <a:p>
            <a:pPr lvl="2"/>
            <a:r>
              <a:rPr lang="en-US" dirty="0"/>
              <a:t>Your refund is $5,400, $300 more than earlier</a:t>
            </a:r>
          </a:p>
          <a:p>
            <a:pPr lvl="1"/>
            <a:r>
              <a:rPr lang="en-US" dirty="0"/>
              <a:t>GET TO THE VITA LAB FOR HELP at </a:t>
            </a:r>
            <a:r>
              <a:rPr lang="en-US" dirty="0">
                <a:hlinkClick r:id="rId2"/>
              </a:rPr>
              <a:t>www.vita.byu.edu</a:t>
            </a:r>
            <a:r>
              <a:rPr lang="en-US" dirty="0"/>
              <a:t> and set up an appointment</a:t>
            </a:r>
          </a:p>
        </p:txBody>
      </p:sp>
    </p:spTree>
    <p:extLst>
      <p:ext uri="{BB962C8B-B14F-4D97-AF65-F5344CB8AC3E}">
        <p14:creationId xmlns:p14="http://schemas.microsoft.com/office/powerpoint/2010/main" val="1646610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3"/>
          <p:cNvSpPr>
            <a:spLocks noGrp="1" noChangeArrowheads="1"/>
          </p:cNvSpPr>
          <p:nvPr>
            <p:ph idx="1"/>
          </p:nvPr>
        </p:nvSpPr>
        <p:spPr>
          <a:xfrm>
            <a:off x="914400" y="1600200"/>
            <a:ext cx="7543800" cy="5181600"/>
          </a:xfrm>
        </p:spPr>
        <p:txBody>
          <a:bodyPr/>
          <a:lstStyle/>
          <a:p>
            <a:pPr eaLnBrk="1" hangingPunct="1">
              <a:spcBef>
                <a:spcPts val="1200"/>
              </a:spcBef>
            </a:pPr>
            <a:r>
              <a:rPr lang="en-US" altLang="en-US" dirty="0"/>
              <a:t>What are the principles of tax management</a:t>
            </a:r>
          </a:p>
          <a:p>
            <a:pPr lvl="1" eaLnBrk="1" hangingPunct="1">
              <a:spcBef>
                <a:spcPts val="1200"/>
              </a:spcBef>
            </a:pPr>
            <a:r>
              <a:rPr lang="en-US" altLang="en-US" dirty="0"/>
              <a:t>1.  Know yourself, your goals, vision, and values</a:t>
            </a:r>
          </a:p>
          <a:p>
            <a:pPr lvl="1" eaLnBrk="1" hangingPunct="1">
              <a:spcBef>
                <a:spcPts val="1200"/>
              </a:spcBef>
            </a:pPr>
            <a:r>
              <a:rPr lang="en-US" altLang="en-US" dirty="0"/>
              <a:t>2.  Seek, receive and act on the Spirit’s guidance</a:t>
            </a:r>
          </a:p>
          <a:p>
            <a:pPr lvl="1" eaLnBrk="1" hangingPunct="1">
              <a:spcBef>
                <a:spcPts val="1200"/>
              </a:spcBef>
            </a:pPr>
            <a:r>
              <a:rPr lang="en-US" altLang="en-US" dirty="0"/>
              <a:t>3. Keep good records for tax and other purposes</a:t>
            </a:r>
          </a:p>
          <a:p>
            <a:pPr lvl="1" eaLnBrk="1" hangingPunct="1">
              <a:spcBef>
                <a:spcPts val="1200"/>
              </a:spcBef>
            </a:pPr>
            <a:r>
              <a:rPr lang="en-US" altLang="en-US" dirty="0"/>
              <a:t>4. Understand the tax system so you can make wise decisions regarding your finances</a:t>
            </a:r>
          </a:p>
          <a:p>
            <a:pPr lvl="1" eaLnBrk="1" hangingPunct="1">
              <a:spcBef>
                <a:spcPts val="1200"/>
              </a:spcBef>
            </a:pPr>
            <a:r>
              <a:rPr lang="en-US" altLang="en-US" dirty="0"/>
              <a:t>5. Get good help if needed to make better decisions</a:t>
            </a:r>
          </a:p>
          <a:p>
            <a:pPr lvl="1" eaLnBrk="1" hangingPunct="1">
              <a:spcBef>
                <a:spcPts val="1200"/>
              </a:spcBef>
            </a:pPr>
            <a:r>
              <a:rPr lang="en-US" altLang="en-US" dirty="0"/>
              <a:t>6.  Pay everything you owe for taxes, and not a penny more</a:t>
            </a:r>
          </a:p>
        </p:txBody>
      </p:sp>
      <p:sp>
        <p:nvSpPr>
          <p:cNvPr id="5" name="Rectangle 2"/>
          <p:cNvSpPr>
            <a:spLocks noGrp="1" noChangeArrowheads="1"/>
          </p:cNvSpPr>
          <p:nvPr>
            <p:ph type="title"/>
          </p:nvPr>
        </p:nvSpPr>
        <p:spPr>
          <a:xfrm>
            <a:off x="0" y="685800"/>
            <a:ext cx="9144000" cy="914400"/>
          </a:xfrm>
        </p:spPr>
        <p:txBody>
          <a:bodyPr/>
          <a:lstStyle/>
          <a:p>
            <a:pPr eaLnBrk="1" hangingPunct="1"/>
            <a:r>
              <a:rPr lang="en-US" altLang="en-US" dirty="0"/>
              <a:t>Tax Planning </a:t>
            </a:r>
            <a:r>
              <a:rPr lang="en-US" altLang="en-US" sz="2400" dirty="0"/>
              <a:t>(continued)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19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685800"/>
            <a:ext cx="9143999" cy="914400"/>
          </a:xfrm>
        </p:spPr>
        <p:txBody>
          <a:bodyPr/>
          <a:lstStyle/>
          <a:p>
            <a:pPr eaLnBrk="1" hangingPunct="1"/>
            <a:r>
              <a:rPr lang="en-US" altLang="en-US" dirty="0"/>
              <a:t>Tax Planning </a:t>
            </a:r>
            <a:r>
              <a:rPr lang="en-US" altLang="en-US" sz="2400" dirty="0"/>
              <a:t>(continued)</a:t>
            </a:r>
          </a:p>
        </p:txBody>
      </p:sp>
      <p:sp>
        <p:nvSpPr>
          <p:cNvPr id="8196" name="Rectangle 3"/>
          <p:cNvSpPr>
            <a:spLocks noGrp="1" noChangeArrowheads="1"/>
          </p:cNvSpPr>
          <p:nvPr>
            <p:ph idx="1"/>
          </p:nvPr>
        </p:nvSpPr>
        <p:spPr>
          <a:xfrm>
            <a:off x="914400" y="1600200"/>
            <a:ext cx="7924800" cy="5181600"/>
          </a:xfrm>
        </p:spPr>
        <p:txBody>
          <a:bodyPr/>
          <a:lstStyle/>
          <a:p>
            <a:pPr marL="0" indent="0" eaLnBrk="1" hangingPunct="1">
              <a:spcBef>
                <a:spcPts val="1200"/>
              </a:spcBef>
              <a:buNone/>
            </a:pPr>
            <a:r>
              <a:rPr lang="en-US" altLang="en-US" sz="2400" dirty="0"/>
              <a:t>   </a:t>
            </a:r>
            <a:r>
              <a:rPr lang="en-US" altLang="en-US" sz="2400" u="sng" dirty="0"/>
              <a:t>Guiding Principles		   		Doctrines</a:t>
            </a:r>
          </a:p>
          <a:p>
            <a:pPr eaLnBrk="1" hangingPunct="1">
              <a:spcBef>
                <a:spcPts val="1200"/>
              </a:spcBef>
            </a:pPr>
            <a:r>
              <a:rPr lang="en-US" altLang="en-US" sz="2400" dirty="0"/>
              <a:t>Know yourself, your vision and goals	Identity</a:t>
            </a:r>
          </a:p>
          <a:p>
            <a:pPr eaLnBrk="1" hangingPunct="1">
              <a:spcBef>
                <a:spcPts val="1200"/>
              </a:spcBef>
            </a:pPr>
            <a:r>
              <a:rPr lang="en-US" altLang="en-US" sz="2400" dirty="0"/>
              <a:t>Seek, receive and act on guidance		Obedience</a:t>
            </a:r>
          </a:p>
          <a:p>
            <a:pPr eaLnBrk="1" hangingPunct="1">
              <a:spcBef>
                <a:spcPts val="1200"/>
              </a:spcBef>
            </a:pPr>
            <a:r>
              <a:rPr lang="en-US" altLang="en-US" sz="2400" dirty="0"/>
              <a:t>Keep good records				Stewardship</a:t>
            </a:r>
          </a:p>
          <a:p>
            <a:pPr eaLnBrk="1" hangingPunct="1">
              <a:spcBef>
                <a:spcPts val="1200"/>
              </a:spcBef>
            </a:pPr>
            <a:r>
              <a:rPr lang="en-US" altLang="en-US" sz="2400" dirty="0"/>
              <a:t>Understand the tax system			Accountability</a:t>
            </a:r>
          </a:p>
          <a:p>
            <a:pPr eaLnBrk="1" hangingPunct="1">
              <a:spcBef>
                <a:spcPts val="1200"/>
              </a:spcBef>
            </a:pPr>
            <a:r>
              <a:rPr lang="en-US" altLang="en-US" sz="2400" dirty="0"/>
              <a:t>Get good help if needed			Stewardship</a:t>
            </a:r>
          </a:p>
          <a:p>
            <a:pPr eaLnBrk="1" hangingPunct="1">
              <a:spcBef>
                <a:spcPts val="1200"/>
              </a:spcBef>
            </a:pPr>
            <a:r>
              <a:rPr lang="en-US" altLang="en-US" sz="2400" dirty="0"/>
              <a:t>Pay everything you owe			Agency</a:t>
            </a:r>
          </a:p>
        </p:txBody>
      </p:sp>
    </p:spTree>
    <p:extLst>
      <p:ext uri="{BB962C8B-B14F-4D97-AF65-F5344CB8AC3E}">
        <p14:creationId xmlns:p14="http://schemas.microsoft.com/office/powerpoint/2010/main" val="39336431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19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uiExpand="1" build="p"/>
    </p:bldLst>
  </p:timing>
</p:sld>
</file>

<file path=ppt/theme/theme1.xml><?xml version="1.0" encoding="utf-8"?>
<a:theme xmlns:a="http://schemas.openxmlformats.org/drawingml/2006/main" name="BM418-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BM418-Theme1</Template>
  <TotalTime>46281344</TotalTime>
  <Pages>45</Pages>
  <Words>5481</Words>
  <Application>Microsoft Office PowerPoint</Application>
  <PresentationFormat>On-screen Show (4:3)</PresentationFormat>
  <Paragraphs>491</Paragraphs>
  <Slides>71</Slides>
  <Notes>15</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71</vt:i4>
      </vt:variant>
    </vt:vector>
  </HeadingPairs>
  <TitlesOfParts>
    <vt:vector size="74" baseType="lpstr">
      <vt:lpstr>Arial</vt:lpstr>
      <vt:lpstr>Times New Roman</vt:lpstr>
      <vt:lpstr>BM418-Theme1</vt:lpstr>
      <vt:lpstr>Personal Finance: Another Perspective</vt:lpstr>
      <vt:lpstr>Objectives</vt:lpstr>
      <vt:lpstr>Your Personal Financial Plan</vt:lpstr>
      <vt:lpstr>Case Study</vt:lpstr>
      <vt:lpstr>A.  Understand How Tax Planning can help Attain your Goals and Principles of Tax Planning</vt:lpstr>
      <vt:lpstr>Tax Freedom Day 1900-2019</vt:lpstr>
      <vt:lpstr>Tax Planning (continued)</vt:lpstr>
      <vt:lpstr>Tax Planning (continued)</vt:lpstr>
      <vt:lpstr>Tax Planning (continued)</vt:lpstr>
      <vt:lpstr>Tax Planning (continued)</vt:lpstr>
      <vt:lpstr>Tax Planning (continued)</vt:lpstr>
      <vt:lpstr>B.  Understand the Federal Tax Process</vt:lpstr>
      <vt:lpstr>Definitions  </vt:lpstr>
      <vt:lpstr>Definitions (continued)</vt:lpstr>
      <vt:lpstr>Definitions (continued)</vt:lpstr>
      <vt:lpstr> Definitions (continued)</vt:lpstr>
      <vt:lpstr>Definitions (continued)</vt:lpstr>
      <vt:lpstr>Definitions (continued)</vt:lpstr>
      <vt:lpstr>Definitions (continued)</vt:lpstr>
      <vt:lpstr>Definitions (continued)</vt:lpstr>
      <vt:lpstr>Definitions (continued)</vt:lpstr>
      <vt:lpstr>IRS Form 1040A - Taxable Income, Tax withheld and Amount Owed</vt:lpstr>
      <vt:lpstr>Definitions (continued)</vt:lpstr>
      <vt:lpstr>C. Understand the Major Tax Features and Strategies to Reduce Taxes</vt:lpstr>
      <vt:lpstr>1. Income Taxes</vt:lpstr>
      <vt:lpstr>2. Capital Gains Taxes</vt:lpstr>
      <vt:lpstr>Capital Gains (continued)</vt:lpstr>
      <vt:lpstr>Capital Gains (continued)</vt:lpstr>
      <vt:lpstr>3. Income-based Taxes</vt:lpstr>
      <vt:lpstr>Income-based Taxes (continued)</vt:lpstr>
      <vt:lpstr>Income-based Taxes (continued)</vt:lpstr>
      <vt:lpstr>4. Non-Income based Taxes </vt:lpstr>
      <vt:lpstr>Tax Planning Strategies (continued) </vt:lpstr>
      <vt:lpstr>Tax Planning Strategies (continued)</vt:lpstr>
      <vt:lpstr>Tax Planning Strategies (continued) </vt:lpstr>
      <vt:lpstr>Tax Planning Strategies (continued) </vt:lpstr>
      <vt:lpstr>Tax Recommendations  for Soon to be Graduating Students</vt:lpstr>
      <vt:lpstr>Tax Recommendations for Students (continued)</vt:lpstr>
      <vt:lpstr>Tax Recommendations for Students (continued)</vt:lpstr>
      <vt:lpstr>Tax Recommendations for Students (continued)</vt:lpstr>
      <vt:lpstr>Tax Recommendations for Students (continued)</vt:lpstr>
      <vt:lpstr>Questions</vt:lpstr>
      <vt:lpstr>D. Understand and Create Your Tax Plan </vt:lpstr>
      <vt:lpstr>Your Tax Plan (continued)</vt:lpstr>
      <vt:lpstr>Your Tax Plan (continued)</vt:lpstr>
      <vt:lpstr>Your Tax Plan (continued)</vt:lpstr>
      <vt:lpstr>Your Tax Plan (continued)</vt:lpstr>
      <vt:lpstr>Your Tax Plan (continued)</vt:lpstr>
      <vt:lpstr>Review of Objectives</vt:lpstr>
      <vt:lpstr>Case Study #1</vt:lpstr>
      <vt:lpstr>They have 4 children, 3 16 and under and one a dependent in college. They contributed $5,000 to a traditional 401k, and $2,500 to a flexible spending plan.  They can only deduct medical bills above 7.5% of AGI.  Exemptions are $0 per person, the standard deduction for married filing jointly is $24,800, and the child tax credit is $2,000 per child 16 and under, and $500 per older dependent child. They paid $6,000 in state taxes and $4,500 in property taxes.</vt:lpstr>
      <vt:lpstr>PowerPoint Presentation</vt:lpstr>
      <vt:lpstr>They have 4 children, 3 16 and under and one a dependent in college. They contributed $5,000 to a traditional 401k, and $2,500 to a flexible spending plan.  They can only deduct medical bills above 7.5% of AGI.  Exemptions are $0 per person, the standard deduction for married filing jointly is $24,800, and the child tax credit is $2,000 per child 16 and under, and $500 per older dependent child. They paid $6,000 in state taxes and $4,500 in property taxes.</vt:lpstr>
      <vt:lpstr>PowerPoint Presentation</vt:lpstr>
      <vt:lpstr>They have 4 children, 3 16 and under and one a dependent in college. They contributed $5,000 to a traditional 401k, and $2,500 to a flexible spending plan.  They can only deduct medical bills above 7.5% of AGI.  Exemptions are $0 per person, the standard deduction for married filing jointly is $24,800, and the child tax credit is $2,000 per child 16 and under, and $500 per older dependent child. They paid $6,000 in state taxes and $4,500 in property taxes.</vt:lpstr>
      <vt:lpstr>Case Study (continued)</vt:lpstr>
      <vt:lpstr>Case Study (continued)</vt:lpstr>
      <vt:lpstr>Case Study (continued)</vt:lpstr>
      <vt:lpstr>Case Study (continued)</vt:lpstr>
      <vt:lpstr>Case Study (continued)</vt:lpstr>
      <vt:lpstr>Case Study #2</vt:lpstr>
      <vt:lpstr>Case Study #2 Answer</vt:lpstr>
      <vt:lpstr>Case Study #3 From the Fundamentals of Family Finance Workbook,  Hill &amp; Israelson, 2017, #5.1 updated for 2020</vt:lpstr>
      <vt:lpstr>Case Study #3 Answers</vt:lpstr>
      <vt:lpstr>PowerPoint Presentation</vt:lpstr>
      <vt:lpstr>Case Study #3 Answers</vt:lpstr>
      <vt:lpstr>PowerPoint Presentation</vt:lpstr>
      <vt:lpstr>Case Study #4 – (WP 7)</vt:lpstr>
      <vt:lpstr>Case Study #4 Answers</vt:lpstr>
      <vt:lpstr>Case Study #4 Answers</vt:lpstr>
      <vt:lpstr>Case Study #4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 Planning Strategies</dc:title>
  <dc:subject>Tax Planning and Strategies</dc:subject>
  <dc:creator>Bryan Sudweeks</dc:creator>
  <cp:lastModifiedBy>Bryan Sudweeks</cp:lastModifiedBy>
  <cp:revision>433</cp:revision>
  <cp:lastPrinted>2020-01-21T20:43:32Z</cp:lastPrinted>
  <dcterms:created xsi:type="dcterms:W3CDTF">1998-02-01T21:36:30Z</dcterms:created>
  <dcterms:modified xsi:type="dcterms:W3CDTF">2020-05-07T22:36:11Z</dcterms:modified>
</cp:coreProperties>
</file>