
<file path=[Content_Types].xml><?xml version="1.0" encoding="utf-8"?>
<Types xmlns="http://schemas.openxmlformats.org/package/2006/content-types">
  <Default Extension="avi" ContentType="video/x-msvideo"/>
  <Default Extension="emf" ContentType="image/x-emf"/>
  <Default Extension="jpeg" ContentType="image/jpeg"/>
  <Default Extension="png" ContentType="image/png"/>
  <Default Extension="rels" ContentType="application/vnd.openxmlformats-package.relationships+xml"/>
  <Default Extension="wmv" ContentType="video/x-ms-wmv"/>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omments/comment1.xml" ContentType="application/vnd.openxmlformats-officedocument.presentationml.comments+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99" r:id="rId1"/>
  </p:sldMasterIdLst>
  <p:notesMasterIdLst>
    <p:notesMasterId r:id="rId64"/>
  </p:notesMasterIdLst>
  <p:handoutMasterIdLst>
    <p:handoutMasterId r:id="rId65"/>
  </p:handoutMasterIdLst>
  <p:sldIdLst>
    <p:sldId id="386" r:id="rId2"/>
    <p:sldId id="387" r:id="rId3"/>
    <p:sldId id="419" r:id="rId4"/>
    <p:sldId id="481" r:id="rId5"/>
    <p:sldId id="519" r:id="rId6"/>
    <p:sldId id="516" r:id="rId7"/>
    <p:sldId id="483" r:id="rId8"/>
    <p:sldId id="509" r:id="rId9"/>
    <p:sldId id="515" r:id="rId10"/>
    <p:sldId id="484" r:id="rId11"/>
    <p:sldId id="501" r:id="rId12"/>
    <p:sldId id="502" r:id="rId13"/>
    <p:sldId id="394" r:id="rId14"/>
    <p:sldId id="518" r:id="rId15"/>
    <p:sldId id="462" r:id="rId16"/>
    <p:sldId id="463" r:id="rId17"/>
    <p:sldId id="464" r:id="rId18"/>
    <p:sldId id="465" r:id="rId19"/>
    <p:sldId id="523" r:id="rId20"/>
    <p:sldId id="489" r:id="rId21"/>
    <p:sldId id="485" r:id="rId22"/>
    <p:sldId id="524" r:id="rId23"/>
    <p:sldId id="525" r:id="rId24"/>
    <p:sldId id="466" r:id="rId25"/>
    <p:sldId id="468" r:id="rId26"/>
    <p:sldId id="469" r:id="rId27"/>
    <p:sldId id="470" r:id="rId28"/>
    <p:sldId id="472" r:id="rId29"/>
    <p:sldId id="473" r:id="rId30"/>
    <p:sldId id="474" r:id="rId31"/>
    <p:sldId id="475" r:id="rId32"/>
    <p:sldId id="476" r:id="rId33"/>
    <p:sldId id="477" r:id="rId34"/>
    <p:sldId id="478" r:id="rId35"/>
    <p:sldId id="479" r:id="rId36"/>
    <p:sldId id="480" r:id="rId37"/>
    <p:sldId id="499" r:id="rId38"/>
    <p:sldId id="527" r:id="rId39"/>
    <p:sldId id="514" r:id="rId40"/>
    <p:sldId id="461" r:id="rId41"/>
    <p:sldId id="517" r:id="rId42"/>
    <p:sldId id="504" r:id="rId43"/>
    <p:sldId id="505" r:id="rId44"/>
    <p:sldId id="506" r:id="rId45"/>
    <p:sldId id="512" r:id="rId46"/>
    <p:sldId id="417" r:id="rId47"/>
    <p:sldId id="439" r:id="rId48"/>
    <p:sldId id="440" r:id="rId49"/>
    <p:sldId id="490" r:id="rId50"/>
    <p:sldId id="526" r:id="rId51"/>
    <p:sldId id="460" r:id="rId52"/>
    <p:sldId id="441" r:id="rId53"/>
    <p:sldId id="459" r:id="rId54"/>
    <p:sldId id="443" r:id="rId55"/>
    <p:sldId id="482" r:id="rId56"/>
    <p:sldId id="492" r:id="rId57"/>
    <p:sldId id="493" r:id="rId58"/>
    <p:sldId id="494" r:id="rId59"/>
    <p:sldId id="495" r:id="rId60"/>
    <p:sldId id="496" r:id="rId61"/>
    <p:sldId id="497" r:id="rId62"/>
    <p:sldId id="508" r:id="rId63"/>
  </p:sldIdLst>
  <p:sldSz cx="9144000" cy="6858000" type="screen4x3"/>
  <p:notesSz cx="7010400" cy="9296400"/>
  <p:defaultTextStyle>
    <a:defPPr>
      <a:defRPr lang="en-US"/>
    </a:defPPr>
    <a:lvl1pPr algn="l" rtl="0" eaLnBrk="0" fontAlgn="base" hangingPunct="0">
      <a:spcBef>
        <a:spcPct val="0"/>
      </a:spcBef>
      <a:spcAft>
        <a:spcPct val="0"/>
      </a:spcAft>
      <a:defRPr sz="2800" kern="1200">
        <a:solidFill>
          <a:schemeClr val="tx1"/>
        </a:solidFill>
        <a:latin typeface="Times New Roman" panose="02020603050405020304" pitchFamily="18" charset="0"/>
        <a:ea typeface="+mn-ea"/>
        <a:cs typeface="+mn-cs"/>
      </a:defRPr>
    </a:lvl1pPr>
    <a:lvl2pPr marL="457200" algn="l" rtl="0" eaLnBrk="0" fontAlgn="base" hangingPunct="0">
      <a:spcBef>
        <a:spcPct val="0"/>
      </a:spcBef>
      <a:spcAft>
        <a:spcPct val="0"/>
      </a:spcAft>
      <a:defRPr sz="2800" kern="1200">
        <a:solidFill>
          <a:schemeClr val="tx1"/>
        </a:solidFill>
        <a:latin typeface="Times New Roman" panose="02020603050405020304" pitchFamily="18" charset="0"/>
        <a:ea typeface="+mn-ea"/>
        <a:cs typeface="+mn-cs"/>
      </a:defRPr>
    </a:lvl2pPr>
    <a:lvl3pPr marL="914400" algn="l" rtl="0" eaLnBrk="0" fontAlgn="base" hangingPunct="0">
      <a:spcBef>
        <a:spcPct val="0"/>
      </a:spcBef>
      <a:spcAft>
        <a:spcPct val="0"/>
      </a:spcAft>
      <a:defRPr sz="2800" kern="1200">
        <a:solidFill>
          <a:schemeClr val="tx1"/>
        </a:solidFill>
        <a:latin typeface="Times New Roman" panose="02020603050405020304" pitchFamily="18" charset="0"/>
        <a:ea typeface="+mn-ea"/>
        <a:cs typeface="+mn-cs"/>
      </a:defRPr>
    </a:lvl3pPr>
    <a:lvl4pPr marL="1371600" algn="l" rtl="0" eaLnBrk="0" fontAlgn="base" hangingPunct="0">
      <a:spcBef>
        <a:spcPct val="0"/>
      </a:spcBef>
      <a:spcAft>
        <a:spcPct val="0"/>
      </a:spcAft>
      <a:defRPr sz="2800" kern="1200">
        <a:solidFill>
          <a:schemeClr val="tx1"/>
        </a:solidFill>
        <a:latin typeface="Times New Roman" panose="02020603050405020304" pitchFamily="18" charset="0"/>
        <a:ea typeface="+mn-ea"/>
        <a:cs typeface="+mn-cs"/>
      </a:defRPr>
    </a:lvl4pPr>
    <a:lvl5pPr marL="1828800" algn="l" rtl="0" eaLnBrk="0" fontAlgn="base" hangingPunct="0">
      <a:spcBef>
        <a:spcPct val="0"/>
      </a:spcBef>
      <a:spcAft>
        <a:spcPct val="0"/>
      </a:spcAft>
      <a:defRPr sz="2800" kern="1200">
        <a:solidFill>
          <a:schemeClr val="tx1"/>
        </a:solidFill>
        <a:latin typeface="Times New Roman" panose="02020603050405020304" pitchFamily="18" charset="0"/>
        <a:ea typeface="+mn-ea"/>
        <a:cs typeface="+mn-cs"/>
      </a:defRPr>
    </a:lvl5pPr>
    <a:lvl6pPr marL="2286000" algn="l" defTabSz="914400" rtl="0" eaLnBrk="1" latinLnBrk="0" hangingPunct="1">
      <a:defRPr sz="2800" kern="1200">
        <a:solidFill>
          <a:schemeClr val="tx1"/>
        </a:solidFill>
        <a:latin typeface="Times New Roman" panose="02020603050405020304" pitchFamily="18" charset="0"/>
        <a:ea typeface="+mn-ea"/>
        <a:cs typeface="+mn-cs"/>
      </a:defRPr>
    </a:lvl6pPr>
    <a:lvl7pPr marL="2743200" algn="l" defTabSz="914400" rtl="0" eaLnBrk="1" latinLnBrk="0" hangingPunct="1">
      <a:defRPr sz="2800" kern="1200">
        <a:solidFill>
          <a:schemeClr val="tx1"/>
        </a:solidFill>
        <a:latin typeface="Times New Roman" panose="02020603050405020304" pitchFamily="18" charset="0"/>
        <a:ea typeface="+mn-ea"/>
        <a:cs typeface="+mn-cs"/>
      </a:defRPr>
    </a:lvl7pPr>
    <a:lvl8pPr marL="3200400" algn="l" defTabSz="914400" rtl="0" eaLnBrk="1" latinLnBrk="0" hangingPunct="1">
      <a:defRPr sz="2800" kern="1200">
        <a:solidFill>
          <a:schemeClr val="tx1"/>
        </a:solidFill>
        <a:latin typeface="Times New Roman" panose="02020603050405020304" pitchFamily="18" charset="0"/>
        <a:ea typeface="+mn-ea"/>
        <a:cs typeface="+mn-cs"/>
      </a:defRPr>
    </a:lvl8pPr>
    <a:lvl9pPr marL="3657600" algn="l" defTabSz="914400" rtl="0" eaLnBrk="1" latinLnBrk="0" hangingPunct="1">
      <a:defRPr sz="2800" kern="1200">
        <a:solidFill>
          <a:schemeClr val="tx1"/>
        </a:solidFill>
        <a:latin typeface="Times New Roman" panose="02020603050405020304" pitchFamily="18"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929" userDrawn="1">
          <p15:clr>
            <a:srgbClr val="A4A3A4"/>
          </p15:clr>
        </p15:guide>
        <p15:guide id="2" pos="2257" userDrawn="1">
          <p15:clr>
            <a:srgbClr val="A4A3A4"/>
          </p15:clr>
        </p15:guide>
        <p15:guide id="3" pos="2208" userDrawn="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Bryan Sudweeks" initials="BS" lastIdx="1" clrIdx="0">
    <p:extLst>
      <p:ext uri="{19B8F6BF-5375-455C-9EA6-DF929625EA0E}">
        <p15:presenceInfo xmlns:p15="http://schemas.microsoft.com/office/powerpoint/2012/main" userId="S-1-5-21-213226363-371733006-173644503-11228"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chemeClr val="tx1"/>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F2FE0C"/>
    <a:srgbClr val="A8EEFC"/>
    <a:srgbClr val="AAEBFA"/>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34552" autoAdjust="0"/>
    <p:restoredTop sz="86447" autoAdjust="0"/>
  </p:normalViewPr>
  <p:slideViewPr>
    <p:cSldViewPr>
      <p:cViewPr varScale="1">
        <p:scale>
          <a:sx n="58" d="100"/>
          <a:sy n="58" d="100"/>
        </p:scale>
        <p:origin x="90" y="792"/>
      </p:cViewPr>
      <p:guideLst>
        <p:guide orient="horz" pos="2160"/>
        <p:guide pos="2880"/>
      </p:guideLst>
    </p:cSldViewPr>
  </p:slideViewPr>
  <p:outlineViewPr>
    <p:cViewPr>
      <p:scale>
        <a:sx n="33" d="100"/>
        <a:sy n="33" d="100"/>
      </p:scale>
      <p:origin x="0" y="53928"/>
    </p:cViewPr>
  </p:outlineViewPr>
  <p:notesTextViewPr>
    <p:cViewPr>
      <p:scale>
        <a:sx n="100" d="100"/>
        <a:sy n="100" d="100"/>
      </p:scale>
      <p:origin x="0" y="0"/>
    </p:cViewPr>
  </p:notesTextViewPr>
  <p:sorterViewPr>
    <p:cViewPr>
      <p:scale>
        <a:sx n="66" d="100"/>
        <a:sy n="66" d="100"/>
      </p:scale>
      <p:origin x="0" y="5586"/>
    </p:cViewPr>
  </p:sorterViewPr>
  <p:notesViewPr>
    <p:cSldViewPr>
      <p:cViewPr varScale="1">
        <p:scale>
          <a:sx n="84" d="100"/>
          <a:sy n="84" d="100"/>
        </p:scale>
        <p:origin x="-3768" y="-84"/>
      </p:cViewPr>
      <p:guideLst>
        <p:guide orient="horz" pos="2929"/>
        <p:guide pos="2257"/>
        <p:guide pos="2208"/>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commentAuthors" Target="commentAuthor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notesMaster" Target="notesMasters/notesMaster1.xml"/><Relationship Id="rId69"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presProps" Target="presProp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tableStyles" Target="tableStyles.xml"/></Relationships>
</file>

<file path=ppt/comments/comment1.xml><?xml version="1.0" encoding="utf-8"?>
<p:cmLst xmlns:a="http://schemas.openxmlformats.org/drawingml/2006/main" xmlns:r="http://schemas.openxmlformats.org/officeDocument/2006/relationships" xmlns:p="http://schemas.openxmlformats.org/presentationml/2006/main">
  <p:cm authorId="1" dt="2018-09-17T09:59:28.454" idx="1">
    <p:pos x="10" y="10"/>
    <p:text/>
    <p:extLst>
      <p:ext uri="{C676402C-5697-4E1C-873F-D02D1690AC5C}">
        <p15:threadingInfo xmlns:p15="http://schemas.microsoft.com/office/powerpoint/2012/main" timeZoneBias="360"/>
      </p:ext>
    </p:extLst>
  </p:cm>
</p:cmLst>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0418" name="Rectangle 2">
            <a:extLst>
              <a:ext uri="{FF2B5EF4-FFF2-40B4-BE49-F238E27FC236}">
                <a16:creationId xmlns:a16="http://schemas.microsoft.com/office/drawing/2014/main" id="{0D134BB4-4D2F-457E-A2F0-F162205C791C}"/>
              </a:ext>
            </a:extLst>
          </p:cNvPr>
          <p:cNvSpPr>
            <a:spLocks noChangeArrowheads="1"/>
          </p:cNvSpPr>
          <p:nvPr/>
        </p:nvSpPr>
        <p:spPr bwMode="auto">
          <a:xfrm>
            <a:off x="1544638" y="122238"/>
            <a:ext cx="3919537" cy="493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2361" tIns="45370" rIns="92361" bIns="45370" anchor="ctr">
            <a:spAutoFit/>
          </a:bodyPr>
          <a:lstStyle>
            <a:lvl1pPr eaLnBrk="0" hangingPunct="0">
              <a:defRPr sz="2800">
                <a:solidFill>
                  <a:schemeClr val="tx1"/>
                </a:solidFill>
                <a:latin typeface="Times New Roman" pitchFamily="18" charset="0"/>
              </a:defRPr>
            </a:lvl1pPr>
            <a:lvl2pPr marL="742950" indent="-285750" eaLnBrk="0" hangingPunct="0">
              <a:defRPr sz="2800">
                <a:solidFill>
                  <a:schemeClr val="tx1"/>
                </a:solidFill>
                <a:latin typeface="Times New Roman" pitchFamily="18" charset="0"/>
              </a:defRPr>
            </a:lvl2pPr>
            <a:lvl3pPr marL="1143000" indent="-228600" eaLnBrk="0" hangingPunct="0">
              <a:defRPr sz="2800">
                <a:solidFill>
                  <a:schemeClr val="tx1"/>
                </a:solidFill>
                <a:latin typeface="Times New Roman" pitchFamily="18" charset="0"/>
              </a:defRPr>
            </a:lvl3pPr>
            <a:lvl4pPr marL="1600200" indent="-228600" eaLnBrk="0" hangingPunct="0">
              <a:defRPr sz="2800">
                <a:solidFill>
                  <a:schemeClr val="tx1"/>
                </a:solidFill>
                <a:latin typeface="Times New Roman" pitchFamily="18" charset="0"/>
              </a:defRPr>
            </a:lvl4pPr>
            <a:lvl5pPr marL="2057400" indent="-228600" eaLnBrk="0" hangingPunct="0">
              <a:defRPr sz="2800">
                <a:solidFill>
                  <a:schemeClr val="tx1"/>
                </a:solidFill>
                <a:latin typeface="Times New Roman" pitchFamily="18" charset="0"/>
              </a:defRPr>
            </a:lvl5pPr>
            <a:lvl6pPr marL="2514600" indent="-228600" eaLnBrk="0" fontAlgn="base" hangingPunct="0">
              <a:spcBef>
                <a:spcPct val="0"/>
              </a:spcBef>
              <a:spcAft>
                <a:spcPct val="0"/>
              </a:spcAft>
              <a:defRPr sz="2800">
                <a:solidFill>
                  <a:schemeClr val="tx1"/>
                </a:solidFill>
                <a:latin typeface="Times New Roman" pitchFamily="18" charset="0"/>
              </a:defRPr>
            </a:lvl6pPr>
            <a:lvl7pPr marL="2971800" indent="-228600" eaLnBrk="0" fontAlgn="base" hangingPunct="0">
              <a:spcBef>
                <a:spcPct val="0"/>
              </a:spcBef>
              <a:spcAft>
                <a:spcPct val="0"/>
              </a:spcAft>
              <a:defRPr sz="2800">
                <a:solidFill>
                  <a:schemeClr val="tx1"/>
                </a:solidFill>
                <a:latin typeface="Times New Roman" pitchFamily="18" charset="0"/>
              </a:defRPr>
            </a:lvl7pPr>
            <a:lvl8pPr marL="3429000" indent="-228600" eaLnBrk="0" fontAlgn="base" hangingPunct="0">
              <a:spcBef>
                <a:spcPct val="0"/>
              </a:spcBef>
              <a:spcAft>
                <a:spcPct val="0"/>
              </a:spcAft>
              <a:defRPr sz="2800">
                <a:solidFill>
                  <a:schemeClr val="tx1"/>
                </a:solidFill>
                <a:latin typeface="Times New Roman" pitchFamily="18" charset="0"/>
              </a:defRPr>
            </a:lvl8pPr>
            <a:lvl9pPr marL="3886200" indent="-228600" eaLnBrk="0" fontAlgn="base" hangingPunct="0">
              <a:spcBef>
                <a:spcPct val="0"/>
              </a:spcBef>
              <a:spcAft>
                <a:spcPct val="0"/>
              </a:spcAft>
              <a:defRPr sz="2800">
                <a:solidFill>
                  <a:schemeClr val="tx1"/>
                </a:solidFill>
                <a:latin typeface="Times New Roman" pitchFamily="18" charset="0"/>
              </a:defRPr>
            </a:lvl9pPr>
          </a:lstStyle>
          <a:p>
            <a:pPr algn="ctr">
              <a:defRPr/>
            </a:pPr>
            <a:r>
              <a:rPr lang="en-US" altLang="en-US" sz="1400" dirty="0"/>
              <a:t>Debt and Debt Reduction Strategies </a:t>
            </a:r>
          </a:p>
          <a:p>
            <a:pPr algn="ctr">
              <a:defRPr/>
            </a:pPr>
            <a:r>
              <a:rPr lang="en-US" altLang="en-US" sz="1200" dirty="0"/>
              <a:t>Personal Finance: Another Perspective</a:t>
            </a:r>
          </a:p>
        </p:txBody>
      </p:sp>
      <p:sp>
        <p:nvSpPr>
          <p:cNvPr id="60419" name="Rectangle 3">
            <a:extLst>
              <a:ext uri="{FF2B5EF4-FFF2-40B4-BE49-F238E27FC236}">
                <a16:creationId xmlns:a16="http://schemas.microsoft.com/office/drawing/2014/main" id="{BB1F231B-9BBD-421C-81DD-18921D494FB0}"/>
              </a:ext>
            </a:extLst>
          </p:cNvPr>
          <p:cNvSpPr>
            <a:spLocks noChangeArrowheads="1"/>
          </p:cNvSpPr>
          <p:nvPr/>
        </p:nvSpPr>
        <p:spPr bwMode="auto">
          <a:xfrm>
            <a:off x="3341689" y="8753475"/>
            <a:ext cx="403225" cy="306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2361" tIns="45370" rIns="92361" bIns="45370" anchor="ctr">
            <a:spAutoFit/>
          </a:bodyPr>
          <a:lstStyle>
            <a:lvl1pPr>
              <a:defRPr sz="2800">
                <a:solidFill>
                  <a:schemeClr val="tx1"/>
                </a:solidFill>
                <a:latin typeface="Times New Roman" panose="02020603050405020304" pitchFamily="18" charset="0"/>
              </a:defRPr>
            </a:lvl1pPr>
            <a:lvl2pPr marL="742950" indent="-285750">
              <a:defRPr sz="2800">
                <a:solidFill>
                  <a:schemeClr val="tx1"/>
                </a:solidFill>
                <a:latin typeface="Times New Roman" panose="02020603050405020304" pitchFamily="18" charset="0"/>
              </a:defRPr>
            </a:lvl2pPr>
            <a:lvl3pPr marL="1143000" indent="-228600">
              <a:defRPr sz="2800">
                <a:solidFill>
                  <a:schemeClr val="tx1"/>
                </a:solidFill>
                <a:latin typeface="Times New Roman" panose="02020603050405020304" pitchFamily="18" charset="0"/>
              </a:defRPr>
            </a:lvl3pPr>
            <a:lvl4pPr marL="1600200" indent="-228600">
              <a:defRPr sz="2800">
                <a:solidFill>
                  <a:schemeClr val="tx1"/>
                </a:solidFill>
                <a:latin typeface="Times New Roman" panose="02020603050405020304" pitchFamily="18" charset="0"/>
              </a:defRPr>
            </a:lvl4pPr>
            <a:lvl5pPr marL="2057400" indent="-228600">
              <a:defRPr sz="28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8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8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8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800">
                <a:solidFill>
                  <a:schemeClr val="tx1"/>
                </a:solidFill>
                <a:latin typeface="Times New Roman" panose="02020603050405020304" pitchFamily="18" charset="0"/>
              </a:defRPr>
            </a:lvl9pPr>
          </a:lstStyle>
          <a:p>
            <a:pPr algn="r">
              <a:defRPr/>
            </a:pPr>
            <a:fld id="{88B51C59-BEB4-4317-A568-D7D8B752D70F}" type="slidenum">
              <a:rPr lang="en-US" altLang="en-US" sz="1400" smtClean="0"/>
              <a:pPr algn="r">
                <a:defRPr/>
              </a:pPr>
              <a:t>‹#›</a:t>
            </a:fld>
            <a:endParaRPr lang="en-US" altLang="en-US" sz="1400"/>
          </a:p>
        </p:txBody>
      </p:sp>
    </p:spTree>
    <p:extLst>
      <p:ext uri="{BB962C8B-B14F-4D97-AF65-F5344CB8AC3E}">
        <p14:creationId xmlns:p14="http://schemas.microsoft.com/office/powerpoint/2010/main" val="299941710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a:extLst>
              <a:ext uri="{FF2B5EF4-FFF2-40B4-BE49-F238E27FC236}">
                <a16:creationId xmlns:a16="http://schemas.microsoft.com/office/drawing/2014/main" id="{8A54798A-D647-42B5-9E3E-4465405BD3BF}"/>
              </a:ext>
            </a:extLst>
          </p:cNvPr>
          <p:cNvSpPr>
            <a:spLocks noGrp="1" noChangeArrowheads="1"/>
          </p:cNvSpPr>
          <p:nvPr>
            <p:ph type="body" sz="quarter" idx="3"/>
          </p:nvPr>
        </p:nvSpPr>
        <p:spPr bwMode="auto">
          <a:xfrm>
            <a:off x="935039" y="4416427"/>
            <a:ext cx="5140325" cy="4183063"/>
          </a:xfrm>
          <a:prstGeom prst="rect">
            <a:avLst/>
          </a:prstGeom>
          <a:noFill/>
          <a:ln w="12700">
            <a:noFill/>
            <a:miter lim="800000"/>
            <a:headEnd/>
            <a:tailEnd/>
          </a:ln>
          <a:effectLst/>
        </p:spPr>
        <p:txBody>
          <a:bodyPr vert="horz" wrap="square" lIns="92361" tIns="45370" rIns="92361" bIns="45370" numCol="1" anchor="t" anchorCtr="0" compatLnSpc="1">
            <a:prstTxWarp prst="textNoShape">
              <a:avLst/>
            </a:prstTxWarp>
          </a:bodyPr>
          <a:lstStyle/>
          <a:p>
            <a:pPr lvl="0"/>
            <a:r>
              <a:rPr lang="en-US" noProof="0"/>
              <a:t>Click to edit Master notes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5123" name="Rectangle 3">
            <a:extLst>
              <a:ext uri="{FF2B5EF4-FFF2-40B4-BE49-F238E27FC236}">
                <a16:creationId xmlns:a16="http://schemas.microsoft.com/office/drawing/2014/main" id="{2FE3C1A6-5E64-4C57-B300-A85BE3AF9C81}"/>
              </a:ext>
            </a:extLst>
          </p:cNvPr>
          <p:cNvSpPr>
            <a:spLocks noGrp="1" noRot="1" noChangeAspect="1" noChangeArrowheads="1" noTextEdit="1"/>
          </p:cNvSpPr>
          <p:nvPr>
            <p:ph type="sldImg" idx="2"/>
          </p:nvPr>
        </p:nvSpPr>
        <p:spPr bwMode="auto">
          <a:xfrm>
            <a:off x="1190625" y="704850"/>
            <a:ext cx="4629150" cy="3471863"/>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sp>
      <p:sp>
        <p:nvSpPr>
          <p:cNvPr id="57348" name="Rectangle 4">
            <a:extLst>
              <a:ext uri="{FF2B5EF4-FFF2-40B4-BE49-F238E27FC236}">
                <a16:creationId xmlns:a16="http://schemas.microsoft.com/office/drawing/2014/main" id="{2C385132-249B-4AEC-8EAF-942DB98B7C51}"/>
              </a:ext>
            </a:extLst>
          </p:cNvPr>
          <p:cNvSpPr>
            <a:spLocks noChangeArrowheads="1"/>
          </p:cNvSpPr>
          <p:nvPr/>
        </p:nvSpPr>
        <p:spPr bwMode="auto">
          <a:xfrm>
            <a:off x="71438" y="93664"/>
            <a:ext cx="1541462" cy="306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2361" tIns="45370" rIns="92361" bIns="45370" anchor="ctr">
            <a:spAutoFit/>
          </a:bodyPr>
          <a:lstStyle>
            <a:lvl1pPr eaLnBrk="0" hangingPunct="0">
              <a:defRPr sz="2800">
                <a:solidFill>
                  <a:schemeClr val="tx1"/>
                </a:solidFill>
                <a:latin typeface="Times New Roman" pitchFamily="18" charset="0"/>
              </a:defRPr>
            </a:lvl1pPr>
            <a:lvl2pPr marL="742950" indent="-285750" eaLnBrk="0" hangingPunct="0">
              <a:defRPr sz="2800">
                <a:solidFill>
                  <a:schemeClr val="tx1"/>
                </a:solidFill>
                <a:latin typeface="Times New Roman" pitchFamily="18" charset="0"/>
              </a:defRPr>
            </a:lvl2pPr>
            <a:lvl3pPr marL="1143000" indent="-228600" eaLnBrk="0" hangingPunct="0">
              <a:defRPr sz="2800">
                <a:solidFill>
                  <a:schemeClr val="tx1"/>
                </a:solidFill>
                <a:latin typeface="Times New Roman" pitchFamily="18" charset="0"/>
              </a:defRPr>
            </a:lvl3pPr>
            <a:lvl4pPr marL="1600200" indent="-228600" eaLnBrk="0" hangingPunct="0">
              <a:defRPr sz="2800">
                <a:solidFill>
                  <a:schemeClr val="tx1"/>
                </a:solidFill>
                <a:latin typeface="Times New Roman" pitchFamily="18" charset="0"/>
              </a:defRPr>
            </a:lvl4pPr>
            <a:lvl5pPr marL="2057400" indent="-228600" eaLnBrk="0" hangingPunct="0">
              <a:defRPr sz="2800">
                <a:solidFill>
                  <a:schemeClr val="tx1"/>
                </a:solidFill>
                <a:latin typeface="Times New Roman" pitchFamily="18" charset="0"/>
              </a:defRPr>
            </a:lvl5pPr>
            <a:lvl6pPr marL="2514600" indent="-228600" eaLnBrk="0" fontAlgn="base" hangingPunct="0">
              <a:spcBef>
                <a:spcPct val="0"/>
              </a:spcBef>
              <a:spcAft>
                <a:spcPct val="0"/>
              </a:spcAft>
              <a:defRPr sz="2800">
                <a:solidFill>
                  <a:schemeClr val="tx1"/>
                </a:solidFill>
                <a:latin typeface="Times New Roman" pitchFamily="18" charset="0"/>
              </a:defRPr>
            </a:lvl6pPr>
            <a:lvl7pPr marL="2971800" indent="-228600" eaLnBrk="0" fontAlgn="base" hangingPunct="0">
              <a:spcBef>
                <a:spcPct val="0"/>
              </a:spcBef>
              <a:spcAft>
                <a:spcPct val="0"/>
              </a:spcAft>
              <a:defRPr sz="2800">
                <a:solidFill>
                  <a:schemeClr val="tx1"/>
                </a:solidFill>
                <a:latin typeface="Times New Roman" pitchFamily="18" charset="0"/>
              </a:defRPr>
            </a:lvl7pPr>
            <a:lvl8pPr marL="3429000" indent="-228600" eaLnBrk="0" fontAlgn="base" hangingPunct="0">
              <a:spcBef>
                <a:spcPct val="0"/>
              </a:spcBef>
              <a:spcAft>
                <a:spcPct val="0"/>
              </a:spcAft>
              <a:defRPr sz="2800">
                <a:solidFill>
                  <a:schemeClr val="tx1"/>
                </a:solidFill>
                <a:latin typeface="Times New Roman" pitchFamily="18" charset="0"/>
              </a:defRPr>
            </a:lvl8pPr>
            <a:lvl9pPr marL="3886200" indent="-228600" eaLnBrk="0" fontAlgn="base" hangingPunct="0">
              <a:spcBef>
                <a:spcPct val="0"/>
              </a:spcBef>
              <a:spcAft>
                <a:spcPct val="0"/>
              </a:spcAft>
              <a:defRPr sz="2800">
                <a:solidFill>
                  <a:schemeClr val="tx1"/>
                </a:solidFill>
                <a:latin typeface="Times New Roman" pitchFamily="18" charset="0"/>
              </a:defRPr>
            </a:lvl9pPr>
          </a:lstStyle>
          <a:p>
            <a:pPr>
              <a:defRPr/>
            </a:pPr>
            <a:r>
              <a:rPr lang="en-US" altLang="en-US" sz="1400"/>
              <a:t>Prentice-Hall, Inc.</a:t>
            </a:r>
          </a:p>
        </p:txBody>
      </p:sp>
      <p:sp>
        <p:nvSpPr>
          <p:cNvPr id="57349" name="Rectangle 5">
            <a:extLst>
              <a:ext uri="{FF2B5EF4-FFF2-40B4-BE49-F238E27FC236}">
                <a16:creationId xmlns:a16="http://schemas.microsoft.com/office/drawing/2014/main" id="{3ACD24D2-42A4-4291-A07E-02C35BA45CF6}"/>
              </a:ext>
            </a:extLst>
          </p:cNvPr>
          <p:cNvSpPr>
            <a:spLocks noChangeArrowheads="1"/>
          </p:cNvSpPr>
          <p:nvPr/>
        </p:nvSpPr>
        <p:spPr bwMode="auto">
          <a:xfrm>
            <a:off x="6534151" y="8896350"/>
            <a:ext cx="404813" cy="306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2361" tIns="45370" rIns="92361" bIns="45370" anchor="ctr">
            <a:spAutoFit/>
          </a:bodyPr>
          <a:lstStyle>
            <a:lvl1pPr>
              <a:defRPr sz="2800">
                <a:solidFill>
                  <a:schemeClr val="tx1"/>
                </a:solidFill>
                <a:latin typeface="Times New Roman" panose="02020603050405020304" pitchFamily="18" charset="0"/>
              </a:defRPr>
            </a:lvl1pPr>
            <a:lvl2pPr marL="742950" indent="-285750">
              <a:defRPr sz="2800">
                <a:solidFill>
                  <a:schemeClr val="tx1"/>
                </a:solidFill>
                <a:latin typeface="Times New Roman" panose="02020603050405020304" pitchFamily="18" charset="0"/>
              </a:defRPr>
            </a:lvl2pPr>
            <a:lvl3pPr marL="1143000" indent="-228600">
              <a:defRPr sz="2800">
                <a:solidFill>
                  <a:schemeClr val="tx1"/>
                </a:solidFill>
                <a:latin typeface="Times New Roman" panose="02020603050405020304" pitchFamily="18" charset="0"/>
              </a:defRPr>
            </a:lvl3pPr>
            <a:lvl4pPr marL="1600200" indent="-228600">
              <a:defRPr sz="2800">
                <a:solidFill>
                  <a:schemeClr val="tx1"/>
                </a:solidFill>
                <a:latin typeface="Times New Roman" panose="02020603050405020304" pitchFamily="18" charset="0"/>
              </a:defRPr>
            </a:lvl4pPr>
            <a:lvl5pPr marL="2057400" indent="-228600">
              <a:defRPr sz="28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8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8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8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800">
                <a:solidFill>
                  <a:schemeClr val="tx1"/>
                </a:solidFill>
                <a:latin typeface="Times New Roman" panose="02020603050405020304" pitchFamily="18" charset="0"/>
              </a:defRPr>
            </a:lvl9pPr>
          </a:lstStyle>
          <a:p>
            <a:pPr algn="r">
              <a:defRPr/>
            </a:pPr>
            <a:fld id="{C3F133F7-BCF8-4DF6-AE9E-3B2D1DD57747}" type="slidenum">
              <a:rPr lang="en-US" altLang="en-US" sz="1400" smtClean="0"/>
              <a:pPr algn="r">
                <a:defRPr/>
              </a:pPr>
              <a:t>‹#›</a:t>
            </a:fld>
            <a:endParaRPr lang="en-US" altLang="en-US" sz="1400"/>
          </a:p>
        </p:txBody>
      </p:sp>
    </p:spTree>
    <p:extLst>
      <p:ext uri="{BB962C8B-B14F-4D97-AF65-F5344CB8AC3E}">
        <p14:creationId xmlns:p14="http://schemas.microsoft.com/office/powerpoint/2010/main" val="1193009277"/>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Slide Image Placeholder 1">
            <a:extLst>
              <a:ext uri="{FF2B5EF4-FFF2-40B4-BE49-F238E27FC236}">
                <a16:creationId xmlns:a16="http://schemas.microsoft.com/office/drawing/2014/main" id="{EFDE1280-EF6F-45ED-A0A7-89205D8E3489}"/>
              </a:ext>
            </a:extLst>
          </p:cNvPr>
          <p:cNvSpPr>
            <a:spLocks noGrp="1" noRot="1" noChangeAspect="1" noChangeArrowheads="1" noTextEdit="1"/>
          </p:cNvSpPr>
          <p:nvPr>
            <p:ph type="sldImg"/>
          </p:nvPr>
        </p:nvSpPr>
        <p:spPr>
          <a:ln/>
        </p:spPr>
      </p:sp>
      <p:sp>
        <p:nvSpPr>
          <p:cNvPr id="8195" name="Notes Placeholder 2">
            <a:extLst>
              <a:ext uri="{FF2B5EF4-FFF2-40B4-BE49-F238E27FC236}">
                <a16:creationId xmlns:a16="http://schemas.microsoft.com/office/drawing/2014/main" id="{3521C228-EFEB-41EF-8F0C-89981563594D}"/>
              </a:ext>
            </a:extLst>
          </p:cNvPr>
          <p:cNvSpPr>
            <a:spLocks noGrp="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lstStyle/>
          <a:p>
            <a:endParaRPr lang="en-US" altLang="en-US">
              <a:latin typeface="Arial" panose="020B0604020202020204" pitchFamily="34"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a:extLst>
              <a:ext uri="{FF2B5EF4-FFF2-40B4-BE49-F238E27FC236}">
                <a16:creationId xmlns:a16="http://schemas.microsoft.com/office/drawing/2014/main" id="{715AA897-F58E-447F-BD35-DAAE8C12DD1C}"/>
              </a:ext>
            </a:extLst>
          </p:cNvPr>
          <p:cNvSpPr>
            <a:spLocks noGrp="1" noRot="1" noChangeAspect="1" noChangeArrowheads="1" noTextEdit="1"/>
          </p:cNvSpPr>
          <p:nvPr>
            <p:ph type="sldImg"/>
          </p:nvPr>
        </p:nvSpPr>
        <p:spPr>
          <a:ln/>
        </p:spPr>
      </p:sp>
      <p:sp>
        <p:nvSpPr>
          <p:cNvPr id="10243" name="Rectangle 3">
            <a:extLst>
              <a:ext uri="{FF2B5EF4-FFF2-40B4-BE49-F238E27FC236}">
                <a16:creationId xmlns:a16="http://schemas.microsoft.com/office/drawing/2014/main" id="{A8B79CA5-11D2-4102-8E9D-8F0A05C31773}"/>
              </a:ext>
            </a:extLst>
          </p:cNvPr>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latin typeface="Arial" panose="020B0604020202020204" pitchFamily="34"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265471683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Slide Image Placeholder 1">
            <a:extLst>
              <a:ext uri="{FF2B5EF4-FFF2-40B4-BE49-F238E27FC236}">
                <a16:creationId xmlns:a16="http://schemas.microsoft.com/office/drawing/2014/main" id="{117FC42F-D7DD-4CAC-8937-4255196EDB10}"/>
              </a:ext>
            </a:extLst>
          </p:cNvPr>
          <p:cNvSpPr>
            <a:spLocks noGrp="1" noRot="1" noChangeAspect="1" noChangeArrowheads="1" noTextEdit="1"/>
          </p:cNvSpPr>
          <p:nvPr>
            <p:ph type="sldImg"/>
          </p:nvPr>
        </p:nvSpPr>
        <p:spPr>
          <a:ln/>
        </p:spPr>
      </p:sp>
      <p:sp>
        <p:nvSpPr>
          <p:cNvPr id="53251" name="Notes Placeholder 2">
            <a:extLst>
              <a:ext uri="{FF2B5EF4-FFF2-40B4-BE49-F238E27FC236}">
                <a16:creationId xmlns:a16="http://schemas.microsoft.com/office/drawing/2014/main" id="{F588DF34-A041-4F97-985D-60D2C70D6727}"/>
              </a:ext>
            </a:extLst>
          </p:cNvPr>
          <p:cNvSpPr>
            <a:spLocks noGrp="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lstStyle/>
          <a:p>
            <a:endParaRPr lang="en-US" altLang="en-US" dirty="0">
              <a:latin typeface="Arial" panose="020B0604020202020204" pitchFamily="34" charset="0"/>
            </a:endParaRPr>
          </a:p>
        </p:txBody>
      </p:sp>
    </p:spTree>
    <p:extLst>
      <p:ext uri="{BB962C8B-B14F-4D97-AF65-F5344CB8AC3E}">
        <p14:creationId xmlns:p14="http://schemas.microsoft.com/office/powerpoint/2010/main" val="368139388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Slide Image Placeholder 1">
            <a:extLst>
              <a:ext uri="{FF2B5EF4-FFF2-40B4-BE49-F238E27FC236}">
                <a16:creationId xmlns:a16="http://schemas.microsoft.com/office/drawing/2014/main" id="{117FC42F-D7DD-4CAC-8937-4255196EDB10}"/>
              </a:ext>
            </a:extLst>
          </p:cNvPr>
          <p:cNvSpPr>
            <a:spLocks noGrp="1" noRot="1" noChangeAspect="1" noChangeArrowheads="1" noTextEdit="1"/>
          </p:cNvSpPr>
          <p:nvPr>
            <p:ph type="sldImg"/>
          </p:nvPr>
        </p:nvSpPr>
        <p:spPr>
          <a:ln/>
        </p:spPr>
      </p:sp>
      <p:sp>
        <p:nvSpPr>
          <p:cNvPr id="53251" name="Notes Placeholder 2">
            <a:extLst>
              <a:ext uri="{FF2B5EF4-FFF2-40B4-BE49-F238E27FC236}">
                <a16:creationId xmlns:a16="http://schemas.microsoft.com/office/drawing/2014/main" id="{F588DF34-A041-4F97-985D-60D2C70D6727}"/>
              </a:ext>
            </a:extLst>
          </p:cNvPr>
          <p:cNvSpPr>
            <a:spLocks noGrp="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lstStyle/>
          <a:p>
            <a:endParaRPr lang="en-US" altLang="en-US">
              <a:latin typeface="Arial" panose="020B0604020202020204" pitchFamily="34" charset="0"/>
            </a:endParaRPr>
          </a:p>
        </p:txBody>
      </p:sp>
    </p:spTree>
    <p:extLst>
      <p:ext uri="{BB962C8B-B14F-4D97-AF65-F5344CB8AC3E}">
        <p14:creationId xmlns:p14="http://schemas.microsoft.com/office/powerpoint/2010/main" val="396896686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showMasterPhAnim="0" type="obj" preserve="1">
  <p:cSld name="Title and Content">
    <p:spTree>
      <p:nvGrpSpPr>
        <p:cNvPr id="1" name=""/>
        <p:cNvGrpSpPr/>
        <p:nvPr/>
      </p:nvGrpSpPr>
      <p:grpSpPr>
        <a:xfrm>
          <a:off x="0" y="0"/>
          <a:ext cx="0" cy="0"/>
          <a:chOff x="0" y="0"/>
          <a:chExt cx="0" cy="0"/>
        </a:xfrm>
      </p:grpSpPr>
      <p:pic>
        <p:nvPicPr>
          <p:cNvPr id="4" name="Picture 5">
            <a:extLst>
              <a:ext uri="{FF2B5EF4-FFF2-40B4-BE49-F238E27FC236}">
                <a16:creationId xmlns:a16="http://schemas.microsoft.com/office/drawing/2014/main" id="{5B886A8B-10D9-4F3D-9C91-9D6D612102D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5588"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6">
            <a:extLst>
              <a:ext uri="{FF2B5EF4-FFF2-40B4-BE49-F238E27FC236}">
                <a16:creationId xmlns:a16="http://schemas.microsoft.com/office/drawing/2014/main" id="{3596E2EF-FBD4-45E8-ADE4-90BE17371875}"/>
              </a:ext>
            </a:extLst>
          </p:cNvPr>
          <p:cNvSpPr>
            <a:spLocks noChangeArrowheads="1"/>
          </p:cNvSpPr>
          <p:nvPr/>
        </p:nvSpPr>
        <p:spPr bwMode="auto">
          <a:xfrm>
            <a:off x="685800" y="685800"/>
            <a:ext cx="7772400" cy="83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800">
                <a:solidFill>
                  <a:schemeClr val="tx1"/>
                </a:solidFill>
                <a:latin typeface="Times New Roman" pitchFamily="18" charset="0"/>
              </a:defRPr>
            </a:lvl1pPr>
            <a:lvl2pPr marL="742950" indent="-285750" eaLnBrk="0" hangingPunct="0">
              <a:defRPr sz="2800">
                <a:solidFill>
                  <a:schemeClr val="tx1"/>
                </a:solidFill>
                <a:latin typeface="Times New Roman" pitchFamily="18" charset="0"/>
              </a:defRPr>
            </a:lvl2pPr>
            <a:lvl3pPr marL="1143000" indent="-228600" eaLnBrk="0" hangingPunct="0">
              <a:defRPr sz="2800">
                <a:solidFill>
                  <a:schemeClr val="tx1"/>
                </a:solidFill>
                <a:latin typeface="Times New Roman" pitchFamily="18" charset="0"/>
              </a:defRPr>
            </a:lvl3pPr>
            <a:lvl4pPr marL="1600200" indent="-228600" eaLnBrk="0" hangingPunct="0">
              <a:defRPr sz="2800">
                <a:solidFill>
                  <a:schemeClr val="tx1"/>
                </a:solidFill>
                <a:latin typeface="Times New Roman" pitchFamily="18" charset="0"/>
              </a:defRPr>
            </a:lvl4pPr>
            <a:lvl5pPr marL="2057400" indent="-228600" eaLnBrk="0" hangingPunct="0">
              <a:defRPr sz="2800">
                <a:solidFill>
                  <a:schemeClr val="tx1"/>
                </a:solidFill>
                <a:latin typeface="Times New Roman" pitchFamily="18" charset="0"/>
              </a:defRPr>
            </a:lvl5pPr>
            <a:lvl6pPr marL="2514600" indent="-228600" eaLnBrk="0" fontAlgn="base" hangingPunct="0">
              <a:spcBef>
                <a:spcPct val="0"/>
              </a:spcBef>
              <a:spcAft>
                <a:spcPct val="0"/>
              </a:spcAft>
              <a:defRPr sz="2800">
                <a:solidFill>
                  <a:schemeClr val="tx1"/>
                </a:solidFill>
                <a:latin typeface="Times New Roman" pitchFamily="18" charset="0"/>
              </a:defRPr>
            </a:lvl6pPr>
            <a:lvl7pPr marL="2971800" indent="-228600" eaLnBrk="0" fontAlgn="base" hangingPunct="0">
              <a:spcBef>
                <a:spcPct val="0"/>
              </a:spcBef>
              <a:spcAft>
                <a:spcPct val="0"/>
              </a:spcAft>
              <a:defRPr sz="2800">
                <a:solidFill>
                  <a:schemeClr val="tx1"/>
                </a:solidFill>
                <a:latin typeface="Times New Roman" pitchFamily="18" charset="0"/>
              </a:defRPr>
            </a:lvl7pPr>
            <a:lvl8pPr marL="3429000" indent="-228600" eaLnBrk="0" fontAlgn="base" hangingPunct="0">
              <a:spcBef>
                <a:spcPct val="0"/>
              </a:spcBef>
              <a:spcAft>
                <a:spcPct val="0"/>
              </a:spcAft>
              <a:defRPr sz="2800">
                <a:solidFill>
                  <a:schemeClr val="tx1"/>
                </a:solidFill>
                <a:latin typeface="Times New Roman" pitchFamily="18" charset="0"/>
              </a:defRPr>
            </a:lvl8pPr>
            <a:lvl9pPr marL="3886200" indent="-228600" eaLnBrk="0" fontAlgn="base" hangingPunct="0">
              <a:spcBef>
                <a:spcPct val="0"/>
              </a:spcBef>
              <a:spcAft>
                <a:spcPct val="0"/>
              </a:spcAft>
              <a:defRPr sz="2800">
                <a:solidFill>
                  <a:schemeClr val="tx1"/>
                </a:solidFill>
                <a:latin typeface="Times New Roman" pitchFamily="18" charset="0"/>
              </a:defRPr>
            </a:lvl9pPr>
          </a:lstStyle>
          <a:p>
            <a:pPr eaLnBrk="1" hangingPunct="1">
              <a:defRPr/>
            </a:pPr>
            <a:endParaRPr lang="en-US" altLang="en-US"/>
          </a:p>
        </p:txBody>
      </p:sp>
      <p:sp>
        <p:nvSpPr>
          <p:cNvPr id="6" name="Slide Number Placeholder 3">
            <a:extLst>
              <a:ext uri="{FF2B5EF4-FFF2-40B4-BE49-F238E27FC236}">
                <a16:creationId xmlns:a16="http://schemas.microsoft.com/office/drawing/2014/main" id="{FFEFFB3C-1BA8-4357-A918-908B0932D481}"/>
              </a:ext>
            </a:extLst>
          </p:cNvPr>
          <p:cNvSpPr txBox="1">
            <a:spLocks noGrp="1"/>
          </p:cNvSpPr>
          <p:nvPr/>
        </p:nvSpPr>
        <p:spPr bwMode="auto">
          <a:xfrm>
            <a:off x="8305800" y="6172200"/>
            <a:ext cx="592138" cy="457200"/>
          </a:xfrm>
          <a:prstGeom prst="rect">
            <a:avLst/>
          </a:prstGeom>
          <a:noFill/>
          <a:ln w="9525">
            <a:noFill/>
            <a:miter lim="800000"/>
            <a:headEnd/>
            <a:tailEnd/>
          </a:ln>
        </p:spPr>
        <p:txBody>
          <a:bodyPr/>
          <a:lstStyle>
            <a:lvl1pPr>
              <a:defRPr sz="2800">
                <a:solidFill>
                  <a:schemeClr val="tx1"/>
                </a:solidFill>
                <a:latin typeface="Times New Roman" panose="02020603050405020304" pitchFamily="18" charset="0"/>
              </a:defRPr>
            </a:lvl1pPr>
            <a:lvl2pPr marL="742950" indent="-285750">
              <a:defRPr sz="2800">
                <a:solidFill>
                  <a:schemeClr val="tx1"/>
                </a:solidFill>
                <a:latin typeface="Times New Roman" panose="02020603050405020304" pitchFamily="18" charset="0"/>
              </a:defRPr>
            </a:lvl2pPr>
            <a:lvl3pPr marL="1143000" indent="-228600">
              <a:defRPr sz="2800">
                <a:solidFill>
                  <a:schemeClr val="tx1"/>
                </a:solidFill>
                <a:latin typeface="Times New Roman" panose="02020603050405020304" pitchFamily="18" charset="0"/>
              </a:defRPr>
            </a:lvl3pPr>
            <a:lvl4pPr marL="1600200" indent="-228600">
              <a:defRPr sz="2800">
                <a:solidFill>
                  <a:schemeClr val="tx1"/>
                </a:solidFill>
                <a:latin typeface="Times New Roman" panose="02020603050405020304" pitchFamily="18" charset="0"/>
              </a:defRPr>
            </a:lvl4pPr>
            <a:lvl5pPr marL="2057400" indent="-228600">
              <a:defRPr sz="28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8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8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8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800">
                <a:solidFill>
                  <a:schemeClr val="tx1"/>
                </a:solidFill>
                <a:latin typeface="Times New Roman" panose="02020603050405020304" pitchFamily="18" charset="0"/>
              </a:defRPr>
            </a:lvl9pPr>
          </a:lstStyle>
          <a:p>
            <a:pPr eaLnBrk="1" hangingPunct="1">
              <a:defRPr/>
            </a:pPr>
            <a:fld id="{48E01E71-451D-4C9C-B193-8D807B7B1A63}" type="slidenum">
              <a:rPr lang="en-US" altLang="en-US" sz="1400" smtClean="0"/>
              <a:pPr eaLnBrk="1" hangingPunct="1">
                <a:defRPr/>
              </a:pPr>
              <a:t>‹#›</a:t>
            </a:fld>
            <a:endParaRPr lang="en-US" altLang="en-US" sz="1400"/>
          </a:p>
        </p:txBody>
      </p:sp>
      <p:sp>
        <p:nvSpPr>
          <p:cNvPr id="7" name="Rectangle 8">
            <a:extLst>
              <a:ext uri="{FF2B5EF4-FFF2-40B4-BE49-F238E27FC236}">
                <a16:creationId xmlns:a16="http://schemas.microsoft.com/office/drawing/2014/main" id="{FA4703F6-0828-4C82-AE3B-5700003D12D5}"/>
              </a:ext>
            </a:extLst>
          </p:cNvPr>
          <p:cNvSpPr>
            <a:spLocks noChangeArrowheads="1"/>
          </p:cNvSpPr>
          <p:nvPr/>
        </p:nvSpPr>
        <p:spPr bwMode="auto">
          <a:xfrm>
            <a:off x="0" y="0"/>
            <a:ext cx="9144000" cy="6858000"/>
          </a:xfrm>
          <a:prstGeom prst="rect">
            <a:avLst/>
          </a:prstGeom>
          <a:noFill/>
          <a:ln w="38100" cmpd="thickThin">
            <a:solidFill>
              <a:srgbClr val="80808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800">
                <a:solidFill>
                  <a:schemeClr val="tx1"/>
                </a:solidFill>
                <a:latin typeface="Times New Roman" pitchFamily="18" charset="0"/>
              </a:defRPr>
            </a:lvl1pPr>
            <a:lvl2pPr marL="742950" indent="-285750" eaLnBrk="0" hangingPunct="0">
              <a:defRPr sz="2800">
                <a:solidFill>
                  <a:schemeClr val="tx1"/>
                </a:solidFill>
                <a:latin typeface="Times New Roman" pitchFamily="18" charset="0"/>
              </a:defRPr>
            </a:lvl2pPr>
            <a:lvl3pPr marL="1143000" indent="-228600" eaLnBrk="0" hangingPunct="0">
              <a:defRPr sz="2800">
                <a:solidFill>
                  <a:schemeClr val="tx1"/>
                </a:solidFill>
                <a:latin typeface="Times New Roman" pitchFamily="18" charset="0"/>
              </a:defRPr>
            </a:lvl3pPr>
            <a:lvl4pPr marL="1600200" indent="-228600" eaLnBrk="0" hangingPunct="0">
              <a:defRPr sz="2800">
                <a:solidFill>
                  <a:schemeClr val="tx1"/>
                </a:solidFill>
                <a:latin typeface="Times New Roman" pitchFamily="18" charset="0"/>
              </a:defRPr>
            </a:lvl4pPr>
            <a:lvl5pPr marL="2057400" indent="-228600" eaLnBrk="0" hangingPunct="0">
              <a:defRPr sz="2800">
                <a:solidFill>
                  <a:schemeClr val="tx1"/>
                </a:solidFill>
                <a:latin typeface="Times New Roman" pitchFamily="18" charset="0"/>
              </a:defRPr>
            </a:lvl5pPr>
            <a:lvl6pPr marL="2514600" indent="-228600" eaLnBrk="0" fontAlgn="base" hangingPunct="0">
              <a:spcBef>
                <a:spcPct val="0"/>
              </a:spcBef>
              <a:spcAft>
                <a:spcPct val="0"/>
              </a:spcAft>
              <a:defRPr sz="2800">
                <a:solidFill>
                  <a:schemeClr val="tx1"/>
                </a:solidFill>
                <a:latin typeface="Times New Roman" pitchFamily="18" charset="0"/>
              </a:defRPr>
            </a:lvl6pPr>
            <a:lvl7pPr marL="2971800" indent="-228600" eaLnBrk="0" fontAlgn="base" hangingPunct="0">
              <a:spcBef>
                <a:spcPct val="0"/>
              </a:spcBef>
              <a:spcAft>
                <a:spcPct val="0"/>
              </a:spcAft>
              <a:defRPr sz="2800">
                <a:solidFill>
                  <a:schemeClr val="tx1"/>
                </a:solidFill>
                <a:latin typeface="Times New Roman" pitchFamily="18" charset="0"/>
              </a:defRPr>
            </a:lvl7pPr>
            <a:lvl8pPr marL="3429000" indent="-228600" eaLnBrk="0" fontAlgn="base" hangingPunct="0">
              <a:spcBef>
                <a:spcPct val="0"/>
              </a:spcBef>
              <a:spcAft>
                <a:spcPct val="0"/>
              </a:spcAft>
              <a:defRPr sz="2800">
                <a:solidFill>
                  <a:schemeClr val="tx1"/>
                </a:solidFill>
                <a:latin typeface="Times New Roman" pitchFamily="18" charset="0"/>
              </a:defRPr>
            </a:lvl8pPr>
            <a:lvl9pPr marL="3886200" indent="-228600" eaLnBrk="0" fontAlgn="base" hangingPunct="0">
              <a:spcBef>
                <a:spcPct val="0"/>
              </a:spcBef>
              <a:spcAft>
                <a:spcPct val="0"/>
              </a:spcAft>
              <a:defRPr sz="2800">
                <a:solidFill>
                  <a:schemeClr val="tx1"/>
                </a:solidFill>
                <a:latin typeface="Times New Roman" pitchFamily="18" charset="0"/>
              </a:defRPr>
            </a:lvl9pPr>
          </a:lstStyle>
          <a:p>
            <a:pPr eaLnBrk="1" hangingPunct="1">
              <a:defRPr/>
            </a:pPr>
            <a:endParaRPr lang="en-US" altLang="en-US"/>
          </a:p>
        </p:txBody>
      </p:sp>
      <p:pic>
        <p:nvPicPr>
          <p:cNvPr id="8" name="Picture 5">
            <a:extLst>
              <a:ext uri="{FF2B5EF4-FFF2-40B4-BE49-F238E27FC236}">
                <a16:creationId xmlns:a16="http://schemas.microsoft.com/office/drawing/2014/main" id="{789496C0-DF25-4095-8BF5-46BC11CFD58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5588"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Rectangle 6">
            <a:extLst>
              <a:ext uri="{FF2B5EF4-FFF2-40B4-BE49-F238E27FC236}">
                <a16:creationId xmlns:a16="http://schemas.microsoft.com/office/drawing/2014/main" id="{0D368DE1-BD11-4B4A-B5CF-67FEC3CB809C}"/>
              </a:ext>
            </a:extLst>
          </p:cNvPr>
          <p:cNvSpPr>
            <a:spLocks noChangeArrowheads="1"/>
          </p:cNvSpPr>
          <p:nvPr/>
        </p:nvSpPr>
        <p:spPr bwMode="auto">
          <a:xfrm>
            <a:off x="685800" y="685800"/>
            <a:ext cx="7772400" cy="83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800">
                <a:solidFill>
                  <a:schemeClr val="tx1"/>
                </a:solidFill>
                <a:latin typeface="Times New Roman" pitchFamily="18" charset="0"/>
              </a:defRPr>
            </a:lvl1pPr>
            <a:lvl2pPr marL="742950" indent="-285750" eaLnBrk="0" hangingPunct="0">
              <a:defRPr sz="2800">
                <a:solidFill>
                  <a:schemeClr val="tx1"/>
                </a:solidFill>
                <a:latin typeface="Times New Roman" pitchFamily="18" charset="0"/>
              </a:defRPr>
            </a:lvl2pPr>
            <a:lvl3pPr marL="1143000" indent="-228600" eaLnBrk="0" hangingPunct="0">
              <a:defRPr sz="2800">
                <a:solidFill>
                  <a:schemeClr val="tx1"/>
                </a:solidFill>
                <a:latin typeface="Times New Roman" pitchFamily="18" charset="0"/>
              </a:defRPr>
            </a:lvl3pPr>
            <a:lvl4pPr marL="1600200" indent="-228600" eaLnBrk="0" hangingPunct="0">
              <a:defRPr sz="2800">
                <a:solidFill>
                  <a:schemeClr val="tx1"/>
                </a:solidFill>
                <a:latin typeface="Times New Roman" pitchFamily="18" charset="0"/>
              </a:defRPr>
            </a:lvl4pPr>
            <a:lvl5pPr marL="2057400" indent="-228600" eaLnBrk="0" hangingPunct="0">
              <a:defRPr sz="2800">
                <a:solidFill>
                  <a:schemeClr val="tx1"/>
                </a:solidFill>
                <a:latin typeface="Times New Roman" pitchFamily="18" charset="0"/>
              </a:defRPr>
            </a:lvl5pPr>
            <a:lvl6pPr marL="2514600" indent="-228600" eaLnBrk="0" fontAlgn="base" hangingPunct="0">
              <a:spcBef>
                <a:spcPct val="0"/>
              </a:spcBef>
              <a:spcAft>
                <a:spcPct val="0"/>
              </a:spcAft>
              <a:defRPr sz="2800">
                <a:solidFill>
                  <a:schemeClr val="tx1"/>
                </a:solidFill>
                <a:latin typeface="Times New Roman" pitchFamily="18" charset="0"/>
              </a:defRPr>
            </a:lvl6pPr>
            <a:lvl7pPr marL="2971800" indent="-228600" eaLnBrk="0" fontAlgn="base" hangingPunct="0">
              <a:spcBef>
                <a:spcPct val="0"/>
              </a:spcBef>
              <a:spcAft>
                <a:spcPct val="0"/>
              </a:spcAft>
              <a:defRPr sz="2800">
                <a:solidFill>
                  <a:schemeClr val="tx1"/>
                </a:solidFill>
                <a:latin typeface="Times New Roman" pitchFamily="18" charset="0"/>
              </a:defRPr>
            </a:lvl7pPr>
            <a:lvl8pPr marL="3429000" indent="-228600" eaLnBrk="0" fontAlgn="base" hangingPunct="0">
              <a:spcBef>
                <a:spcPct val="0"/>
              </a:spcBef>
              <a:spcAft>
                <a:spcPct val="0"/>
              </a:spcAft>
              <a:defRPr sz="2800">
                <a:solidFill>
                  <a:schemeClr val="tx1"/>
                </a:solidFill>
                <a:latin typeface="Times New Roman" pitchFamily="18" charset="0"/>
              </a:defRPr>
            </a:lvl8pPr>
            <a:lvl9pPr marL="3886200" indent="-228600" eaLnBrk="0" fontAlgn="base" hangingPunct="0">
              <a:spcBef>
                <a:spcPct val="0"/>
              </a:spcBef>
              <a:spcAft>
                <a:spcPct val="0"/>
              </a:spcAft>
              <a:defRPr sz="2800">
                <a:solidFill>
                  <a:schemeClr val="tx1"/>
                </a:solidFill>
                <a:latin typeface="Times New Roman" pitchFamily="18" charset="0"/>
              </a:defRPr>
            </a:lvl9pPr>
          </a:lstStyle>
          <a:p>
            <a:pPr eaLnBrk="1" hangingPunct="1">
              <a:defRPr/>
            </a:pPr>
            <a:endParaRPr lang="en-US" altLang="en-US"/>
          </a:p>
        </p:txBody>
      </p:sp>
      <p:sp>
        <p:nvSpPr>
          <p:cNvPr id="10" name="Rectangle 8">
            <a:extLst>
              <a:ext uri="{FF2B5EF4-FFF2-40B4-BE49-F238E27FC236}">
                <a16:creationId xmlns:a16="http://schemas.microsoft.com/office/drawing/2014/main" id="{3CB59F22-D3D8-46B2-B00E-B0F950A7E1E7}"/>
              </a:ext>
            </a:extLst>
          </p:cNvPr>
          <p:cNvSpPr>
            <a:spLocks noChangeArrowheads="1"/>
          </p:cNvSpPr>
          <p:nvPr/>
        </p:nvSpPr>
        <p:spPr bwMode="auto">
          <a:xfrm>
            <a:off x="0" y="0"/>
            <a:ext cx="9144000" cy="6858000"/>
          </a:xfrm>
          <a:prstGeom prst="rect">
            <a:avLst/>
          </a:prstGeom>
          <a:noFill/>
          <a:ln w="38100" cmpd="thickThin">
            <a:solidFill>
              <a:srgbClr val="80808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800">
                <a:solidFill>
                  <a:schemeClr val="tx1"/>
                </a:solidFill>
                <a:latin typeface="Times New Roman" pitchFamily="18" charset="0"/>
              </a:defRPr>
            </a:lvl1pPr>
            <a:lvl2pPr marL="742950" indent="-285750" eaLnBrk="0" hangingPunct="0">
              <a:defRPr sz="2800">
                <a:solidFill>
                  <a:schemeClr val="tx1"/>
                </a:solidFill>
                <a:latin typeface="Times New Roman" pitchFamily="18" charset="0"/>
              </a:defRPr>
            </a:lvl2pPr>
            <a:lvl3pPr marL="1143000" indent="-228600" eaLnBrk="0" hangingPunct="0">
              <a:defRPr sz="2800">
                <a:solidFill>
                  <a:schemeClr val="tx1"/>
                </a:solidFill>
                <a:latin typeface="Times New Roman" pitchFamily="18" charset="0"/>
              </a:defRPr>
            </a:lvl3pPr>
            <a:lvl4pPr marL="1600200" indent="-228600" eaLnBrk="0" hangingPunct="0">
              <a:defRPr sz="2800">
                <a:solidFill>
                  <a:schemeClr val="tx1"/>
                </a:solidFill>
                <a:latin typeface="Times New Roman" pitchFamily="18" charset="0"/>
              </a:defRPr>
            </a:lvl4pPr>
            <a:lvl5pPr marL="2057400" indent="-228600" eaLnBrk="0" hangingPunct="0">
              <a:defRPr sz="2800">
                <a:solidFill>
                  <a:schemeClr val="tx1"/>
                </a:solidFill>
                <a:latin typeface="Times New Roman" pitchFamily="18" charset="0"/>
              </a:defRPr>
            </a:lvl5pPr>
            <a:lvl6pPr marL="2514600" indent="-228600" eaLnBrk="0" fontAlgn="base" hangingPunct="0">
              <a:spcBef>
                <a:spcPct val="0"/>
              </a:spcBef>
              <a:spcAft>
                <a:spcPct val="0"/>
              </a:spcAft>
              <a:defRPr sz="2800">
                <a:solidFill>
                  <a:schemeClr val="tx1"/>
                </a:solidFill>
                <a:latin typeface="Times New Roman" pitchFamily="18" charset="0"/>
              </a:defRPr>
            </a:lvl6pPr>
            <a:lvl7pPr marL="2971800" indent="-228600" eaLnBrk="0" fontAlgn="base" hangingPunct="0">
              <a:spcBef>
                <a:spcPct val="0"/>
              </a:spcBef>
              <a:spcAft>
                <a:spcPct val="0"/>
              </a:spcAft>
              <a:defRPr sz="2800">
                <a:solidFill>
                  <a:schemeClr val="tx1"/>
                </a:solidFill>
                <a:latin typeface="Times New Roman" pitchFamily="18" charset="0"/>
              </a:defRPr>
            </a:lvl7pPr>
            <a:lvl8pPr marL="3429000" indent="-228600" eaLnBrk="0" fontAlgn="base" hangingPunct="0">
              <a:spcBef>
                <a:spcPct val="0"/>
              </a:spcBef>
              <a:spcAft>
                <a:spcPct val="0"/>
              </a:spcAft>
              <a:defRPr sz="2800">
                <a:solidFill>
                  <a:schemeClr val="tx1"/>
                </a:solidFill>
                <a:latin typeface="Times New Roman" pitchFamily="18" charset="0"/>
              </a:defRPr>
            </a:lvl8pPr>
            <a:lvl9pPr marL="3886200" indent="-228600" eaLnBrk="0" fontAlgn="base" hangingPunct="0">
              <a:spcBef>
                <a:spcPct val="0"/>
              </a:spcBef>
              <a:spcAft>
                <a:spcPct val="0"/>
              </a:spcAft>
              <a:defRPr sz="2800">
                <a:solidFill>
                  <a:schemeClr val="tx1"/>
                </a:solidFill>
                <a:latin typeface="Times New Roman" pitchFamily="18" charset="0"/>
              </a:defRPr>
            </a:lvl9pPr>
          </a:lstStyle>
          <a:p>
            <a:pPr eaLnBrk="1" hangingPunct="1">
              <a:defRPr/>
            </a:pPr>
            <a:endParaRPr lang="en-US" altLang="en-US"/>
          </a:p>
        </p:txBody>
      </p:sp>
      <p:sp>
        <p:nvSpPr>
          <p:cNvPr id="2" name="Title 1"/>
          <p:cNvSpPr>
            <a:spLocks noGrp="1"/>
          </p:cNvSpPr>
          <p:nvPr>
            <p:ph type="title"/>
          </p:nvPr>
        </p:nvSpPr>
        <p:spPr/>
        <p:txBody>
          <a:bodyPr/>
          <a:lstStyle>
            <a:lvl1pPr>
              <a:defRPr>
                <a:solidFill>
                  <a:schemeClr val="tx1"/>
                </a:solidFill>
              </a:defRPr>
            </a:lvl1pPr>
          </a:lstStyle>
          <a:p>
            <a:r>
              <a:rPr lang="en-US"/>
              <a:t>Click to edit Master title style</a:t>
            </a:r>
            <a:endParaRPr lang="en-US" dirty="0"/>
          </a:p>
        </p:txBody>
      </p:sp>
      <p:sp>
        <p:nvSpPr>
          <p:cNvPr id="3" name="Content Placeholder 2"/>
          <p:cNvSpPr>
            <a:spLocks noGrp="1"/>
          </p:cNvSpPr>
          <p:nvPr>
            <p:ph idx="1"/>
          </p:nvPr>
        </p:nvSpPr>
        <p:spPr>
          <a:xfrm>
            <a:off x="929040" y="1607520"/>
            <a:ext cx="7286625" cy="4419600"/>
          </a:xfrm>
        </p:spPr>
        <p:txBody>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8140216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showMasterPhAnim="0" type="title">
  <p:cSld name="Title Slide">
    <p:spTree>
      <p:nvGrpSpPr>
        <p:cNvPr id="1" name=""/>
        <p:cNvGrpSpPr/>
        <p:nvPr/>
      </p:nvGrpSpPr>
      <p:grpSpPr>
        <a:xfrm>
          <a:off x="0" y="0"/>
          <a:ext cx="0" cy="0"/>
          <a:chOff x="0" y="0"/>
          <a:chExt cx="0" cy="0"/>
        </a:xfrm>
      </p:grpSpPr>
      <p:pic>
        <p:nvPicPr>
          <p:cNvPr id="4" name="Picture 5">
            <a:extLst>
              <a:ext uri="{FF2B5EF4-FFF2-40B4-BE49-F238E27FC236}">
                <a16:creationId xmlns:a16="http://schemas.microsoft.com/office/drawing/2014/main" id="{69E0CC72-B487-4B92-9EC4-A3FFFE1B42A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5588"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6">
            <a:extLst>
              <a:ext uri="{FF2B5EF4-FFF2-40B4-BE49-F238E27FC236}">
                <a16:creationId xmlns:a16="http://schemas.microsoft.com/office/drawing/2014/main" id="{D8441F0C-C635-43D3-92E0-4444B12B1DC0}"/>
              </a:ext>
            </a:extLst>
          </p:cNvPr>
          <p:cNvSpPr>
            <a:spLocks noChangeArrowheads="1"/>
          </p:cNvSpPr>
          <p:nvPr/>
        </p:nvSpPr>
        <p:spPr bwMode="auto">
          <a:xfrm>
            <a:off x="685800" y="685800"/>
            <a:ext cx="7772400" cy="83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800">
                <a:solidFill>
                  <a:schemeClr val="tx1"/>
                </a:solidFill>
                <a:latin typeface="Times New Roman" pitchFamily="18" charset="0"/>
              </a:defRPr>
            </a:lvl1pPr>
            <a:lvl2pPr marL="742950" indent="-285750" eaLnBrk="0" hangingPunct="0">
              <a:defRPr sz="2800">
                <a:solidFill>
                  <a:schemeClr val="tx1"/>
                </a:solidFill>
                <a:latin typeface="Times New Roman" pitchFamily="18" charset="0"/>
              </a:defRPr>
            </a:lvl2pPr>
            <a:lvl3pPr marL="1143000" indent="-228600" eaLnBrk="0" hangingPunct="0">
              <a:defRPr sz="2800">
                <a:solidFill>
                  <a:schemeClr val="tx1"/>
                </a:solidFill>
                <a:latin typeface="Times New Roman" pitchFamily="18" charset="0"/>
              </a:defRPr>
            </a:lvl3pPr>
            <a:lvl4pPr marL="1600200" indent="-228600" eaLnBrk="0" hangingPunct="0">
              <a:defRPr sz="2800">
                <a:solidFill>
                  <a:schemeClr val="tx1"/>
                </a:solidFill>
                <a:latin typeface="Times New Roman" pitchFamily="18" charset="0"/>
              </a:defRPr>
            </a:lvl4pPr>
            <a:lvl5pPr marL="2057400" indent="-228600" eaLnBrk="0" hangingPunct="0">
              <a:defRPr sz="2800">
                <a:solidFill>
                  <a:schemeClr val="tx1"/>
                </a:solidFill>
                <a:latin typeface="Times New Roman" pitchFamily="18" charset="0"/>
              </a:defRPr>
            </a:lvl5pPr>
            <a:lvl6pPr marL="2514600" indent="-228600" eaLnBrk="0" fontAlgn="base" hangingPunct="0">
              <a:spcBef>
                <a:spcPct val="0"/>
              </a:spcBef>
              <a:spcAft>
                <a:spcPct val="0"/>
              </a:spcAft>
              <a:defRPr sz="2800">
                <a:solidFill>
                  <a:schemeClr val="tx1"/>
                </a:solidFill>
                <a:latin typeface="Times New Roman" pitchFamily="18" charset="0"/>
              </a:defRPr>
            </a:lvl6pPr>
            <a:lvl7pPr marL="2971800" indent="-228600" eaLnBrk="0" fontAlgn="base" hangingPunct="0">
              <a:spcBef>
                <a:spcPct val="0"/>
              </a:spcBef>
              <a:spcAft>
                <a:spcPct val="0"/>
              </a:spcAft>
              <a:defRPr sz="2800">
                <a:solidFill>
                  <a:schemeClr val="tx1"/>
                </a:solidFill>
                <a:latin typeface="Times New Roman" pitchFamily="18" charset="0"/>
              </a:defRPr>
            </a:lvl7pPr>
            <a:lvl8pPr marL="3429000" indent="-228600" eaLnBrk="0" fontAlgn="base" hangingPunct="0">
              <a:spcBef>
                <a:spcPct val="0"/>
              </a:spcBef>
              <a:spcAft>
                <a:spcPct val="0"/>
              </a:spcAft>
              <a:defRPr sz="2800">
                <a:solidFill>
                  <a:schemeClr val="tx1"/>
                </a:solidFill>
                <a:latin typeface="Times New Roman" pitchFamily="18" charset="0"/>
              </a:defRPr>
            </a:lvl8pPr>
            <a:lvl9pPr marL="3886200" indent="-228600" eaLnBrk="0" fontAlgn="base" hangingPunct="0">
              <a:spcBef>
                <a:spcPct val="0"/>
              </a:spcBef>
              <a:spcAft>
                <a:spcPct val="0"/>
              </a:spcAft>
              <a:defRPr sz="2800">
                <a:solidFill>
                  <a:schemeClr val="tx1"/>
                </a:solidFill>
                <a:latin typeface="Times New Roman" pitchFamily="18" charset="0"/>
              </a:defRPr>
            </a:lvl9pPr>
          </a:lstStyle>
          <a:p>
            <a:pPr eaLnBrk="1" hangingPunct="1">
              <a:defRPr/>
            </a:pPr>
            <a:endParaRPr lang="en-US" altLang="en-US"/>
          </a:p>
        </p:txBody>
      </p:sp>
      <p:sp>
        <p:nvSpPr>
          <p:cNvPr id="6" name="Slide Number Placeholder 3">
            <a:extLst>
              <a:ext uri="{FF2B5EF4-FFF2-40B4-BE49-F238E27FC236}">
                <a16:creationId xmlns:a16="http://schemas.microsoft.com/office/drawing/2014/main" id="{B65F3ECF-6EEE-4A2F-A2E3-D0FF887443D5}"/>
              </a:ext>
            </a:extLst>
          </p:cNvPr>
          <p:cNvSpPr txBox="1">
            <a:spLocks noGrp="1"/>
          </p:cNvSpPr>
          <p:nvPr/>
        </p:nvSpPr>
        <p:spPr bwMode="auto">
          <a:xfrm>
            <a:off x="8305800" y="6172200"/>
            <a:ext cx="592138" cy="457200"/>
          </a:xfrm>
          <a:prstGeom prst="rect">
            <a:avLst/>
          </a:prstGeom>
          <a:noFill/>
          <a:ln w="9525">
            <a:noFill/>
            <a:miter lim="800000"/>
            <a:headEnd/>
            <a:tailEnd/>
          </a:ln>
        </p:spPr>
        <p:txBody>
          <a:bodyPr/>
          <a:lstStyle>
            <a:lvl1pPr>
              <a:defRPr sz="2800">
                <a:solidFill>
                  <a:schemeClr val="tx1"/>
                </a:solidFill>
                <a:latin typeface="Times New Roman" panose="02020603050405020304" pitchFamily="18" charset="0"/>
              </a:defRPr>
            </a:lvl1pPr>
            <a:lvl2pPr marL="742950" indent="-285750">
              <a:defRPr sz="2800">
                <a:solidFill>
                  <a:schemeClr val="tx1"/>
                </a:solidFill>
                <a:latin typeface="Times New Roman" panose="02020603050405020304" pitchFamily="18" charset="0"/>
              </a:defRPr>
            </a:lvl2pPr>
            <a:lvl3pPr marL="1143000" indent="-228600">
              <a:defRPr sz="2800">
                <a:solidFill>
                  <a:schemeClr val="tx1"/>
                </a:solidFill>
                <a:latin typeface="Times New Roman" panose="02020603050405020304" pitchFamily="18" charset="0"/>
              </a:defRPr>
            </a:lvl3pPr>
            <a:lvl4pPr marL="1600200" indent="-228600">
              <a:defRPr sz="2800">
                <a:solidFill>
                  <a:schemeClr val="tx1"/>
                </a:solidFill>
                <a:latin typeface="Times New Roman" panose="02020603050405020304" pitchFamily="18" charset="0"/>
              </a:defRPr>
            </a:lvl4pPr>
            <a:lvl5pPr marL="2057400" indent="-228600">
              <a:defRPr sz="28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8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8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8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800">
                <a:solidFill>
                  <a:schemeClr val="tx1"/>
                </a:solidFill>
                <a:latin typeface="Times New Roman" panose="02020603050405020304" pitchFamily="18" charset="0"/>
              </a:defRPr>
            </a:lvl9pPr>
          </a:lstStyle>
          <a:p>
            <a:pPr eaLnBrk="1" hangingPunct="1">
              <a:defRPr/>
            </a:pPr>
            <a:fld id="{E23CB52D-E86E-40CB-8DA3-A78CB3422E43}" type="slidenum">
              <a:rPr lang="en-US" altLang="en-US" sz="1400" smtClean="0"/>
              <a:pPr eaLnBrk="1" hangingPunct="1">
                <a:defRPr/>
              </a:pPr>
              <a:t>‹#›</a:t>
            </a:fld>
            <a:endParaRPr lang="en-US" altLang="en-US" sz="1400"/>
          </a:p>
        </p:txBody>
      </p:sp>
      <p:sp>
        <p:nvSpPr>
          <p:cNvPr id="7" name="Rectangle 8">
            <a:extLst>
              <a:ext uri="{FF2B5EF4-FFF2-40B4-BE49-F238E27FC236}">
                <a16:creationId xmlns:a16="http://schemas.microsoft.com/office/drawing/2014/main" id="{775B5781-B544-4F03-98C5-6E63EFED0D8B}"/>
              </a:ext>
            </a:extLst>
          </p:cNvPr>
          <p:cNvSpPr>
            <a:spLocks noChangeArrowheads="1"/>
          </p:cNvSpPr>
          <p:nvPr/>
        </p:nvSpPr>
        <p:spPr bwMode="auto">
          <a:xfrm>
            <a:off x="0" y="0"/>
            <a:ext cx="9144000" cy="6858000"/>
          </a:xfrm>
          <a:prstGeom prst="rect">
            <a:avLst/>
          </a:prstGeom>
          <a:noFill/>
          <a:ln w="38100" cmpd="thickThin">
            <a:solidFill>
              <a:srgbClr val="80808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800">
                <a:solidFill>
                  <a:schemeClr val="tx1"/>
                </a:solidFill>
                <a:latin typeface="Times New Roman" pitchFamily="18" charset="0"/>
              </a:defRPr>
            </a:lvl1pPr>
            <a:lvl2pPr marL="742950" indent="-285750" eaLnBrk="0" hangingPunct="0">
              <a:defRPr sz="2800">
                <a:solidFill>
                  <a:schemeClr val="tx1"/>
                </a:solidFill>
                <a:latin typeface="Times New Roman" pitchFamily="18" charset="0"/>
              </a:defRPr>
            </a:lvl2pPr>
            <a:lvl3pPr marL="1143000" indent="-228600" eaLnBrk="0" hangingPunct="0">
              <a:defRPr sz="2800">
                <a:solidFill>
                  <a:schemeClr val="tx1"/>
                </a:solidFill>
                <a:latin typeface="Times New Roman" pitchFamily="18" charset="0"/>
              </a:defRPr>
            </a:lvl3pPr>
            <a:lvl4pPr marL="1600200" indent="-228600" eaLnBrk="0" hangingPunct="0">
              <a:defRPr sz="2800">
                <a:solidFill>
                  <a:schemeClr val="tx1"/>
                </a:solidFill>
                <a:latin typeface="Times New Roman" pitchFamily="18" charset="0"/>
              </a:defRPr>
            </a:lvl4pPr>
            <a:lvl5pPr marL="2057400" indent="-228600" eaLnBrk="0" hangingPunct="0">
              <a:defRPr sz="2800">
                <a:solidFill>
                  <a:schemeClr val="tx1"/>
                </a:solidFill>
                <a:latin typeface="Times New Roman" pitchFamily="18" charset="0"/>
              </a:defRPr>
            </a:lvl5pPr>
            <a:lvl6pPr marL="2514600" indent="-228600" eaLnBrk="0" fontAlgn="base" hangingPunct="0">
              <a:spcBef>
                <a:spcPct val="0"/>
              </a:spcBef>
              <a:spcAft>
                <a:spcPct val="0"/>
              </a:spcAft>
              <a:defRPr sz="2800">
                <a:solidFill>
                  <a:schemeClr val="tx1"/>
                </a:solidFill>
                <a:latin typeface="Times New Roman" pitchFamily="18" charset="0"/>
              </a:defRPr>
            </a:lvl6pPr>
            <a:lvl7pPr marL="2971800" indent="-228600" eaLnBrk="0" fontAlgn="base" hangingPunct="0">
              <a:spcBef>
                <a:spcPct val="0"/>
              </a:spcBef>
              <a:spcAft>
                <a:spcPct val="0"/>
              </a:spcAft>
              <a:defRPr sz="2800">
                <a:solidFill>
                  <a:schemeClr val="tx1"/>
                </a:solidFill>
                <a:latin typeface="Times New Roman" pitchFamily="18" charset="0"/>
              </a:defRPr>
            </a:lvl7pPr>
            <a:lvl8pPr marL="3429000" indent="-228600" eaLnBrk="0" fontAlgn="base" hangingPunct="0">
              <a:spcBef>
                <a:spcPct val="0"/>
              </a:spcBef>
              <a:spcAft>
                <a:spcPct val="0"/>
              </a:spcAft>
              <a:defRPr sz="2800">
                <a:solidFill>
                  <a:schemeClr val="tx1"/>
                </a:solidFill>
                <a:latin typeface="Times New Roman" pitchFamily="18" charset="0"/>
              </a:defRPr>
            </a:lvl8pPr>
            <a:lvl9pPr marL="3886200" indent="-228600" eaLnBrk="0" fontAlgn="base" hangingPunct="0">
              <a:spcBef>
                <a:spcPct val="0"/>
              </a:spcBef>
              <a:spcAft>
                <a:spcPct val="0"/>
              </a:spcAft>
              <a:defRPr sz="2800">
                <a:solidFill>
                  <a:schemeClr val="tx1"/>
                </a:solidFill>
                <a:latin typeface="Times New Roman" pitchFamily="18" charset="0"/>
              </a:defRPr>
            </a:lvl9pPr>
          </a:lstStyle>
          <a:p>
            <a:pPr eaLnBrk="1" hangingPunct="1">
              <a:defRPr/>
            </a:pPr>
            <a:endParaRPr lang="en-US" altLang="en-US"/>
          </a:p>
        </p:txBody>
      </p:sp>
      <p:sp>
        <p:nvSpPr>
          <p:cNvPr id="50178" name="Rectangle 2"/>
          <p:cNvSpPr>
            <a:spLocks noGrp="1" noChangeArrowheads="1"/>
          </p:cNvSpPr>
          <p:nvPr>
            <p:ph type="ctrTitle"/>
          </p:nvPr>
        </p:nvSpPr>
        <p:spPr>
          <a:xfrm>
            <a:off x="685800" y="2286000"/>
            <a:ext cx="7772400" cy="1143000"/>
          </a:xfrm>
        </p:spPr>
        <p:txBody>
          <a:bodyPr/>
          <a:lstStyle>
            <a:lvl1pPr>
              <a:defRPr/>
            </a:lvl1pPr>
          </a:lstStyle>
          <a:p>
            <a:r>
              <a:rPr lang="en-US"/>
              <a:t>Click to edit Master title style</a:t>
            </a:r>
          </a:p>
        </p:txBody>
      </p:sp>
      <p:sp>
        <p:nvSpPr>
          <p:cNvPr id="50179" name="Rectangle 3"/>
          <p:cNvSpPr>
            <a:spLocks noGrp="1" noChangeArrowheads="1"/>
          </p:cNvSpPr>
          <p:nvPr>
            <p:ph type="subTitle" idx="1"/>
          </p:nvPr>
        </p:nvSpPr>
        <p:spPr>
          <a:xfrm>
            <a:off x="1371600" y="3886200"/>
            <a:ext cx="6400800" cy="1752600"/>
          </a:xfrm>
        </p:spPr>
        <p:txBody>
          <a:bodyPr/>
          <a:lstStyle>
            <a:lvl1pPr marL="0" indent="0" algn="ctr">
              <a:buFont typeface="Wingdings" pitchFamily="2" charset="2"/>
              <a:buNone/>
              <a:defRPr sz="3600"/>
            </a:lvl1pPr>
          </a:lstStyle>
          <a:p>
            <a:r>
              <a:rPr lang="en-US"/>
              <a:t>Click to edit Master subtitle style</a:t>
            </a:r>
          </a:p>
        </p:txBody>
      </p:sp>
    </p:spTree>
    <p:extLst>
      <p:ext uri="{BB962C8B-B14F-4D97-AF65-F5344CB8AC3E}">
        <p14:creationId xmlns:p14="http://schemas.microsoft.com/office/powerpoint/2010/main" val="175790189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xAndClipArt">
  <p:cSld name="Title, Text and Clip Art">
    <p:spTree>
      <p:nvGrpSpPr>
        <p:cNvPr id="1" name=""/>
        <p:cNvGrpSpPr/>
        <p:nvPr/>
      </p:nvGrpSpPr>
      <p:grpSpPr>
        <a:xfrm>
          <a:off x="0" y="0"/>
          <a:ext cx="0" cy="0"/>
          <a:chOff x="0" y="0"/>
          <a:chExt cx="0" cy="0"/>
        </a:xfrm>
      </p:grpSpPr>
      <p:sp>
        <p:nvSpPr>
          <p:cNvPr id="2" name="Title 1"/>
          <p:cNvSpPr>
            <a:spLocks noGrp="1"/>
          </p:cNvSpPr>
          <p:nvPr>
            <p:ph type="title"/>
          </p:nvPr>
        </p:nvSpPr>
        <p:spPr>
          <a:xfrm>
            <a:off x="685800" y="540415"/>
            <a:ext cx="7772400" cy="1143000"/>
          </a:xfrm>
        </p:spPr>
        <p:txBody>
          <a:bodyPr/>
          <a:lstStyle/>
          <a:p>
            <a:r>
              <a:rPr lang="en-US"/>
              <a:t>Click to edit Master title style</a:t>
            </a:r>
            <a:endParaRPr lang="en-US" dirty="0"/>
          </a:p>
        </p:txBody>
      </p:sp>
      <p:sp>
        <p:nvSpPr>
          <p:cNvPr id="3" name="Text Placeholder 2"/>
          <p:cNvSpPr>
            <a:spLocks noGrp="1"/>
          </p:cNvSpPr>
          <p:nvPr>
            <p:ph type="body" sz="half" idx="1"/>
          </p:nvPr>
        </p:nvSpPr>
        <p:spPr>
          <a:xfrm>
            <a:off x="928688" y="1608138"/>
            <a:ext cx="3567112" cy="4114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lipArt Placeholder 3"/>
          <p:cNvSpPr>
            <a:spLocks noGrp="1"/>
          </p:cNvSpPr>
          <p:nvPr>
            <p:ph type="clipArt" sz="half" idx="2"/>
          </p:nvPr>
        </p:nvSpPr>
        <p:spPr>
          <a:xfrm>
            <a:off x="4648200" y="1608138"/>
            <a:ext cx="3567113" cy="4114800"/>
          </a:xfrm>
        </p:spPr>
        <p:txBody>
          <a:bodyPr/>
          <a:lstStyle/>
          <a:p>
            <a:pPr lvl="0"/>
            <a:r>
              <a:rPr lang="en-US" noProof="0"/>
              <a:t>Click icon to add clip art</a:t>
            </a:r>
            <a:endParaRPr lang="en-US" noProof="0" dirty="0"/>
          </a:p>
        </p:txBody>
      </p:sp>
      <p:sp>
        <p:nvSpPr>
          <p:cNvPr id="5" name="Rectangle 6">
            <a:extLst>
              <a:ext uri="{FF2B5EF4-FFF2-40B4-BE49-F238E27FC236}">
                <a16:creationId xmlns:a16="http://schemas.microsoft.com/office/drawing/2014/main" id="{DB32E3FB-B78F-445B-8003-BD59D0A63828}"/>
              </a:ext>
            </a:extLst>
          </p:cNvPr>
          <p:cNvSpPr>
            <a:spLocks noGrp="1" noChangeArrowheads="1"/>
          </p:cNvSpPr>
          <p:nvPr>
            <p:ph type="sldNum" sz="quarter" idx="10"/>
          </p:nvPr>
        </p:nvSpPr>
        <p:spPr>
          <a:xfrm>
            <a:off x="8139113" y="6161088"/>
            <a:ext cx="766762" cy="457200"/>
          </a:xfrm>
          <a:prstGeom prst="rect">
            <a:avLst/>
          </a:prstGeom>
        </p:spPr>
        <p:txBody>
          <a:bodyPr vert="horz" wrap="square" lIns="91440" tIns="45720" rIns="91440" bIns="45720" numCol="1" anchor="t" anchorCtr="0" compatLnSpc="1">
            <a:prstTxWarp prst="textNoShape">
              <a:avLst/>
            </a:prstTxWarp>
          </a:bodyPr>
          <a:lstStyle>
            <a:lvl1pPr eaLnBrk="1" hangingPunct="1">
              <a:defRPr/>
            </a:lvl1pPr>
          </a:lstStyle>
          <a:p>
            <a:pPr>
              <a:defRPr/>
            </a:pPr>
            <a:endParaRPr lang="en-US" altLang="en-US"/>
          </a:p>
        </p:txBody>
      </p:sp>
    </p:spTree>
    <p:extLst>
      <p:ext uri="{BB962C8B-B14F-4D97-AF65-F5344CB8AC3E}">
        <p14:creationId xmlns:p14="http://schemas.microsoft.com/office/powerpoint/2010/main" val="118909250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668355121"/>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jpeg"/><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a:extLst>
              <a:ext uri="{FF2B5EF4-FFF2-40B4-BE49-F238E27FC236}">
                <a16:creationId xmlns:a16="http://schemas.microsoft.com/office/drawing/2014/main" id="{CD55759D-215E-4869-9D4C-B0F80AA195D4}"/>
              </a:ext>
            </a:extLst>
          </p:cNvPr>
          <p:cNvSpPr>
            <a:spLocks noGrp="1" noChangeArrowheads="1"/>
          </p:cNvSpPr>
          <p:nvPr>
            <p:ph type="title"/>
          </p:nvPr>
        </p:nvSpPr>
        <p:spPr bwMode="auto">
          <a:xfrm>
            <a:off x="608013" y="685800"/>
            <a:ext cx="7772400"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191491" name="Rectangle 3">
            <a:extLst>
              <a:ext uri="{FF2B5EF4-FFF2-40B4-BE49-F238E27FC236}">
                <a16:creationId xmlns:a16="http://schemas.microsoft.com/office/drawing/2014/main" id="{80C97758-DB29-4D8B-9524-0B8847326013}"/>
              </a:ext>
            </a:extLst>
          </p:cNvPr>
          <p:cNvSpPr>
            <a:spLocks noGrp="1" noChangeArrowheads="1"/>
          </p:cNvSpPr>
          <p:nvPr>
            <p:ph type="body" idx="1"/>
          </p:nvPr>
        </p:nvSpPr>
        <p:spPr bwMode="auto">
          <a:xfrm>
            <a:off x="928688" y="1608138"/>
            <a:ext cx="7286625" cy="441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pic>
        <p:nvPicPr>
          <p:cNvPr id="1028" name="Picture 5">
            <a:extLst>
              <a:ext uri="{FF2B5EF4-FFF2-40B4-BE49-F238E27FC236}">
                <a16:creationId xmlns:a16="http://schemas.microsoft.com/office/drawing/2014/main" id="{6973499C-2325-4334-B733-8EF0D1459629}"/>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0" y="0"/>
            <a:ext cx="9145588"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9" name="Rectangle 6">
            <a:extLst>
              <a:ext uri="{FF2B5EF4-FFF2-40B4-BE49-F238E27FC236}">
                <a16:creationId xmlns:a16="http://schemas.microsoft.com/office/drawing/2014/main" id="{F83834CA-CA2F-4AB5-96F1-023C6C71684B}"/>
              </a:ext>
            </a:extLst>
          </p:cNvPr>
          <p:cNvSpPr>
            <a:spLocks noChangeArrowheads="1"/>
          </p:cNvSpPr>
          <p:nvPr/>
        </p:nvSpPr>
        <p:spPr bwMode="auto">
          <a:xfrm>
            <a:off x="685800" y="685800"/>
            <a:ext cx="7772400" cy="83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800">
                <a:solidFill>
                  <a:schemeClr val="tx1"/>
                </a:solidFill>
                <a:latin typeface="Times New Roman" pitchFamily="18" charset="0"/>
              </a:defRPr>
            </a:lvl1pPr>
            <a:lvl2pPr marL="742950" indent="-285750" eaLnBrk="0" hangingPunct="0">
              <a:defRPr sz="2800">
                <a:solidFill>
                  <a:schemeClr val="tx1"/>
                </a:solidFill>
                <a:latin typeface="Times New Roman" pitchFamily="18" charset="0"/>
              </a:defRPr>
            </a:lvl2pPr>
            <a:lvl3pPr marL="1143000" indent="-228600" eaLnBrk="0" hangingPunct="0">
              <a:defRPr sz="2800">
                <a:solidFill>
                  <a:schemeClr val="tx1"/>
                </a:solidFill>
                <a:latin typeface="Times New Roman" pitchFamily="18" charset="0"/>
              </a:defRPr>
            </a:lvl3pPr>
            <a:lvl4pPr marL="1600200" indent="-228600" eaLnBrk="0" hangingPunct="0">
              <a:defRPr sz="2800">
                <a:solidFill>
                  <a:schemeClr val="tx1"/>
                </a:solidFill>
                <a:latin typeface="Times New Roman" pitchFamily="18" charset="0"/>
              </a:defRPr>
            </a:lvl4pPr>
            <a:lvl5pPr marL="2057400" indent="-228600" eaLnBrk="0" hangingPunct="0">
              <a:defRPr sz="2800">
                <a:solidFill>
                  <a:schemeClr val="tx1"/>
                </a:solidFill>
                <a:latin typeface="Times New Roman" pitchFamily="18" charset="0"/>
              </a:defRPr>
            </a:lvl5pPr>
            <a:lvl6pPr marL="2514600" indent="-228600" eaLnBrk="0" fontAlgn="base" hangingPunct="0">
              <a:spcBef>
                <a:spcPct val="0"/>
              </a:spcBef>
              <a:spcAft>
                <a:spcPct val="0"/>
              </a:spcAft>
              <a:defRPr sz="2800">
                <a:solidFill>
                  <a:schemeClr val="tx1"/>
                </a:solidFill>
                <a:latin typeface="Times New Roman" pitchFamily="18" charset="0"/>
              </a:defRPr>
            </a:lvl6pPr>
            <a:lvl7pPr marL="2971800" indent="-228600" eaLnBrk="0" fontAlgn="base" hangingPunct="0">
              <a:spcBef>
                <a:spcPct val="0"/>
              </a:spcBef>
              <a:spcAft>
                <a:spcPct val="0"/>
              </a:spcAft>
              <a:defRPr sz="2800">
                <a:solidFill>
                  <a:schemeClr val="tx1"/>
                </a:solidFill>
                <a:latin typeface="Times New Roman" pitchFamily="18" charset="0"/>
              </a:defRPr>
            </a:lvl7pPr>
            <a:lvl8pPr marL="3429000" indent="-228600" eaLnBrk="0" fontAlgn="base" hangingPunct="0">
              <a:spcBef>
                <a:spcPct val="0"/>
              </a:spcBef>
              <a:spcAft>
                <a:spcPct val="0"/>
              </a:spcAft>
              <a:defRPr sz="2800">
                <a:solidFill>
                  <a:schemeClr val="tx1"/>
                </a:solidFill>
                <a:latin typeface="Times New Roman" pitchFamily="18" charset="0"/>
              </a:defRPr>
            </a:lvl8pPr>
            <a:lvl9pPr marL="3886200" indent="-228600" eaLnBrk="0" fontAlgn="base" hangingPunct="0">
              <a:spcBef>
                <a:spcPct val="0"/>
              </a:spcBef>
              <a:spcAft>
                <a:spcPct val="0"/>
              </a:spcAft>
              <a:defRPr sz="2800">
                <a:solidFill>
                  <a:schemeClr val="tx1"/>
                </a:solidFill>
                <a:latin typeface="Times New Roman" pitchFamily="18" charset="0"/>
              </a:defRPr>
            </a:lvl9pPr>
          </a:lstStyle>
          <a:p>
            <a:pPr eaLnBrk="1" hangingPunct="1">
              <a:defRPr/>
            </a:pPr>
            <a:endParaRPr lang="en-US" altLang="en-US"/>
          </a:p>
        </p:txBody>
      </p:sp>
      <p:sp>
        <p:nvSpPr>
          <p:cNvPr id="1030" name="Slide Number Placeholder 3">
            <a:extLst>
              <a:ext uri="{FF2B5EF4-FFF2-40B4-BE49-F238E27FC236}">
                <a16:creationId xmlns:a16="http://schemas.microsoft.com/office/drawing/2014/main" id="{27E7CB6A-28B5-44A1-A040-FAEB19D964D0}"/>
              </a:ext>
            </a:extLst>
          </p:cNvPr>
          <p:cNvSpPr txBox="1">
            <a:spLocks noGrp="1"/>
          </p:cNvSpPr>
          <p:nvPr/>
        </p:nvSpPr>
        <p:spPr bwMode="auto">
          <a:xfrm>
            <a:off x="8305800" y="6172200"/>
            <a:ext cx="592138" cy="457200"/>
          </a:xfrm>
          <a:prstGeom prst="rect">
            <a:avLst/>
          </a:prstGeom>
          <a:noFill/>
          <a:ln w="9525">
            <a:noFill/>
            <a:miter lim="800000"/>
            <a:headEnd/>
            <a:tailEnd/>
          </a:ln>
        </p:spPr>
        <p:txBody>
          <a:bodyPr/>
          <a:lstStyle>
            <a:lvl1pPr>
              <a:defRPr sz="2800">
                <a:solidFill>
                  <a:schemeClr val="tx1"/>
                </a:solidFill>
                <a:latin typeface="Times New Roman" panose="02020603050405020304" pitchFamily="18" charset="0"/>
              </a:defRPr>
            </a:lvl1pPr>
            <a:lvl2pPr marL="742950" indent="-285750">
              <a:defRPr sz="2800">
                <a:solidFill>
                  <a:schemeClr val="tx1"/>
                </a:solidFill>
                <a:latin typeface="Times New Roman" panose="02020603050405020304" pitchFamily="18" charset="0"/>
              </a:defRPr>
            </a:lvl2pPr>
            <a:lvl3pPr marL="1143000" indent="-228600">
              <a:defRPr sz="2800">
                <a:solidFill>
                  <a:schemeClr val="tx1"/>
                </a:solidFill>
                <a:latin typeface="Times New Roman" panose="02020603050405020304" pitchFamily="18" charset="0"/>
              </a:defRPr>
            </a:lvl3pPr>
            <a:lvl4pPr marL="1600200" indent="-228600">
              <a:defRPr sz="2800">
                <a:solidFill>
                  <a:schemeClr val="tx1"/>
                </a:solidFill>
                <a:latin typeface="Times New Roman" panose="02020603050405020304" pitchFamily="18" charset="0"/>
              </a:defRPr>
            </a:lvl4pPr>
            <a:lvl5pPr marL="2057400" indent="-228600">
              <a:defRPr sz="28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8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8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8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800">
                <a:solidFill>
                  <a:schemeClr val="tx1"/>
                </a:solidFill>
                <a:latin typeface="Times New Roman" panose="02020603050405020304" pitchFamily="18" charset="0"/>
              </a:defRPr>
            </a:lvl9pPr>
          </a:lstStyle>
          <a:p>
            <a:pPr algn="ctr" eaLnBrk="1" hangingPunct="1">
              <a:defRPr/>
            </a:pPr>
            <a:fld id="{EDC30F4E-DF76-49C1-AA89-56EF62E35B5C}" type="slidenum">
              <a:rPr lang="en-US" altLang="en-US" sz="1400" smtClean="0"/>
              <a:pPr algn="ctr" eaLnBrk="1" hangingPunct="1">
                <a:defRPr/>
              </a:pPr>
              <a:t>‹#›</a:t>
            </a:fld>
            <a:endParaRPr lang="en-US" altLang="en-US" sz="1400"/>
          </a:p>
        </p:txBody>
      </p:sp>
      <p:sp>
        <p:nvSpPr>
          <p:cNvPr id="1031" name="Rectangle 8">
            <a:extLst>
              <a:ext uri="{FF2B5EF4-FFF2-40B4-BE49-F238E27FC236}">
                <a16:creationId xmlns:a16="http://schemas.microsoft.com/office/drawing/2014/main" id="{FF657BC7-CA16-4809-AB5A-3A86ECA6EF97}"/>
              </a:ext>
            </a:extLst>
          </p:cNvPr>
          <p:cNvSpPr>
            <a:spLocks noChangeArrowheads="1"/>
          </p:cNvSpPr>
          <p:nvPr/>
        </p:nvSpPr>
        <p:spPr bwMode="auto">
          <a:xfrm>
            <a:off x="0" y="0"/>
            <a:ext cx="9144000" cy="6858000"/>
          </a:xfrm>
          <a:prstGeom prst="rect">
            <a:avLst/>
          </a:prstGeom>
          <a:noFill/>
          <a:ln w="38100" cmpd="thickThin">
            <a:solidFill>
              <a:srgbClr val="80808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800">
                <a:solidFill>
                  <a:schemeClr val="tx1"/>
                </a:solidFill>
                <a:latin typeface="Times New Roman" pitchFamily="18" charset="0"/>
              </a:defRPr>
            </a:lvl1pPr>
            <a:lvl2pPr marL="742950" indent="-285750" eaLnBrk="0" hangingPunct="0">
              <a:defRPr sz="2800">
                <a:solidFill>
                  <a:schemeClr val="tx1"/>
                </a:solidFill>
                <a:latin typeface="Times New Roman" pitchFamily="18" charset="0"/>
              </a:defRPr>
            </a:lvl2pPr>
            <a:lvl3pPr marL="1143000" indent="-228600" eaLnBrk="0" hangingPunct="0">
              <a:defRPr sz="2800">
                <a:solidFill>
                  <a:schemeClr val="tx1"/>
                </a:solidFill>
                <a:latin typeface="Times New Roman" pitchFamily="18" charset="0"/>
              </a:defRPr>
            </a:lvl3pPr>
            <a:lvl4pPr marL="1600200" indent="-228600" eaLnBrk="0" hangingPunct="0">
              <a:defRPr sz="2800">
                <a:solidFill>
                  <a:schemeClr val="tx1"/>
                </a:solidFill>
                <a:latin typeface="Times New Roman" pitchFamily="18" charset="0"/>
              </a:defRPr>
            </a:lvl4pPr>
            <a:lvl5pPr marL="2057400" indent="-228600" eaLnBrk="0" hangingPunct="0">
              <a:defRPr sz="2800">
                <a:solidFill>
                  <a:schemeClr val="tx1"/>
                </a:solidFill>
                <a:latin typeface="Times New Roman" pitchFamily="18" charset="0"/>
              </a:defRPr>
            </a:lvl5pPr>
            <a:lvl6pPr marL="2514600" indent="-228600" eaLnBrk="0" fontAlgn="base" hangingPunct="0">
              <a:spcBef>
                <a:spcPct val="0"/>
              </a:spcBef>
              <a:spcAft>
                <a:spcPct val="0"/>
              </a:spcAft>
              <a:defRPr sz="2800">
                <a:solidFill>
                  <a:schemeClr val="tx1"/>
                </a:solidFill>
                <a:latin typeface="Times New Roman" pitchFamily="18" charset="0"/>
              </a:defRPr>
            </a:lvl6pPr>
            <a:lvl7pPr marL="2971800" indent="-228600" eaLnBrk="0" fontAlgn="base" hangingPunct="0">
              <a:spcBef>
                <a:spcPct val="0"/>
              </a:spcBef>
              <a:spcAft>
                <a:spcPct val="0"/>
              </a:spcAft>
              <a:defRPr sz="2800">
                <a:solidFill>
                  <a:schemeClr val="tx1"/>
                </a:solidFill>
                <a:latin typeface="Times New Roman" pitchFamily="18" charset="0"/>
              </a:defRPr>
            </a:lvl7pPr>
            <a:lvl8pPr marL="3429000" indent="-228600" eaLnBrk="0" fontAlgn="base" hangingPunct="0">
              <a:spcBef>
                <a:spcPct val="0"/>
              </a:spcBef>
              <a:spcAft>
                <a:spcPct val="0"/>
              </a:spcAft>
              <a:defRPr sz="2800">
                <a:solidFill>
                  <a:schemeClr val="tx1"/>
                </a:solidFill>
                <a:latin typeface="Times New Roman" pitchFamily="18" charset="0"/>
              </a:defRPr>
            </a:lvl8pPr>
            <a:lvl9pPr marL="3886200" indent="-228600" eaLnBrk="0" fontAlgn="base" hangingPunct="0">
              <a:spcBef>
                <a:spcPct val="0"/>
              </a:spcBef>
              <a:spcAft>
                <a:spcPct val="0"/>
              </a:spcAft>
              <a:defRPr sz="2800">
                <a:solidFill>
                  <a:schemeClr val="tx1"/>
                </a:solidFill>
                <a:latin typeface="Times New Roman" pitchFamily="18" charset="0"/>
              </a:defRPr>
            </a:lvl9pPr>
          </a:lstStyle>
          <a:p>
            <a:pPr eaLnBrk="1" hangingPunct="1">
              <a:defRPr/>
            </a:pPr>
            <a:endParaRPr lang="en-US" altLang="en-US"/>
          </a:p>
        </p:txBody>
      </p:sp>
    </p:spTree>
  </p:cSld>
  <p:clrMap bg1="lt1" tx1="dk1" bg2="lt2" tx2="dk2" accent1="accent1" accent2="accent2" accent3="accent3" accent4="accent4" accent5="accent5" accent6="accent6" hlink="hlink" folHlink="folHlink"/>
  <p:sldLayoutIdLst>
    <p:sldLayoutId id="2147484225" r:id="rId1"/>
    <p:sldLayoutId id="2147484226" r:id="rId2"/>
    <p:sldLayoutId id="2147484227" r:id="rId3"/>
    <p:sldLayoutId id="2147484224" r:id="rId4"/>
  </p:sldLayoutIdLs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91491">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91491">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91491">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91491">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91491">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1491" grpId="0" build="p">
        <p:tmplLst>
          <p:tmpl lvl="1">
            <p:tnLst>
              <p:par>
                <p:cTn presetID="1" presetClass="entr" presetSubtype="0" fill="hold" nodeType="clickEffect">
                  <p:stCondLst>
                    <p:cond delay="0"/>
                  </p:stCondLst>
                  <p:childTnLst>
                    <p:set>
                      <p:cBhvr>
                        <p:cTn dur="1" fill="hold">
                          <p:stCondLst>
                            <p:cond delay="0"/>
                          </p:stCondLst>
                        </p:cTn>
                        <p:tgtEl>
                          <p:spTgt spid="191491"/>
                        </p:tgtEl>
                        <p:attrNameLst>
                          <p:attrName>style.visibility</p:attrName>
                        </p:attrNameLst>
                      </p:cBhvr>
                      <p:to>
                        <p:strVal val="visible"/>
                      </p:to>
                    </p:set>
                  </p:childTnLst>
                </p:cTn>
              </p:par>
            </p:tnLst>
          </p:tmpl>
          <p:tmpl lvl="2">
            <p:tnLst>
              <p:par>
                <p:cTn presetID="1" presetClass="entr" presetSubtype="0" fill="hold" nodeType="clickEffect">
                  <p:stCondLst>
                    <p:cond delay="0"/>
                  </p:stCondLst>
                  <p:childTnLst>
                    <p:set>
                      <p:cBhvr>
                        <p:cTn dur="1" fill="hold">
                          <p:stCondLst>
                            <p:cond delay="0"/>
                          </p:stCondLst>
                        </p:cTn>
                        <p:tgtEl>
                          <p:spTgt spid="191491"/>
                        </p:tgtEl>
                        <p:attrNameLst>
                          <p:attrName>style.visibility</p:attrName>
                        </p:attrNameLst>
                      </p:cBhvr>
                      <p:to>
                        <p:strVal val="visible"/>
                      </p:to>
                    </p:set>
                  </p:childTnLst>
                </p:cTn>
              </p:par>
            </p:tnLst>
          </p:tmpl>
          <p:tmpl lvl="3">
            <p:tnLst>
              <p:par>
                <p:cTn presetID="1" presetClass="entr" presetSubtype="0" fill="hold" nodeType="withEffect">
                  <p:stCondLst>
                    <p:cond delay="0"/>
                  </p:stCondLst>
                  <p:childTnLst>
                    <p:set>
                      <p:cBhvr>
                        <p:cTn dur="1" fill="hold">
                          <p:stCondLst>
                            <p:cond delay="0"/>
                          </p:stCondLst>
                        </p:cTn>
                        <p:tgtEl>
                          <p:spTgt spid="191491"/>
                        </p:tgtEl>
                        <p:attrNameLst>
                          <p:attrName>style.visibility</p:attrName>
                        </p:attrNameLst>
                      </p:cBhvr>
                      <p:to>
                        <p:strVal val="visible"/>
                      </p:to>
                    </p:set>
                  </p:childTnLst>
                </p:cTn>
              </p:par>
            </p:tnLst>
          </p:tmpl>
          <p:tmpl lvl="4">
            <p:tnLst>
              <p:par>
                <p:cTn presetID="1" presetClass="entr" presetSubtype="0" fill="hold" nodeType="withEffect">
                  <p:stCondLst>
                    <p:cond delay="0"/>
                  </p:stCondLst>
                  <p:childTnLst>
                    <p:set>
                      <p:cBhvr>
                        <p:cTn dur="1" fill="hold">
                          <p:stCondLst>
                            <p:cond delay="0"/>
                          </p:stCondLst>
                        </p:cTn>
                        <p:tgtEl>
                          <p:spTgt spid="191491"/>
                        </p:tgtEl>
                        <p:attrNameLst>
                          <p:attrName>style.visibility</p:attrName>
                        </p:attrNameLst>
                      </p:cBhvr>
                      <p:to>
                        <p:strVal val="visible"/>
                      </p:to>
                    </p:set>
                  </p:childTnLst>
                </p:cTn>
              </p:par>
            </p:tnLst>
          </p:tmpl>
          <p:tmpl lvl="5">
            <p:tnLst>
              <p:par>
                <p:cTn presetID="1" presetClass="entr" presetSubtype="0" fill="hold" nodeType="withEffect">
                  <p:stCondLst>
                    <p:cond delay="0"/>
                  </p:stCondLst>
                  <p:childTnLst>
                    <p:set>
                      <p:cBhvr>
                        <p:cTn dur="1" fill="hold">
                          <p:stCondLst>
                            <p:cond delay="0"/>
                          </p:stCondLst>
                        </p:cTn>
                        <p:tgtEl>
                          <p:spTgt spid="191491"/>
                        </p:tgtEl>
                        <p:attrNameLst>
                          <p:attrName>style.visibility</p:attrName>
                        </p:attrNameLst>
                      </p:cBhvr>
                      <p:to>
                        <p:strVal val="visible"/>
                      </p:to>
                    </p:set>
                  </p:childTnLst>
                </p:cTn>
              </p:par>
            </p:tnLst>
          </p:tmpl>
        </p:tmplLst>
      </p:bldP>
    </p:bldLst>
  </p:timing>
  <p:hf hdr="0" ftr="0" dt="0"/>
  <p:txStyles>
    <p:titleStyle>
      <a:lvl1pPr algn="ctr" rtl="0" eaLnBrk="0" fontAlgn="base" hangingPunct="0">
        <a:spcBef>
          <a:spcPct val="0"/>
        </a:spcBef>
        <a:spcAft>
          <a:spcPct val="0"/>
        </a:spcAft>
        <a:defRPr sz="3600">
          <a:solidFill>
            <a:schemeClr val="tx1"/>
          </a:solidFill>
          <a:latin typeface="+mj-lt"/>
          <a:ea typeface="+mj-ea"/>
          <a:cs typeface="+mj-cs"/>
        </a:defRPr>
      </a:lvl1pPr>
      <a:lvl2pPr algn="ctr" rtl="0" eaLnBrk="0" fontAlgn="base" hangingPunct="0">
        <a:spcBef>
          <a:spcPct val="0"/>
        </a:spcBef>
        <a:spcAft>
          <a:spcPct val="0"/>
        </a:spcAft>
        <a:defRPr sz="3600">
          <a:solidFill>
            <a:schemeClr val="tx1"/>
          </a:solidFill>
          <a:latin typeface="Times New Roman" pitchFamily="18" charset="0"/>
        </a:defRPr>
      </a:lvl2pPr>
      <a:lvl3pPr algn="ctr" rtl="0" eaLnBrk="0" fontAlgn="base" hangingPunct="0">
        <a:spcBef>
          <a:spcPct val="0"/>
        </a:spcBef>
        <a:spcAft>
          <a:spcPct val="0"/>
        </a:spcAft>
        <a:defRPr sz="3600">
          <a:solidFill>
            <a:schemeClr val="tx1"/>
          </a:solidFill>
          <a:latin typeface="Times New Roman" pitchFamily="18" charset="0"/>
        </a:defRPr>
      </a:lvl3pPr>
      <a:lvl4pPr algn="ctr" rtl="0" eaLnBrk="0" fontAlgn="base" hangingPunct="0">
        <a:spcBef>
          <a:spcPct val="0"/>
        </a:spcBef>
        <a:spcAft>
          <a:spcPct val="0"/>
        </a:spcAft>
        <a:defRPr sz="3600">
          <a:solidFill>
            <a:schemeClr val="tx1"/>
          </a:solidFill>
          <a:latin typeface="Times New Roman" pitchFamily="18" charset="0"/>
        </a:defRPr>
      </a:lvl4pPr>
      <a:lvl5pPr algn="ctr" rtl="0" eaLnBrk="0" fontAlgn="base" hangingPunct="0">
        <a:spcBef>
          <a:spcPct val="0"/>
        </a:spcBef>
        <a:spcAft>
          <a:spcPct val="0"/>
        </a:spcAft>
        <a:defRPr sz="3600">
          <a:solidFill>
            <a:schemeClr val="tx1"/>
          </a:solidFill>
          <a:latin typeface="Times New Roman" pitchFamily="18" charset="0"/>
        </a:defRPr>
      </a:lvl5pPr>
      <a:lvl6pPr marL="457200" algn="ctr" rtl="0" eaLnBrk="1" fontAlgn="base" hangingPunct="1">
        <a:spcBef>
          <a:spcPct val="0"/>
        </a:spcBef>
        <a:spcAft>
          <a:spcPct val="0"/>
        </a:spcAft>
        <a:defRPr sz="3600">
          <a:solidFill>
            <a:schemeClr val="bg1"/>
          </a:solidFill>
          <a:latin typeface="Times New Roman" pitchFamily="18" charset="0"/>
        </a:defRPr>
      </a:lvl6pPr>
      <a:lvl7pPr marL="914400" algn="ctr" rtl="0" eaLnBrk="1" fontAlgn="base" hangingPunct="1">
        <a:spcBef>
          <a:spcPct val="0"/>
        </a:spcBef>
        <a:spcAft>
          <a:spcPct val="0"/>
        </a:spcAft>
        <a:defRPr sz="3600">
          <a:solidFill>
            <a:schemeClr val="bg1"/>
          </a:solidFill>
          <a:latin typeface="Times New Roman" pitchFamily="18" charset="0"/>
        </a:defRPr>
      </a:lvl7pPr>
      <a:lvl8pPr marL="1371600" algn="ctr" rtl="0" eaLnBrk="1" fontAlgn="base" hangingPunct="1">
        <a:spcBef>
          <a:spcPct val="0"/>
        </a:spcBef>
        <a:spcAft>
          <a:spcPct val="0"/>
        </a:spcAft>
        <a:defRPr sz="3600">
          <a:solidFill>
            <a:schemeClr val="bg1"/>
          </a:solidFill>
          <a:latin typeface="Times New Roman" pitchFamily="18" charset="0"/>
        </a:defRPr>
      </a:lvl8pPr>
      <a:lvl9pPr marL="1828800" algn="ctr" rtl="0" eaLnBrk="1" fontAlgn="base" hangingPunct="1">
        <a:spcBef>
          <a:spcPct val="0"/>
        </a:spcBef>
        <a:spcAft>
          <a:spcPct val="0"/>
        </a:spcAft>
        <a:defRPr sz="3600">
          <a:solidFill>
            <a:schemeClr val="bg1"/>
          </a:solidFill>
          <a:latin typeface="Times New Roman" pitchFamily="18" charset="0"/>
        </a:defRPr>
      </a:lvl9pPr>
    </p:titleStyle>
    <p:bodyStyle>
      <a:lvl1pPr marL="342900" indent="-342900" algn="l" rtl="0" eaLnBrk="0" fontAlgn="base" hangingPunct="0">
        <a:spcBef>
          <a:spcPct val="20000"/>
        </a:spcBef>
        <a:spcAft>
          <a:spcPct val="0"/>
        </a:spcAft>
        <a:buChar char="•"/>
        <a:defRPr sz="28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4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400">
          <a:solidFill>
            <a:schemeClr val="tx1"/>
          </a:solidFill>
          <a:latin typeface="+mn-lt"/>
        </a:defRPr>
      </a:lvl4pPr>
      <a:lvl5pPr marL="2057400" indent="-228600" algn="l" rtl="0" eaLnBrk="0" fontAlgn="base" hangingPunct="0">
        <a:spcBef>
          <a:spcPct val="20000"/>
        </a:spcBef>
        <a:spcAft>
          <a:spcPct val="0"/>
        </a:spcAft>
        <a:buChar char="•"/>
        <a:defRPr sz="2400">
          <a:solidFill>
            <a:schemeClr val="tx1"/>
          </a:solidFill>
          <a:latin typeface="+mn-lt"/>
        </a:defRPr>
      </a:lvl5pPr>
      <a:lvl6pPr marL="2514600" indent="-228600" algn="l" rtl="0" eaLnBrk="1" fontAlgn="base" hangingPunct="1">
        <a:spcBef>
          <a:spcPct val="20000"/>
        </a:spcBef>
        <a:spcAft>
          <a:spcPct val="0"/>
        </a:spcAft>
        <a:buChar char="•"/>
        <a:defRPr sz="2400">
          <a:solidFill>
            <a:schemeClr val="bg1"/>
          </a:solidFill>
          <a:latin typeface="+mn-lt"/>
        </a:defRPr>
      </a:lvl6pPr>
      <a:lvl7pPr marL="2971800" indent="-228600" algn="l" rtl="0" eaLnBrk="1" fontAlgn="base" hangingPunct="1">
        <a:spcBef>
          <a:spcPct val="20000"/>
        </a:spcBef>
        <a:spcAft>
          <a:spcPct val="0"/>
        </a:spcAft>
        <a:buChar char="•"/>
        <a:defRPr sz="2400">
          <a:solidFill>
            <a:schemeClr val="bg1"/>
          </a:solidFill>
          <a:latin typeface="+mn-lt"/>
        </a:defRPr>
      </a:lvl7pPr>
      <a:lvl8pPr marL="3429000" indent="-228600" algn="l" rtl="0" eaLnBrk="1" fontAlgn="base" hangingPunct="1">
        <a:spcBef>
          <a:spcPct val="20000"/>
        </a:spcBef>
        <a:spcAft>
          <a:spcPct val="0"/>
        </a:spcAft>
        <a:buChar char="•"/>
        <a:defRPr sz="2400">
          <a:solidFill>
            <a:schemeClr val="bg1"/>
          </a:solidFill>
          <a:latin typeface="+mn-lt"/>
        </a:defRPr>
      </a:lvl8pPr>
      <a:lvl9pPr marL="3886200" indent="-228600" algn="l" rtl="0" eaLnBrk="1" fontAlgn="base" hangingPunct="1">
        <a:spcBef>
          <a:spcPct val="20000"/>
        </a:spcBef>
        <a:spcAft>
          <a:spcPct val="0"/>
        </a:spcAft>
        <a:buChar char="•"/>
        <a:defRPr sz="2400">
          <a:solidFill>
            <a:schemeClr val="bg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1.xml"/><Relationship Id="rId4" Type="http://schemas.openxmlformats.org/officeDocument/2006/relationships/comments" Target="../comments/commen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hyperlink" Target="https://www.dropbox.com/s/hkgts4u1t7kxh5y/TT20%20-%20Debt%20Elimination%20Spreadsheet%20with%20Accellerator.xlsm?dl=0" TargetMode="Externa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hyperlink" Target="https://www.dropbox.com/s/hkgts4u1t7kxh5y/TT20%20-%20Debt%20Elimination%20Spreadsheet%20with%20Accellerator.xlsm?dl=0" TargetMode="Externa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hyperlink" Target="https://www.dropbox.com/s/hkgts4u1t7kxh5y/TT20%20-%20Debt%20Elimination%20Spreadsheet%20with%20Accellerator.xlsm?dl=0" TargetMode="Externa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2" Type="http://schemas.openxmlformats.org/officeDocument/2006/relationships/image" Target="../media/image12.emf"/><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hyperlink" Target="https://www.dropbox.com/s/ia4fa6opon9hz2t/TT01-08%20-%20PFP%20Loans%20Template.docx?dl=0" TargetMode="Externa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video" Target="../media/media1.avi"/><Relationship Id="rId1" Type="http://schemas.microsoft.com/office/2007/relationships/media" Target="../media/media1.avi"/><Relationship Id="rId4" Type="http://schemas.openxmlformats.org/officeDocument/2006/relationships/image" Target="../media/image2.png"/></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2" Type="http://schemas.openxmlformats.org/officeDocument/2006/relationships/hyperlink" Target="https://www.dropbox.com/s/hkgts4u1t7kxh5y/TT20%20-%20Debt%20Elimination%20Spreadsheet%20with%20Accellerator.xlsm?dl=0" TargetMode="External"/><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hyperlink" Target="https://www.dropbox.com/s/hkgts4u1t7kxh5y/TT20%20-%20Debt%20Elimination%20Spreadsheet%20with%20Accellerator.xlsm?dl=0" TargetMode="External"/><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hyperlink" Target="https://www.dropbox.com/s/hkgts4u1t7kxh5y/TT20%20-%20Debt%20Elimination%20Spreadsheet%20with%20Accellerator.xlsm?dl=0" TargetMode="External"/><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4.xml.rels><?xml version="1.0" encoding="UTF-8" standalone="yes"?>
<Relationships xmlns="http://schemas.openxmlformats.org/package/2006/relationships"><Relationship Id="rId2" Type="http://schemas.openxmlformats.org/officeDocument/2006/relationships/hyperlink" Target="https://www.dropbox.com/s/hkgts4u1t7kxh5y/TT20%20-%20Debt%20Elimination%20Spreadsheet%20with%20Accellerator.xlsm?dl=0" TargetMode="External"/><Relationship Id="rId1" Type="http://schemas.openxmlformats.org/officeDocument/2006/relationships/slideLayout" Target="../slideLayouts/slideLayout1.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8.xml.rels><?xml version="1.0" encoding="UTF-8" standalone="yes"?>
<Relationships xmlns="http://schemas.openxmlformats.org/package/2006/relationships"><Relationship Id="rId3" Type="http://schemas.openxmlformats.org/officeDocument/2006/relationships/image" Target="../media/image13.emf"/><Relationship Id="rId2" Type="http://schemas.openxmlformats.org/officeDocument/2006/relationships/hyperlink" Target="https://www.dropbox.com/s/7zftj4ekhuljlw8/TT34%20-%20Loan%20Amounts%20to%20Pay%20Back.xlsx?dl=0" TargetMode="External"/><Relationship Id="rId1" Type="http://schemas.openxmlformats.org/officeDocument/2006/relationships/slideLayout" Target="../slideLayouts/slideLayout1.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2.xml.rels><?xml version="1.0" encoding="UTF-8" standalone="yes"?>
<Relationships xmlns="http://schemas.openxmlformats.org/package/2006/relationships"><Relationship Id="rId3" Type="http://schemas.openxmlformats.org/officeDocument/2006/relationships/image" Target="../media/image14.emf"/><Relationship Id="rId2" Type="http://schemas.openxmlformats.org/officeDocument/2006/relationships/hyperlink" Target="https://www.dropbox.com/s/7zftj4ekhuljlw8/TT34%20-%20Loan%20Amounts%20to%20Pay%20Back.xlsx?dl=0" TargetMode="Externa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hyperlink" Target="https://www.churchofjesuschrist.org/study/ensign/1984/08/contents?lang=eng" TargetMode="Externa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video" Target="../media/media2.wmv"/><Relationship Id="rId1" Type="http://schemas.microsoft.com/office/2007/relationships/media" Target="../media/media2.wmv"/><Relationship Id="rId4"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170" name="Rectangle 2">
            <a:extLst>
              <a:ext uri="{FF2B5EF4-FFF2-40B4-BE49-F238E27FC236}">
                <a16:creationId xmlns:a16="http://schemas.microsoft.com/office/drawing/2014/main" id="{05D53D95-A469-4EA0-B521-F75C05081E58}"/>
              </a:ext>
            </a:extLst>
          </p:cNvPr>
          <p:cNvSpPr>
            <a:spLocks noGrp="1" noChangeArrowheads="1"/>
          </p:cNvSpPr>
          <p:nvPr>
            <p:ph type="title"/>
          </p:nvPr>
        </p:nvSpPr>
        <p:spPr>
          <a:xfrm>
            <a:off x="685800" y="457200"/>
            <a:ext cx="7772400" cy="1905000"/>
          </a:xfrm>
        </p:spPr>
        <p:txBody>
          <a:bodyPr/>
          <a:lstStyle/>
          <a:p>
            <a:pPr eaLnBrk="1" hangingPunct="1"/>
            <a:r>
              <a:rPr lang="en-US" altLang="en-US" sz="3200"/>
              <a:t>Personal Finance: Another Perspective</a:t>
            </a:r>
          </a:p>
        </p:txBody>
      </p:sp>
      <p:sp>
        <p:nvSpPr>
          <p:cNvPr id="7171" name="Rectangle 3">
            <a:extLst>
              <a:ext uri="{FF2B5EF4-FFF2-40B4-BE49-F238E27FC236}">
                <a16:creationId xmlns:a16="http://schemas.microsoft.com/office/drawing/2014/main" id="{BFBD7989-8E6D-49E9-908D-E3CE217F9998}"/>
              </a:ext>
            </a:extLst>
          </p:cNvPr>
          <p:cNvSpPr>
            <a:spLocks noGrp="1" noChangeArrowheads="1"/>
          </p:cNvSpPr>
          <p:nvPr>
            <p:ph idx="1"/>
          </p:nvPr>
        </p:nvSpPr>
        <p:spPr>
          <a:xfrm>
            <a:off x="933450" y="2133600"/>
            <a:ext cx="7277100" cy="2806700"/>
          </a:xfrm>
        </p:spPr>
        <p:txBody>
          <a:bodyPr/>
          <a:lstStyle/>
          <a:p>
            <a:pPr algn="ctr" eaLnBrk="1" hangingPunct="1">
              <a:buFont typeface="Wingdings" panose="05000000000000000000" pitchFamily="2" charset="2"/>
              <a:buNone/>
            </a:pPr>
            <a:endParaRPr lang="en-US" altLang="en-US" sz="4400" dirty="0"/>
          </a:p>
          <a:p>
            <a:pPr algn="ctr" eaLnBrk="1" hangingPunct="1">
              <a:buFont typeface="Wingdings" panose="05000000000000000000" pitchFamily="2" charset="2"/>
              <a:buNone/>
            </a:pPr>
            <a:r>
              <a:rPr lang="en-US" altLang="en-US" sz="4400" dirty="0"/>
              <a:t>Debt: </a:t>
            </a:r>
          </a:p>
          <a:p>
            <a:pPr algn="ctr" eaLnBrk="1" hangingPunct="1">
              <a:buFont typeface="Wingdings" panose="05000000000000000000" pitchFamily="2" charset="2"/>
              <a:buNone/>
            </a:pPr>
            <a:r>
              <a:rPr lang="en-US" altLang="en-US" sz="4400" dirty="0"/>
              <a:t>Avoid It Like the Plague </a:t>
            </a:r>
          </a:p>
          <a:p>
            <a:pPr algn="ctr" eaLnBrk="1" hangingPunct="1">
              <a:buFont typeface="Wingdings" panose="05000000000000000000" pitchFamily="2" charset="2"/>
              <a:buNone/>
            </a:pPr>
            <a:endParaRPr lang="en-US" altLang="en-US" sz="2400" dirty="0"/>
          </a:p>
          <a:p>
            <a:pPr algn="ctr" eaLnBrk="1" hangingPunct="1">
              <a:buFont typeface="Wingdings" panose="05000000000000000000" pitchFamily="2" charset="2"/>
              <a:buNone/>
            </a:pPr>
            <a:endParaRPr lang="en-US" altLang="en-US" sz="2400" dirty="0"/>
          </a:p>
          <a:p>
            <a:pPr algn="ctr" eaLnBrk="1" hangingPunct="1">
              <a:buFont typeface="Wingdings" panose="05000000000000000000" pitchFamily="2" charset="2"/>
              <a:buNone/>
            </a:pPr>
            <a:r>
              <a:rPr lang="en-US" altLang="en-US" sz="2400" dirty="0"/>
              <a:t>Updated 2020-01-14</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6386" name="Rectangle 2">
            <a:extLst>
              <a:ext uri="{FF2B5EF4-FFF2-40B4-BE49-F238E27FC236}">
                <a16:creationId xmlns:a16="http://schemas.microsoft.com/office/drawing/2014/main" id="{9231C672-C1AF-4FA6-9857-52A1C710BC5C}"/>
              </a:ext>
            </a:extLst>
          </p:cNvPr>
          <p:cNvSpPr>
            <a:spLocks noGrp="1" noChangeArrowheads="1"/>
          </p:cNvSpPr>
          <p:nvPr>
            <p:ph type="title"/>
          </p:nvPr>
        </p:nvSpPr>
        <p:spPr>
          <a:xfrm>
            <a:off x="-208089" y="685800"/>
            <a:ext cx="9404604" cy="914400"/>
          </a:xfrm>
        </p:spPr>
        <p:txBody>
          <a:bodyPr/>
          <a:lstStyle/>
          <a:p>
            <a:pPr eaLnBrk="1" hangingPunct="1"/>
            <a:r>
              <a:rPr lang="en-US" altLang="en-US" dirty="0"/>
              <a:t>B. Understand Principles of Using Debt Wisely </a:t>
            </a:r>
            <a:endParaRPr lang="en-US" altLang="en-US" sz="1800" dirty="0"/>
          </a:p>
        </p:txBody>
      </p:sp>
      <p:sp>
        <p:nvSpPr>
          <p:cNvPr id="472067" name="Rectangle 3">
            <a:extLst>
              <a:ext uri="{FF2B5EF4-FFF2-40B4-BE49-F238E27FC236}">
                <a16:creationId xmlns:a16="http://schemas.microsoft.com/office/drawing/2014/main" id="{6E8178AA-B394-4B4E-903A-5986CEA10E52}"/>
              </a:ext>
            </a:extLst>
          </p:cNvPr>
          <p:cNvSpPr>
            <a:spLocks noGrp="1" noChangeArrowheads="1"/>
          </p:cNvSpPr>
          <p:nvPr>
            <p:ph idx="1"/>
          </p:nvPr>
        </p:nvSpPr>
        <p:spPr>
          <a:xfrm>
            <a:off x="914400" y="1600200"/>
            <a:ext cx="7466013" cy="4800600"/>
          </a:xfrm>
        </p:spPr>
        <p:txBody>
          <a:bodyPr/>
          <a:lstStyle/>
          <a:p>
            <a:pPr eaLnBrk="1" hangingPunct="1">
              <a:spcBef>
                <a:spcPts val="300"/>
              </a:spcBef>
            </a:pPr>
            <a:r>
              <a:rPr lang="en-US" altLang="en-US" dirty="0"/>
              <a:t>Guiding Principles</a:t>
            </a:r>
          </a:p>
          <a:p>
            <a:pPr lvl="1" eaLnBrk="1" hangingPunct="1">
              <a:spcBef>
                <a:spcPts val="300"/>
              </a:spcBef>
            </a:pPr>
            <a:r>
              <a:rPr lang="en-US" altLang="en-US" dirty="0"/>
              <a:t>1.  Know yourself, your vision and your goals. </a:t>
            </a:r>
          </a:p>
          <a:p>
            <a:pPr lvl="1" eaLnBrk="1" hangingPunct="1">
              <a:spcBef>
                <a:spcPts val="300"/>
              </a:spcBef>
            </a:pPr>
            <a:r>
              <a:rPr lang="en-US" altLang="en-US" dirty="0"/>
              <a:t>2.  Seek, receive and act on the Spirit’s guidance.  </a:t>
            </a:r>
          </a:p>
          <a:p>
            <a:pPr lvl="1" eaLnBrk="1" hangingPunct="1">
              <a:spcBef>
                <a:spcPts val="300"/>
              </a:spcBef>
            </a:pPr>
            <a:r>
              <a:rPr lang="en-US" altLang="en-US" dirty="0"/>
              <a:t>3.  Understand the key areas of debt and know where you are financially. </a:t>
            </a:r>
          </a:p>
          <a:p>
            <a:pPr lvl="1" eaLnBrk="1" hangingPunct="1">
              <a:spcBef>
                <a:spcPts val="300"/>
              </a:spcBef>
            </a:pPr>
            <a:r>
              <a:rPr lang="en-US" altLang="en-US" dirty="0"/>
              <a:t>4.  Set your goals and resolve to not go into debt except for a modest home and education as guided</a:t>
            </a:r>
          </a:p>
          <a:p>
            <a:pPr lvl="1" eaLnBrk="1" hangingPunct="1">
              <a:spcBef>
                <a:spcPts val="300"/>
              </a:spcBef>
            </a:pPr>
            <a:r>
              <a:rPr lang="en-US" altLang="en-US" dirty="0"/>
              <a:t>5. Pay as you go.</a:t>
            </a:r>
          </a:p>
          <a:p>
            <a:pPr eaLnBrk="1" hangingPunct="1">
              <a:spcBef>
                <a:spcPts val="300"/>
              </a:spcBef>
            </a:pPr>
            <a:r>
              <a:rPr lang="en-US" altLang="en-US" sz="2400" dirty="0"/>
              <a:t>If in debt add:</a:t>
            </a:r>
          </a:p>
          <a:p>
            <a:pPr lvl="1" eaLnBrk="1" hangingPunct="1">
              <a:spcBef>
                <a:spcPts val="300"/>
              </a:spcBef>
            </a:pPr>
            <a:r>
              <a:rPr lang="en-US" altLang="en-US" dirty="0"/>
              <a:t>6.  Prioritize your debts (if you cannot repay them).  Give priority to secured debts and immediate needs</a:t>
            </a:r>
          </a:p>
          <a:p>
            <a:pPr lvl="1" eaLnBrk="1" hangingPunct="1">
              <a:spcBef>
                <a:spcPts val="300"/>
              </a:spcBef>
            </a:pPr>
            <a:r>
              <a:rPr lang="en-US" altLang="en-US" dirty="0"/>
              <a:t>7.  Develop a repayment plan and automate it</a:t>
            </a:r>
          </a:p>
          <a:p>
            <a:pPr lvl="1" eaLnBrk="1" hangingPunct="1">
              <a:spcBef>
                <a:spcPts val="300"/>
              </a:spcBef>
            </a:pPr>
            <a:r>
              <a:rPr lang="en-US" altLang="en-US" dirty="0"/>
              <a:t>8.  Avoid any new debt</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472067">
                                            <p:txEl>
                                              <p:pRg st="0" end="0"/>
                                            </p:txEl>
                                          </p:spTgt>
                                        </p:tgtEl>
                                        <p:attrNameLst>
                                          <p:attrName>style.visibility</p:attrName>
                                        </p:attrNameLst>
                                      </p:cBhvr>
                                      <p:to>
                                        <p:strVal val="visible"/>
                                      </p:to>
                                    </p:set>
                                    <p:anim calcmode="lin" valueType="num">
                                      <p:cBhvr additive="base">
                                        <p:cTn id="7" dur="500" fill="hold"/>
                                        <p:tgtEl>
                                          <p:spTgt spid="472067">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472067">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472067">
                                            <p:txEl>
                                              <p:pRg st="1" end="1"/>
                                            </p:txEl>
                                          </p:spTgt>
                                        </p:tgtEl>
                                        <p:attrNameLst>
                                          <p:attrName>style.visibility</p:attrName>
                                        </p:attrNameLst>
                                      </p:cBhvr>
                                      <p:to>
                                        <p:strVal val="visible"/>
                                      </p:to>
                                    </p:set>
                                    <p:anim calcmode="lin" valueType="num">
                                      <p:cBhvr additive="base">
                                        <p:cTn id="13" dur="500" fill="hold"/>
                                        <p:tgtEl>
                                          <p:spTgt spid="472067">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472067">
                                            <p:txEl>
                                              <p:pRg st="1" end="1"/>
                                            </p:txEl>
                                          </p:spTgt>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0"/>
                                  </p:stCondLst>
                                  <p:childTnLst>
                                    <p:set>
                                      <p:cBhvr>
                                        <p:cTn id="16" dur="1" fill="hold">
                                          <p:stCondLst>
                                            <p:cond delay="0"/>
                                          </p:stCondLst>
                                        </p:cTn>
                                        <p:tgtEl>
                                          <p:spTgt spid="472067">
                                            <p:txEl>
                                              <p:pRg st="2" end="2"/>
                                            </p:txEl>
                                          </p:spTgt>
                                        </p:tgtEl>
                                        <p:attrNameLst>
                                          <p:attrName>style.visibility</p:attrName>
                                        </p:attrNameLst>
                                      </p:cBhvr>
                                      <p:to>
                                        <p:strVal val="visible"/>
                                      </p:to>
                                    </p:set>
                                    <p:anim calcmode="lin" valueType="num">
                                      <p:cBhvr additive="base">
                                        <p:cTn id="17" dur="500" fill="hold"/>
                                        <p:tgtEl>
                                          <p:spTgt spid="472067">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472067">
                                            <p:txEl>
                                              <p:pRg st="2" end="2"/>
                                            </p:txEl>
                                          </p:spTgt>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0"/>
                                  </p:stCondLst>
                                  <p:childTnLst>
                                    <p:set>
                                      <p:cBhvr>
                                        <p:cTn id="20" dur="1" fill="hold">
                                          <p:stCondLst>
                                            <p:cond delay="0"/>
                                          </p:stCondLst>
                                        </p:cTn>
                                        <p:tgtEl>
                                          <p:spTgt spid="472067">
                                            <p:txEl>
                                              <p:pRg st="3" end="3"/>
                                            </p:txEl>
                                          </p:spTgt>
                                        </p:tgtEl>
                                        <p:attrNameLst>
                                          <p:attrName>style.visibility</p:attrName>
                                        </p:attrNameLst>
                                      </p:cBhvr>
                                      <p:to>
                                        <p:strVal val="visible"/>
                                      </p:to>
                                    </p:set>
                                    <p:anim calcmode="lin" valueType="num">
                                      <p:cBhvr additive="base">
                                        <p:cTn id="21" dur="500" fill="hold"/>
                                        <p:tgtEl>
                                          <p:spTgt spid="472067">
                                            <p:txEl>
                                              <p:pRg st="3" end="3"/>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472067">
                                            <p:txEl>
                                              <p:pRg st="3" end="3"/>
                                            </p:txEl>
                                          </p:spTgt>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0"/>
                                  </p:stCondLst>
                                  <p:childTnLst>
                                    <p:set>
                                      <p:cBhvr>
                                        <p:cTn id="24" dur="1" fill="hold">
                                          <p:stCondLst>
                                            <p:cond delay="0"/>
                                          </p:stCondLst>
                                        </p:cTn>
                                        <p:tgtEl>
                                          <p:spTgt spid="472067">
                                            <p:txEl>
                                              <p:pRg st="4" end="4"/>
                                            </p:txEl>
                                          </p:spTgt>
                                        </p:tgtEl>
                                        <p:attrNameLst>
                                          <p:attrName>style.visibility</p:attrName>
                                        </p:attrNameLst>
                                      </p:cBhvr>
                                      <p:to>
                                        <p:strVal val="visible"/>
                                      </p:to>
                                    </p:set>
                                    <p:anim calcmode="lin" valueType="num">
                                      <p:cBhvr additive="base">
                                        <p:cTn id="25" dur="500" fill="hold"/>
                                        <p:tgtEl>
                                          <p:spTgt spid="472067">
                                            <p:txEl>
                                              <p:pRg st="4" end="4"/>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472067">
                                            <p:txEl>
                                              <p:pRg st="4" end="4"/>
                                            </p:txEl>
                                          </p:spTgt>
                                        </p:tgtEl>
                                        <p:attrNameLst>
                                          <p:attrName>ppt_y</p:attrName>
                                        </p:attrNameLst>
                                      </p:cBhvr>
                                      <p:tavLst>
                                        <p:tav tm="0">
                                          <p:val>
                                            <p:strVal val="#ppt_y"/>
                                          </p:val>
                                        </p:tav>
                                        <p:tav tm="100000">
                                          <p:val>
                                            <p:strVal val="#ppt_y"/>
                                          </p:val>
                                        </p:tav>
                                      </p:tavLst>
                                    </p:anim>
                                  </p:childTnLst>
                                </p:cTn>
                              </p:par>
                              <p:par>
                                <p:cTn id="27" presetID="2" presetClass="entr" presetSubtype="8" fill="hold" grpId="0" nodeType="withEffect">
                                  <p:stCondLst>
                                    <p:cond delay="0"/>
                                  </p:stCondLst>
                                  <p:childTnLst>
                                    <p:set>
                                      <p:cBhvr>
                                        <p:cTn id="28" dur="1" fill="hold">
                                          <p:stCondLst>
                                            <p:cond delay="0"/>
                                          </p:stCondLst>
                                        </p:cTn>
                                        <p:tgtEl>
                                          <p:spTgt spid="472067">
                                            <p:txEl>
                                              <p:pRg st="5" end="5"/>
                                            </p:txEl>
                                          </p:spTgt>
                                        </p:tgtEl>
                                        <p:attrNameLst>
                                          <p:attrName>style.visibility</p:attrName>
                                        </p:attrNameLst>
                                      </p:cBhvr>
                                      <p:to>
                                        <p:strVal val="visible"/>
                                      </p:to>
                                    </p:set>
                                    <p:anim calcmode="lin" valueType="num">
                                      <p:cBhvr additive="base">
                                        <p:cTn id="29" dur="500" fill="hold"/>
                                        <p:tgtEl>
                                          <p:spTgt spid="472067">
                                            <p:txEl>
                                              <p:pRg st="5" end="5"/>
                                            </p:txEl>
                                          </p:spTgt>
                                        </p:tgtEl>
                                        <p:attrNameLst>
                                          <p:attrName>ppt_x</p:attrName>
                                        </p:attrNameLst>
                                      </p:cBhvr>
                                      <p:tavLst>
                                        <p:tav tm="0">
                                          <p:val>
                                            <p:strVal val="0-#ppt_w/2"/>
                                          </p:val>
                                        </p:tav>
                                        <p:tav tm="100000">
                                          <p:val>
                                            <p:strVal val="#ppt_x"/>
                                          </p:val>
                                        </p:tav>
                                      </p:tavLst>
                                    </p:anim>
                                    <p:anim calcmode="lin" valueType="num">
                                      <p:cBhvr additive="base">
                                        <p:cTn id="30" dur="500" fill="hold"/>
                                        <p:tgtEl>
                                          <p:spTgt spid="472067">
                                            <p:txEl>
                                              <p:pRg st="5" end="5"/>
                                            </p:txEl>
                                          </p:spTgt>
                                        </p:tgtEl>
                                        <p:attrNameLst>
                                          <p:attrName>ppt_y</p:attrName>
                                        </p:attrNameLst>
                                      </p:cBhvr>
                                      <p:tavLst>
                                        <p:tav tm="0">
                                          <p:val>
                                            <p:strVal val="#ppt_y"/>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8" fill="hold" grpId="0" nodeType="clickEffect">
                                  <p:stCondLst>
                                    <p:cond delay="0"/>
                                  </p:stCondLst>
                                  <p:childTnLst>
                                    <p:set>
                                      <p:cBhvr>
                                        <p:cTn id="34" dur="1" fill="hold">
                                          <p:stCondLst>
                                            <p:cond delay="0"/>
                                          </p:stCondLst>
                                        </p:cTn>
                                        <p:tgtEl>
                                          <p:spTgt spid="472067">
                                            <p:txEl>
                                              <p:pRg st="6" end="6"/>
                                            </p:txEl>
                                          </p:spTgt>
                                        </p:tgtEl>
                                        <p:attrNameLst>
                                          <p:attrName>style.visibility</p:attrName>
                                        </p:attrNameLst>
                                      </p:cBhvr>
                                      <p:to>
                                        <p:strVal val="visible"/>
                                      </p:to>
                                    </p:set>
                                    <p:anim calcmode="lin" valueType="num">
                                      <p:cBhvr additive="base">
                                        <p:cTn id="35" dur="500" fill="hold"/>
                                        <p:tgtEl>
                                          <p:spTgt spid="472067">
                                            <p:txEl>
                                              <p:pRg st="6" end="6"/>
                                            </p:txEl>
                                          </p:spTgt>
                                        </p:tgtEl>
                                        <p:attrNameLst>
                                          <p:attrName>ppt_x</p:attrName>
                                        </p:attrNameLst>
                                      </p:cBhvr>
                                      <p:tavLst>
                                        <p:tav tm="0">
                                          <p:val>
                                            <p:strVal val="0-#ppt_w/2"/>
                                          </p:val>
                                        </p:tav>
                                        <p:tav tm="100000">
                                          <p:val>
                                            <p:strVal val="#ppt_x"/>
                                          </p:val>
                                        </p:tav>
                                      </p:tavLst>
                                    </p:anim>
                                    <p:anim calcmode="lin" valueType="num">
                                      <p:cBhvr additive="base">
                                        <p:cTn id="36" dur="500" fill="hold"/>
                                        <p:tgtEl>
                                          <p:spTgt spid="472067">
                                            <p:txEl>
                                              <p:pRg st="6" end="6"/>
                                            </p:txEl>
                                          </p:spTgt>
                                        </p:tgtEl>
                                        <p:attrNameLst>
                                          <p:attrName>ppt_y</p:attrName>
                                        </p:attrNameLst>
                                      </p:cBhvr>
                                      <p:tavLst>
                                        <p:tav tm="0">
                                          <p:val>
                                            <p:strVal val="#ppt_y"/>
                                          </p:val>
                                        </p:tav>
                                        <p:tav tm="100000">
                                          <p:val>
                                            <p:strVal val="#ppt_y"/>
                                          </p:val>
                                        </p:tav>
                                      </p:tavLst>
                                    </p:anim>
                                  </p:childTnLst>
                                </p:cTn>
                              </p:par>
                              <p:par>
                                <p:cTn id="37" presetID="2" presetClass="entr" presetSubtype="8" fill="hold" grpId="0" nodeType="withEffect">
                                  <p:stCondLst>
                                    <p:cond delay="0"/>
                                  </p:stCondLst>
                                  <p:childTnLst>
                                    <p:set>
                                      <p:cBhvr>
                                        <p:cTn id="38" dur="1" fill="hold">
                                          <p:stCondLst>
                                            <p:cond delay="0"/>
                                          </p:stCondLst>
                                        </p:cTn>
                                        <p:tgtEl>
                                          <p:spTgt spid="472067">
                                            <p:txEl>
                                              <p:pRg st="7" end="7"/>
                                            </p:txEl>
                                          </p:spTgt>
                                        </p:tgtEl>
                                        <p:attrNameLst>
                                          <p:attrName>style.visibility</p:attrName>
                                        </p:attrNameLst>
                                      </p:cBhvr>
                                      <p:to>
                                        <p:strVal val="visible"/>
                                      </p:to>
                                    </p:set>
                                    <p:anim calcmode="lin" valueType="num">
                                      <p:cBhvr additive="base">
                                        <p:cTn id="39" dur="500" fill="hold"/>
                                        <p:tgtEl>
                                          <p:spTgt spid="472067">
                                            <p:txEl>
                                              <p:pRg st="7" end="7"/>
                                            </p:txEl>
                                          </p:spTgt>
                                        </p:tgtEl>
                                        <p:attrNameLst>
                                          <p:attrName>ppt_x</p:attrName>
                                        </p:attrNameLst>
                                      </p:cBhvr>
                                      <p:tavLst>
                                        <p:tav tm="0">
                                          <p:val>
                                            <p:strVal val="0-#ppt_w/2"/>
                                          </p:val>
                                        </p:tav>
                                        <p:tav tm="100000">
                                          <p:val>
                                            <p:strVal val="#ppt_x"/>
                                          </p:val>
                                        </p:tav>
                                      </p:tavLst>
                                    </p:anim>
                                    <p:anim calcmode="lin" valueType="num">
                                      <p:cBhvr additive="base">
                                        <p:cTn id="40" dur="500" fill="hold"/>
                                        <p:tgtEl>
                                          <p:spTgt spid="472067">
                                            <p:txEl>
                                              <p:pRg st="7" end="7"/>
                                            </p:txEl>
                                          </p:spTgt>
                                        </p:tgtEl>
                                        <p:attrNameLst>
                                          <p:attrName>ppt_y</p:attrName>
                                        </p:attrNameLst>
                                      </p:cBhvr>
                                      <p:tavLst>
                                        <p:tav tm="0">
                                          <p:val>
                                            <p:strVal val="#ppt_y"/>
                                          </p:val>
                                        </p:tav>
                                        <p:tav tm="100000">
                                          <p:val>
                                            <p:strVal val="#ppt_y"/>
                                          </p:val>
                                        </p:tav>
                                      </p:tavLst>
                                    </p:anim>
                                  </p:childTnLst>
                                </p:cTn>
                              </p:par>
                              <p:par>
                                <p:cTn id="41" presetID="2" presetClass="entr" presetSubtype="8" fill="hold" grpId="0" nodeType="withEffect">
                                  <p:stCondLst>
                                    <p:cond delay="0"/>
                                  </p:stCondLst>
                                  <p:childTnLst>
                                    <p:set>
                                      <p:cBhvr>
                                        <p:cTn id="42" dur="1" fill="hold">
                                          <p:stCondLst>
                                            <p:cond delay="0"/>
                                          </p:stCondLst>
                                        </p:cTn>
                                        <p:tgtEl>
                                          <p:spTgt spid="472067">
                                            <p:txEl>
                                              <p:pRg st="8" end="8"/>
                                            </p:txEl>
                                          </p:spTgt>
                                        </p:tgtEl>
                                        <p:attrNameLst>
                                          <p:attrName>style.visibility</p:attrName>
                                        </p:attrNameLst>
                                      </p:cBhvr>
                                      <p:to>
                                        <p:strVal val="visible"/>
                                      </p:to>
                                    </p:set>
                                    <p:anim calcmode="lin" valueType="num">
                                      <p:cBhvr additive="base">
                                        <p:cTn id="43" dur="500" fill="hold"/>
                                        <p:tgtEl>
                                          <p:spTgt spid="472067">
                                            <p:txEl>
                                              <p:pRg st="8" end="8"/>
                                            </p:txEl>
                                          </p:spTgt>
                                        </p:tgtEl>
                                        <p:attrNameLst>
                                          <p:attrName>ppt_x</p:attrName>
                                        </p:attrNameLst>
                                      </p:cBhvr>
                                      <p:tavLst>
                                        <p:tav tm="0">
                                          <p:val>
                                            <p:strVal val="0-#ppt_w/2"/>
                                          </p:val>
                                        </p:tav>
                                        <p:tav tm="100000">
                                          <p:val>
                                            <p:strVal val="#ppt_x"/>
                                          </p:val>
                                        </p:tav>
                                      </p:tavLst>
                                    </p:anim>
                                    <p:anim calcmode="lin" valueType="num">
                                      <p:cBhvr additive="base">
                                        <p:cTn id="44" dur="500" fill="hold"/>
                                        <p:tgtEl>
                                          <p:spTgt spid="472067">
                                            <p:txEl>
                                              <p:pRg st="8" end="8"/>
                                            </p:txEl>
                                          </p:spTgt>
                                        </p:tgtEl>
                                        <p:attrNameLst>
                                          <p:attrName>ppt_y</p:attrName>
                                        </p:attrNameLst>
                                      </p:cBhvr>
                                      <p:tavLst>
                                        <p:tav tm="0">
                                          <p:val>
                                            <p:strVal val="#ppt_y"/>
                                          </p:val>
                                        </p:tav>
                                        <p:tav tm="100000">
                                          <p:val>
                                            <p:strVal val="#ppt_y"/>
                                          </p:val>
                                        </p:tav>
                                      </p:tavLst>
                                    </p:anim>
                                  </p:childTnLst>
                                </p:cTn>
                              </p:par>
                              <p:par>
                                <p:cTn id="45" presetID="2" presetClass="entr" presetSubtype="8" fill="hold" grpId="0" nodeType="withEffect">
                                  <p:stCondLst>
                                    <p:cond delay="0"/>
                                  </p:stCondLst>
                                  <p:childTnLst>
                                    <p:set>
                                      <p:cBhvr>
                                        <p:cTn id="46" dur="1" fill="hold">
                                          <p:stCondLst>
                                            <p:cond delay="0"/>
                                          </p:stCondLst>
                                        </p:cTn>
                                        <p:tgtEl>
                                          <p:spTgt spid="472067">
                                            <p:txEl>
                                              <p:pRg st="9" end="9"/>
                                            </p:txEl>
                                          </p:spTgt>
                                        </p:tgtEl>
                                        <p:attrNameLst>
                                          <p:attrName>style.visibility</p:attrName>
                                        </p:attrNameLst>
                                      </p:cBhvr>
                                      <p:to>
                                        <p:strVal val="visible"/>
                                      </p:to>
                                    </p:set>
                                    <p:anim calcmode="lin" valueType="num">
                                      <p:cBhvr additive="base">
                                        <p:cTn id="47" dur="500" fill="hold"/>
                                        <p:tgtEl>
                                          <p:spTgt spid="472067">
                                            <p:txEl>
                                              <p:pRg st="9" end="9"/>
                                            </p:txEl>
                                          </p:spTgt>
                                        </p:tgtEl>
                                        <p:attrNameLst>
                                          <p:attrName>ppt_x</p:attrName>
                                        </p:attrNameLst>
                                      </p:cBhvr>
                                      <p:tavLst>
                                        <p:tav tm="0">
                                          <p:val>
                                            <p:strVal val="0-#ppt_w/2"/>
                                          </p:val>
                                        </p:tav>
                                        <p:tav tm="100000">
                                          <p:val>
                                            <p:strVal val="#ppt_x"/>
                                          </p:val>
                                        </p:tav>
                                      </p:tavLst>
                                    </p:anim>
                                    <p:anim calcmode="lin" valueType="num">
                                      <p:cBhvr additive="base">
                                        <p:cTn id="48" dur="500" fill="hold"/>
                                        <p:tgtEl>
                                          <p:spTgt spid="472067">
                                            <p:txEl>
                                              <p:pRg st="9" end="9"/>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2067" grpId="0" uiExpand="1" build="p" autoUpdateAnimBg="0"/>
    </p:bldLst>
  </p:timing>
</p:sld>
</file>

<file path=ppt/slides/slide1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7410" name="Rectangle 2">
            <a:extLst>
              <a:ext uri="{FF2B5EF4-FFF2-40B4-BE49-F238E27FC236}">
                <a16:creationId xmlns:a16="http://schemas.microsoft.com/office/drawing/2014/main" id="{5B499FBE-A3D0-487F-B4FE-FD07E979703A}"/>
              </a:ext>
            </a:extLst>
          </p:cNvPr>
          <p:cNvSpPr>
            <a:spLocks noGrp="1" noChangeArrowheads="1"/>
          </p:cNvSpPr>
          <p:nvPr>
            <p:ph type="title"/>
          </p:nvPr>
        </p:nvSpPr>
        <p:spPr/>
        <p:txBody>
          <a:bodyPr/>
          <a:lstStyle/>
          <a:p>
            <a:pPr eaLnBrk="1" hangingPunct="1"/>
            <a:r>
              <a:rPr lang="en-US" altLang="en-US" dirty="0"/>
              <a:t>Using Debt Wisely</a:t>
            </a:r>
            <a:r>
              <a:rPr lang="en-US" altLang="en-US" sz="4800" dirty="0"/>
              <a:t> </a:t>
            </a:r>
            <a:r>
              <a:rPr lang="en-US" altLang="en-US" sz="2400" dirty="0"/>
              <a:t>(continued)</a:t>
            </a:r>
            <a:endParaRPr lang="en-US" altLang="en-US" sz="1800" dirty="0"/>
          </a:p>
        </p:txBody>
      </p:sp>
      <p:sp>
        <p:nvSpPr>
          <p:cNvPr id="472067" name="Rectangle 3">
            <a:extLst>
              <a:ext uri="{FF2B5EF4-FFF2-40B4-BE49-F238E27FC236}">
                <a16:creationId xmlns:a16="http://schemas.microsoft.com/office/drawing/2014/main" id="{F3C8F887-FAD2-470B-B0B0-74426D23583C}"/>
              </a:ext>
            </a:extLst>
          </p:cNvPr>
          <p:cNvSpPr>
            <a:spLocks noGrp="1" noChangeArrowheads="1"/>
          </p:cNvSpPr>
          <p:nvPr>
            <p:ph idx="1"/>
          </p:nvPr>
        </p:nvSpPr>
        <p:spPr>
          <a:xfrm>
            <a:off x="914400" y="1600200"/>
            <a:ext cx="7848600" cy="4800600"/>
          </a:xfrm>
        </p:spPr>
        <p:txBody>
          <a:bodyPr/>
          <a:lstStyle/>
          <a:p>
            <a:pPr eaLnBrk="1" hangingPunct="1"/>
            <a:r>
              <a:rPr lang="en-US" altLang="en-US" sz="2400" u="sng" dirty="0"/>
              <a:t>Guiding Principles				Doctrines</a:t>
            </a:r>
          </a:p>
          <a:p>
            <a:pPr lvl="1" eaLnBrk="1" hangingPunct="1">
              <a:spcBef>
                <a:spcPts val="300"/>
              </a:spcBef>
            </a:pPr>
            <a:r>
              <a:rPr lang="en-US" altLang="en-US" dirty="0"/>
              <a:t>Know yourself, your vision and goals	Identity</a:t>
            </a:r>
          </a:p>
          <a:p>
            <a:pPr lvl="1" eaLnBrk="1" hangingPunct="1">
              <a:spcBef>
                <a:spcPts val="300"/>
              </a:spcBef>
            </a:pPr>
            <a:r>
              <a:rPr lang="en-US" altLang="en-US" dirty="0"/>
              <a:t>Seek, receive and act on guidance	Obedience</a:t>
            </a:r>
          </a:p>
          <a:p>
            <a:pPr lvl="1" eaLnBrk="1" hangingPunct="1">
              <a:spcBef>
                <a:spcPts val="300"/>
              </a:spcBef>
            </a:pPr>
            <a:r>
              <a:rPr lang="en-US" altLang="en-US" dirty="0"/>
              <a:t>Understand the key areas of debt 	Accountability</a:t>
            </a:r>
          </a:p>
          <a:p>
            <a:pPr lvl="1" eaLnBrk="1" hangingPunct="1">
              <a:spcBef>
                <a:spcPts val="300"/>
              </a:spcBef>
            </a:pPr>
            <a:r>
              <a:rPr lang="en-US" altLang="en-US" dirty="0"/>
              <a:t>Make home/education your only debt 	Agency</a:t>
            </a:r>
          </a:p>
          <a:p>
            <a:pPr lvl="1" eaLnBrk="1" hangingPunct="1">
              <a:spcBef>
                <a:spcPts val="300"/>
              </a:spcBef>
            </a:pPr>
            <a:r>
              <a:rPr lang="en-US" altLang="en-US" dirty="0"/>
              <a:t>Pay as you go				Stewardship</a:t>
            </a:r>
          </a:p>
          <a:p>
            <a:pPr marL="457200" lvl="1" indent="0" eaLnBrk="1" hangingPunct="1">
              <a:buNone/>
            </a:pPr>
            <a:r>
              <a:rPr lang="en-US" altLang="en-US" dirty="0"/>
              <a:t>If in debt add:</a:t>
            </a:r>
          </a:p>
          <a:p>
            <a:pPr lvl="1" eaLnBrk="1" hangingPunct="1"/>
            <a:r>
              <a:rPr lang="en-US" altLang="en-US" dirty="0"/>
              <a:t>In in debt, prioritize your debts		Stewardship</a:t>
            </a:r>
          </a:p>
          <a:p>
            <a:pPr lvl="1" eaLnBrk="1" hangingPunct="1"/>
            <a:r>
              <a:rPr lang="en-US" altLang="en-US" dirty="0"/>
              <a:t>Develop a plan for debt elimination	Stewardship</a:t>
            </a:r>
          </a:p>
          <a:p>
            <a:pPr lvl="1" eaLnBrk="1" hangingPunct="1"/>
            <a:r>
              <a:rPr lang="en-US" altLang="en-US" dirty="0"/>
              <a:t>Avoid any new debt			Accountability</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472067">
                                            <p:txEl>
                                              <p:pRg st="0" end="0"/>
                                            </p:txEl>
                                          </p:spTgt>
                                        </p:tgtEl>
                                        <p:attrNameLst>
                                          <p:attrName>style.visibility</p:attrName>
                                        </p:attrNameLst>
                                      </p:cBhvr>
                                      <p:to>
                                        <p:strVal val="visible"/>
                                      </p:to>
                                    </p:set>
                                    <p:anim calcmode="lin" valueType="num">
                                      <p:cBhvr additive="base">
                                        <p:cTn id="7" dur="500" fill="hold"/>
                                        <p:tgtEl>
                                          <p:spTgt spid="472067">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472067">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472067">
                                            <p:txEl>
                                              <p:pRg st="1" end="1"/>
                                            </p:txEl>
                                          </p:spTgt>
                                        </p:tgtEl>
                                        <p:attrNameLst>
                                          <p:attrName>style.visibility</p:attrName>
                                        </p:attrNameLst>
                                      </p:cBhvr>
                                      <p:to>
                                        <p:strVal val="visible"/>
                                      </p:to>
                                    </p:set>
                                    <p:anim calcmode="lin" valueType="num">
                                      <p:cBhvr additive="base">
                                        <p:cTn id="13" dur="500" fill="hold"/>
                                        <p:tgtEl>
                                          <p:spTgt spid="472067">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472067">
                                            <p:txEl>
                                              <p:pRg st="1" end="1"/>
                                            </p:txEl>
                                          </p:spTgt>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0"/>
                                  </p:stCondLst>
                                  <p:childTnLst>
                                    <p:set>
                                      <p:cBhvr>
                                        <p:cTn id="16" dur="1" fill="hold">
                                          <p:stCondLst>
                                            <p:cond delay="0"/>
                                          </p:stCondLst>
                                        </p:cTn>
                                        <p:tgtEl>
                                          <p:spTgt spid="472067">
                                            <p:txEl>
                                              <p:pRg st="2" end="2"/>
                                            </p:txEl>
                                          </p:spTgt>
                                        </p:tgtEl>
                                        <p:attrNameLst>
                                          <p:attrName>style.visibility</p:attrName>
                                        </p:attrNameLst>
                                      </p:cBhvr>
                                      <p:to>
                                        <p:strVal val="visible"/>
                                      </p:to>
                                    </p:set>
                                    <p:anim calcmode="lin" valueType="num">
                                      <p:cBhvr additive="base">
                                        <p:cTn id="17" dur="500" fill="hold"/>
                                        <p:tgtEl>
                                          <p:spTgt spid="472067">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472067">
                                            <p:txEl>
                                              <p:pRg st="2" end="2"/>
                                            </p:txEl>
                                          </p:spTgt>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0"/>
                                  </p:stCondLst>
                                  <p:childTnLst>
                                    <p:set>
                                      <p:cBhvr>
                                        <p:cTn id="20" dur="1" fill="hold">
                                          <p:stCondLst>
                                            <p:cond delay="0"/>
                                          </p:stCondLst>
                                        </p:cTn>
                                        <p:tgtEl>
                                          <p:spTgt spid="472067">
                                            <p:txEl>
                                              <p:pRg st="3" end="3"/>
                                            </p:txEl>
                                          </p:spTgt>
                                        </p:tgtEl>
                                        <p:attrNameLst>
                                          <p:attrName>style.visibility</p:attrName>
                                        </p:attrNameLst>
                                      </p:cBhvr>
                                      <p:to>
                                        <p:strVal val="visible"/>
                                      </p:to>
                                    </p:set>
                                    <p:anim calcmode="lin" valueType="num">
                                      <p:cBhvr additive="base">
                                        <p:cTn id="21" dur="500" fill="hold"/>
                                        <p:tgtEl>
                                          <p:spTgt spid="472067">
                                            <p:txEl>
                                              <p:pRg st="3" end="3"/>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472067">
                                            <p:txEl>
                                              <p:pRg st="3" end="3"/>
                                            </p:txEl>
                                          </p:spTgt>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0"/>
                                  </p:stCondLst>
                                  <p:childTnLst>
                                    <p:set>
                                      <p:cBhvr>
                                        <p:cTn id="24" dur="1" fill="hold">
                                          <p:stCondLst>
                                            <p:cond delay="0"/>
                                          </p:stCondLst>
                                        </p:cTn>
                                        <p:tgtEl>
                                          <p:spTgt spid="472067">
                                            <p:txEl>
                                              <p:pRg st="4" end="4"/>
                                            </p:txEl>
                                          </p:spTgt>
                                        </p:tgtEl>
                                        <p:attrNameLst>
                                          <p:attrName>style.visibility</p:attrName>
                                        </p:attrNameLst>
                                      </p:cBhvr>
                                      <p:to>
                                        <p:strVal val="visible"/>
                                      </p:to>
                                    </p:set>
                                    <p:anim calcmode="lin" valueType="num">
                                      <p:cBhvr additive="base">
                                        <p:cTn id="25" dur="500" fill="hold"/>
                                        <p:tgtEl>
                                          <p:spTgt spid="472067">
                                            <p:txEl>
                                              <p:pRg st="4" end="4"/>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472067">
                                            <p:txEl>
                                              <p:pRg st="4" end="4"/>
                                            </p:txEl>
                                          </p:spTgt>
                                        </p:tgtEl>
                                        <p:attrNameLst>
                                          <p:attrName>ppt_y</p:attrName>
                                        </p:attrNameLst>
                                      </p:cBhvr>
                                      <p:tavLst>
                                        <p:tav tm="0">
                                          <p:val>
                                            <p:strVal val="#ppt_y"/>
                                          </p:val>
                                        </p:tav>
                                        <p:tav tm="100000">
                                          <p:val>
                                            <p:strVal val="#ppt_y"/>
                                          </p:val>
                                        </p:tav>
                                      </p:tavLst>
                                    </p:anim>
                                  </p:childTnLst>
                                </p:cTn>
                              </p:par>
                              <p:par>
                                <p:cTn id="27" presetID="2" presetClass="entr" presetSubtype="8" fill="hold" grpId="0" nodeType="withEffect">
                                  <p:stCondLst>
                                    <p:cond delay="0"/>
                                  </p:stCondLst>
                                  <p:childTnLst>
                                    <p:set>
                                      <p:cBhvr>
                                        <p:cTn id="28" dur="1" fill="hold">
                                          <p:stCondLst>
                                            <p:cond delay="0"/>
                                          </p:stCondLst>
                                        </p:cTn>
                                        <p:tgtEl>
                                          <p:spTgt spid="472067">
                                            <p:txEl>
                                              <p:pRg st="5" end="5"/>
                                            </p:txEl>
                                          </p:spTgt>
                                        </p:tgtEl>
                                        <p:attrNameLst>
                                          <p:attrName>style.visibility</p:attrName>
                                        </p:attrNameLst>
                                      </p:cBhvr>
                                      <p:to>
                                        <p:strVal val="visible"/>
                                      </p:to>
                                    </p:set>
                                    <p:anim calcmode="lin" valueType="num">
                                      <p:cBhvr additive="base">
                                        <p:cTn id="29" dur="500" fill="hold"/>
                                        <p:tgtEl>
                                          <p:spTgt spid="472067">
                                            <p:txEl>
                                              <p:pRg st="5" end="5"/>
                                            </p:txEl>
                                          </p:spTgt>
                                        </p:tgtEl>
                                        <p:attrNameLst>
                                          <p:attrName>ppt_x</p:attrName>
                                        </p:attrNameLst>
                                      </p:cBhvr>
                                      <p:tavLst>
                                        <p:tav tm="0">
                                          <p:val>
                                            <p:strVal val="0-#ppt_w/2"/>
                                          </p:val>
                                        </p:tav>
                                        <p:tav tm="100000">
                                          <p:val>
                                            <p:strVal val="#ppt_x"/>
                                          </p:val>
                                        </p:tav>
                                      </p:tavLst>
                                    </p:anim>
                                    <p:anim calcmode="lin" valueType="num">
                                      <p:cBhvr additive="base">
                                        <p:cTn id="30" dur="500" fill="hold"/>
                                        <p:tgtEl>
                                          <p:spTgt spid="472067">
                                            <p:txEl>
                                              <p:pRg st="5" end="5"/>
                                            </p:txEl>
                                          </p:spTgt>
                                        </p:tgtEl>
                                        <p:attrNameLst>
                                          <p:attrName>ppt_y</p:attrName>
                                        </p:attrNameLst>
                                      </p:cBhvr>
                                      <p:tavLst>
                                        <p:tav tm="0">
                                          <p:val>
                                            <p:strVal val="#ppt_y"/>
                                          </p:val>
                                        </p:tav>
                                        <p:tav tm="100000">
                                          <p:val>
                                            <p:strVal val="#ppt_y"/>
                                          </p:val>
                                        </p:tav>
                                      </p:tavLst>
                                    </p:anim>
                                  </p:childTnLst>
                                </p:cTn>
                              </p:par>
                              <p:par>
                                <p:cTn id="31" presetID="2" presetClass="entr" presetSubtype="8" fill="hold" grpId="0" nodeType="withEffect">
                                  <p:stCondLst>
                                    <p:cond delay="0"/>
                                  </p:stCondLst>
                                  <p:childTnLst>
                                    <p:set>
                                      <p:cBhvr>
                                        <p:cTn id="32" dur="1" fill="hold">
                                          <p:stCondLst>
                                            <p:cond delay="0"/>
                                          </p:stCondLst>
                                        </p:cTn>
                                        <p:tgtEl>
                                          <p:spTgt spid="472067">
                                            <p:txEl>
                                              <p:pRg st="6" end="6"/>
                                            </p:txEl>
                                          </p:spTgt>
                                        </p:tgtEl>
                                        <p:attrNameLst>
                                          <p:attrName>style.visibility</p:attrName>
                                        </p:attrNameLst>
                                      </p:cBhvr>
                                      <p:to>
                                        <p:strVal val="visible"/>
                                      </p:to>
                                    </p:set>
                                    <p:anim calcmode="lin" valueType="num">
                                      <p:cBhvr additive="base">
                                        <p:cTn id="33" dur="500" fill="hold"/>
                                        <p:tgtEl>
                                          <p:spTgt spid="472067">
                                            <p:txEl>
                                              <p:pRg st="6" end="6"/>
                                            </p:txEl>
                                          </p:spTgt>
                                        </p:tgtEl>
                                        <p:attrNameLst>
                                          <p:attrName>ppt_x</p:attrName>
                                        </p:attrNameLst>
                                      </p:cBhvr>
                                      <p:tavLst>
                                        <p:tav tm="0">
                                          <p:val>
                                            <p:strVal val="0-#ppt_w/2"/>
                                          </p:val>
                                        </p:tav>
                                        <p:tav tm="100000">
                                          <p:val>
                                            <p:strVal val="#ppt_x"/>
                                          </p:val>
                                        </p:tav>
                                      </p:tavLst>
                                    </p:anim>
                                    <p:anim calcmode="lin" valueType="num">
                                      <p:cBhvr additive="base">
                                        <p:cTn id="34" dur="500" fill="hold"/>
                                        <p:tgtEl>
                                          <p:spTgt spid="472067">
                                            <p:txEl>
                                              <p:pRg st="6" end="6"/>
                                            </p:txEl>
                                          </p:spTgt>
                                        </p:tgtEl>
                                        <p:attrNameLst>
                                          <p:attrName>ppt_y</p:attrName>
                                        </p:attrNameLst>
                                      </p:cBhvr>
                                      <p:tavLst>
                                        <p:tav tm="0">
                                          <p:val>
                                            <p:strVal val="#ppt_y"/>
                                          </p:val>
                                        </p:tav>
                                        <p:tav tm="100000">
                                          <p:val>
                                            <p:strVal val="#ppt_y"/>
                                          </p:val>
                                        </p:tav>
                                      </p:tavLst>
                                    </p:anim>
                                  </p:childTnLst>
                                </p:cTn>
                              </p:par>
                              <p:par>
                                <p:cTn id="35" presetID="2" presetClass="entr" presetSubtype="8" fill="hold" grpId="0" nodeType="withEffect">
                                  <p:stCondLst>
                                    <p:cond delay="0"/>
                                  </p:stCondLst>
                                  <p:childTnLst>
                                    <p:set>
                                      <p:cBhvr>
                                        <p:cTn id="36" dur="1" fill="hold">
                                          <p:stCondLst>
                                            <p:cond delay="0"/>
                                          </p:stCondLst>
                                        </p:cTn>
                                        <p:tgtEl>
                                          <p:spTgt spid="472067">
                                            <p:txEl>
                                              <p:pRg st="7" end="7"/>
                                            </p:txEl>
                                          </p:spTgt>
                                        </p:tgtEl>
                                        <p:attrNameLst>
                                          <p:attrName>style.visibility</p:attrName>
                                        </p:attrNameLst>
                                      </p:cBhvr>
                                      <p:to>
                                        <p:strVal val="visible"/>
                                      </p:to>
                                    </p:set>
                                    <p:anim calcmode="lin" valueType="num">
                                      <p:cBhvr additive="base">
                                        <p:cTn id="37" dur="500" fill="hold"/>
                                        <p:tgtEl>
                                          <p:spTgt spid="472067">
                                            <p:txEl>
                                              <p:pRg st="7" end="7"/>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472067">
                                            <p:txEl>
                                              <p:pRg st="7" end="7"/>
                                            </p:txEl>
                                          </p:spTgt>
                                        </p:tgtEl>
                                        <p:attrNameLst>
                                          <p:attrName>ppt_y</p:attrName>
                                        </p:attrNameLst>
                                      </p:cBhvr>
                                      <p:tavLst>
                                        <p:tav tm="0">
                                          <p:val>
                                            <p:strVal val="#ppt_y"/>
                                          </p:val>
                                        </p:tav>
                                        <p:tav tm="100000">
                                          <p:val>
                                            <p:strVal val="#ppt_y"/>
                                          </p:val>
                                        </p:tav>
                                      </p:tavLst>
                                    </p:anim>
                                  </p:childTnLst>
                                </p:cTn>
                              </p:par>
                              <p:par>
                                <p:cTn id="39" presetID="2" presetClass="entr" presetSubtype="8" fill="hold" grpId="0" nodeType="withEffect">
                                  <p:stCondLst>
                                    <p:cond delay="0"/>
                                  </p:stCondLst>
                                  <p:childTnLst>
                                    <p:set>
                                      <p:cBhvr>
                                        <p:cTn id="40" dur="1" fill="hold">
                                          <p:stCondLst>
                                            <p:cond delay="0"/>
                                          </p:stCondLst>
                                        </p:cTn>
                                        <p:tgtEl>
                                          <p:spTgt spid="472067">
                                            <p:txEl>
                                              <p:pRg st="8" end="8"/>
                                            </p:txEl>
                                          </p:spTgt>
                                        </p:tgtEl>
                                        <p:attrNameLst>
                                          <p:attrName>style.visibility</p:attrName>
                                        </p:attrNameLst>
                                      </p:cBhvr>
                                      <p:to>
                                        <p:strVal val="visible"/>
                                      </p:to>
                                    </p:set>
                                    <p:anim calcmode="lin" valueType="num">
                                      <p:cBhvr additive="base">
                                        <p:cTn id="41" dur="500" fill="hold"/>
                                        <p:tgtEl>
                                          <p:spTgt spid="472067">
                                            <p:txEl>
                                              <p:pRg st="8" end="8"/>
                                            </p:txEl>
                                          </p:spTgt>
                                        </p:tgtEl>
                                        <p:attrNameLst>
                                          <p:attrName>ppt_x</p:attrName>
                                        </p:attrNameLst>
                                      </p:cBhvr>
                                      <p:tavLst>
                                        <p:tav tm="0">
                                          <p:val>
                                            <p:strVal val="0-#ppt_w/2"/>
                                          </p:val>
                                        </p:tav>
                                        <p:tav tm="100000">
                                          <p:val>
                                            <p:strVal val="#ppt_x"/>
                                          </p:val>
                                        </p:tav>
                                      </p:tavLst>
                                    </p:anim>
                                    <p:anim calcmode="lin" valueType="num">
                                      <p:cBhvr additive="base">
                                        <p:cTn id="42" dur="500" fill="hold"/>
                                        <p:tgtEl>
                                          <p:spTgt spid="472067">
                                            <p:txEl>
                                              <p:pRg st="8" end="8"/>
                                            </p:txEl>
                                          </p:spTgt>
                                        </p:tgtEl>
                                        <p:attrNameLst>
                                          <p:attrName>ppt_y</p:attrName>
                                        </p:attrNameLst>
                                      </p:cBhvr>
                                      <p:tavLst>
                                        <p:tav tm="0">
                                          <p:val>
                                            <p:strVal val="#ppt_y"/>
                                          </p:val>
                                        </p:tav>
                                        <p:tav tm="100000">
                                          <p:val>
                                            <p:strVal val="#ppt_y"/>
                                          </p:val>
                                        </p:tav>
                                      </p:tavLst>
                                    </p:anim>
                                  </p:childTnLst>
                                </p:cTn>
                              </p:par>
                              <p:par>
                                <p:cTn id="43" presetID="2" presetClass="entr" presetSubtype="8" fill="hold" grpId="0" nodeType="withEffect">
                                  <p:stCondLst>
                                    <p:cond delay="0"/>
                                  </p:stCondLst>
                                  <p:childTnLst>
                                    <p:set>
                                      <p:cBhvr>
                                        <p:cTn id="44" dur="1" fill="hold">
                                          <p:stCondLst>
                                            <p:cond delay="0"/>
                                          </p:stCondLst>
                                        </p:cTn>
                                        <p:tgtEl>
                                          <p:spTgt spid="472067">
                                            <p:txEl>
                                              <p:pRg st="9" end="9"/>
                                            </p:txEl>
                                          </p:spTgt>
                                        </p:tgtEl>
                                        <p:attrNameLst>
                                          <p:attrName>style.visibility</p:attrName>
                                        </p:attrNameLst>
                                      </p:cBhvr>
                                      <p:to>
                                        <p:strVal val="visible"/>
                                      </p:to>
                                    </p:set>
                                    <p:anim calcmode="lin" valueType="num">
                                      <p:cBhvr additive="base">
                                        <p:cTn id="45" dur="500" fill="hold"/>
                                        <p:tgtEl>
                                          <p:spTgt spid="472067">
                                            <p:txEl>
                                              <p:pRg st="9" end="9"/>
                                            </p:txEl>
                                          </p:spTgt>
                                        </p:tgtEl>
                                        <p:attrNameLst>
                                          <p:attrName>ppt_x</p:attrName>
                                        </p:attrNameLst>
                                      </p:cBhvr>
                                      <p:tavLst>
                                        <p:tav tm="0">
                                          <p:val>
                                            <p:strVal val="0-#ppt_w/2"/>
                                          </p:val>
                                        </p:tav>
                                        <p:tav tm="100000">
                                          <p:val>
                                            <p:strVal val="#ppt_x"/>
                                          </p:val>
                                        </p:tav>
                                      </p:tavLst>
                                    </p:anim>
                                    <p:anim calcmode="lin" valueType="num">
                                      <p:cBhvr additive="base">
                                        <p:cTn id="46" dur="500" fill="hold"/>
                                        <p:tgtEl>
                                          <p:spTgt spid="472067">
                                            <p:txEl>
                                              <p:pRg st="9" end="9"/>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2067" grpId="0" uiExpand="1" build="p" autoUpdateAnimBg="0"/>
    </p:bldLst>
  </p:timing>
</p:sld>
</file>

<file path=ppt/slides/slide1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8434" name="Rectangle 2">
            <a:extLst>
              <a:ext uri="{FF2B5EF4-FFF2-40B4-BE49-F238E27FC236}">
                <a16:creationId xmlns:a16="http://schemas.microsoft.com/office/drawing/2014/main" id="{C909F052-7C88-4891-819B-2434B426AB6A}"/>
              </a:ext>
            </a:extLst>
          </p:cNvPr>
          <p:cNvSpPr>
            <a:spLocks noGrp="1" noChangeArrowheads="1"/>
          </p:cNvSpPr>
          <p:nvPr>
            <p:ph type="title"/>
          </p:nvPr>
        </p:nvSpPr>
        <p:spPr/>
        <p:txBody>
          <a:bodyPr/>
          <a:lstStyle/>
          <a:p>
            <a:pPr eaLnBrk="1" hangingPunct="1"/>
            <a:r>
              <a:rPr lang="en-US" altLang="en-US"/>
              <a:t>Using Debt Wisely</a:t>
            </a:r>
            <a:r>
              <a:rPr lang="en-US" altLang="en-US" sz="4800"/>
              <a:t> </a:t>
            </a:r>
            <a:r>
              <a:rPr lang="en-US" altLang="en-US" sz="2400"/>
              <a:t>(continued)</a:t>
            </a:r>
            <a:endParaRPr lang="en-US" altLang="en-US" sz="1800"/>
          </a:p>
        </p:txBody>
      </p:sp>
      <p:sp>
        <p:nvSpPr>
          <p:cNvPr id="472067" name="Rectangle 3">
            <a:extLst>
              <a:ext uri="{FF2B5EF4-FFF2-40B4-BE49-F238E27FC236}">
                <a16:creationId xmlns:a16="http://schemas.microsoft.com/office/drawing/2014/main" id="{0DA812DB-3376-4834-8470-320D792F2115}"/>
              </a:ext>
            </a:extLst>
          </p:cNvPr>
          <p:cNvSpPr>
            <a:spLocks noGrp="1" noChangeArrowheads="1"/>
          </p:cNvSpPr>
          <p:nvPr>
            <p:ph idx="1"/>
          </p:nvPr>
        </p:nvSpPr>
        <p:spPr>
          <a:xfrm>
            <a:off x="914401" y="1600200"/>
            <a:ext cx="7239000" cy="4800600"/>
          </a:xfrm>
        </p:spPr>
        <p:txBody>
          <a:bodyPr/>
          <a:lstStyle/>
          <a:p>
            <a:pPr algn="ctr" eaLnBrk="1" hangingPunct="1"/>
            <a:r>
              <a:rPr lang="en-US" altLang="en-US" i="1" dirty="0"/>
              <a:t>From Obedience to Consecration</a:t>
            </a:r>
          </a:p>
          <a:p>
            <a:pPr lvl="1" eaLnBrk="1" hangingPunct="1"/>
            <a:r>
              <a:rPr lang="en-US" altLang="en-US" dirty="0"/>
              <a:t>I am child of God (identity), living so the Spirit can guide me (obedience), showing what I believe by my actions, and choosing to delay gratification (accountability).  I am using my agency to save for things and not borrow (stewardship), and learning the lessons God would have me learn through distinguishing between my wants and needs (agency) so I can accomplish my individual mission and individual and family vision and goals.</a:t>
            </a:r>
          </a:p>
          <a:p>
            <a:pPr lvl="1" eaLnBrk="1" hangingPunct="1"/>
            <a:endParaRPr lang="en-US" alt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7206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72067">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8674" name="Rectangle 2">
            <a:extLst>
              <a:ext uri="{FF2B5EF4-FFF2-40B4-BE49-F238E27FC236}">
                <a16:creationId xmlns:a16="http://schemas.microsoft.com/office/drawing/2014/main" id="{FEE4785A-E30E-44E5-A9AE-2E96BB79019E}"/>
              </a:ext>
            </a:extLst>
          </p:cNvPr>
          <p:cNvSpPr>
            <a:spLocks noGrp="1" noChangeArrowheads="1"/>
          </p:cNvSpPr>
          <p:nvPr>
            <p:ph type="title"/>
          </p:nvPr>
        </p:nvSpPr>
        <p:spPr>
          <a:xfrm>
            <a:off x="685800" y="457200"/>
            <a:ext cx="7772400" cy="1143000"/>
          </a:xfrm>
        </p:spPr>
        <p:txBody>
          <a:bodyPr/>
          <a:lstStyle/>
          <a:p>
            <a:pPr eaLnBrk="1" hangingPunct="1">
              <a:lnSpc>
                <a:spcPct val="150000"/>
              </a:lnSpc>
              <a:buClr>
                <a:schemeClr val="tx2"/>
              </a:buClr>
              <a:buFont typeface="Wingdings" panose="05000000000000000000" pitchFamily="2" charset="2"/>
              <a:buNone/>
            </a:pPr>
            <a:r>
              <a:rPr lang="en-US" altLang="en-US"/>
              <a:t>Questions</a:t>
            </a:r>
          </a:p>
        </p:txBody>
      </p:sp>
      <p:sp>
        <p:nvSpPr>
          <p:cNvPr id="295939" name="Rectangle 3">
            <a:extLst>
              <a:ext uri="{FF2B5EF4-FFF2-40B4-BE49-F238E27FC236}">
                <a16:creationId xmlns:a16="http://schemas.microsoft.com/office/drawing/2014/main" id="{A3E860D9-4787-49C7-BFE7-11444B367D0B}"/>
              </a:ext>
            </a:extLst>
          </p:cNvPr>
          <p:cNvSpPr>
            <a:spLocks noGrp="1" noChangeArrowheads="1"/>
          </p:cNvSpPr>
          <p:nvPr>
            <p:ph idx="1"/>
          </p:nvPr>
        </p:nvSpPr>
        <p:spPr>
          <a:xfrm>
            <a:off x="928688" y="1608138"/>
            <a:ext cx="7286625" cy="4419600"/>
          </a:xfrm>
        </p:spPr>
        <p:txBody>
          <a:bodyPr/>
          <a:lstStyle/>
          <a:p>
            <a:pPr eaLnBrk="1" hangingPunct="1">
              <a:buFont typeface="Wingdings" panose="05000000000000000000" pitchFamily="2" charset="2"/>
              <a:buNone/>
            </a:pPr>
            <a:r>
              <a:rPr lang="en-US" altLang="en-US" dirty="0"/>
              <a:t>Any questions on what our leaders have said regarding debt?</a:t>
            </a:r>
            <a:endParaRPr lang="en-US" altLang="en-US" sz="2400" dirty="0"/>
          </a:p>
          <a:p>
            <a:pPr eaLnBrk="1" hangingPunct="1">
              <a:lnSpc>
                <a:spcPct val="90000"/>
              </a:lnSpc>
              <a:spcBef>
                <a:spcPct val="0"/>
              </a:spcBef>
              <a:buFont typeface="Wingdings" panose="05000000000000000000" pitchFamily="2" charset="2"/>
              <a:buNone/>
            </a:pPr>
            <a:endParaRPr lang="en-US" altLang="en-US" sz="2400" dirty="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95939">
                                            <p:txEl>
                                              <p:pRg st="0" end="0"/>
                                            </p:txEl>
                                          </p:spTgt>
                                        </p:tgtEl>
                                        <p:attrNameLst>
                                          <p:attrName>style.visibility</p:attrName>
                                        </p:attrNameLst>
                                      </p:cBhvr>
                                      <p:to>
                                        <p:strVal val="visible"/>
                                      </p:to>
                                    </p:set>
                                    <p:anim calcmode="lin" valueType="num">
                                      <p:cBhvr additive="base">
                                        <p:cTn id="7" dur="500" fill="hold"/>
                                        <p:tgtEl>
                                          <p:spTgt spid="295939">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295939">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5939" grpId="0" build="p" bldLvl="3" autoUpdateAnimBg="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9395" name="Content Placeholder 3">
            <a:extLst>
              <a:ext uri="{FF2B5EF4-FFF2-40B4-BE49-F238E27FC236}">
                <a16:creationId xmlns:a16="http://schemas.microsoft.com/office/drawing/2014/main" id="{7207E39B-7FBE-4F25-86C0-DC7224E6E88B}"/>
              </a:ext>
            </a:extLst>
          </p:cNvPr>
          <p:cNvPicPr>
            <a:picLocks noGrp="1" noChangeAspect="1"/>
          </p:cNvPicPr>
          <p:nvPr>
            <p:ph idx="1"/>
          </p:nvPr>
        </p:nvPicPr>
        <p:blipFill>
          <a:blip r:embed="rId2">
            <a:extLst>
              <a:ext uri="{28A0092B-C50C-407E-A947-70E740481C1C}">
                <a14:useLocalDpi xmlns:a14="http://schemas.microsoft.com/office/drawing/2010/main" val="0"/>
              </a:ext>
            </a:extLst>
          </a:blip>
          <a:srcRect/>
          <a:stretch>
            <a:fillRect/>
          </a:stretch>
        </p:blipFill>
        <p:spPr>
          <a:xfrm>
            <a:off x="2057400" y="2286000"/>
            <a:ext cx="5181600" cy="4298482"/>
          </a:xfrm>
          <a:ln>
            <a:solidFill>
              <a:srgbClr val="FF0000"/>
            </a:solidFill>
            <a:miter lim="800000"/>
            <a:headEnd/>
            <a:tailEnd/>
          </a:ln>
        </p:spPr>
      </p:pic>
      <p:sp>
        <p:nvSpPr>
          <p:cNvPr id="4" name="Rectangle 2">
            <a:extLst>
              <a:ext uri="{FF2B5EF4-FFF2-40B4-BE49-F238E27FC236}">
                <a16:creationId xmlns:a16="http://schemas.microsoft.com/office/drawing/2014/main" id="{7219AEF5-640B-4EB4-97E3-3C7F1C1CDBD3}"/>
              </a:ext>
            </a:extLst>
          </p:cNvPr>
          <p:cNvSpPr>
            <a:spLocks noGrp="1" noChangeArrowheads="1"/>
          </p:cNvSpPr>
          <p:nvPr>
            <p:ph type="title"/>
          </p:nvPr>
        </p:nvSpPr>
        <p:spPr/>
        <p:txBody>
          <a:bodyPr/>
          <a:lstStyle/>
          <a:p>
            <a:pPr marL="762000" indent="-762000" eaLnBrk="1" hangingPunct="1"/>
            <a:r>
              <a:rPr lang="en-US" altLang="en-US" sz="3200" dirty="0"/>
              <a:t>B. Know How to Develop and </a:t>
            </a:r>
            <a:br>
              <a:rPr lang="en-US" altLang="en-US" sz="3200" dirty="0"/>
            </a:br>
            <a:r>
              <a:rPr lang="en-US" altLang="en-US" sz="3200" dirty="0"/>
              <a:t>Use Debt Reduction Strategies</a:t>
            </a:r>
          </a:p>
        </p:txBody>
      </p:sp>
      <p:sp>
        <p:nvSpPr>
          <p:cNvPr id="2" name="TextBox 1"/>
          <p:cNvSpPr txBox="1"/>
          <p:nvPr/>
        </p:nvSpPr>
        <p:spPr>
          <a:xfrm>
            <a:off x="914400" y="1600200"/>
            <a:ext cx="6400800" cy="533400"/>
          </a:xfrm>
          <a:prstGeom prst="rect">
            <a:avLst/>
          </a:prstGeom>
          <a:noFill/>
        </p:spPr>
        <p:txBody>
          <a:bodyPr wrap="square" rtlCol="0">
            <a:spAutoFit/>
          </a:bodyPr>
          <a:lstStyle/>
          <a:p>
            <a:pPr marL="457200" indent="-457200">
              <a:buFont typeface="Arial" panose="020B0604020202020204" pitchFamily="34" charset="0"/>
              <a:buChar char="•"/>
            </a:pPr>
            <a:r>
              <a:rPr lang="en-US" dirty="0"/>
              <a:t>If you never get your first ticket . . .</a:t>
            </a:r>
          </a:p>
        </p:txBody>
      </p:sp>
      <p:pic>
        <p:nvPicPr>
          <p:cNvPr id="3" name="Picture 2"/>
          <p:cNvPicPr>
            <a:picLocks noChangeAspect="1"/>
          </p:cNvPicPr>
          <p:nvPr/>
        </p:nvPicPr>
        <p:blipFill>
          <a:blip r:embed="rId3"/>
          <a:stretch>
            <a:fillRect/>
          </a:stretch>
        </p:blipFill>
        <p:spPr>
          <a:xfrm>
            <a:off x="7203236" y="4800600"/>
            <a:ext cx="1936282" cy="1936282"/>
          </a:xfrm>
          <a:prstGeom prst="rect">
            <a:avLst/>
          </a:prstGeom>
        </p:spPr>
      </p:pic>
    </p:spTree>
    <p:extLst>
      <p:ext uri="{BB962C8B-B14F-4D97-AF65-F5344CB8AC3E}">
        <p14:creationId xmlns:p14="http://schemas.microsoft.com/office/powerpoint/2010/main" val="18652207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9395"/>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35203" name="Rectangle 3">
            <a:extLst>
              <a:ext uri="{FF2B5EF4-FFF2-40B4-BE49-F238E27FC236}">
                <a16:creationId xmlns:a16="http://schemas.microsoft.com/office/drawing/2014/main" id="{59B4AF7A-D8A5-4723-BD1B-A5D4053C9812}"/>
              </a:ext>
            </a:extLst>
          </p:cNvPr>
          <p:cNvSpPr>
            <a:spLocks noGrp="1" noChangeArrowheads="1"/>
          </p:cNvSpPr>
          <p:nvPr>
            <p:ph idx="1"/>
          </p:nvPr>
        </p:nvSpPr>
        <p:spPr>
          <a:xfrm>
            <a:off x="914400" y="1600200"/>
            <a:ext cx="7391400" cy="5216525"/>
          </a:xfrm>
        </p:spPr>
        <p:txBody>
          <a:bodyPr/>
          <a:lstStyle/>
          <a:p>
            <a:pPr marL="609600" indent="-609600" eaLnBrk="1" hangingPunct="1"/>
            <a:r>
              <a:rPr lang="en-US" altLang="en-US" sz="2400" dirty="0"/>
              <a:t>What is the process of you (or helping others) getting out of debt?  What should you do?</a:t>
            </a:r>
          </a:p>
          <a:p>
            <a:pPr marL="990600" lvl="1" indent="-533400" eaLnBrk="1" hangingPunct="1"/>
            <a:r>
              <a:rPr lang="en-US" altLang="en-US" dirty="0"/>
              <a:t>1.  Accept that you have a debt problem. Keep it in perspective</a:t>
            </a:r>
          </a:p>
          <a:p>
            <a:pPr marL="990600" lvl="1" indent="-533400" eaLnBrk="1" hangingPunct="1"/>
            <a:r>
              <a:rPr lang="en-US" altLang="en-US" dirty="0"/>
              <a:t>2. Write down your vision and goals so you know where you want to be.  Stop incurring new debt</a:t>
            </a:r>
          </a:p>
          <a:p>
            <a:pPr marL="990600" lvl="1" indent="-533400" eaLnBrk="1" hangingPunct="1"/>
            <a:r>
              <a:rPr lang="en-US" altLang="en-US" dirty="0"/>
              <a:t>3. See where you are by making a list of </a:t>
            </a:r>
            <a:r>
              <a:rPr lang="en-US" altLang="en-US" b="1" i="1" u="sng" dirty="0"/>
              <a:t>all</a:t>
            </a:r>
            <a:r>
              <a:rPr lang="en-US" altLang="en-US" dirty="0"/>
              <a:t> your bills and debts.  Admit the need to change your habits and lifestyle if being debt free is important</a:t>
            </a:r>
          </a:p>
          <a:p>
            <a:pPr marL="990600" lvl="1" indent="-533400" eaLnBrk="1" hangingPunct="1"/>
            <a:r>
              <a:rPr lang="en-US" altLang="en-US" dirty="0"/>
              <a:t>4. Look for one-shot ways of reducing debt</a:t>
            </a:r>
          </a:p>
          <a:p>
            <a:pPr marL="990600" lvl="1" indent="-533400" eaLnBrk="1" hangingPunct="1"/>
            <a:r>
              <a:rPr lang="en-US" altLang="en-US" dirty="0"/>
              <a:t>5. Organize a Debt Repayment Plan, and </a:t>
            </a:r>
          </a:p>
          <a:p>
            <a:pPr marL="990600" lvl="1" indent="-533400" eaLnBrk="1" hangingPunct="1"/>
            <a:r>
              <a:rPr lang="en-US" altLang="en-US" dirty="0"/>
              <a:t>6. Follow through on the Debt Plan until total debt elimination</a:t>
            </a:r>
            <a:endParaRPr lang="en-US" altLang="en-US" sz="1800" dirty="0"/>
          </a:p>
          <a:p>
            <a:pPr marL="609600" indent="-609600" eaLnBrk="1" hangingPunct="1">
              <a:lnSpc>
                <a:spcPct val="150000"/>
              </a:lnSpc>
              <a:buFont typeface="Wingdings" panose="05000000000000000000" pitchFamily="2" charset="2"/>
              <a:buNone/>
            </a:pPr>
            <a:endParaRPr lang="en-US" altLang="en-US" sz="2000" dirty="0"/>
          </a:p>
        </p:txBody>
      </p:sp>
      <p:sp>
        <p:nvSpPr>
          <p:cNvPr id="4" name="Rectangle 2">
            <a:extLst>
              <a:ext uri="{FF2B5EF4-FFF2-40B4-BE49-F238E27FC236}">
                <a16:creationId xmlns:a16="http://schemas.microsoft.com/office/drawing/2014/main" id="{1487829B-0BA3-4F6F-9980-CBB260A7728E}"/>
              </a:ext>
            </a:extLst>
          </p:cNvPr>
          <p:cNvSpPr>
            <a:spLocks noGrp="1" noChangeArrowheads="1"/>
          </p:cNvSpPr>
          <p:nvPr>
            <p:ph type="title"/>
          </p:nvPr>
        </p:nvSpPr>
        <p:spPr>
          <a:xfrm>
            <a:off x="685800" y="685800"/>
            <a:ext cx="7772400" cy="944628"/>
          </a:xfrm>
        </p:spPr>
        <p:txBody>
          <a:bodyPr/>
          <a:lstStyle/>
          <a:p>
            <a:pPr eaLnBrk="1" hangingPunct="1">
              <a:buClr>
                <a:schemeClr val="tx2"/>
              </a:buClr>
              <a:buFont typeface="Wingdings" panose="05000000000000000000" pitchFamily="2" charset="2"/>
              <a:buNone/>
            </a:pPr>
            <a:r>
              <a:rPr lang="en-US" altLang="en-US" dirty="0"/>
              <a:t>Debt Reduction Strategies </a:t>
            </a:r>
            <a:r>
              <a:rPr lang="en-US" altLang="en-US" sz="2400" dirty="0"/>
              <a:t>(continued)</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35203">
                                            <p:txEl>
                                              <p:pRg st="0" end="0"/>
                                            </p:txEl>
                                          </p:spTgt>
                                        </p:tgtEl>
                                        <p:attrNameLst>
                                          <p:attrName>style.visibility</p:attrName>
                                        </p:attrNameLst>
                                      </p:cBhvr>
                                      <p:to>
                                        <p:strVal val="visible"/>
                                      </p:to>
                                    </p:set>
                                    <p:anim calcmode="lin" valueType="num">
                                      <p:cBhvr additive="base">
                                        <p:cTn id="7" dur="500" fill="hold"/>
                                        <p:tgtEl>
                                          <p:spTgt spid="43520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43520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35203">
                                            <p:txEl>
                                              <p:pRg st="1" end="1"/>
                                            </p:txEl>
                                          </p:spTgt>
                                        </p:tgtEl>
                                        <p:attrNameLst>
                                          <p:attrName>style.visibility</p:attrName>
                                        </p:attrNameLst>
                                      </p:cBhvr>
                                      <p:to>
                                        <p:strVal val="visible"/>
                                      </p:to>
                                    </p:set>
                                    <p:anim calcmode="lin" valueType="num">
                                      <p:cBhvr additive="base">
                                        <p:cTn id="13" dur="500" fill="hold"/>
                                        <p:tgtEl>
                                          <p:spTgt spid="43520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435203">
                                            <p:txEl>
                                              <p:pRg st="1" end="1"/>
                                            </p:txEl>
                                          </p:spTgt>
                                        </p:tgtEl>
                                        <p:attrNameLst>
                                          <p:attrName>ppt_y</p:attrName>
                                        </p:attrNameLst>
                                      </p:cBhvr>
                                      <p:tavLst>
                                        <p:tav tm="0">
                                          <p:val>
                                            <p:strVal val="1+#ppt_h/2"/>
                                          </p:val>
                                        </p:tav>
                                        <p:tav tm="100000">
                                          <p:val>
                                            <p:strVal val="#ppt_y"/>
                                          </p:val>
                                        </p:tav>
                                      </p:tavLst>
                                    </p:anim>
                                  </p:childTnLst>
                                </p:cTn>
                              </p:par>
                              <p:par>
                                <p:cTn id="15" presetID="2" presetClass="entr" presetSubtype="4" fill="hold" grpId="0" nodeType="withEffect">
                                  <p:stCondLst>
                                    <p:cond delay="0"/>
                                  </p:stCondLst>
                                  <p:childTnLst>
                                    <p:set>
                                      <p:cBhvr>
                                        <p:cTn id="16" dur="1" fill="hold">
                                          <p:stCondLst>
                                            <p:cond delay="0"/>
                                          </p:stCondLst>
                                        </p:cTn>
                                        <p:tgtEl>
                                          <p:spTgt spid="435203">
                                            <p:txEl>
                                              <p:pRg st="2" end="2"/>
                                            </p:txEl>
                                          </p:spTgt>
                                        </p:tgtEl>
                                        <p:attrNameLst>
                                          <p:attrName>style.visibility</p:attrName>
                                        </p:attrNameLst>
                                      </p:cBhvr>
                                      <p:to>
                                        <p:strVal val="visible"/>
                                      </p:to>
                                    </p:set>
                                    <p:anim calcmode="lin" valueType="num">
                                      <p:cBhvr additive="base">
                                        <p:cTn id="17" dur="500" fill="hold"/>
                                        <p:tgtEl>
                                          <p:spTgt spid="435203">
                                            <p:txEl>
                                              <p:pRg st="2" end="2"/>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435203">
                                            <p:txEl>
                                              <p:pRg st="2" end="2"/>
                                            </p:txEl>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35203">
                                            <p:txEl>
                                              <p:pRg st="3" end="3"/>
                                            </p:txEl>
                                          </p:spTgt>
                                        </p:tgtEl>
                                        <p:attrNameLst>
                                          <p:attrName>style.visibility</p:attrName>
                                        </p:attrNameLst>
                                      </p:cBhvr>
                                      <p:to>
                                        <p:strVal val="visible"/>
                                      </p:to>
                                    </p:set>
                                    <p:anim calcmode="lin" valueType="num">
                                      <p:cBhvr additive="base">
                                        <p:cTn id="21" dur="500" fill="hold"/>
                                        <p:tgtEl>
                                          <p:spTgt spid="435203">
                                            <p:txEl>
                                              <p:pRg st="3" end="3"/>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35203">
                                            <p:txEl>
                                              <p:pRg st="3" end="3"/>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35203">
                                            <p:txEl>
                                              <p:pRg st="4" end="4"/>
                                            </p:txEl>
                                          </p:spTgt>
                                        </p:tgtEl>
                                        <p:attrNameLst>
                                          <p:attrName>style.visibility</p:attrName>
                                        </p:attrNameLst>
                                      </p:cBhvr>
                                      <p:to>
                                        <p:strVal val="visible"/>
                                      </p:to>
                                    </p:set>
                                    <p:anim calcmode="lin" valueType="num">
                                      <p:cBhvr additive="base">
                                        <p:cTn id="25" dur="500" fill="hold"/>
                                        <p:tgtEl>
                                          <p:spTgt spid="435203">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35203">
                                            <p:txEl>
                                              <p:pRg st="4" end="4"/>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435203">
                                            <p:txEl>
                                              <p:pRg st="5" end="5"/>
                                            </p:txEl>
                                          </p:spTgt>
                                        </p:tgtEl>
                                        <p:attrNameLst>
                                          <p:attrName>style.visibility</p:attrName>
                                        </p:attrNameLst>
                                      </p:cBhvr>
                                      <p:to>
                                        <p:strVal val="visible"/>
                                      </p:to>
                                    </p:set>
                                    <p:anim calcmode="lin" valueType="num">
                                      <p:cBhvr additive="base">
                                        <p:cTn id="29" dur="500" fill="hold"/>
                                        <p:tgtEl>
                                          <p:spTgt spid="435203">
                                            <p:txEl>
                                              <p:pRg st="5" end="5"/>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435203">
                                            <p:txEl>
                                              <p:pRg st="5" end="5"/>
                                            </p:txEl>
                                          </p:spTgt>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435203">
                                            <p:txEl>
                                              <p:pRg st="6" end="6"/>
                                            </p:txEl>
                                          </p:spTgt>
                                        </p:tgtEl>
                                        <p:attrNameLst>
                                          <p:attrName>style.visibility</p:attrName>
                                        </p:attrNameLst>
                                      </p:cBhvr>
                                      <p:to>
                                        <p:strVal val="visible"/>
                                      </p:to>
                                    </p:set>
                                    <p:anim calcmode="lin" valueType="num">
                                      <p:cBhvr additive="base">
                                        <p:cTn id="33" dur="500" fill="hold"/>
                                        <p:tgtEl>
                                          <p:spTgt spid="435203">
                                            <p:txEl>
                                              <p:pRg st="6" end="6"/>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435203">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5203" grpId="0" uiExpand="1" build="p" bldLvl="2" autoUpdateAnimBg="0"/>
    </p:bldLst>
  </p:timing>
</p:sld>
</file>

<file path=ppt/slides/slide1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0722" name="Rectangle 2">
            <a:extLst>
              <a:ext uri="{FF2B5EF4-FFF2-40B4-BE49-F238E27FC236}">
                <a16:creationId xmlns:a16="http://schemas.microsoft.com/office/drawing/2014/main" id="{1487829B-0BA3-4F6F-9980-CBB260A7728E}"/>
              </a:ext>
            </a:extLst>
          </p:cNvPr>
          <p:cNvSpPr>
            <a:spLocks noGrp="1" noChangeArrowheads="1"/>
          </p:cNvSpPr>
          <p:nvPr>
            <p:ph type="title"/>
          </p:nvPr>
        </p:nvSpPr>
        <p:spPr>
          <a:xfrm>
            <a:off x="673100" y="701230"/>
            <a:ext cx="7772400" cy="898970"/>
          </a:xfrm>
        </p:spPr>
        <p:txBody>
          <a:bodyPr/>
          <a:lstStyle/>
          <a:p>
            <a:pPr eaLnBrk="1" hangingPunct="1">
              <a:buClr>
                <a:schemeClr val="tx2"/>
              </a:buClr>
              <a:buFont typeface="Wingdings" panose="05000000000000000000" pitchFamily="2" charset="2"/>
              <a:buNone/>
            </a:pPr>
            <a:r>
              <a:rPr lang="en-US" altLang="en-US" dirty="0"/>
              <a:t>Debt Reduction Strategies </a:t>
            </a:r>
            <a:r>
              <a:rPr lang="en-US" altLang="en-US" sz="2400" dirty="0"/>
              <a:t>(continued)</a:t>
            </a:r>
          </a:p>
        </p:txBody>
      </p:sp>
      <p:sp>
        <p:nvSpPr>
          <p:cNvPr id="436227" name="Rectangle 3">
            <a:extLst>
              <a:ext uri="{FF2B5EF4-FFF2-40B4-BE49-F238E27FC236}">
                <a16:creationId xmlns:a16="http://schemas.microsoft.com/office/drawing/2014/main" id="{20B6185A-934B-41EE-9E86-11F40821B238}"/>
              </a:ext>
            </a:extLst>
          </p:cNvPr>
          <p:cNvSpPr>
            <a:spLocks noGrp="1" noChangeArrowheads="1"/>
          </p:cNvSpPr>
          <p:nvPr>
            <p:ph idx="1"/>
          </p:nvPr>
        </p:nvSpPr>
        <p:spPr>
          <a:xfrm>
            <a:off x="914400" y="1600200"/>
            <a:ext cx="7315200" cy="4800600"/>
          </a:xfrm>
        </p:spPr>
        <p:txBody>
          <a:bodyPr/>
          <a:lstStyle/>
          <a:p>
            <a:pPr eaLnBrk="1" hangingPunct="1">
              <a:buClr>
                <a:schemeClr val="folHlink"/>
              </a:buClr>
            </a:pPr>
            <a:r>
              <a:rPr lang="en-US" altLang="en-US" dirty="0"/>
              <a:t>What are debt reduction </a:t>
            </a:r>
            <a:r>
              <a:rPr lang="en-US" altLang="en-US" sz="2000" dirty="0"/>
              <a:t>(or elimination)</a:t>
            </a:r>
            <a:r>
              <a:rPr lang="en-US" altLang="en-US" dirty="0"/>
              <a:t> strategies?</a:t>
            </a:r>
          </a:p>
          <a:p>
            <a:pPr lvl="2" eaLnBrk="1" hangingPunct="1">
              <a:buClr>
                <a:schemeClr val="folHlink"/>
              </a:buClr>
            </a:pPr>
            <a:r>
              <a:rPr lang="en-US" altLang="en-US" dirty="0"/>
              <a:t>Methods of reducing or paying off debt</a:t>
            </a:r>
          </a:p>
          <a:p>
            <a:pPr lvl="1" eaLnBrk="1" hangingPunct="1">
              <a:buClr>
                <a:schemeClr val="folHlink"/>
              </a:buClr>
            </a:pPr>
            <a:r>
              <a:rPr lang="en-US" altLang="en-US" dirty="0"/>
              <a:t>Why should you understand these strategies even if you do not have any debt?</a:t>
            </a:r>
          </a:p>
          <a:p>
            <a:pPr lvl="2" eaLnBrk="1" hangingPunct="1">
              <a:buClr>
                <a:schemeClr val="folHlink"/>
              </a:buClr>
            </a:pPr>
            <a:r>
              <a:rPr lang="en-US" altLang="en-US" dirty="0"/>
              <a:t>You will be working with others who do</a:t>
            </a:r>
          </a:p>
          <a:p>
            <a:pPr lvl="1" eaLnBrk="1" hangingPunct="1">
              <a:buClr>
                <a:schemeClr val="folHlink"/>
              </a:buClr>
            </a:pPr>
            <a:r>
              <a:rPr lang="en-US" altLang="en-US" dirty="0"/>
              <a:t>Are there different types of strategies?</a:t>
            </a:r>
          </a:p>
          <a:p>
            <a:pPr lvl="2" eaLnBrk="1" hangingPunct="1">
              <a:buClr>
                <a:schemeClr val="folHlink"/>
              </a:buClr>
            </a:pPr>
            <a:r>
              <a:rPr lang="en-US" altLang="en-US" dirty="0"/>
              <a:t>a. Personal Strategies: Highest, smallest, replace.  </a:t>
            </a:r>
            <a:r>
              <a:rPr lang="en-US" altLang="en-US" dirty="0">
                <a:hlinkClick r:id="rId2"/>
              </a:rPr>
              <a:t>Debt Elimination Spreadsheet with Accelerator</a:t>
            </a:r>
            <a:r>
              <a:rPr lang="en-US" altLang="en-US" dirty="0"/>
              <a:t> (LT20) may help</a:t>
            </a:r>
          </a:p>
          <a:p>
            <a:pPr lvl="2" eaLnBrk="1" hangingPunct="1">
              <a:buClr>
                <a:schemeClr val="folHlink"/>
              </a:buClr>
            </a:pPr>
            <a:r>
              <a:rPr lang="en-US" altLang="en-US" dirty="0"/>
              <a:t>b. Counseling Strategies: Consolidation and negotiation</a:t>
            </a:r>
          </a:p>
          <a:p>
            <a:pPr lvl="2" eaLnBrk="1" hangingPunct="1">
              <a:buClr>
                <a:schemeClr val="folHlink"/>
              </a:buClr>
            </a:pPr>
            <a:r>
              <a:rPr lang="en-US" altLang="en-US" dirty="0"/>
              <a:t>c. Legal Strategies: Bankruptcy</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436227">
                                            <p:txEl>
                                              <p:pRg st="0" end="0"/>
                                            </p:txEl>
                                          </p:spTgt>
                                        </p:tgtEl>
                                        <p:attrNameLst>
                                          <p:attrName>style.visibility</p:attrName>
                                        </p:attrNameLst>
                                      </p:cBhvr>
                                      <p:to>
                                        <p:strVal val="visible"/>
                                      </p:to>
                                    </p:set>
                                    <p:anim calcmode="lin" valueType="num">
                                      <p:cBhvr additive="base">
                                        <p:cTn id="7" dur="500" fill="hold"/>
                                        <p:tgtEl>
                                          <p:spTgt spid="436227">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436227">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436227">
                                            <p:txEl>
                                              <p:pRg st="1" end="1"/>
                                            </p:txEl>
                                          </p:spTgt>
                                        </p:tgtEl>
                                        <p:attrNameLst>
                                          <p:attrName>style.visibility</p:attrName>
                                        </p:attrNameLst>
                                      </p:cBhvr>
                                      <p:to>
                                        <p:strVal val="visible"/>
                                      </p:to>
                                    </p:set>
                                    <p:anim calcmode="lin" valueType="num">
                                      <p:cBhvr additive="base">
                                        <p:cTn id="13" dur="500" fill="hold"/>
                                        <p:tgtEl>
                                          <p:spTgt spid="436227">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436227">
                                            <p:txEl>
                                              <p:pRg st="1" end="1"/>
                                            </p:txEl>
                                          </p:spTgt>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0"/>
                                  </p:stCondLst>
                                  <p:childTnLst>
                                    <p:set>
                                      <p:cBhvr>
                                        <p:cTn id="16" dur="1" fill="hold">
                                          <p:stCondLst>
                                            <p:cond delay="0"/>
                                          </p:stCondLst>
                                        </p:cTn>
                                        <p:tgtEl>
                                          <p:spTgt spid="436227">
                                            <p:txEl>
                                              <p:pRg st="2" end="2"/>
                                            </p:txEl>
                                          </p:spTgt>
                                        </p:tgtEl>
                                        <p:attrNameLst>
                                          <p:attrName>style.visibility</p:attrName>
                                        </p:attrNameLst>
                                      </p:cBhvr>
                                      <p:to>
                                        <p:strVal val="visible"/>
                                      </p:to>
                                    </p:set>
                                    <p:anim calcmode="lin" valueType="num">
                                      <p:cBhvr additive="base">
                                        <p:cTn id="17" dur="500" fill="hold"/>
                                        <p:tgtEl>
                                          <p:spTgt spid="436227">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436227">
                                            <p:txEl>
                                              <p:pRg st="2" end="2"/>
                                            </p:txEl>
                                          </p:spTgt>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0"/>
                                  </p:stCondLst>
                                  <p:childTnLst>
                                    <p:set>
                                      <p:cBhvr>
                                        <p:cTn id="20" dur="1" fill="hold">
                                          <p:stCondLst>
                                            <p:cond delay="0"/>
                                          </p:stCondLst>
                                        </p:cTn>
                                        <p:tgtEl>
                                          <p:spTgt spid="436227">
                                            <p:txEl>
                                              <p:pRg st="3" end="3"/>
                                            </p:txEl>
                                          </p:spTgt>
                                        </p:tgtEl>
                                        <p:attrNameLst>
                                          <p:attrName>style.visibility</p:attrName>
                                        </p:attrNameLst>
                                      </p:cBhvr>
                                      <p:to>
                                        <p:strVal val="visible"/>
                                      </p:to>
                                    </p:set>
                                    <p:anim calcmode="lin" valueType="num">
                                      <p:cBhvr additive="base">
                                        <p:cTn id="21" dur="500" fill="hold"/>
                                        <p:tgtEl>
                                          <p:spTgt spid="436227">
                                            <p:txEl>
                                              <p:pRg st="3" end="3"/>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436227">
                                            <p:txEl>
                                              <p:pRg st="3" end="3"/>
                                            </p:txEl>
                                          </p:spTgt>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0"/>
                                  </p:stCondLst>
                                  <p:childTnLst>
                                    <p:set>
                                      <p:cBhvr>
                                        <p:cTn id="24" dur="1" fill="hold">
                                          <p:stCondLst>
                                            <p:cond delay="0"/>
                                          </p:stCondLst>
                                        </p:cTn>
                                        <p:tgtEl>
                                          <p:spTgt spid="436227">
                                            <p:txEl>
                                              <p:pRg st="4" end="4"/>
                                            </p:txEl>
                                          </p:spTgt>
                                        </p:tgtEl>
                                        <p:attrNameLst>
                                          <p:attrName>style.visibility</p:attrName>
                                        </p:attrNameLst>
                                      </p:cBhvr>
                                      <p:to>
                                        <p:strVal val="visible"/>
                                      </p:to>
                                    </p:set>
                                    <p:anim calcmode="lin" valueType="num">
                                      <p:cBhvr additive="base">
                                        <p:cTn id="25" dur="500" fill="hold"/>
                                        <p:tgtEl>
                                          <p:spTgt spid="436227">
                                            <p:txEl>
                                              <p:pRg st="4" end="4"/>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436227">
                                            <p:txEl>
                                              <p:pRg st="4" end="4"/>
                                            </p:txEl>
                                          </p:spTgt>
                                        </p:tgtEl>
                                        <p:attrNameLst>
                                          <p:attrName>ppt_y</p:attrName>
                                        </p:attrNameLst>
                                      </p:cBhvr>
                                      <p:tavLst>
                                        <p:tav tm="0">
                                          <p:val>
                                            <p:strVal val="#ppt_y"/>
                                          </p:val>
                                        </p:tav>
                                        <p:tav tm="100000">
                                          <p:val>
                                            <p:strVal val="#ppt_y"/>
                                          </p:val>
                                        </p:tav>
                                      </p:tavLst>
                                    </p:anim>
                                  </p:childTnLst>
                                </p:cTn>
                              </p:par>
                              <p:par>
                                <p:cTn id="27" presetID="2" presetClass="entr" presetSubtype="8" fill="hold" grpId="0" nodeType="withEffect">
                                  <p:stCondLst>
                                    <p:cond delay="0"/>
                                  </p:stCondLst>
                                  <p:childTnLst>
                                    <p:set>
                                      <p:cBhvr>
                                        <p:cTn id="28" dur="1" fill="hold">
                                          <p:stCondLst>
                                            <p:cond delay="0"/>
                                          </p:stCondLst>
                                        </p:cTn>
                                        <p:tgtEl>
                                          <p:spTgt spid="436227">
                                            <p:txEl>
                                              <p:pRg st="5" end="5"/>
                                            </p:txEl>
                                          </p:spTgt>
                                        </p:tgtEl>
                                        <p:attrNameLst>
                                          <p:attrName>style.visibility</p:attrName>
                                        </p:attrNameLst>
                                      </p:cBhvr>
                                      <p:to>
                                        <p:strVal val="visible"/>
                                      </p:to>
                                    </p:set>
                                    <p:anim calcmode="lin" valueType="num">
                                      <p:cBhvr additive="base">
                                        <p:cTn id="29" dur="500" fill="hold"/>
                                        <p:tgtEl>
                                          <p:spTgt spid="436227">
                                            <p:txEl>
                                              <p:pRg st="5" end="5"/>
                                            </p:txEl>
                                          </p:spTgt>
                                        </p:tgtEl>
                                        <p:attrNameLst>
                                          <p:attrName>ppt_x</p:attrName>
                                        </p:attrNameLst>
                                      </p:cBhvr>
                                      <p:tavLst>
                                        <p:tav tm="0">
                                          <p:val>
                                            <p:strVal val="0-#ppt_w/2"/>
                                          </p:val>
                                        </p:tav>
                                        <p:tav tm="100000">
                                          <p:val>
                                            <p:strVal val="#ppt_x"/>
                                          </p:val>
                                        </p:tav>
                                      </p:tavLst>
                                    </p:anim>
                                    <p:anim calcmode="lin" valueType="num">
                                      <p:cBhvr additive="base">
                                        <p:cTn id="30" dur="500" fill="hold"/>
                                        <p:tgtEl>
                                          <p:spTgt spid="436227">
                                            <p:txEl>
                                              <p:pRg st="5" end="5"/>
                                            </p:txEl>
                                          </p:spTgt>
                                        </p:tgtEl>
                                        <p:attrNameLst>
                                          <p:attrName>ppt_y</p:attrName>
                                        </p:attrNameLst>
                                      </p:cBhvr>
                                      <p:tavLst>
                                        <p:tav tm="0">
                                          <p:val>
                                            <p:strVal val="#ppt_y"/>
                                          </p:val>
                                        </p:tav>
                                        <p:tav tm="100000">
                                          <p:val>
                                            <p:strVal val="#ppt_y"/>
                                          </p:val>
                                        </p:tav>
                                      </p:tavLst>
                                    </p:anim>
                                  </p:childTnLst>
                                </p:cTn>
                              </p:par>
                              <p:par>
                                <p:cTn id="31" presetID="2" presetClass="entr" presetSubtype="8" fill="hold" grpId="0" nodeType="withEffect">
                                  <p:stCondLst>
                                    <p:cond delay="0"/>
                                  </p:stCondLst>
                                  <p:childTnLst>
                                    <p:set>
                                      <p:cBhvr>
                                        <p:cTn id="32" dur="1" fill="hold">
                                          <p:stCondLst>
                                            <p:cond delay="0"/>
                                          </p:stCondLst>
                                        </p:cTn>
                                        <p:tgtEl>
                                          <p:spTgt spid="436227">
                                            <p:txEl>
                                              <p:pRg st="6" end="6"/>
                                            </p:txEl>
                                          </p:spTgt>
                                        </p:tgtEl>
                                        <p:attrNameLst>
                                          <p:attrName>style.visibility</p:attrName>
                                        </p:attrNameLst>
                                      </p:cBhvr>
                                      <p:to>
                                        <p:strVal val="visible"/>
                                      </p:to>
                                    </p:set>
                                    <p:anim calcmode="lin" valueType="num">
                                      <p:cBhvr additive="base">
                                        <p:cTn id="33" dur="500" fill="hold"/>
                                        <p:tgtEl>
                                          <p:spTgt spid="436227">
                                            <p:txEl>
                                              <p:pRg st="6" end="6"/>
                                            </p:txEl>
                                          </p:spTgt>
                                        </p:tgtEl>
                                        <p:attrNameLst>
                                          <p:attrName>ppt_x</p:attrName>
                                        </p:attrNameLst>
                                      </p:cBhvr>
                                      <p:tavLst>
                                        <p:tav tm="0">
                                          <p:val>
                                            <p:strVal val="0-#ppt_w/2"/>
                                          </p:val>
                                        </p:tav>
                                        <p:tav tm="100000">
                                          <p:val>
                                            <p:strVal val="#ppt_x"/>
                                          </p:val>
                                        </p:tav>
                                      </p:tavLst>
                                    </p:anim>
                                    <p:anim calcmode="lin" valueType="num">
                                      <p:cBhvr additive="base">
                                        <p:cTn id="34" dur="500" fill="hold"/>
                                        <p:tgtEl>
                                          <p:spTgt spid="436227">
                                            <p:txEl>
                                              <p:pRg st="6" end="6"/>
                                            </p:txEl>
                                          </p:spTgt>
                                        </p:tgtEl>
                                        <p:attrNameLst>
                                          <p:attrName>ppt_y</p:attrName>
                                        </p:attrNameLst>
                                      </p:cBhvr>
                                      <p:tavLst>
                                        <p:tav tm="0">
                                          <p:val>
                                            <p:strVal val="#ppt_y"/>
                                          </p:val>
                                        </p:tav>
                                        <p:tav tm="100000">
                                          <p:val>
                                            <p:strVal val="#ppt_y"/>
                                          </p:val>
                                        </p:tav>
                                      </p:tavLst>
                                    </p:anim>
                                  </p:childTnLst>
                                </p:cTn>
                              </p:par>
                              <p:par>
                                <p:cTn id="35" presetID="2" presetClass="entr" presetSubtype="8" fill="hold" grpId="0" nodeType="withEffect">
                                  <p:stCondLst>
                                    <p:cond delay="0"/>
                                  </p:stCondLst>
                                  <p:childTnLst>
                                    <p:set>
                                      <p:cBhvr>
                                        <p:cTn id="36" dur="1" fill="hold">
                                          <p:stCondLst>
                                            <p:cond delay="0"/>
                                          </p:stCondLst>
                                        </p:cTn>
                                        <p:tgtEl>
                                          <p:spTgt spid="436227">
                                            <p:txEl>
                                              <p:pRg st="7" end="7"/>
                                            </p:txEl>
                                          </p:spTgt>
                                        </p:tgtEl>
                                        <p:attrNameLst>
                                          <p:attrName>style.visibility</p:attrName>
                                        </p:attrNameLst>
                                      </p:cBhvr>
                                      <p:to>
                                        <p:strVal val="visible"/>
                                      </p:to>
                                    </p:set>
                                    <p:anim calcmode="lin" valueType="num">
                                      <p:cBhvr additive="base">
                                        <p:cTn id="37" dur="500" fill="hold"/>
                                        <p:tgtEl>
                                          <p:spTgt spid="436227">
                                            <p:txEl>
                                              <p:pRg st="7" end="7"/>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436227">
                                            <p:txEl>
                                              <p:pRg st="7" end="7"/>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6227" grpId="0" uiExpand="1" build="p" bldLvl="2" autoUpdateAnimBg="0"/>
    </p:bldLst>
  </p:timing>
</p:sld>
</file>

<file path=ppt/slides/slide1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1746" name="Rectangle 2">
            <a:extLst>
              <a:ext uri="{FF2B5EF4-FFF2-40B4-BE49-F238E27FC236}">
                <a16:creationId xmlns:a16="http://schemas.microsoft.com/office/drawing/2014/main" id="{DC0AA18D-0D8E-4758-92A9-33BD9AEA4B8A}"/>
              </a:ext>
            </a:extLst>
          </p:cNvPr>
          <p:cNvSpPr>
            <a:spLocks noGrp="1" noChangeArrowheads="1"/>
          </p:cNvSpPr>
          <p:nvPr>
            <p:ph type="title"/>
          </p:nvPr>
        </p:nvSpPr>
        <p:spPr>
          <a:xfrm>
            <a:off x="304800" y="685800"/>
            <a:ext cx="8534400" cy="944628"/>
          </a:xfrm>
        </p:spPr>
        <p:txBody>
          <a:bodyPr/>
          <a:lstStyle/>
          <a:p>
            <a:pPr eaLnBrk="1" hangingPunct="1"/>
            <a:r>
              <a:rPr lang="en-US" altLang="en-US" dirty="0"/>
              <a:t>a. Personal: Expensive Debt First</a:t>
            </a:r>
          </a:p>
        </p:txBody>
      </p:sp>
      <p:sp>
        <p:nvSpPr>
          <p:cNvPr id="437251" name="Rectangle 3">
            <a:extLst>
              <a:ext uri="{FF2B5EF4-FFF2-40B4-BE49-F238E27FC236}">
                <a16:creationId xmlns:a16="http://schemas.microsoft.com/office/drawing/2014/main" id="{859ED280-8962-49EB-8411-76DE2BFEB821}"/>
              </a:ext>
            </a:extLst>
          </p:cNvPr>
          <p:cNvSpPr>
            <a:spLocks noGrp="1" noChangeArrowheads="1"/>
          </p:cNvSpPr>
          <p:nvPr>
            <p:ph type="body" sz="half" idx="1"/>
          </p:nvPr>
        </p:nvSpPr>
        <p:spPr>
          <a:xfrm>
            <a:off x="914400" y="1600200"/>
            <a:ext cx="7315200" cy="5105400"/>
          </a:xfrm>
        </p:spPr>
        <p:txBody>
          <a:bodyPr/>
          <a:lstStyle/>
          <a:p>
            <a:pPr eaLnBrk="1" hangingPunct="1"/>
            <a:r>
              <a:rPr lang="en-US" altLang="en-US" dirty="0"/>
              <a:t>Logic:  Pay off your most expensive debts first</a:t>
            </a:r>
          </a:p>
          <a:p>
            <a:pPr lvl="1" eaLnBrk="1" hangingPunct="1"/>
            <a:r>
              <a:rPr lang="en-US" altLang="en-US" dirty="0"/>
              <a:t>List all debts and order by highest interest rate</a:t>
            </a:r>
          </a:p>
          <a:p>
            <a:pPr lvl="1" eaLnBrk="1" hangingPunct="1"/>
            <a:r>
              <a:rPr lang="en-US" altLang="en-US" dirty="0"/>
              <a:t>Setup  a spreadsheet with rows = months and  columns = creditors</a:t>
            </a:r>
          </a:p>
          <a:p>
            <a:pPr lvl="1" eaLnBrk="1" hangingPunct="1"/>
            <a:r>
              <a:rPr lang="en-US" altLang="en-US" dirty="0"/>
              <a:t>Start with debt with highest interest rate</a:t>
            </a:r>
          </a:p>
          <a:p>
            <a:pPr lvl="2" eaLnBrk="1" hangingPunct="1"/>
            <a:r>
              <a:rPr lang="en-US" altLang="en-US" dirty="0"/>
              <a:t>This way you are paying off the most expensive debt first (and you will be saving the most)</a:t>
            </a:r>
          </a:p>
          <a:p>
            <a:pPr lvl="1" eaLnBrk="1" hangingPunct="1"/>
            <a:r>
              <a:rPr lang="en-US" altLang="en-US" dirty="0"/>
              <a:t>Once the most expensive debt is paid off, keep paying </a:t>
            </a:r>
            <a:r>
              <a:rPr lang="en-US" altLang="en-US" b="1" i="1" u="sng" dirty="0"/>
              <a:t>the same amount</a:t>
            </a:r>
            <a:r>
              <a:rPr lang="en-US" altLang="en-US" dirty="0"/>
              <a:t> until all debts are paid off</a:t>
            </a:r>
          </a:p>
          <a:p>
            <a:pPr lvl="2" eaLnBrk="1" hangingPunct="1"/>
            <a:r>
              <a:rPr lang="en-US" altLang="en-US" dirty="0"/>
              <a:t>This is the method recommend in Marvin J. Ashton’s “One for the Money” article (see </a:t>
            </a:r>
            <a:r>
              <a:rPr lang="en-US" altLang="en-US" dirty="0">
                <a:hlinkClick r:id="rId2"/>
              </a:rPr>
              <a:t>Debt Elimination Spreadsheet with Accelerator</a:t>
            </a:r>
            <a:r>
              <a:rPr lang="en-US" altLang="en-US" dirty="0"/>
              <a:t> TT20)</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437251">
                                            <p:txEl>
                                              <p:pRg st="0" end="0"/>
                                            </p:txEl>
                                          </p:spTgt>
                                        </p:tgtEl>
                                        <p:attrNameLst>
                                          <p:attrName>style.visibility</p:attrName>
                                        </p:attrNameLst>
                                      </p:cBhvr>
                                      <p:to>
                                        <p:strVal val="visible"/>
                                      </p:to>
                                    </p:set>
                                    <p:animEffect transition="in" filter="blinds(horizontal)">
                                      <p:cBhvr>
                                        <p:cTn id="7" dur="500"/>
                                        <p:tgtEl>
                                          <p:spTgt spid="437251">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437251">
                                            <p:txEl>
                                              <p:pRg st="1" end="1"/>
                                            </p:txEl>
                                          </p:spTgt>
                                        </p:tgtEl>
                                        <p:attrNameLst>
                                          <p:attrName>style.visibility</p:attrName>
                                        </p:attrNameLst>
                                      </p:cBhvr>
                                      <p:to>
                                        <p:strVal val="visible"/>
                                      </p:to>
                                    </p:set>
                                    <p:animEffect transition="in" filter="blinds(horizontal)">
                                      <p:cBhvr>
                                        <p:cTn id="12" dur="500"/>
                                        <p:tgtEl>
                                          <p:spTgt spid="437251">
                                            <p:txEl>
                                              <p:pRg st="1" end="1"/>
                                            </p:txEl>
                                          </p:spTgt>
                                        </p:tgtEl>
                                      </p:cBhvr>
                                    </p:animEffect>
                                  </p:childTnLst>
                                </p:cTn>
                              </p:par>
                              <p:par>
                                <p:cTn id="13" presetID="3" presetClass="entr" presetSubtype="10" fill="hold" grpId="0" nodeType="withEffect">
                                  <p:stCondLst>
                                    <p:cond delay="0"/>
                                  </p:stCondLst>
                                  <p:childTnLst>
                                    <p:set>
                                      <p:cBhvr>
                                        <p:cTn id="14" dur="1" fill="hold">
                                          <p:stCondLst>
                                            <p:cond delay="0"/>
                                          </p:stCondLst>
                                        </p:cTn>
                                        <p:tgtEl>
                                          <p:spTgt spid="437251">
                                            <p:txEl>
                                              <p:pRg st="2" end="2"/>
                                            </p:txEl>
                                          </p:spTgt>
                                        </p:tgtEl>
                                        <p:attrNameLst>
                                          <p:attrName>style.visibility</p:attrName>
                                        </p:attrNameLst>
                                      </p:cBhvr>
                                      <p:to>
                                        <p:strVal val="visible"/>
                                      </p:to>
                                    </p:set>
                                    <p:animEffect transition="in" filter="blinds(horizontal)">
                                      <p:cBhvr>
                                        <p:cTn id="15" dur="500"/>
                                        <p:tgtEl>
                                          <p:spTgt spid="437251">
                                            <p:txEl>
                                              <p:pRg st="2" end="2"/>
                                            </p:txEl>
                                          </p:spTgt>
                                        </p:tgtEl>
                                      </p:cBhvr>
                                    </p:animEffect>
                                  </p:childTnLst>
                                </p:cTn>
                              </p:par>
                              <p:par>
                                <p:cTn id="16" presetID="3" presetClass="entr" presetSubtype="10" fill="hold" grpId="0" nodeType="withEffect">
                                  <p:stCondLst>
                                    <p:cond delay="0"/>
                                  </p:stCondLst>
                                  <p:childTnLst>
                                    <p:set>
                                      <p:cBhvr>
                                        <p:cTn id="17" dur="1" fill="hold">
                                          <p:stCondLst>
                                            <p:cond delay="0"/>
                                          </p:stCondLst>
                                        </p:cTn>
                                        <p:tgtEl>
                                          <p:spTgt spid="437251">
                                            <p:txEl>
                                              <p:pRg st="3" end="3"/>
                                            </p:txEl>
                                          </p:spTgt>
                                        </p:tgtEl>
                                        <p:attrNameLst>
                                          <p:attrName>style.visibility</p:attrName>
                                        </p:attrNameLst>
                                      </p:cBhvr>
                                      <p:to>
                                        <p:strVal val="visible"/>
                                      </p:to>
                                    </p:set>
                                    <p:animEffect transition="in" filter="blinds(horizontal)">
                                      <p:cBhvr>
                                        <p:cTn id="18" dur="500"/>
                                        <p:tgtEl>
                                          <p:spTgt spid="437251">
                                            <p:txEl>
                                              <p:pRg st="3" end="3"/>
                                            </p:txEl>
                                          </p:spTgt>
                                        </p:tgtEl>
                                      </p:cBhvr>
                                    </p:animEffect>
                                  </p:childTnLst>
                                </p:cTn>
                              </p:par>
                              <p:par>
                                <p:cTn id="19" presetID="3" presetClass="entr" presetSubtype="10" fill="hold" grpId="0" nodeType="withEffect">
                                  <p:stCondLst>
                                    <p:cond delay="0"/>
                                  </p:stCondLst>
                                  <p:childTnLst>
                                    <p:set>
                                      <p:cBhvr>
                                        <p:cTn id="20" dur="1" fill="hold">
                                          <p:stCondLst>
                                            <p:cond delay="0"/>
                                          </p:stCondLst>
                                        </p:cTn>
                                        <p:tgtEl>
                                          <p:spTgt spid="437251">
                                            <p:txEl>
                                              <p:pRg st="4" end="4"/>
                                            </p:txEl>
                                          </p:spTgt>
                                        </p:tgtEl>
                                        <p:attrNameLst>
                                          <p:attrName>style.visibility</p:attrName>
                                        </p:attrNameLst>
                                      </p:cBhvr>
                                      <p:to>
                                        <p:strVal val="visible"/>
                                      </p:to>
                                    </p:set>
                                    <p:animEffect transition="in" filter="blinds(horizontal)">
                                      <p:cBhvr>
                                        <p:cTn id="21" dur="500"/>
                                        <p:tgtEl>
                                          <p:spTgt spid="437251">
                                            <p:txEl>
                                              <p:pRg st="4" end="4"/>
                                            </p:txEl>
                                          </p:spTgt>
                                        </p:tgtEl>
                                      </p:cBhvr>
                                    </p:animEffect>
                                  </p:childTnLst>
                                </p:cTn>
                              </p:par>
                              <p:par>
                                <p:cTn id="22" presetID="3" presetClass="entr" presetSubtype="10" fill="hold" grpId="0" nodeType="withEffect">
                                  <p:stCondLst>
                                    <p:cond delay="0"/>
                                  </p:stCondLst>
                                  <p:childTnLst>
                                    <p:set>
                                      <p:cBhvr>
                                        <p:cTn id="23" dur="1" fill="hold">
                                          <p:stCondLst>
                                            <p:cond delay="0"/>
                                          </p:stCondLst>
                                        </p:cTn>
                                        <p:tgtEl>
                                          <p:spTgt spid="437251">
                                            <p:txEl>
                                              <p:pRg st="5" end="5"/>
                                            </p:txEl>
                                          </p:spTgt>
                                        </p:tgtEl>
                                        <p:attrNameLst>
                                          <p:attrName>style.visibility</p:attrName>
                                        </p:attrNameLst>
                                      </p:cBhvr>
                                      <p:to>
                                        <p:strVal val="visible"/>
                                      </p:to>
                                    </p:set>
                                    <p:animEffect transition="in" filter="blinds(horizontal)">
                                      <p:cBhvr>
                                        <p:cTn id="24" dur="500"/>
                                        <p:tgtEl>
                                          <p:spTgt spid="437251">
                                            <p:txEl>
                                              <p:pRg st="5" end="5"/>
                                            </p:txEl>
                                          </p:spTgt>
                                        </p:tgtEl>
                                      </p:cBhvr>
                                    </p:animEffect>
                                  </p:childTnLst>
                                </p:cTn>
                              </p:par>
                              <p:par>
                                <p:cTn id="25" presetID="3" presetClass="entr" presetSubtype="10" fill="hold" grpId="0" nodeType="withEffect">
                                  <p:stCondLst>
                                    <p:cond delay="0"/>
                                  </p:stCondLst>
                                  <p:childTnLst>
                                    <p:set>
                                      <p:cBhvr>
                                        <p:cTn id="26" dur="1" fill="hold">
                                          <p:stCondLst>
                                            <p:cond delay="0"/>
                                          </p:stCondLst>
                                        </p:cTn>
                                        <p:tgtEl>
                                          <p:spTgt spid="437251">
                                            <p:txEl>
                                              <p:pRg st="6" end="6"/>
                                            </p:txEl>
                                          </p:spTgt>
                                        </p:tgtEl>
                                        <p:attrNameLst>
                                          <p:attrName>style.visibility</p:attrName>
                                        </p:attrNameLst>
                                      </p:cBhvr>
                                      <p:to>
                                        <p:strVal val="visible"/>
                                      </p:to>
                                    </p:set>
                                    <p:animEffect transition="in" filter="blinds(horizontal)">
                                      <p:cBhvr>
                                        <p:cTn id="27" dur="500"/>
                                        <p:tgtEl>
                                          <p:spTgt spid="437251">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7251" grpId="0" uiExpand="1" build="p" autoUpdateAnimBg="0"/>
    </p:bldLst>
  </p:timing>
</p:sld>
</file>

<file path=ppt/slides/slide1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2770" name="Rectangle 2">
            <a:extLst>
              <a:ext uri="{FF2B5EF4-FFF2-40B4-BE49-F238E27FC236}">
                <a16:creationId xmlns:a16="http://schemas.microsoft.com/office/drawing/2014/main" id="{F19540B7-148E-4789-8EA5-4E28A6817426}"/>
              </a:ext>
            </a:extLst>
          </p:cNvPr>
          <p:cNvSpPr>
            <a:spLocks noGrp="1" noChangeArrowheads="1"/>
          </p:cNvSpPr>
          <p:nvPr>
            <p:ph type="title"/>
          </p:nvPr>
        </p:nvSpPr>
        <p:spPr>
          <a:xfrm>
            <a:off x="288925" y="685800"/>
            <a:ext cx="8550275" cy="944563"/>
          </a:xfrm>
        </p:spPr>
        <p:txBody>
          <a:bodyPr/>
          <a:lstStyle/>
          <a:p>
            <a:pPr marL="762000" indent="-762000" eaLnBrk="1" hangingPunct="1"/>
            <a:r>
              <a:rPr lang="en-US" altLang="en-US" dirty="0"/>
              <a:t>Expensive Debt First</a:t>
            </a:r>
            <a:endParaRPr lang="en-US" altLang="en-US" sz="3200" u="sng" dirty="0"/>
          </a:p>
        </p:txBody>
      </p:sp>
      <p:sp>
        <p:nvSpPr>
          <p:cNvPr id="32771" name="Slide Number Placeholder 4">
            <a:extLst>
              <a:ext uri="{FF2B5EF4-FFF2-40B4-BE49-F238E27FC236}">
                <a16:creationId xmlns:a16="http://schemas.microsoft.com/office/drawing/2014/main" id="{2C864F3C-DCD4-42D6-9053-466F5526BCE5}"/>
              </a:ext>
            </a:extLst>
          </p:cNvPr>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800">
                <a:solidFill>
                  <a:schemeClr val="tx1"/>
                </a:solidFill>
                <a:latin typeface="Times New Roman" panose="02020603050405020304" pitchFamily="18" charset="0"/>
              </a:defRPr>
            </a:lvl1pPr>
            <a:lvl2pPr marL="742950" indent="-285750">
              <a:spcBef>
                <a:spcPct val="20000"/>
              </a:spcBef>
              <a:buChar char="•"/>
              <a:defRPr sz="24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400">
                <a:solidFill>
                  <a:schemeClr val="tx1"/>
                </a:solidFill>
                <a:latin typeface="Times New Roman" panose="02020603050405020304" pitchFamily="18" charset="0"/>
              </a:defRPr>
            </a:lvl4pPr>
            <a:lvl5pPr marL="2057400" indent="-228600">
              <a:spcBef>
                <a:spcPct val="20000"/>
              </a:spcBef>
              <a:buChar char="•"/>
              <a:defRPr sz="2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400">
                <a:solidFill>
                  <a:schemeClr val="tx1"/>
                </a:solidFill>
                <a:latin typeface="Times New Roman" panose="02020603050405020304" pitchFamily="18" charset="0"/>
              </a:defRPr>
            </a:lvl9pPr>
          </a:lstStyle>
          <a:p>
            <a:pPr>
              <a:spcBef>
                <a:spcPct val="0"/>
              </a:spcBef>
              <a:buFontTx/>
              <a:buNone/>
            </a:pPr>
            <a:fld id="{C77BDACB-DEE2-4DF7-9BE4-CB2B81AE928A}" type="slidenum">
              <a:rPr lang="en-US" altLang="en-US" sz="1600" smtClean="0"/>
              <a:pPr>
                <a:spcBef>
                  <a:spcPct val="0"/>
                </a:spcBef>
                <a:buFontTx/>
                <a:buNone/>
              </a:pPr>
              <a:t>18</a:t>
            </a:fld>
            <a:endParaRPr lang="en-US" altLang="en-US" sz="1600"/>
          </a:p>
        </p:txBody>
      </p:sp>
      <p:pic>
        <p:nvPicPr>
          <p:cNvPr id="32772" name="Picture 250">
            <a:extLst>
              <a:ext uri="{FF2B5EF4-FFF2-40B4-BE49-F238E27FC236}">
                <a16:creationId xmlns:a16="http://schemas.microsoft.com/office/drawing/2014/main" id="{C2D965B6-366C-47F6-A483-113F384A76E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8600" y="1600200"/>
            <a:ext cx="8686800" cy="5029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277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1442" name="Rectangle 2"/>
          <p:cNvSpPr>
            <a:spLocks noGrp="1" noChangeArrowheads="1"/>
          </p:cNvSpPr>
          <p:nvPr>
            <p:ph type="title"/>
          </p:nvPr>
        </p:nvSpPr>
        <p:spPr>
          <a:xfrm>
            <a:off x="288925" y="685800"/>
            <a:ext cx="8550275" cy="944563"/>
          </a:xfrm>
        </p:spPr>
        <p:txBody>
          <a:bodyPr/>
          <a:lstStyle/>
          <a:p>
            <a:pPr marL="762000" indent="-762000" eaLnBrk="1" hangingPunct="1"/>
            <a:r>
              <a:rPr lang="en-US" altLang="en-US" dirty="0"/>
              <a:t>Debt Elimination: Expensive Debt First</a:t>
            </a:r>
            <a:endParaRPr lang="en-US" altLang="en-US" sz="3200" u="sng" dirty="0"/>
          </a:p>
        </p:txBody>
      </p:sp>
      <p:pic>
        <p:nvPicPr>
          <p:cNvPr id="4" name="Picture 3"/>
          <p:cNvPicPr>
            <a:picLocks noChangeAspect="1"/>
          </p:cNvPicPr>
          <p:nvPr/>
        </p:nvPicPr>
        <p:blipFill>
          <a:blip r:embed="rId3"/>
          <a:stretch>
            <a:fillRect/>
          </a:stretch>
        </p:blipFill>
        <p:spPr>
          <a:xfrm>
            <a:off x="914400" y="1630363"/>
            <a:ext cx="7500424" cy="5227637"/>
          </a:xfrm>
          <a:prstGeom prst="rect">
            <a:avLst/>
          </a:prstGeom>
        </p:spPr>
      </p:pic>
    </p:spTree>
    <p:extLst>
      <p:ext uri="{BB962C8B-B14F-4D97-AF65-F5344CB8AC3E}">
        <p14:creationId xmlns:p14="http://schemas.microsoft.com/office/powerpoint/2010/main" val="5631568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218" name="Rectangle 2">
            <a:extLst>
              <a:ext uri="{FF2B5EF4-FFF2-40B4-BE49-F238E27FC236}">
                <a16:creationId xmlns:a16="http://schemas.microsoft.com/office/drawing/2014/main" id="{DE7F0807-B851-4273-8014-FEAC52399C10}"/>
              </a:ext>
            </a:extLst>
          </p:cNvPr>
          <p:cNvSpPr>
            <a:spLocks noGrp="1" noChangeArrowheads="1"/>
          </p:cNvSpPr>
          <p:nvPr>
            <p:ph type="ctrTitle"/>
          </p:nvPr>
        </p:nvSpPr>
        <p:spPr>
          <a:xfrm>
            <a:off x="685800" y="533400"/>
            <a:ext cx="7772400" cy="1143000"/>
          </a:xfrm>
        </p:spPr>
        <p:txBody>
          <a:bodyPr/>
          <a:lstStyle/>
          <a:p>
            <a:pPr eaLnBrk="1" hangingPunct="1"/>
            <a:r>
              <a:rPr lang="en-US" altLang="en-US" sz="4000"/>
              <a:t>Objectives</a:t>
            </a:r>
          </a:p>
        </p:txBody>
      </p:sp>
      <p:sp>
        <p:nvSpPr>
          <p:cNvPr id="9219" name="Rectangle 3">
            <a:extLst>
              <a:ext uri="{FF2B5EF4-FFF2-40B4-BE49-F238E27FC236}">
                <a16:creationId xmlns:a16="http://schemas.microsoft.com/office/drawing/2014/main" id="{E2E20DD8-00D3-4BF8-BCD8-5CF7FA70E300}"/>
              </a:ext>
            </a:extLst>
          </p:cNvPr>
          <p:cNvSpPr>
            <a:spLocks noGrp="1" noChangeArrowheads="1"/>
          </p:cNvSpPr>
          <p:nvPr>
            <p:ph type="subTitle" idx="1"/>
          </p:nvPr>
        </p:nvSpPr>
        <p:spPr>
          <a:xfrm>
            <a:off x="914400" y="1600200"/>
            <a:ext cx="7315200" cy="4470400"/>
          </a:xfrm>
        </p:spPr>
        <p:txBody>
          <a:bodyPr/>
          <a:lstStyle/>
          <a:p>
            <a:pPr marL="685800" indent="-685800" algn="l" eaLnBrk="1" hangingPunct="1">
              <a:lnSpc>
                <a:spcPct val="90000"/>
              </a:lnSpc>
            </a:pPr>
            <a:r>
              <a:rPr lang="en-US" altLang="en-US" sz="3200" dirty="0"/>
              <a:t>A. Understand our leader’s counsel on debt</a:t>
            </a:r>
          </a:p>
          <a:p>
            <a:pPr marL="685800" indent="-685800" algn="l" eaLnBrk="1" hangingPunct="1">
              <a:lnSpc>
                <a:spcPct val="90000"/>
              </a:lnSpc>
            </a:pPr>
            <a:r>
              <a:rPr lang="en-US" altLang="en-US" sz="3200" dirty="0"/>
              <a:t>B. Understand the principles of using debt wisely</a:t>
            </a:r>
          </a:p>
          <a:p>
            <a:pPr marL="685800" indent="-685800" algn="l" eaLnBrk="1" hangingPunct="1">
              <a:lnSpc>
                <a:spcPct val="90000"/>
              </a:lnSpc>
            </a:pPr>
            <a:r>
              <a:rPr lang="en-US" altLang="en-US" sz="3200" dirty="0"/>
              <a:t>C. Know how to develop and use debt reduction strategies</a:t>
            </a:r>
          </a:p>
          <a:p>
            <a:pPr marL="685800" indent="-685800" algn="l" eaLnBrk="1" hangingPunct="1">
              <a:lnSpc>
                <a:spcPct val="90000"/>
              </a:lnSpc>
            </a:pPr>
            <a:r>
              <a:rPr lang="en-US" altLang="en-US" sz="3200" dirty="0"/>
              <a:t>D. Understand and develop a Consumer Loan and Debt Plan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3794" name="Rectangle 2">
            <a:extLst>
              <a:ext uri="{FF2B5EF4-FFF2-40B4-BE49-F238E27FC236}">
                <a16:creationId xmlns:a16="http://schemas.microsoft.com/office/drawing/2014/main" id="{238A0691-68FD-4ABD-B572-B6AAC8C4F998}"/>
              </a:ext>
            </a:extLst>
          </p:cNvPr>
          <p:cNvSpPr>
            <a:spLocks noGrp="1" noChangeArrowheads="1"/>
          </p:cNvSpPr>
          <p:nvPr>
            <p:ph type="title"/>
          </p:nvPr>
        </p:nvSpPr>
        <p:spPr>
          <a:xfrm>
            <a:off x="685800" y="653546"/>
            <a:ext cx="7772400" cy="974147"/>
          </a:xfrm>
        </p:spPr>
        <p:txBody>
          <a:bodyPr/>
          <a:lstStyle/>
          <a:p>
            <a:pPr eaLnBrk="1" hangingPunct="1"/>
            <a:r>
              <a:rPr lang="en-US" altLang="en-US" dirty="0"/>
              <a:t>b. Personal: Smallest Debt First</a:t>
            </a:r>
          </a:p>
        </p:txBody>
      </p:sp>
      <p:sp>
        <p:nvSpPr>
          <p:cNvPr id="489475" name="Rectangle 3">
            <a:extLst>
              <a:ext uri="{FF2B5EF4-FFF2-40B4-BE49-F238E27FC236}">
                <a16:creationId xmlns:a16="http://schemas.microsoft.com/office/drawing/2014/main" id="{89CB8EEA-87BC-4A3F-B9EA-432337FA72B9}"/>
              </a:ext>
            </a:extLst>
          </p:cNvPr>
          <p:cNvSpPr>
            <a:spLocks noGrp="1" noChangeArrowheads="1"/>
          </p:cNvSpPr>
          <p:nvPr>
            <p:ph idx="1"/>
          </p:nvPr>
        </p:nvSpPr>
        <p:spPr>
          <a:xfrm>
            <a:off x="914400" y="1600200"/>
            <a:ext cx="7315200" cy="5257800"/>
          </a:xfrm>
        </p:spPr>
        <p:txBody>
          <a:bodyPr/>
          <a:lstStyle/>
          <a:p>
            <a:pPr eaLnBrk="1" hangingPunct="1"/>
            <a:r>
              <a:rPr lang="en-US" altLang="en-US" sz="2400" dirty="0"/>
              <a:t>Logic:  Pay of the smallest debts first.  Then take the money saved to pay off all your other debts</a:t>
            </a:r>
          </a:p>
          <a:p>
            <a:pPr lvl="1" eaLnBrk="1" hangingPunct="1"/>
            <a:r>
              <a:rPr lang="en-US" altLang="en-US" dirty="0"/>
              <a:t>List all debts, and order from smallest to largest</a:t>
            </a:r>
          </a:p>
          <a:p>
            <a:pPr lvl="2" eaLnBrk="1" hangingPunct="1"/>
            <a:r>
              <a:rPr lang="en-US" altLang="en-US" dirty="0"/>
              <a:t>The goal is to pay off the largest number of debts as soon as you can</a:t>
            </a:r>
          </a:p>
          <a:p>
            <a:pPr lvl="1" eaLnBrk="1" hangingPunct="1"/>
            <a:r>
              <a:rPr lang="en-US" altLang="en-US" dirty="0"/>
              <a:t>If you have additional money, use a payoff accelerator amount</a:t>
            </a:r>
          </a:p>
          <a:p>
            <a:pPr lvl="2" eaLnBrk="1" hangingPunct="1"/>
            <a:r>
              <a:rPr lang="en-US" altLang="en-US" dirty="0"/>
              <a:t>This is an amount over and above your minimum monthly payments, and apply it to your first debt payment</a:t>
            </a:r>
          </a:p>
          <a:p>
            <a:pPr lvl="1" eaLnBrk="1" hangingPunct="1"/>
            <a:r>
              <a:rPr lang="en-US" altLang="en-US" dirty="0"/>
              <a:t>Target in on one debt at a time until it is paid off. Then continue paying the same amount on your remaining debts until they are all paid off (</a:t>
            </a:r>
            <a:r>
              <a:rPr lang="en-US" altLang="en-US" dirty="0">
                <a:hlinkClick r:id="rId2"/>
              </a:rPr>
              <a:t>LT20</a:t>
            </a:r>
            <a:r>
              <a:rPr lang="en-US" altLang="en-US" dirty="0"/>
              <a:t>)</a:t>
            </a:r>
            <a:endParaRPr lang="en-US" altLang="en-US" sz="2000" dirty="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489475">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489475">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499"/>
                                          </p:stCondLst>
                                        </p:cTn>
                                        <p:tgtEl>
                                          <p:spTgt spid="489475">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499"/>
                                          </p:stCondLst>
                                        </p:cTn>
                                        <p:tgtEl>
                                          <p:spTgt spid="489475">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499"/>
                                          </p:stCondLst>
                                        </p:cTn>
                                        <p:tgtEl>
                                          <p:spTgt spid="489475">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499"/>
                                          </p:stCondLst>
                                        </p:cTn>
                                        <p:tgtEl>
                                          <p:spTgt spid="489475">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9475" grpId="0" uiExpand="1" build="p" bldLvl="3" autoUpdateAnimBg="0"/>
    </p:bldLst>
  </p:timing>
</p:sld>
</file>

<file path=ppt/slides/slide2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4818" name="Slide Number Placeholder 1">
            <a:extLst>
              <a:ext uri="{FF2B5EF4-FFF2-40B4-BE49-F238E27FC236}">
                <a16:creationId xmlns:a16="http://schemas.microsoft.com/office/drawing/2014/main" id="{7E776A97-56DD-47F1-9E00-9459B1F232BE}"/>
              </a:ext>
            </a:extLst>
          </p:cNvPr>
          <p:cNvSpPr>
            <a:spLocks noGrp="1"/>
          </p:cNvSpPr>
          <p:nvPr>
            <p:ph type="sldNum" sz="quarter" idx="4294967295"/>
          </p:nvPr>
        </p:nvSpPr>
        <p:spPr bwMode="auto">
          <a:xfrm>
            <a:off x="8229600" y="6172200"/>
            <a:ext cx="609600" cy="4572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800">
                <a:solidFill>
                  <a:schemeClr val="tx1"/>
                </a:solidFill>
                <a:latin typeface="Times New Roman" panose="02020603050405020304" pitchFamily="18" charset="0"/>
              </a:defRPr>
            </a:lvl1pPr>
            <a:lvl2pPr marL="742950" indent="-285750">
              <a:spcBef>
                <a:spcPct val="20000"/>
              </a:spcBef>
              <a:buChar char="•"/>
              <a:defRPr sz="24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400">
                <a:solidFill>
                  <a:schemeClr val="tx1"/>
                </a:solidFill>
                <a:latin typeface="Times New Roman" panose="02020603050405020304" pitchFamily="18" charset="0"/>
              </a:defRPr>
            </a:lvl4pPr>
            <a:lvl5pPr marL="2057400" indent="-228600">
              <a:spcBef>
                <a:spcPct val="20000"/>
              </a:spcBef>
              <a:buChar char="•"/>
              <a:defRPr sz="2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400">
                <a:solidFill>
                  <a:schemeClr val="tx1"/>
                </a:solidFill>
                <a:latin typeface="Times New Roman" panose="02020603050405020304" pitchFamily="18" charset="0"/>
              </a:defRPr>
            </a:lvl9pPr>
          </a:lstStyle>
          <a:p>
            <a:pPr>
              <a:spcBef>
                <a:spcPct val="0"/>
              </a:spcBef>
              <a:buFontTx/>
              <a:buNone/>
            </a:pPr>
            <a:fld id="{CB6DD569-8292-43B5-BDE8-2F55AB3286B7}" type="slidenum">
              <a:rPr lang="en-US" altLang="en-US" sz="1600"/>
              <a:pPr>
                <a:spcBef>
                  <a:spcPct val="0"/>
                </a:spcBef>
                <a:buFontTx/>
                <a:buNone/>
              </a:pPr>
              <a:t>21</a:t>
            </a:fld>
            <a:endParaRPr lang="en-US" altLang="en-US" sz="1600"/>
          </a:p>
        </p:txBody>
      </p:sp>
      <p:sp>
        <p:nvSpPr>
          <p:cNvPr id="34819" name="Rectangle 7">
            <a:extLst>
              <a:ext uri="{FF2B5EF4-FFF2-40B4-BE49-F238E27FC236}">
                <a16:creationId xmlns:a16="http://schemas.microsoft.com/office/drawing/2014/main" id="{9399678B-EC60-40AF-9DFF-BA8C74D2B099}"/>
              </a:ext>
            </a:extLst>
          </p:cNvPr>
          <p:cNvSpPr>
            <a:spLocks noGrp="1" noChangeArrowheads="1"/>
          </p:cNvSpPr>
          <p:nvPr>
            <p:ph type="title" idx="4294967295"/>
          </p:nvPr>
        </p:nvSpPr>
        <p:spPr>
          <a:xfrm>
            <a:off x="685800" y="698500"/>
            <a:ext cx="7772400" cy="944563"/>
          </a:xfrm>
        </p:spPr>
        <p:txBody>
          <a:bodyPr/>
          <a:lstStyle/>
          <a:p>
            <a:pPr eaLnBrk="1" hangingPunct="1"/>
            <a:r>
              <a:rPr lang="en-US" altLang="en-US" dirty="0"/>
              <a:t>Smallest Debt First</a:t>
            </a:r>
          </a:p>
        </p:txBody>
      </p:sp>
      <p:pic>
        <p:nvPicPr>
          <p:cNvPr id="34820" name="Picture 6">
            <a:extLst>
              <a:ext uri="{FF2B5EF4-FFF2-40B4-BE49-F238E27FC236}">
                <a16:creationId xmlns:a16="http://schemas.microsoft.com/office/drawing/2014/main" id="{013C9FB7-9E6F-4C9A-9497-AFB987AE5B6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4800" y="1600200"/>
            <a:ext cx="8534400" cy="5029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482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3491" name="Rectangle 7"/>
          <p:cNvSpPr>
            <a:spLocks noGrp="1" noChangeArrowheads="1"/>
          </p:cNvSpPr>
          <p:nvPr>
            <p:ph type="title" idx="4294967295"/>
          </p:nvPr>
        </p:nvSpPr>
        <p:spPr>
          <a:xfrm>
            <a:off x="685800" y="698500"/>
            <a:ext cx="7772400" cy="944563"/>
          </a:xfrm>
        </p:spPr>
        <p:txBody>
          <a:bodyPr/>
          <a:lstStyle/>
          <a:p>
            <a:pPr eaLnBrk="1" hangingPunct="1"/>
            <a:r>
              <a:rPr lang="en-US" altLang="en-US"/>
              <a:t>Debt Elimination: Smallest Debt First</a:t>
            </a:r>
          </a:p>
        </p:txBody>
      </p:sp>
      <p:pic>
        <p:nvPicPr>
          <p:cNvPr id="5" name="Picture 4"/>
          <p:cNvPicPr>
            <a:picLocks noChangeAspect="1"/>
          </p:cNvPicPr>
          <p:nvPr/>
        </p:nvPicPr>
        <p:blipFill>
          <a:blip r:embed="rId2"/>
          <a:stretch>
            <a:fillRect/>
          </a:stretch>
        </p:blipFill>
        <p:spPr>
          <a:xfrm>
            <a:off x="1066799" y="1643063"/>
            <a:ext cx="7210829" cy="5214937"/>
          </a:xfrm>
          <a:prstGeom prst="rect">
            <a:avLst/>
          </a:prstGeom>
        </p:spPr>
      </p:pic>
    </p:spTree>
    <p:extLst>
      <p:ext uri="{BB962C8B-B14F-4D97-AF65-F5344CB8AC3E}">
        <p14:creationId xmlns:p14="http://schemas.microsoft.com/office/powerpoint/2010/main" val="2360302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3491" name="Rectangle 7"/>
          <p:cNvSpPr>
            <a:spLocks noGrp="1" noChangeArrowheads="1"/>
          </p:cNvSpPr>
          <p:nvPr>
            <p:ph type="title" idx="4294967295"/>
          </p:nvPr>
        </p:nvSpPr>
        <p:spPr>
          <a:xfrm>
            <a:off x="685800" y="698500"/>
            <a:ext cx="7772400" cy="944563"/>
          </a:xfrm>
        </p:spPr>
        <p:txBody>
          <a:bodyPr/>
          <a:lstStyle/>
          <a:p>
            <a:pPr eaLnBrk="1" hangingPunct="1"/>
            <a:r>
              <a:rPr lang="en-US" altLang="en-US" dirty="0"/>
              <a:t>Does it Matter Which Method You Use?</a:t>
            </a:r>
          </a:p>
        </p:txBody>
      </p:sp>
      <p:sp>
        <p:nvSpPr>
          <p:cNvPr id="4" name="Content Placeholder 2"/>
          <p:cNvSpPr txBox="1">
            <a:spLocks noChangeArrowheads="1"/>
          </p:cNvSpPr>
          <p:nvPr/>
        </p:nvSpPr>
        <p:spPr>
          <a:xfrm>
            <a:off x="928688" y="1608138"/>
            <a:ext cx="7286625" cy="4419600"/>
          </a:xfrm>
          <a:prstGeom prst="rect">
            <a:avLst/>
          </a:prstGeom>
        </p:spPr>
        <p:txBody>
          <a:bodyPr/>
          <a:lstStyle>
            <a:lvl1pPr marL="342900" indent="-342900" algn="l" rtl="0" eaLnBrk="0" fontAlgn="base" hangingPunct="0">
              <a:spcBef>
                <a:spcPct val="20000"/>
              </a:spcBef>
              <a:spcAft>
                <a:spcPct val="0"/>
              </a:spcAft>
              <a:buChar char="•"/>
              <a:defRPr sz="28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4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400">
                <a:solidFill>
                  <a:schemeClr val="tx1"/>
                </a:solidFill>
                <a:latin typeface="+mn-lt"/>
              </a:defRPr>
            </a:lvl4pPr>
            <a:lvl5pPr marL="2057400" indent="-228600" algn="l" rtl="0" eaLnBrk="0" fontAlgn="base" hangingPunct="0">
              <a:spcBef>
                <a:spcPct val="20000"/>
              </a:spcBef>
              <a:spcAft>
                <a:spcPct val="0"/>
              </a:spcAft>
              <a:buChar char="•"/>
              <a:defRPr sz="2400">
                <a:solidFill>
                  <a:schemeClr val="tx1"/>
                </a:solidFill>
                <a:latin typeface="+mn-lt"/>
              </a:defRPr>
            </a:lvl5pPr>
            <a:lvl6pPr marL="2514600" indent="-228600" algn="l" rtl="0" eaLnBrk="1" fontAlgn="base" hangingPunct="1">
              <a:spcBef>
                <a:spcPct val="20000"/>
              </a:spcBef>
              <a:spcAft>
                <a:spcPct val="0"/>
              </a:spcAft>
              <a:buChar char="•"/>
              <a:defRPr sz="2400">
                <a:solidFill>
                  <a:schemeClr val="bg1"/>
                </a:solidFill>
                <a:latin typeface="+mn-lt"/>
              </a:defRPr>
            </a:lvl6pPr>
            <a:lvl7pPr marL="2971800" indent="-228600" algn="l" rtl="0" eaLnBrk="1" fontAlgn="base" hangingPunct="1">
              <a:spcBef>
                <a:spcPct val="20000"/>
              </a:spcBef>
              <a:spcAft>
                <a:spcPct val="0"/>
              </a:spcAft>
              <a:buChar char="•"/>
              <a:defRPr sz="2400">
                <a:solidFill>
                  <a:schemeClr val="bg1"/>
                </a:solidFill>
                <a:latin typeface="+mn-lt"/>
              </a:defRPr>
            </a:lvl7pPr>
            <a:lvl8pPr marL="3429000" indent="-228600" algn="l" rtl="0" eaLnBrk="1" fontAlgn="base" hangingPunct="1">
              <a:spcBef>
                <a:spcPct val="20000"/>
              </a:spcBef>
              <a:spcAft>
                <a:spcPct val="0"/>
              </a:spcAft>
              <a:buChar char="•"/>
              <a:defRPr sz="2400">
                <a:solidFill>
                  <a:schemeClr val="bg1"/>
                </a:solidFill>
                <a:latin typeface="+mn-lt"/>
              </a:defRPr>
            </a:lvl8pPr>
            <a:lvl9pPr marL="3886200" indent="-228600" algn="l" rtl="0" eaLnBrk="1" fontAlgn="base" hangingPunct="1">
              <a:spcBef>
                <a:spcPct val="20000"/>
              </a:spcBef>
              <a:spcAft>
                <a:spcPct val="0"/>
              </a:spcAft>
              <a:buChar char="•"/>
              <a:defRPr sz="2400">
                <a:solidFill>
                  <a:schemeClr val="bg1"/>
                </a:solidFill>
                <a:latin typeface="+mn-lt"/>
              </a:defRPr>
            </a:lvl9pPr>
          </a:lstStyle>
          <a:p>
            <a:r>
              <a:rPr lang="en-US" altLang="en-US" kern="0" dirty="0"/>
              <a:t>Does it matter with method you use?</a:t>
            </a:r>
          </a:p>
          <a:p>
            <a:pPr lvl="1"/>
            <a:r>
              <a:rPr lang="en-US" altLang="en-US" kern="0" dirty="0"/>
              <a:t>Not really</a:t>
            </a:r>
          </a:p>
          <a:p>
            <a:pPr lvl="2"/>
            <a:r>
              <a:rPr lang="en-US" altLang="en-US" kern="0" dirty="0"/>
              <a:t>Using pay the highest interest rate first, you saved $40.47 in interest</a:t>
            </a:r>
          </a:p>
          <a:p>
            <a:pPr lvl="2"/>
            <a:r>
              <a:rPr lang="en-US" altLang="en-US" kern="0" dirty="0"/>
              <a:t>Using the pay smallest balance first, you saved $37.38</a:t>
            </a:r>
          </a:p>
          <a:p>
            <a:pPr lvl="3"/>
            <a:r>
              <a:rPr lang="en-US" altLang="en-US" kern="0" dirty="0"/>
              <a:t>The difference is only $3.09</a:t>
            </a:r>
          </a:p>
          <a:p>
            <a:pPr lvl="3"/>
            <a:r>
              <a:rPr lang="en-US" altLang="en-US" kern="0" dirty="0"/>
              <a:t>The important thing is that you DO IT!!!!</a:t>
            </a:r>
          </a:p>
          <a:p>
            <a:pPr lvl="2"/>
            <a:endParaRPr lang="en-US" altLang="en-US" kern="0" dirty="0"/>
          </a:p>
          <a:p>
            <a:pPr lvl="1"/>
            <a:endParaRPr lang="en-US" altLang="en-US" kern="0" dirty="0"/>
          </a:p>
          <a:p>
            <a:pPr lvl="1"/>
            <a:endParaRPr lang="en-US" altLang="en-US" kern="0" dirty="0"/>
          </a:p>
        </p:txBody>
      </p:sp>
    </p:spTree>
    <p:extLst>
      <p:ext uri="{BB962C8B-B14F-4D97-AF65-F5344CB8AC3E}">
        <p14:creationId xmlns:p14="http://schemas.microsoft.com/office/powerpoint/2010/main" val="23738158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4">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4">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4">
                                            <p:txEl>
                                              <p:pRg st="4" end="4"/>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4">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5842" name="Rectangle 2">
            <a:extLst>
              <a:ext uri="{FF2B5EF4-FFF2-40B4-BE49-F238E27FC236}">
                <a16:creationId xmlns:a16="http://schemas.microsoft.com/office/drawing/2014/main" id="{FDA51FBB-05E1-4E7E-9600-3D121CD269E4}"/>
              </a:ext>
            </a:extLst>
          </p:cNvPr>
          <p:cNvSpPr>
            <a:spLocks noGrp="1" noChangeArrowheads="1"/>
          </p:cNvSpPr>
          <p:nvPr>
            <p:ph type="title"/>
          </p:nvPr>
        </p:nvSpPr>
        <p:spPr>
          <a:xfrm>
            <a:off x="0" y="685800"/>
            <a:ext cx="9144000" cy="944628"/>
          </a:xfrm>
        </p:spPr>
        <p:txBody>
          <a:bodyPr/>
          <a:lstStyle/>
          <a:p>
            <a:pPr marL="60325" indent="-34925" eaLnBrk="1" hangingPunct="1"/>
            <a:r>
              <a:rPr lang="en-US" altLang="en-US" dirty="0"/>
              <a:t>c. Personal: Exchange Secured Debt</a:t>
            </a:r>
          </a:p>
        </p:txBody>
      </p:sp>
      <p:sp>
        <p:nvSpPr>
          <p:cNvPr id="439299" name="Rectangle 3">
            <a:extLst>
              <a:ext uri="{FF2B5EF4-FFF2-40B4-BE49-F238E27FC236}">
                <a16:creationId xmlns:a16="http://schemas.microsoft.com/office/drawing/2014/main" id="{78D014F6-B315-4432-AB19-AE819ADFEBBB}"/>
              </a:ext>
            </a:extLst>
          </p:cNvPr>
          <p:cNvSpPr>
            <a:spLocks noGrp="1" noChangeArrowheads="1"/>
          </p:cNvSpPr>
          <p:nvPr>
            <p:ph idx="1"/>
          </p:nvPr>
        </p:nvSpPr>
        <p:spPr>
          <a:xfrm>
            <a:off x="914400" y="1600200"/>
            <a:ext cx="7239000" cy="4114800"/>
          </a:xfrm>
        </p:spPr>
        <p:txBody>
          <a:bodyPr/>
          <a:lstStyle/>
          <a:p>
            <a:pPr eaLnBrk="1" hangingPunct="1"/>
            <a:r>
              <a:rPr lang="en-US" altLang="en-US" dirty="0"/>
              <a:t>Home Equity Loans</a:t>
            </a:r>
          </a:p>
          <a:p>
            <a:pPr lvl="1" eaLnBrk="1" hangingPunct="1"/>
            <a:r>
              <a:rPr lang="en-US" altLang="en-US" dirty="0"/>
              <a:t>If you have equity in your home, you can consolidate your debts with a home equity loan which will replace your unsecured debt with secured debt.  Is it a good idea?</a:t>
            </a:r>
          </a:p>
          <a:p>
            <a:pPr lvl="2" eaLnBrk="1" hangingPunct="1">
              <a:buClr>
                <a:schemeClr val="folHlink"/>
              </a:buClr>
            </a:pPr>
            <a:r>
              <a:rPr lang="en-US" altLang="en-US" dirty="0"/>
              <a:t>That depends:</a:t>
            </a:r>
          </a:p>
          <a:p>
            <a:pPr lvl="3" eaLnBrk="1" hangingPunct="1">
              <a:buClr>
                <a:schemeClr val="folHlink"/>
              </a:buClr>
            </a:pPr>
            <a:r>
              <a:rPr lang="en-US" altLang="en-US" dirty="0"/>
              <a:t>Have you addressed the original problem which got you into debt in the first place?</a:t>
            </a:r>
          </a:p>
          <a:p>
            <a:pPr lvl="3" eaLnBrk="1" hangingPunct="1">
              <a:buClr>
                <a:schemeClr val="folHlink"/>
              </a:buClr>
            </a:pPr>
            <a:r>
              <a:rPr lang="en-US" altLang="en-US" dirty="0"/>
              <a:t>Is your job stable enough so that you could take on additional long-term debt?</a:t>
            </a:r>
          </a:p>
          <a:p>
            <a:pPr lvl="1" eaLnBrk="1" hangingPunct="1"/>
            <a:endParaRPr lang="en-US" alt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439299">
                                            <p:txEl>
                                              <p:pRg st="0" end="0"/>
                                            </p:txEl>
                                          </p:spTgt>
                                        </p:tgtEl>
                                        <p:attrNameLst>
                                          <p:attrName>style.visibility</p:attrName>
                                        </p:attrNameLst>
                                      </p:cBhvr>
                                      <p:to>
                                        <p:strVal val="visible"/>
                                      </p:to>
                                    </p:set>
                                    <p:anim calcmode="lin" valueType="num">
                                      <p:cBhvr additive="base">
                                        <p:cTn id="7" dur="500" fill="hold"/>
                                        <p:tgtEl>
                                          <p:spTgt spid="439299">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439299">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439299">
                                            <p:txEl>
                                              <p:pRg st="1" end="1"/>
                                            </p:txEl>
                                          </p:spTgt>
                                        </p:tgtEl>
                                        <p:attrNameLst>
                                          <p:attrName>style.visibility</p:attrName>
                                        </p:attrNameLst>
                                      </p:cBhvr>
                                      <p:to>
                                        <p:strVal val="visible"/>
                                      </p:to>
                                    </p:set>
                                    <p:anim calcmode="lin" valueType="num">
                                      <p:cBhvr additive="base">
                                        <p:cTn id="13" dur="500" fill="hold"/>
                                        <p:tgtEl>
                                          <p:spTgt spid="439299">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439299">
                                            <p:txEl>
                                              <p:pRg st="1" end="1"/>
                                            </p:txEl>
                                          </p:spTgt>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0"/>
                                  </p:stCondLst>
                                  <p:childTnLst>
                                    <p:set>
                                      <p:cBhvr>
                                        <p:cTn id="16" dur="1" fill="hold">
                                          <p:stCondLst>
                                            <p:cond delay="0"/>
                                          </p:stCondLst>
                                        </p:cTn>
                                        <p:tgtEl>
                                          <p:spTgt spid="439299">
                                            <p:txEl>
                                              <p:pRg st="2" end="2"/>
                                            </p:txEl>
                                          </p:spTgt>
                                        </p:tgtEl>
                                        <p:attrNameLst>
                                          <p:attrName>style.visibility</p:attrName>
                                        </p:attrNameLst>
                                      </p:cBhvr>
                                      <p:to>
                                        <p:strVal val="visible"/>
                                      </p:to>
                                    </p:set>
                                    <p:anim calcmode="lin" valueType="num">
                                      <p:cBhvr additive="base">
                                        <p:cTn id="17" dur="500" fill="hold"/>
                                        <p:tgtEl>
                                          <p:spTgt spid="439299">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439299">
                                            <p:txEl>
                                              <p:pRg st="2" end="2"/>
                                            </p:txEl>
                                          </p:spTgt>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0"/>
                                  </p:stCondLst>
                                  <p:childTnLst>
                                    <p:set>
                                      <p:cBhvr>
                                        <p:cTn id="20" dur="1" fill="hold">
                                          <p:stCondLst>
                                            <p:cond delay="0"/>
                                          </p:stCondLst>
                                        </p:cTn>
                                        <p:tgtEl>
                                          <p:spTgt spid="439299">
                                            <p:txEl>
                                              <p:pRg st="3" end="3"/>
                                            </p:txEl>
                                          </p:spTgt>
                                        </p:tgtEl>
                                        <p:attrNameLst>
                                          <p:attrName>style.visibility</p:attrName>
                                        </p:attrNameLst>
                                      </p:cBhvr>
                                      <p:to>
                                        <p:strVal val="visible"/>
                                      </p:to>
                                    </p:set>
                                    <p:anim calcmode="lin" valueType="num">
                                      <p:cBhvr additive="base">
                                        <p:cTn id="21" dur="500" fill="hold"/>
                                        <p:tgtEl>
                                          <p:spTgt spid="439299">
                                            <p:txEl>
                                              <p:pRg st="3" end="3"/>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439299">
                                            <p:txEl>
                                              <p:pRg st="3" end="3"/>
                                            </p:txEl>
                                          </p:spTgt>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0"/>
                                  </p:stCondLst>
                                  <p:childTnLst>
                                    <p:set>
                                      <p:cBhvr>
                                        <p:cTn id="24" dur="1" fill="hold">
                                          <p:stCondLst>
                                            <p:cond delay="0"/>
                                          </p:stCondLst>
                                        </p:cTn>
                                        <p:tgtEl>
                                          <p:spTgt spid="439299">
                                            <p:txEl>
                                              <p:pRg st="4" end="4"/>
                                            </p:txEl>
                                          </p:spTgt>
                                        </p:tgtEl>
                                        <p:attrNameLst>
                                          <p:attrName>style.visibility</p:attrName>
                                        </p:attrNameLst>
                                      </p:cBhvr>
                                      <p:to>
                                        <p:strVal val="visible"/>
                                      </p:to>
                                    </p:set>
                                    <p:anim calcmode="lin" valueType="num">
                                      <p:cBhvr additive="base">
                                        <p:cTn id="25" dur="500" fill="hold"/>
                                        <p:tgtEl>
                                          <p:spTgt spid="439299">
                                            <p:txEl>
                                              <p:pRg st="4" end="4"/>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439299">
                                            <p:txEl>
                                              <p:pRg st="4" end="4"/>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9299" grpId="0" uiExpand="1" build="p" bldLvl="3" autoUpdateAnimBg="0"/>
    </p:bldLst>
  </p:timing>
</p:sld>
</file>

<file path=ppt/slides/slide2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7890" name="Rectangle 2">
            <a:extLst>
              <a:ext uri="{FF2B5EF4-FFF2-40B4-BE49-F238E27FC236}">
                <a16:creationId xmlns:a16="http://schemas.microsoft.com/office/drawing/2014/main" id="{81C11483-0E86-4287-AB7E-BB46D24D4568}"/>
              </a:ext>
            </a:extLst>
          </p:cNvPr>
          <p:cNvSpPr>
            <a:spLocks noGrp="1" noChangeArrowheads="1"/>
          </p:cNvSpPr>
          <p:nvPr>
            <p:ph type="title"/>
          </p:nvPr>
        </p:nvSpPr>
        <p:spPr>
          <a:xfrm>
            <a:off x="685800" y="533400"/>
            <a:ext cx="7772400" cy="1143000"/>
          </a:xfrm>
        </p:spPr>
        <p:txBody>
          <a:bodyPr/>
          <a:lstStyle/>
          <a:p>
            <a:pPr eaLnBrk="1" hangingPunct="1">
              <a:buClr>
                <a:schemeClr val="folHlink"/>
              </a:buClr>
              <a:buFont typeface="Wingdings" panose="05000000000000000000" pitchFamily="2" charset="2"/>
              <a:buNone/>
            </a:pPr>
            <a:r>
              <a:rPr lang="en-US" altLang="en-US" sz="3200" dirty="0"/>
              <a:t>Home Equity Loans </a:t>
            </a:r>
            <a:r>
              <a:rPr lang="en-US" altLang="en-US" sz="2400" dirty="0"/>
              <a:t>(continued)</a:t>
            </a:r>
          </a:p>
        </p:txBody>
      </p:sp>
      <p:sp>
        <p:nvSpPr>
          <p:cNvPr id="441347" name="Rectangle 3">
            <a:extLst>
              <a:ext uri="{FF2B5EF4-FFF2-40B4-BE49-F238E27FC236}">
                <a16:creationId xmlns:a16="http://schemas.microsoft.com/office/drawing/2014/main" id="{7A477B10-41EF-4B16-85A4-B6344E8582ED}"/>
              </a:ext>
            </a:extLst>
          </p:cNvPr>
          <p:cNvSpPr>
            <a:spLocks noGrp="1" noChangeArrowheads="1"/>
          </p:cNvSpPr>
          <p:nvPr>
            <p:ph idx="1"/>
          </p:nvPr>
        </p:nvSpPr>
        <p:spPr>
          <a:xfrm>
            <a:off x="914400" y="1600200"/>
            <a:ext cx="7315200" cy="4987925"/>
          </a:xfrm>
        </p:spPr>
        <p:txBody>
          <a:bodyPr/>
          <a:lstStyle/>
          <a:p>
            <a:pPr eaLnBrk="1" hangingPunct="1">
              <a:buClr>
                <a:schemeClr val="folHlink"/>
              </a:buClr>
            </a:pPr>
            <a:r>
              <a:rPr lang="en-US" altLang="en-US" sz="2400" dirty="0"/>
              <a:t>Benefits</a:t>
            </a:r>
          </a:p>
          <a:p>
            <a:pPr lvl="1" eaLnBrk="1" hangingPunct="1">
              <a:buClr>
                <a:schemeClr val="folHlink"/>
              </a:buClr>
            </a:pPr>
            <a:r>
              <a:rPr lang="en-US" altLang="en-US" dirty="0"/>
              <a:t>Reduce monthly payments, as rates on secured debt (house) is less than unsecured debt (credit cards)</a:t>
            </a:r>
          </a:p>
          <a:p>
            <a:pPr eaLnBrk="1" hangingPunct="1">
              <a:buClr>
                <a:schemeClr val="folHlink"/>
              </a:buClr>
            </a:pPr>
            <a:r>
              <a:rPr lang="en-US" altLang="en-US" sz="2400" dirty="0"/>
              <a:t>Concerns</a:t>
            </a:r>
          </a:p>
          <a:p>
            <a:pPr lvl="1" eaLnBrk="1" hangingPunct="1">
              <a:buClr>
                <a:schemeClr val="folHlink"/>
              </a:buClr>
            </a:pPr>
            <a:r>
              <a:rPr lang="en-US" altLang="en-US" dirty="0"/>
              <a:t>Interest is no longer tax deductible</a:t>
            </a:r>
          </a:p>
          <a:p>
            <a:pPr lvl="1" eaLnBrk="1" hangingPunct="1">
              <a:buClr>
                <a:schemeClr val="folHlink"/>
              </a:buClr>
            </a:pPr>
            <a:r>
              <a:rPr lang="en-US" altLang="en-US" dirty="0"/>
              <a:t>You may pay more in interest as rates are lower but you spread payments over more years</a:t>
            </a:r>
          </a:p>
          <a:p>
            <a:pPr lvl="1" eaLnBrk="1" hangingPunct="1">
              <a:buClr>
                <a:schemeClr val="folHlink"/>
              </a:buClr>
            </a:pPr>
            <a:r>
              <a:rPr lang="en-US" altLang="en-US" dirty="0"/>
              <a:t>Experience has shown that 80% of those that take out a home equity loan are back to where they were in debt within three years.  </a:t>
            </a:r>
          </a:p>
          <a:p>
            <a:pPr lvl="2" eaLnBrk="1" hangingPunct="1">
              <a:buClr>
                <a:schemeClr val="folHlink"/>
              </a:buClr>
            </a:pPr>
            <a:r>
              <a:rPr lang="en-US" altLang="en-US" dirty="0"/>
              <a:t>The habit hasn’t changed, the spending will continue again, and now they lose </a:t>
            </a:r>
            <a:r>
              <a:rPr lang="en-US" altLang="en-US" b="1" i="1" u="sng" dirty="0"/>
              <a:t>both their credit rating</a:t>
            </a:r>
            <a:r>
              <a:rPr lang="en-US" altLang="en-US" dirty="0"/>
              <a:t> </a:t>
            </a:r>
            <a:r>
              <a:rPr lang="en-US" altLang="en-US" b="1" i="1" u="sng" dirty="0"/>
              <a:t>and their house</a:t>
            </a:r>
            <a:r>
              <a:rPr lang="en-US" altLang="en-US" dirty="0"/>
              <a:t>.</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441347">
                                            <p:txEl>
                                              <p:pRg st="0" end="0"/>
                                            </p:txEl>
                                          </p:spTgt>
                                        </p:tgtEl>
                                        <p:attrNameLst>
                                          <p:attrName>style.visibility</p:attrName>
                                        </p:attrNameLst>
                                      </p:cBhvr>
                                      <p:to>
                                        <p:strVal val="visible"/>
                                      </p:to>
                                    </p:set>
                                    <p:anim calcmode="lin" valueType="num">
                                      <p:cBhvr additive="base">
                                        <p:cTn id="7" dur="500" fill="hold"/>
                                        <p:tgtEl>
                                          <p:spTgt spid="441347">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441347">
                                            <p:txEl>
                                              <p:pRg st="0" end="0"/>
                                            </p:txEl>
                                          </p:spTgt>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441347">
                                            <p:txEl>
                                              <p:pRg st="1" end="1"/>
                                            </p:txEl>
                                          </p:spTgt>
                                        </p:tgtEl>
                                        <p:attrNameLst>
                                          <p:attrName>style.visibility</p:attrName>
                                        </p:attrNameLst>
                                      </p:cBhvr>
                                      <p:to>
                                        <p:strVal val="visible"/>
                                      </p:to>
                                    </p:set>
                                    <p:anim calcmode="lin" valueType="num">
                                      <p:cBhvr additive="base">
                                        <p:cTn id="11" dur="500" fill="hold"/>
                                        <p:tgtEl>
                                          <p:spTgt spid="441347">
                                            <p:txEl>
                                              <p:pRg st="1" end="1"/>
                                            </p:txEl>
                                          </p:spTgt>
                                        </p:tgtEl>
                                        <p:attrNameLst>
                                          <p:attrName>ppt_x</p:attrName>
                                        </p:attrNameLst>
                                      </p:cBhvr>
                                      <p:tavLst>
                                        <p:tav tm="0">
                                          <p:val>
                                            <p:strVal val="0-#ppt_w/2"/>
                                          </p:val>
                                        </p:tav>
                                        <p:tav tm="100000">
                                          <p:val>
                                            <p:strVal val="#ppt_x"/>
                                          </p:val>
                                        </p:tav>
                                      </p:tavLst>
                                    </p:anim>
                                    <p:anim calcmode="lin" valueType="num">
                                      <p:cBhvr additive="base">
                                        <p:cTn id="12" dur="500" fill="hold"/>
                                        <p:tgtEl>
                                          <p:spTgt spid="441347">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3" fill="hold" nodeType="clickPar">
                      <p:stCondLst>
                        <p:cond delay="indefinite"/>
                      </p:stCondLst>
                      <p:childTnLst>
                        <p:par>
                          <p:cTn id="14" fill="hold" nodeType="withGroup">
                            <p:stCondLst>
                              <p:cond delay="0"/>
                            </p:stCondLst>
                            <p:childTnLst>
                              <p:par>
                                <p:cTn id="15" presetID="2" presetClass="entr" presetSubtype="8" fill="hold" grpId="0" nodeType="clickEffect">
                                  <p:stCondLst>
                                    <p:cond delay="0"/>
                                  </p:stCondLst>
                                  <p:childTnLst>
                                    <p:set>
                                      <p:cBhvr>
                                        <p:cTn id="16" dur="1" fill="hold">
                                          <p:stCondLst>
                                            <p:cond delay="0"/>
                                          </p:stCondLst>
                                        </p:cTn>
                                        <p:tgtEl>
                                          <p:spTgt spid="441347">
                                            <p:txEl>
                                              <p:pRg st="2" end="2"/>
                                            </p:txEl>
                                          </p:spTgt>
                                        </p:tgtEl>
                                        <p:attrNameLst>
                                          <p:attrName>style.visibility</p:attrName>
                                        </p:attrNameLst>
                                      </p:cBhvr>
                                      <p:to>
                                        <p:strVal val="visible"/>
                                      </p:to>
                                    </p:set>
                                    <p:anim calcmode="lin" valueType="num">
                                      <p:cBhvr additive="base">
                                        <p:cTn id="17" dur="500" fill="hold"/>
                                        <p:tgtEl>
                                          <p:spTgt spid="441347">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441347">
                                            <p:txEl>
                                              <p:pRg st="2" end="2"/>
                                            </p:txEl>
                                          </p:spTgt>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0"/>
                                  </p:stCondLst>
                                  <p:childTnLst>
                                    <p:set>
                                      <p:cBhvr>
                                        <p:cTn id="20" dur="1" fill="hold">
                                          <p:stCondLst>
                                            <p:cond delay="0"/>
                                          </p:stCondLst>
                                        </p:cTn>
                                        <p:tgtEl>
                                          <p:spTgt spid="441347">
                                            <p:txEl>
                                              <p:pRg st="3" end="3"/>
                                            </p:txEl>
                                          </p:spTgt>
                                        </p:tgtEl>
                                        <p:attrNameLst>
                                          <p:attrName>style.visibility</p:attrName>
                                        </p:attrNameLst>
                                      </p:cBhvr>
                                      <p:to>
                                        <p:strVal val="visible"/>
                                      </p:to>
                                    </p:set>
                                    <p:anim calcmode="lin" valueType="num">
                                      <p:cBhvr additive="base">
                                        <p:cTn id="21" dur="500" fill="hold"/>
                                        <p:tgtEl>
                                          <p:spTgt spid="441347">
                                            <p:txEl>
                                              <p:pRg st="3" end="3"/>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441347">
                                            <p:txEl>
                                              <p:pRg st="3" end="3"/>
                                            </p:txEl>
                                          </p:spTgt>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0"/>
                                  </p:stCondLst>
                                  <p:childTnLst>
                                    <p:set>
                                      <p:cBhvr>
                                        <p:cTn id="24" dur="1" fill="hold">
                                          <p:stCondLst>
                                            <p:cond delay="0"/>
                                          </p:stCondLst>
                                        </p:cTn>
                                        <p:tgtEl>
                                          <p:spTgt spid="441347">
                                            <p:txEl>
                                              <p:pRg st="4" end="4"/>
                                            </p:txEl>
                                          </p:spTgt>
                                        </p:tgtEl>
                                        <p:attrNameLst>
                                          <p:attrName>style.visibility</p:attrName>
                                        </p:attrNameLst>
                                      </p:cBhvr>
                                      <p:to>
                                        <p:strVal val="visible"/>
                                      </p:to>
                                    </p:set>
                                    <p:anim calcmode="lin" valueType="num">
                                      <p:cBhvr additive="base">
                                        <p:cTn id="25" dur="500" fill="hold"/>
                                        <p:tgtEl>
                                          <p:spTgt spid="441347">
                                            <p:txEl>
                                              <p:pRg st="4" end="4"/>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441347">
                                            <p:txEl>
                                              <p:pRg st="4" end="4"/>
                                            </p:txEl>
                                          </p:spTgt>
                                        </p:tgtEl>
                                        <p:attrNameLst>
                                          <p:attrName>ppt_y</p:attrName>
                                        </p:attrNameLst>
                                      </p:cBhvr>
                                      <p:tavLst>
                                        <p:tav tm="0">
                                          <p:val>
                                            <p:strVal val="#ppt_y"/>
                                          </p:val>
                                        </p:tav>
                                        <p:tav tm="100000">
                                          <p:val>
                                            <p:strVal val="#ppt_y"/>
                                          </p:val>
                                        </p:tav>
                                      </p:tavLst>
                                    </p:anim>
                                  </p:childTnLst>
                                </p:cTn>
                              </p:par>
                              <p:par>
                                <p:cTn id="27" presetID="2" presetClass="entr" presetSubtype="8" fill="hold" grpId="0" nodeType="withEffect">
                                  <p:stCondLst>
                                    <p:cond delay="0"/>
                                  </p:stCondLst>
                                  <p:childTnLst>
                                    <p:set>
                                      <p:cBhvr>
                                        <p:cTn id="28" dur="1" fill="hold">
                                          <p:stCondLst>
                                            <p:cond delay="0"/>
                                          </p:stCondLst>
                                        </p:cTn>
                                        <p:tgtEl>
                                          <p:spTgt spid="441347">
                                            <p:txEl>
                                              <p:pRg st="5" end="5"/>
                                            </p:txEl>
                                          </p:spTgt>
                                        </p:tgtEl>
                                        <p:attrNameLst>
                                          <p:attrName>style.visibility</p:attrName>
                                        </p:attrNameLst>
                                      </p:cBhvr>
                                      <p:to>
                                        <p:strVal val="visible"/>
                                      </p:to>
                                    </p:set>
                                    <p:anim calcmode="lin" valueType="num">
                                      <p:cBhvr additive="base">
                                        <p:cTn id="29" dur="500" fill="hold"/>
                                        <p:tgtEl>
                                          <p:spTgt spid="441347">
                                            <p:txEl>
                                              <p:pRg st="5" end="5"/>
                                            </p:txEl>
                                          </p:spTgt>
                                        </p:tgtEl>
                                        <p:attrNameLst>
                                          <p:attrName>ppt_x</p:attrName>
                                        </p:attrNameLst>
                                      </p:cBhvr>
                                      <p:tavLst>
                                        <p:tav tm="0">
                                          <p:val>
                                            <p:strVal val="0-#ppt_w/2"/>
                                          </p:val>
                                        </p:tav>
                                        <p:tav tm="100000">
                                          <p:val>
                                            <p:strVal val="#ppt_x"/>
                                          </p:val>
                                        </p:tav>
                                      </p:tavLst>
                                    </p:anim>
                                    <p:anim calcmode="lin" valueType="num">
                                      <p:cBhvr additive="base">
                                        <p:cTn id="30" dur="500" fill="hold"/>
                                        <p:tgtEl>
                                          <p:spTgt spid="441347">
                                            <p:txEl>
                                              <p:pRg st="5" end="5"/>
                                            </p:txEl>
                                          </p:spTgt>
                                        </p:tgtEl>
                                        <p:attrNameLst>
                                          <p:attrName>ppt_y</p:attrName>
                                        </p:attrNameLst>
                                      </p:cBhvr>
                                      <p:tavLst>
                                        <p:tav tm="0">
                                          <p:val>
                                            <p:strVal val="#ppt_y"/>
                                          </p:val>
                                        </p:tav>
                                        <p:tav tm="100000">
                                          <p:val>
                                            <p:strVal val="#ppt_y"/>
                                          </p:val>
                                        </p:tav>
                                      </p:tavLst>
                                    </p:anim>
                                  </p:childTnLst>
                                </p:cTn>
                              </p:par>
                              <p:par>
                                <p:cTn id="31" presetID="2" presetClass="entr" presetSubtype="8" fill="hold" grpId="0" nodeType="withEffect">
                                  <p:stCondLst>
                                    <p:cond delay="0"/>
                                  </p:stCondLst>
                                  <p:childTnLst>
                                    <p:set>
                                      <p:cBhvr>
                                        <p:cTn id="32" dur="1" fill="hold">
                                          <p:stCondLst>
                                            <p:cond delay="0"/>
                                          </p:stCondLst>
                                        </p:cTn>
                                        <p:tgtEl>
                                          <p:spTgt spid="441347">
                                            <p:txEl>
                                              <p:pRg st="6" end="6"/>
                                            </p:txEl>
                                          </p:spTgt>
                                        </p:tgtEl>
                                        <p:attrNameLst>
                                          <p:attrName>style.visibility</p:attrName>
                                        </p:attrNameLst>
                                      </p:cBhvr>
                                      <p:to>
                                        <p:strVal val="visible"/>
                                      </p:to>
                                    </p:set>
                                    <p:anim calcmode="lin" valueType="num">
                                      <p:cBhvr additive="base">
                                        <p:cTn id="33" dur="500" fill="hold"/>
                                        <p:tgtEl>
                                          <p:spTgt spid="441347">
                                            <p:txEl>
                                              <p:pRg st="6" end="6"/>
                                            </p:txEl>
                                          </p:spTgt>
                                        </p:tgtEl>
                                        <p:attrNameLst>
                                          <p:attrName>ppt_x</p:attrName>
                                        </p:attrNameLst>
                                      </p:cBhvr>
                                      <p:tavLst>
                                        <p:tav tm="0">
                                          <p:val>
                                            <p:strVal val="0-#ppt_w/2"/>
                                          </p:val>
                                        </p:tav>
                                        <p:tav tm="100000">
                                          <p:val>
                                            <p:strVal val="#ppt_x"/>
                                          </p:val>
                                        </p:tav>
                                      </p:tavLst>
                                    </p:anim>
                                    <p:anim calcmode="lin" valueType="num">
                                      <p:cBhvr additive="base">
                                        <p:cTn id="34" dur="500" fill="hold"/>
                                        <p:tgtEl>
                                          <p:spTgt spid="441347">
                                            <p:txEl>
                                              <p:pRg st="6" end="6"/>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1347" grpId="0" uiExpand="1" build="p" autoUpdateAnimBg="0"/>
    </p:bldLst>
  </p:timing>
</p:sld>
</file>

<file path=ppt/slides/slide2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8914" name="Rectangle 2">
            <a:extLst>
              <a:ext uri="{FF2B5EF4-FFF2-40B4-BE49-F238E27FC236}">
                <a16:creationId xmlns:a16="http://schemas.microsoft.com/office/drawing/2014/main" id="{7FE35CAF-3FCC-44F5-8CF8-360EE468711A}"/>
              </a:ext>
            </a:extLst>
          </p:cNvPr>
          <p:cNvSpPr>
            <a:spLocks noGrp="1" noChangeArrowheads="1"/>
          </p:cNvSpPr>
          <p:nvPr>
            <p:ph type="title"/>
          </p:nvPr>
        </p:nvSpPr>
        <p:spPr>
          <a:xfrm>
            <a:off x="0" y="685800"/>
            <a:ext cx="9144000" cy="914400"/>
          </a:xfrm>
        </p:spPr>
        <p:txBody>
          <a:bodyPr/>
          <a:lstStyle/>
          <a:p>
            <a:pPr eaLnBrk="1" hangingPunct="1"/>
            <a:r>
              <a:rPr lang="en-US" altLang="en-US" dirty="0"/>
              <a:t>Counseling: Credit Counseling Agencies</a:t>
            </a:r>
          </a:p>
        </p:txBody>
      </p:sp>
      <p:sp>
        <p:nvSpPr>
          <p:cNvPr id="442371" name="Rectangle 3">
            <a:extLst>
              <a:ext uri="{FF2B5EF4-FFF2-40B4-BE49-F238E27FC236}">
                <a16:creationId xmlns:a16="http://schemas.microsoft.com/office/drawing/2014/main" id="{6198DAB0-0276-4550-9A91-DF91B77DD8DF}"/>
              </a:ext>
            </a:extLst>
          </p:cNvPr>
          <p:cNvSpPr>
            <a:spLocks noGrp="1" noChangeArrowheads="1"/>
          </p:cNvSpPr>
          <p:nvPr>
            <p:ph idx="1"/>
          </p:nvPr>
        </p:nvSpPr>
        <p:spPr>
          <a:xfrm>
            <a:off x="914400" y="1600200"/>
            <a:ext cx="7315200" cy="5257800"/>
          </a:xfrm>
        </p:spPr>
        <p:txBody>
          <a:bodyPr/>
          <a:lstStyle/>
          <a:p>
            <a:pPr eaLnBrk="1" hangingPunct="1"/>
            <a:r>
              <a:rPr lang="en-US" altLang="en-US" dirty="0"/>
              <a:t>Counseling Strategies:  Credit Counseling Agencies (CCAs)</a:t>
            </a:r>
          </a:p>
          <a:p>
            <a:pPr lvl="1" eaLnBrk="1" hangingPunct="1"/>
            <a:r>
              <a:rPr lang="en-US" altLang="en-US" dirty="0"/>
              <a:t>If you are too far in debt, you can get help 3 places</a:t>
            </a:r>
          </a:p>
          <a:p>
            <a:pPr lvl="2" eaLnBrk="1" hangingPunct="1"/>
            <a:r>
              <a:rPr lang="en-US" altLang="en-US" dirty="0"/>
              <a:t>1. Non-profit credit counseling agencies (consolidation)</a:t>
            </a:r>
          </a:p>
          <a:p>
            <a:pPr lvl="2" eaLnBrk="1" hangingPunct="1"/>
            <a:r>
              <a:rPr lang="en-US" altLang="en-US" dirty="0"/>
              <a:t>2. For-profit credit counseling agencies (debt consolidation and negotiation).  Be careful here!</a:t>
            </a:r>
          </a:p>
          <a:p>
            <a:pPr lvl="2" eaLnBrk="1" hangingPunct="1"/>
            <a:r>
              <a:rPr lang="en-US" altLang="en-US" dirty="0"/>
              <a:t>3. Legal help--Bankruptcy</a:t>
            </a:r>
          </a:p>
          <a:p>
            <a:pPr lvl="1" eaLnBrk="1" hangingPunct="1"/>
            <a:r>
              <a:rPr lang="en-US" altLang="en-US" dirty="0"/>
              <a:t>Regardless of your choice, check the company out with the Better Business Bureau before you commit to anything</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442371">
                                            <p:txEl>
                                              <p:pRg st="0" end="0"/>
                                            </p:txEl>
                                          </p:spTgt>
                                        </p:tgtEl>
                                        <p:attrNameLst>
                                          <p:attrName>style.visibility</p:attrName>
                                        </p:attrNameLst>
                                      </p:cBhvr>
                                      <p:to>
                                        <p:strVal val="visible"/>
                                      </p:to>
                                    </p:set>
                                    <p:anim calcmode="lin" valueType="num">
                                      <p:cBhvr additive="base">
                                        <p:cTn id="7" dur="500" fill="hold"/>
                                        <p:tgtEl>
                                          <p:spTgt spid="442371">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442371">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442371">
                                            <p:txEl>
                                              <p:pRg st="1" end="1"/>
                                            </p:txEl>
                                          </p:spTgt>
                                        </p:tgtEl>
                                        <p:attrNameLst>
                                          <p:attrName>style.visibility</p:attrName>
                                        </p:attrNameLst>
                                      </p:cBhvr>
                                      <p:to>
                                        <p:strVal val="visible"/>
                                      </p:to>
                                    </p:set>
                                    <p:anim calcmode="lin" valueType="num">
                                      <p:cBhvr additive="base">
                                        <p:cTn id="13" dur="500" fill="hold"/>
                                        <p:tgtEl>
                                          <p:spTgt spid="442371">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442371">
                                            <p:txEl>
                                              <p:pRg st="1" end="1"/>
                                            </p:txEl>
                                          </p:spTgt>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0"/>
                                  </p:stCondLst>
                                  <p:childTnLst>
                                    <p:set>
                                      <p:cBhvr>
                                        <p:cTn id="16" dur="1" fill="hold">
                                          <p:stCondLst>
                                            <p:cond delay="0"/>
                                          </p:stCondLst>
                                        </p:cTn>
                                        <p:tgtEl>
                                          <p:spTgt spid="442371">
                                            <p:txEl>
                                              <p:pRg st="2" end="2"/>
                                            </p:txEl>
                                          </p:spTgt>
                                        </p:tgtEl>
                                        <p:attrNameLst>
                                          <p:attrName>style.visibility</p:attrName>
                                        </p:attrNameLst>
                                      </p:cBhvr>
                                      <p:to>
                                        <p:strVal val="visible"/>
                                      </p:to>
                                    </p:set>
                                    <p:anim calcmode="lin" valueType="num">
                                      <p:cBhvr additive="base">
                                        <p:cTn id="17" dur="500" fill="hold"/>
                                        <p:tgtEl>
                                          <p:spTgt spid="442371">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442371">
                                            <p:txEl>
                                              <p:pRg st="2" end="2"/>
                                            </p:txEl>
                                          </p:spTgt>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0"/>
                                  </p:stCondLst>
                                  <p:childTnLst>
                                    <p:set>
                                      <p:cBhvr>
                                        <p:cTn id="20" dur="1" fill="hold">
                                          <p:stCondLst>
                                            <p:cond delay="0"/>
                                          </p:stCondLst>
                                        </p:cTn>
                                        <p:tgtEl>
                                          <p:spTgt spid="442371">
                                            <p:txEl>
                                              <p:pRg st="3" end="3"/>
                                            </p:txEl>
                                          </p:spTgt>
                                        </p:tgtEl>
                                        <p:attrNameLst>
                                          <p:attrName>style.visibility</p:attrName>
                                        </p:attrNameLst>
                                      </p:cBhvr>
                                      <p:to>
                                        <p:strVal val="visible"/>
                                      </p:to>
                                    </p:set>
                                    <p:anim calcmode="lin" valueType="num">
                                      <p:cBhvr additive="base">
                                        <p:cTn id="21" dur="500" fill="hold"/>
                                        <p:tgtEl>
                                          <p:spTgt spid="442371">
                                            <p:txEl>
                                              <p:pRg st="3" end="3"/>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442371">
                                            <p:txEl>
                                              <p:pRg st="3" end="3"/>
                                            </p:txEl>
                                          </p:spTgt>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0"/>
                                  </p:stCondLst>
                                  <p:childTnLst>
                                    <p:set>
                                      <p:cBhvr>
                                        <p:cTn id="24" dur="1" fill="hold">
                                          <p:stCondLst>
                                            <p:cond delay="0"/>
                                          </p:stCondLst>
                                        </p:cTn>
                                        <p:tgtEl>
                                          <p:spTgt spid="442371">
                                            <p:txEl>
                                              <p:pRg st="4" end="4"/>
                                            </p:txEl>
                                          </p:spTgt>
                                        </p:tgtEl>
                                        <p:attrNameLst>
                                          <p:attrName>style.visibility</p:attrName>
                                        </p:attrNameLst>
                                      </p:cBhvr>
                                      <p:to>
                                        <p:strVal val="visible"/>
                                      </p:to>
                                    </p:set>
                                    <p:anim calcmode="lin" valueType="num">
                                      <p:cBhvr additive="base">
                                        <p:cTn id="25" dur="500" fill="hold"/>
                                        <p:tgtEl>
                                          <p:spTgt spid="442371">
                                            <p:txEl>
                                              <p:pRg st="4" end="4"/>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442371">
                                            <p:txEl>
                                              <p:pRg st="4" end="4"/>
                                            </p:txEl>
                                          </p:spTgt>
                                        </p:tgtEl>
                                        <p:attrNameLst>
                                          <p:attrName>ppt_y</p:attrName>
                                        </p:attrNameLst>
                                      </p:cBhvr>
                                      <p:tavLst>
                                        <p:tav tm="0">
                                          <p:val>
                                            <p:strVal val="#ppt_y"/>
                                          </p:val>
                                        </p:tav>
                                        <p:tav tm="100000">
                                          <p:val>
                                            <p:strVal val="#ppt_y"/>
                                          </p:val>
                                        </p:tav>
                                      </p:tavLst>
                                    </p:anim>
                                  </p:childTnLst>
                                </p:cTn>
                              </p:par>
                              <p:par>
                                <p:cTn id="27" presetID="2" presetClass="entr" presetSubtype="8" fill="hold" grpId="0" nodeType="withEffect">
                                  <p:stCondLst>
                                    <p:cond delay="0"/>
                                  </p:stCondLst>
                                  <p:childTnLst>
                                    <p:set>
                                      <p:cBhvr>
                                        <p:cTn id="28" dur="1" fill="hold">
                                          <p:stCondLst>
                                            <p:cond delay="0"/>
                                          </p:stCondLst>
                                        </p:cTn>
                                        <p:tgtEl>
                                          <p:spTgt spid="442371">
                                            <p:txEl>
                                              <p:pRg st="5" end="5"/>
                                            </p:txEl>
                                          </p:spTgt>
                                        </p:tgtEl>
                                        <p:attrNameLst>
                                          <p:attrName>style.visibility</p:attrName>
                                        </p:attrNameLst>
                                      </p:cBhvr>
                                      <p:to>
                                        <p:strVal val="visible"/>
                                      </p:to>
                                    </p:set>
                                    <p:anim calcmode="lin" valueType="num">
                                      <p:cBhvr additive="base">
                                        <p:cTn id="29" dur="500" fill="hold"/>
                                        <p:tgtEl>
                                          <p:spTgt spid="442371">
                                            <p:txEl>
                                              <p:pRg st="5" end="5"/>
                                            </p:txEl>
                                          </p:spTgt>
                                        </p:tgtEl>
                                        <p:attrNameLst>
                                          <p:attrName>ppt_x</p:attrName>
                                        </p:attrNameLst>
                                      </p:cBhvr>
                                      <p:tavLst>
                                        <p:tav tm="0">
                                          <p:val>
                                            <p:strVal val="0-#ppt_w/2"/>
                                          </p:val>
                                        </p:tav>
                                        <p:tav tm="100000">
                                          <p:val>
                                            <p:strVal val="#ppt_x"/>
                                          </p:val>
                                        </p:tav>
                                      </p:tavLst>
                                    </p:anim>
                                    <p:anim calcmode="lin" valueType="num">
                                      <p:cBhvr additive="base">
                                        <p:cTn id="30" dur="500" fill="hold"/>
                                        <p:tgtEl>
                                          <p:spTgt spid="442371">
                                            <p:txEl>
                                              <p:pRg st="5" end="5"/>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2371" grpId="0" uiExpand="1" build="p" autoUpdateAnimBg="0"/>
    </p:bldLst>
  </p:timing>
</p:sld>
</file>

<file path=ppt/slides/slide2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9938" name="Rectangle 2">
            <a:extLst>
              <a:ext uri="{FF2B5EF4-FFF2-40B4-BE49-F238E27FC236}">
                <a16:creationId xmlns:a16="http://schemas.microsoft.com/office/drawing/2014/main" id="{FDD2C350-C237-4617-B1A5-5B26757991D3}"/>
              </a:ext>
            </a:extLst>
          </p:cNvPr>
          <p:cNvSpPr>
            <a:spLocks noGrp="1" noChangeArrowheads="1"/>
          </p:cNvSpPr>
          <p:nvPr>
            <p:ph type="title"/>
          </p:nvPr>
        </p:nvSpPr>
        <p:spPr>
          <a:xfrm>
            <a:off x="685800" y="533400"/>
            <a:ext cx="7772400" cy="1143000"/>
          </a:xfrm>
        </p:spPr>
        <p:txBody>
          <a:bodyPr/>
          <a:lstStyle/>
          <a:p>
            <a:pPr eaLnBrk="1" hangingPunct="1"/>
            <a:r>
              <a:rPr lang="en-US" altLang="en-US" dirty="0"/>
              <a:t>a. Counseling: Non-profit CCAs</a:t>
            </a:r>
          </a:p>
        </p:txBody>
      </p:sp>
      <p:sp>
        <p:nvSpPr>
          <p:cNvPr id="443395" name="Rectangle 3">
            <a:extLst>
              <a:ext uri="{FF2B5EF4-FFF2-40B4-BE49-F238E27FC236}">
                <a16:creationId xmlns:a16="http://schemas.microsoft.com/office/drawing/2014/main" id="{4D13670C-DF93-4D16-95BF-14435E422B0B}"/>
              </a:ext>
            </a:extLst>
          </p:cNvPr>
          <p:cNvSpPr>
            <a:spLocks noGrp="1" noChangeArrowheads="1"/>
          </p:cNvSpPr>
          <p:nvPr>
            <p:ph idx="1"/>
          </p:nvPr>
        </p:nvSpPr>
        <p:spPr>
          <a:xfrm>
            <a:off x="914400" y="1600200"/>
            <a:ext cx="7315200" cy="5257800"/>
          </a:xfrm>
        </p:spPr>
        <p:txBody>
          <a:bodyPr/>
          <a:lstStyle/>
          <a:p>
            <a:pPr eaLnBrk="1" hangingPunct="1"/>
            <a:r>
              <a:rPr lang="en-US" altLang="en-US" dirty="0"/>
              <a:t>What are non-profit CCAs?</a:t>
            </a:r>
          </a:p>
          <a:p>
            <a:pPr lvl="1" eaLnBrk="1" hangingPunct="1"/>
            <a:r>
              <a:rPr lang="en-US" altLang="en-US" dirty="0"/>
              <a:t>Agencies set up specifically to help people reduce the credit-card debt load in their lives.</a:t>
            </a:r>
          </a:p>
          <a:p>
            <a:pPr eaLnBrk="1" hangingPunct="1"/>
            <a:r>
              <a:rPr lang="en-US" altLang="en-US" sz="2400" dirty="0"/>
              <a:t>What do they cost?</a:t>
            </a:r>
          </a:p>
          <a:p>
            <a:pPr lvl="1" eaLnBrk="1" hangingPunct="1"/>
            <a:r>
              <a:rPr lang="en-US" altLang="en-US" dirty="0"/>
              <a:t>Generally, $15-20 for setup and $12 per month </a:t>
            </a:r>
          </a:p>
          <a:p>
            <a:pPr eaLnBrk="1" hangingPunct="1"/>
            <a:r>
              <a:rPr lang="en-US" altLang="en-US" sz="2400" dirty="0"/>
              <a:t>How do they work?</a:t>
            </a:r>
          </a:p>
          <a:p>
            <a:pPr lvl="1" eaLnBrk="1" hangingPunct="1"/>
            <a:r>
              <a:rPr lang="en-US" altLang="en-US" dirty="0"/>
              <a:t>They have arrangements with many of the credit companies are reimbursed 10% of the money you pay to the credit card companies </a:t>
            </a:r>
          </a:p>
          <a:p>
            <a:pPr eaLnBrk="1" hangingPunct="1"/>
            <a:r>
              <a:rPr lang="en-US" altLang="en-US" sz="2400" dirty="0"/>
              <a:t>Where can I find them?</a:t>
            </a:r>
          </a:p>
          <a:p>
            <a:pPr lvl="1" eaLnBrk="1" hangingPunct="1"/>
            <a:r>
              <a:rPr lang="en-US" altLang="en-US" dirty="0"/>
              <a:t>Call the National Foundation for Credit Counseling (800-388-2227)  </a:t>
            </a:r>
          </a:p>
          <a:p>
            <a:pPr lvl="1" eaLnBrk="1" hangingPunct="1"/>
            <a:endParaRPr lang="en-US" altLang="en-US" dirty="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443395">
                                            <p:txEl>
                                              <p:pRg st="0" end="0"/>
                                            </p:txEl>
                                          </p:spTgt>
                                        </p:tgtEl>
                                        <p:attrNameLst>
                                          <p:attrName>style.visibility</p:attrName>
                                        </p:attrNameLst>
                                      </p:cBhvr>
                                      <p:to>
                                        <p:strVal val="visible"/>
                                      </p:to>
                                    </p:set>
                                    <p:anim calcmode="lin" valueType="num">
                                      <p:cBhvr additive="base">
                                        <p:cTn id="7" dur="500" fill="hold"/>
                                        <p:tgtEl>
                                          <p:spTgt spid="443395">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443395">
                                            <p:txEl>
                                              <p:pRg st="0" end="0"/>
                                            </p:txEl>
                                          </p:spTgt>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443395">
                                            <p:txEl>
                                              <p:pRg st="1" end="1"/>
                                            </p:txEl>
                                          </p:spTgt>
                                        </p:tgtEl>
                                        <p:attrNameLst>
                                          <p:attrName>style.visibility</p:attrName>
                                        </p:attrNameLst>
                                      </p:cBhvr>
                                      <p:to>
                                        <p:strVal val="visible"/>
                                      </p:to>
                                    </p:set>
                                    <p:anim calcmode="lin" valueType="num">
                                      <p:cBhvr additive="base">
                                        <p:cTn id="11" dur="500" fill="hold"/>
                                        <p:tgtEl>
                                          <p:spTgt spid="443395">
                                            <p:txEl>
                                              <p:pRg st="1" end="1"/>
                                            </p:txEl>
                                          </p:spTgt>
                                        </p:tgtEl>
                                        <p:attrNameLst>
                                          <p:attrName>ppt_x</p:attrName>
                                        </p:attrNameLst>
                                      </p:cBhvr>
                                      <p:tavLst>
                                        <p:tav tm="0">
                                          <p:val>
                                            <p:strVal val="0-#ppt_w/2"/>
                                          </p:val>
                                        </p:tav>
                                        <p:tav tm="100000">
                                          <p:val>
                                            <p:strVal val="#ppt_x"/>
                                          </p:val>
                                        </p:tav>
                                      </p:tavLst>
                                    </p:anim>
                                    <p:anim calcmode="lin" valueType="num">
                                      <p:cBhvr additive="base">
                                        <p:cTn id="12" dur="500" fill="hold"/>
                                        <p:tgtEl>
                                          <p:spTgt spid="443395">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8" fill="hold" grpId="0" nodeType="clickEffect">
                                  <p:stCondLst>
                                    <p:cond delay="0"/>
                                  </p:stCondLst>
                                  <p:childTnLst>
                                    <p:set>
                                      <p:cBhvr>
                                        <p:cTn id="16" dur="1" fill="hold">
                                          <p:stCondLst>
                                            <p:cond delay="0"/>
                                          </p:stCondLst>
                                        </p:cTn>
                                        <p:tgtEl>
                                          <p:spTgt spid="443395">
                                            <p:txEl>
                                              <p:pRg st="2" end="2"/>
                                            </p:txEl>
                                          </p:spTgt>
                                        </p:tgtEl>
                                        <p:attrNameLst>
                                          <p:attrName>style.visibility</p:attrName>
                                        </p:attrNameLst>
                                      </p:cBhvr>
                                      <p:to>
                                        <p:strVal val="visible"/>
                                      </p:to>
                                    </p:set>
                                    <p:anim calcmode="lin" valueType="num">
                                      <p:cBhvr additive="base">
                                        <p:cTn id="17" dur="500" fill="hold"/>
                                        <p:tgtEl>
                                          <p:spTgt spid="443395">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443395">
                                            <p:txEl>
                                              <p:pRg st="2" end="2"/>
                                            </p:txEl>
                                          </p:spTgt>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0"/>
                                  </p:stCondLst>
                                  <p:childTnLst>
                                    <p:set>
                                      <p:cBhvr>
                                        <p:cTn id="20" dur="1" fill="hold">
                                          <p:stCondLst>
                                            <p:cond delay="0"/>
                                          </p:stCondLst>
                                        </p:cTn>
                                        <p:tgtEl>
                                          <p:spTgt spid="443395">
                                            <p:txEl>
                                              <p:pRg st="3" end="3"/>
                                            </p:txEl>
                                          </p:spTgt>
                                        </p:tgtEl>
                                        <p:attrNameLst>
                                          <p:attrName>style.visibility</p:attrName>
                                        </p:attrNameLst>
                                      </p:cBhvr>
                                      <p:to>
                                        <p:strVal val="visible"/>
                                      </p:to>
                                    </p:set>
                                    <p:anim calcmode="lin" valueType="num">
                                      <p:cBhvr additive="base">
                                        <p:cTn id="21" dur="500" fill="hold"/>
                                        <p:tgtEl>
                                          <p:spTgt spid="443395">
                                            <p:txEl>
                                              <p:pRg st="3" end="3"/>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443395">
                                            <p:txEl>
                                              <p:pRg st="3" end="3"/>
                                            </p:txEl>
                                          </p:spTgt>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0"/>
                                  </p:stCondLst>
                                  <p:childTnLst>
                                    <p:set>
                                      <p:cBhvr>
                                        <p:cTn id="24" dur="1" fill="hold">
                                          <p:stCondLst>
                                            <p:cond delay="0"/>
                                          </p:stCondLst>
                                        </p:cTn>
                                        <p:tgtEl>
                                          <p:spTgt spid="443395">
                                            <p:txEl>
                                              <p:pRg st="4" end="4"/>
                                            </p:txEl>
                                          </p:spTgt>
                                        </p:tgtEl>
                                        <p:attrNameLst>
                                          <p:attrName>style.visibility</p:attrName>
                                        </p:attrNameLst>
                                      </p:cBhvr>
                                      <p:to>
                                        <p:strVal val="visible"/>
                                      </p:to>
                                    </p:set>
                                    <p:anim calcmode="lin" valueType="num">
                                      <p:cBhvr additive="base">
                                        <p:cTn id="25" dur="500" fill="hold"/>
                                        <p:tgtEl>
                                          <p:spTgt spid="443395">
                                            <p:txEl>
                                              <p:pRg st="4" end="4"/>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443395">
                                            <p:txEl>
                                              <p:pRg st="4" end="4"/>
                                            </p:txEl>
                                          </p:spTgt>
                                        </p:tgtEl>
                                        <p:attrNameLst>
                                          <p:attrName>ppt_y</p:attrName>
                                        </p:attrNameLst>
                                      </p:cBhvr>
                                      <p:tavLst>
                                        <p:tav tm="0">
                                          <p:val>
                                            <p:strVal val="#ppt_y"/>
                                          </p:val>
                                        </p:tav>
                                        <p:tav tm="100000">
                                          <p:val>
                                            <p:strVal val="#ppt_y"/>
                                          </p:val>
                                        </p:tav>
                                      </p:tavLst>
                                    </p:anim>
                                  </p:childTnLst>
                                </p:cTn>
                              </p:par>
                              <p:par>
                                <p:cTn id="27" presetID="2" presetClass="entr" presetSubtype="8" fill="hold" grpId="0" nodeType="withEffect">
                                  <p:stCondLst>
                                    <p:cond delay="0"/>
                                  </p:stCondLst>
                                  <p:childTnLst>
                                    <p:set>
                                      <p:cBhvr>
                                        <p:cTn id="28" dur="1" fill="hold">
                                          <p:stCondLst>
                                            <p:cond delay="0"/>
                                          </p:stCondLst>
                                        </p:cTn>
                                        <p:tgtEl>
                                          <p:spTgt spid="443395">
                                            <p:txEl>
                                              <p:pRg st="5" end="5"/>
                                            </p:txEl>
                                          </p:spTgt>
                                        </p:tgtEl>
                                        <p:attrNameLst>
                                          <p:attrName>style.visibility</p:attrName>
                                        </p:attrNameLst>
                                      </p:cBhvr>
                                      <p:to>
                                        <p:strVal val="visible"/>
                                      </p:to>
                                    </p:set>
                                    <p:anim calcmode="lin" valueType="num">
                                      <p:cBhvr additive="base">
                                        <p:cTn id="29" dur="500" fill="hold"/>
                                        <p:tgtEl>
                                          <p:spTgt spid="443395">
                                            <p:txEl>
                                              <p:pRg st="5" end="5"/>
                                            </p:txEl>
                                          </p:spTgt>
                                        </p:tgtEl>
                                        <p:attrNameLst>
                                          <p:attrName>ppt_x</p:attrName>
                                        </p:attrNameLst>
                                      </p:cBhvr>
                                      <p:tavLst>
                                        <p:tav tm="0">
                                          <p:val>
                                            <p:strVal val="0-#ppt_w/2"/>
                                          </p:val>
                                        </p:tav>
                                        <p:tav tm="100000">
                                          <p:val>
                                            <p:strVal val="#ppt_x"/>
                                          </p:val>
                                        </p:tav>
                                      </p:tavLst>
                                    </p:anim>
                                    <p:anim calcmode="lin" valueType="num">
                                      <p:cBhvr additive="base">
                                        <p:cTn id="30" dur="500" fill="hold"/>
                                        <p:tgtEl>
                                          <p:spTgt spid="443395">
                                            <p:txEl>
                                              <p:pRg st="5" end="5"/>
                                            </p:txEl>
                                          </p:spTgt>
                                        </p:tgtEl>
                                        <p:attrNameLst>
                                          <p:attrName>ppt_y</p:attrName>
                                        </p:attrNameLst>
                                      </p:cBhvr>
                                      <p:tavLst>
                                        <p:tav tm="0">
                                          <p:val>
                                            <p:strVal val="#ppt_y"/>
                                          </p:val>
                                        </p:tav>
                                        <p:tav tm="100000">
                                          <p:val>
                                            <p:strVal val="#ppt_y"/>
                                          </p:val>
                                        </p:tav>
                                      </p:tavLst>
                                    </p:anim>
                                  </p:childTnLst>
                                </p:cTn>
                              </p:par>
                              <p:par>
                                <p:cTn id="31" presetID="2" presetClass="entr" presetSubtype="8" fill="hold" grpId="0" nodeType="withEffect">
                                  <p:stCondLst>
                                    <p:cond delay="0"/>
                                  </p:stCondLst>
                                  <p:childTnLst>
                                    <p:set>
                                      <p:cBhvr>
                                        <p:cTn id="32" dur="1" fill="hold">
                                          <p:stCondLst>
                                            <p:cond delay="0"/>
                                          </p:stCondLst>
                                        </p:cTn>
                                        <p:tgtEl>
                                          <p:spTgt spid="443395">
                                            <p:txEl>
                                              <p:pRg st="6" end="6"/>
                                            </p:txEl>
                                          </p:spTgt>
                                        </p:tgtEl>
                                        <p:attrNameLst>
                                          <p:attrName>style.visibility</p:attrName>
                                        </p:attrNameLst>
                                      </p:cBhvr>
                                      <p:to>
                                        <p:strVal val="visible"/>
                                      </p:to>
                                    </p:set>
                                    <p:anim calcmode="lin" valueType="num">
                                      <p:cBhvr additive="base">
                                        <p:cTn id="33" dur="500" fill="hold"/>
                                        <p:tgtEl>
                                          <p:spTgt spid="443395">
                                            <p:txEl>
                                              <p:pRg st="6" end="6"/>
                                            </p:txEl>
                                          </p:spTgt>
                                        </p:tgtEl>
                                        <p:attrNameLst>
                                          <p:attrName>ppt_x</p:attrName>
                                        </p:attrNameLst>
                                      </p:cBhvr>
                                      <p:tavLst>
                                        <p:tav tm="0">
                                          <p:val>
                                            <p:strVal val="0-#ppt_w/2"/>
                                          </p:val>
                                        </p:tav>
                                        <p:tav tm="100000">
                                          <p:val>
                                            <p:strVal val="#ppt_x"/>
                                          </p:val>
                                        </p:tav>
                                      </p:tavLst>
                                    </p:anim>
                                    <p:anim calcmode="lin" valueType="num">
                                      <p:cBhvr additive="base">
                                        <p:cTn id="34" dur="500" fill="hold"/>
                                        <p:tgtEl>
                                          <p:spTgt spid="443395">
                                            <p:txEl>
                                              <p:pRg st="6" end="6"/>
                                            </p:txEl>
                                          </p:spTgt>
                                        </p:tgtEl>
                                        <p:attrNameLst>
                                          <p:attrName>ppt_y</p:attrName>
                                        </p:attrNameLst>
                                      </p:cBhvr>
                                      <p:tavLst>
                                        <p:tav tm="0">
                                          <p:val>
                                            <p:strVal val="#ppt_y"/>
                                          </p:val>
                                        </p:tav>
                                        <p:tav tm="100000">
                                          <p:val>
                                            <p:strVal val="#ppt_y"/>
                                          </p:val>
                                        </p:tav>
                                      </p:tavLst>
                                    </p:anim>
                                  </p:childTnLst>
                                </p:cTn>
                              </p:par>
                              <p:par>
                                <p:cTn id="35" presetID="2" presetClass="entr" presetSubtype="8" fill="hold" grpId="0" nodeType="withEffect">
                                  <p:stCondLst>
                                    <p:cond delay="0"/>
                                  </p:stCondLst>
                                  <p:childTnLst>
                                    <p:set>
                                      <p:cBhvr>
                                        <p:cTn id="36" dur="1" fill="hold">
                                          <p:stCondLst>
                                            <p:cond delay="0"/>
                                          </p:stCondLst>
                                        </p:cTn>
                                        <p:tgtEl>
                                          <p:spTgt spid="443395">
                                            <p:txEl>
                                              <p:pRg st="7" end="7"/>
                                            </p:txEl>
                                          </p:spTgt>
                                        </p:tgtEl>
                                        <p:attrNameLst>
                                          <p:attrName>style.visibility</p:attrName>
                                        </p:attrNameLst>
                                      </p:cBhvr>
                                      <p:to>
                                        <p:strVal val="visible"/>
                                      </p:to>
                                    </p:set>
                                    <p:anim calcmode="lin" valueType="num">
                                      <p:cBhvr additive="base">
                                        <p:cTn id="37" dur="500" fill="hold"/>
                                        <p:tgtEl>
                                          <p:spTgt spid="443395">
                                            <p:txEl>
                                              <p:pRg st="7" end="7"/>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443395">
                                            <p:txEl>
                                              <p:pRg st="7" end="7"/>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3395" grpId="0" uiExpand="1" build="p" autoUpdateAnimBg="0"/>
    </p:bldLst>
  </p:timing>
</p:sld>
</file>

<file path=ppt/slides/slide2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1986" name="Rectangle 2">
            <a:extLst>
              <a:ext uri="{FF2B5EF4-FFF2-40B4-BE49-F238E27FC236}">
                <a16:creationId xmlns:a16="http://schemas.microsoft.com/office/drawing/2014/main" id="{CBEF9285-9407-434F-89F3-65F62FD64441}"/>
              </a:ext>
            </a:extLst>
          </p:cNvPr>
          <p:cNvSpPr>
            <a:spLocks noGrp="1" noChangeArrowheads="1"/>
          </p:cNvSpPr>
          <p:nvPr>
            <p:ph type="title"/>
          </p:nvPr>
        </p:nvSpPr>
        <p:spPr/>
        <p:txBody>
          <a:bodyPr/>
          <a:lstStyle/>
          <a:p>
            <a:pPr eaLnBrk="1" hangingPunct="1"/>
            <a:r>
              <a:rPr lang="en-US" altLang="en-US"/>
              <a:t>Counseling: Non-profit CCAs</a:t>
            </a:r>
            <a:r>
              <a:rPr lang="en-US" altLang="en-US" sz="4000"/>
              <a:t> </a:t>
            </a:r>
            <a:r>
              <a:rPr lang="en-US" altLang="en-US" sz="2000"/>
              <a:t>(continued)</a:t>
            </a:r>
          </a:p>
        </p:txBody>
      </p:sp>
      <p:sp>
        <p:nvSpPr>
          <p:cNvPr id="445443" name="Rectangle 3">
            <a:extLst>
              <a:ext uri="{FF2B5EF4-FFF2-40B4-BE49-F238E27FC236}">
                <a16:creationId xmlns:a16="http://schemas.microsoft.com/office/drawing/2014/main" id="{BA3BA42C-C447-4077-B32F-F3C6251121D8}"/>
              </a:ext>
            </a:extLst>
          </p:cNvPr>
          <p:cNvSpPr>
            <a:spLocks noGrp="1" noChangeArrowheads="1"/>
          </p:cNvSpPr>
          <p:nvPr>
            <p:ph idx="1"/>
          </p:nvPr>
        </p:nvSpPr>
        <p:spPr>
          <a:xfrm>
            <a:off x="914400" y="1600200"/>
            <a:ext cx="7315200" cy="4911725"/>
          </a:xfrm>
        </p:spPr>
        <p:txBody>
          <a:bodyPr/>
          <a:lstStyle/>
          <a:p>
            <a:pPr eaLnBrk="1" hangingPunct="1">
              <a:lnSpc>
                <a:spcPct val="90000"/>
              </a:lnSpc>
            </a:pPr>
            <a:r>
              <a:rPr lang="en-US" altLang="en-US" sz="2400"/>
              <a:t>Questions to ask non-profit agencies?</a:t>
            </a:r>
          </a:p>
          <a:p>
            <a:pPr lvl="1" eaLnBrk="1" hangingPunct="1">
              <a:lnSpc>
                <a:spcPct val="90000"/>
              </a:lnSpc>
            </a:pPr>
            <a:r>
              <a:rPr lang="en-US" altLang="en-US"/>
              <a:t>What is your tax ID?  Are you licensed?</a:t>
            </a:r>
          </a:p>
          <a:p>
            <a:pPr lvl="1" eaLnBrk="1" hangingPunct="1">
              <a:lnSpc>
                <a:spcPct val="90000"/>
              </a:lnSpc>
            </a:pPr>
            <a:r>
              <a:rPr lang="en-US" altLang="en-US"/>
              <a:t>Are they members of the National Foundation of Consumer Credit (NFCC)?</a:t>
            </a:r>
          </a:p>
          <a:p>
            <a:pPr lvl="1" eaLnBrk="1" hangingPunct="1">
              <a:lnSpc>
                <a:spcPct val="90000"/>
              </a:lnSpc>
            </a:pPr>
            <a:r>
              <a:rPr lang="en-US" altLang="en-US"/>
              <a:t>Are they accredited through the Council on Accreditation?</a:t>
            </a:r>
          </a:p>
          <a:p>
            <a:pPr lvl="1" eaLnBrk="1" hangingPunct="1">
              <a:lnSpc>
                <a:spcPct val="90000"/>
              </a:lnSpc>
            </a:pPr>
            <a:r>
              <a:rPr lang="en-US" altLang="en-US"/>
              <a:t>Are their counselors certified by the NFCC?</a:t>
            </a:r>
          </a:p>
          <a:p>
            <a:pPr lvl="1" eaLnBrk="1" hangingPunct="1">
              <a:lnSpc>
                <a:spcPct val="90000"/>
              </a:lnSpc>
            </a:pPr>
            <a:r>
              <a:rPr lang="en-US" altLang="en-US"/>
              <a:t>What is the monthly management fee?  Is it tax deductible?</a:t>
            </a:r>
          </a:p>
          <a:p>
            <a:pPr lvl="1" eaLnBrk="1" hangingPunct="1">
              <a:lnSpc>
                <a:spcPct val="90000"/>
              </a:lnSpc>
            </a:pPr>
            <a:r>
              <a:rPr lang="en-US" altLang="en-US"/>
              <a:t>How long will I be in your program?  (it should never be longer than 5 years)</a:t>
            </a:r>
          </a:p>
          <a:p>
            <a:pPr lvl="1" eaLnBrk="1" hangingPunct="1">
              <a:lnSpc>
                <a:spcPct val="90000"/>
              </a:lnSpc>
            </a:pPr>
            <a:r>
              <a:rPr lang="en-US" altLang="en-US"/>
              <a:t>How much will I be paying each month? (generally, it is taken from a checking or savings account)</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445443">
                                            <p:txEl>
                                              <p:pRg st="0" end="0"/>
                                            </p:txEl>
                                          </p:spTgt>
                                        </p:tgtEl>
                                        <p:attrNameLst>
                                          <p:attrName>style.visibility</p:attrName>
                                        </p:attrNameLst>
                                      </p:cBhvr>
                                      <p:to>
                                        <p:strVal val="visible"/>
                                      </p:to>
                                    </p:set>
                                    <p:anim calcmode="lin" valueType="num">
                                      <p:cBhvr additive="base">
                                        <p:cTn id="7" dur="500" fill="hold"/>
                                        <p:tgtEl>
                                          <p:spTgt spid="44544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44544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445443">
                                            <p:txEl>
                                              <p:pRg st="1" end="1"/>
                                            </p:txEl>
                                          </p:spTgt>
                                        </p:tgtEl>
                                        <p:attrNameLst>
                                          <p:attrName>style.visibility</p:attrName>
                                        </p:attrNameLst>
                                      </p:cBhvr>
                                      <p:to>
                                        <p:strVal val="visible"/>
                                      </p:to>
                                    </p:set>
                                    <p:anim calcmode="lin" valueType="num">
                                      <p:cBhvr additive="base">
                                        <p:cTn id="13" dur="500" fill="hold"/>
                                        <p:tgtEl>
                                          <p:spTgt spid="445443">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445443">
                                            <p:txEl>
                                              <p:pRg st="1" end="1"/>
                                            </p:txEl>
                                          </p:spTgt>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0"/>
                                  </p:stCondLst>
                                  <p:childTnLst>
                                    <p:set>
                                      <p:cBhvr>
                                        <p:cTn id="16" dur="1" fill="hold">
                                          <p:stCondLst>
                                            <p:cond delay="0"/>
                                          </p:stCondLst>
                                        </p:cTn>
                                        <p:tgtEl>
                                          <p:spTgt spid="445443">
                                            <p:txEl>
                                              <p:pRg st="2" end="2"/>
                                            </p:txEl>
                                          </p:spTgt>
                                        </p:tgtEl>
                                        <p:attrNameLst>
                                          <p:attrName>style.visibility</p:attrName>
                                        </p:attrNameLst>
                                      </p:cBhvr>
                                      <p:to>
                                        <p:strVal val="visible"/>
                                      </p:to>
                                    </p:set>
                                    <p:anim calcmode="lin" valueType="num">
                                      <p:cBhvr additive="base">
                                        <p:cTn id="17" dur="500" fill="hold"/>
                                        <p:tgtEl>
                                          <p:spTgt spid="445443">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445443">
                                            <p:txEl>
                                              <p:pRg st="2" end="2"/>
                                            </p:txEl>
                                          </p:spTgt>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0"/>
                                  </p:stCondLst>
                                  <p:childTnLst>
                                    <p:set>
                                      <p:cBhvr>
                                        <p:cTn id="20" dur="1" fill="hold">
                                          <p:stCondLst>
                                            <p:cond delay="0"/>
                                          </p:stCondLst>
                                        </p:cTn>
                                        <p:tgtEl>
                                          <p:spTgt spid="445443">
                                            <p:txEl>
                                              <p:pRg st="3" end="3"/>
                                            </p:txEl>
                                          </p:spTgt>
                                        </p:tgtEl>
                                        <p:attrNameLst>
                                          <p:attrName>style.visibility</p:attrName>
                                        </p:attrNameLst>
                                      </p:cBhvr>
                                      <p:to>
                                        <p:strVal val="visible"/>
                                      </p:to>
                                    </p:set>
                                    <p:anim calcmode="lin" valueType="num">
                                      <p:cBhvr additive="base">
                                        <p:cTn id="21" dur="500" fill="hold"/>
                                        <p:tgtEl>
                                          <p:spTgt spid="445443">
                                            <p:txEl>
                                              <p:pRg st="3" end="3"/>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445443">
                                            <p:txEl>
                                              <p:pRg st="3" end="3"/>
                                            </p:txEl>
                                          </p:spTgt>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0"/>
                                  </p:stCondLst>
                                  <p:childTnLst>
                                    <p:set>
                                      <p:cBhvr>
                                        <p:cTn id="24" dur="1" fill="hold">
                                          <p:stCondLst>
                                            <p:cond delay="0"/>
                                          </p:stCondLst>
                                        </p:cTn>
                                        <p:tgtEl>
                                          <p:spTgt spid="445443">
                                            <p:txEl>
                                              <p:pRg st="4" end="4"/>
                                            </p:txEl>
                                          </p:spTgt>
                                        </p:tgtEl>
                                        <p:attrNameLst>
                                          <p:attrName>style.visibility</p:attrName>
                                        </p:attrNameLst>
                                      </p:cBhvr>
                                      <p:to>
                                        <p:strVal val="visible"/>
                                      </p:to>
                                    </p:set>
                                    <p:anim calcmode="lin" valueType="num">
                                      <p:cBhvr additive="base">
                                        <p:cTn id="25" dur="500" fill="hold"/>
                                        <p:tgtEl>
                                          <p:spTgt spid="445443">
                                            <p:txEl>
                                              <p:pRg st="4" end="4"/>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445443">
                                            <p:txEl>
                                              <p:pRg st="4" end="4"/>
                                            </p:txEl>
                                          </p:spTgt>
                                        </p:tgtEl>
                                        <p:attrNameLst>
                                          <p:attrName>ppt_y</p:attrName>
                                        </p:attrNameLst>
                                      </p:cBhvr>
                                      <p:tavLst>
                                        <p:tav tm="0">
                                          <p:val>
                                            <p:strVal val="#ppt_y"/>
                                          </p:val>
                                        </p:tav>
                                        <p:tav tm="100000">
                                          <p:val>
                                            <p:strVal val="#ppt_y"/>
                                          </p:val>
                                        </p:tav>
                                      </p:tavLst>
                                    </p:anim>
                                  </p:childTnLst>
                                </p:cTn>
                              </p:par>
                              <p:par>
                                <p:cTn id="27" presetID="2" presetClass="entr" presetSubtype="8" fill="hold" grpId="0" nodeType="withEffect">
                                  <p:stCondLst>
                                    <p:cond delay="0"/>
                                  </p:stCondLst>
                                  <p:childTnLst>
                                    <p:set>
                                      <p:cBhvr>
                                        <p:cTn id="28" dur="1" fill="hold">
                                          <p:stCondLst>
                                            <p:cond delay="0"/>
                                          </p:stCondLst>
                                        </p:cTn>
                                        <p:tgtEl>
                                          <p:spTgt spid="445443">
                                            <p:txEl>
                                              <p:pRg st="5" end="5"/>
                                            </p:txEl>
                                          </p:spTgt>
                                        </p:tgtEl>
                                        <p:attrNameLst>
                                          <p:attrName>style.visibility</p:attrName>
                                        </p:attrNameLst>
                                      </p:cBhvr>
                                      <p:to>
                                        <p:strVal val="visible"/>
                                      </p:to>
                                    </p:set>
                                    <p:anim calcmode="lin" valueType="num">
                                      <p:cBhvr additive="base">
                                        <p:cTn id="29" dur="500" fill="hold"/>
                                        <p:tgtEl>
                                          <p:spTgt spid="445443">
                                            <p:txEl>
                                              <p:pRg st="5" end="5"/>
                                            </p:txEl>
                                          </p:spTgt>
                                        </p:tgtEl>
                                        <p:attrNameLst>
                                          <p:attrName>ppt_x</p:attrName>
                                        </p:attrNameLst>
                                      </p:cBhvr>
                                      <p:tavLst>
                                        <p:tav tm="0">
                                          <p:val>
                                            <p:strVal val="0-#ppt_w/2"/>
                                          </p:val>
                                        </p:tav>
                                        <p:tav tm="100000">
                                          <p:val>
                                            <p:strVal val="#ppt_x"/>
                                          </p:val>
                                        </p:tav>
                                      </p:tavLst>
                                    </p:anim>
                                    <p:anim calcmode="lin" valueType="num">
                                      <p:cBhvr additive="base">
                                        <p:cTn id="30" dur="500" fill="hold"/>
                                        <p:tgtEl>
                                          <p:spTgt spid="445443">
                                            <p:txEl>
                                              <p:pRg st="5" end="5"/>
                                            </p:txEl>
                                          </p:spTgt>
                                        </p:tgtEl>
                                        <p:attrNameLst>
                                          <p:attrName>ppt_y</p:attrName>
                                        </p:attrNameLst>
                                      </p:cBhvr>
                                      <p:tavLst>
                                        <p:tav tm="0">
                                          <p:val>
                                            <p:strVal val="#ppt_y"/>
                                          </p:val>
                                        </p:tav>
                                        <p:tav tm="100000">
                                          <p:val>
                                            <p:strVal val="#ppt_y"/>
                                          </p:val>
                                        </p:tav>
                                      </p:tavLst>
                                    </p:anim>
                                  </p:childTnLst>
                                </p:cTn>
                              </p:par>
                              <p:par>
                                <p:cTn id="31" presetID="2" presetClass="entr" presetSubtype="8" fill="hold" grpId="0" nodeType="withEffect">
                                  <p:stCondLst>
                                    <p:cond delay="0"/>
                                  </p:stCondLst>
                                  <p:childTnLst>
                                    <p:set>
                                      <p:cBhvr>
                                        <p:cTn id="32" dur="1" fill="hold">
                                          <p:stCondLst>
                                            <p:cond delay="0"/>
                                          </p:stCondLst>
                                        </p:cTn>
                                        <p:tgtEl>
                                          <p:spTgt spid="445443">
                                            <p:txEl>
                                              <p:pRg st="6" end="6"/>
                                            </p:txEl>
                                          </p:spTgt>
                                        </p:tgtEl>
                                        <p:attrNameLst>
                                          <p:attrName>style.visibility</p:attrName>
                                        </p:attrNameLst>
                                      </p:cBhvr>
                                      <p:to>
                                        <p:strVal val="visible"/>
                                      </p:to>
                                    </p:set>
                                    <p:anim calcmode="lin" valueType="num">
                                      <p:cBhvr additive="base">
                                        <p:cTn id="33" dur="500" fill="hold"/>
                                        <p:tgtEl>
                                          <p:spTgt spid="445443">
                                            <p:txEl>
                                              <p:pRg st="6" end="6"/>
                                            </p:txEl>
                                          </p:spTgt>
                                        </p:tgtEl>
                                        <p:attrNameLst>
                                          <p:attrName>ppt_x</p:attrName>
                                        </p:attrNameLst>
                                      </p:cBhvr>
                                      <p:tavLst>
                                        <p:tav tm="0">
                                          <p:val>
                                            <p:strVal val="0-#ppt_w/2"/>
                                          </p:val>
                                        </p:tav>
                                        <p:tav tm="100000">
                                          <p:val>
                                            <p:strVal val="#ppt_x"/>
                                          </p:val>
                                        </p:tav>
                                      </p:tavLst>
                                    </p:anim>
                                    <p:anim calcmode="lin" valueType="num">
                                      <p:cBhvr additive="base">
                                        <p:cTn id="34" dur="500" fill="hold"/>
                                        <p:tgtEl>
                                          <p:spTgt spid="445443">
                                            <p:txEl>
                                              <p:pRg st="6" end="6"/>
                                            </p:txEl>
                                          </p:spTgt>
                                        </p:tgtEl>
                                        <p:attrNameLst>
                                          <p:attrName>ppt_y</p:attrName>
                                        </p:attrNameLst>
                                      </p:cBhvr>
                                      <p:tavLst>
                                        <p:tav tm="0">
                                          <p:val>
                                            <p:strVal val="#ppt_y"/>
                                          </p:val>
                                        </p:tav>
                                        <p:tav tm="100000">
                                          <p:val>
                                            <p:strVal val="#ppt_y"/>
                                          </p:val>
                                        </p:tav>
                                      </p:tavLst>
                                    </p:anim>
                                  </p:childTnLst>
                                </p:cTn>
                              </p:par>
                              <p:par>
                                <p:cTn id="35" presetID="2" presetClass="entr" presetSubtype="8" fill="hold" grpId="0" nodeType="withEffect">
                                  <p:stCondLst>
                                    <p:cond delay="0"/>
                                  </p:stCondLst>
                                  <p:childTnLst>
                                    <p:set>
                                      <p:cBhvr>
                                        <p:cTn id="36" dur="1" fill="hold">
                                          <p:stCondLst>
                                            <p:cond delay="0"/>
                                          </p:stCondLst>
                                        </p:cTn>
                                        <p:tgtEl>
                                          <p:spTgt spid="445443">
                                            <p:txEl>
                                              <p:pRg st="7" end="7"/>
                                            </p:txEl>
                                          </p:spTgt>
                                        </p:tgtEl>
                                        <p:attrNameLst>
                                          <p:attrName>style.visibility</p:attrName>
                                        </p:attrNameLst>
                                      </p:cBhvr>
                                      <p:to>
                                        <p:strVal val="visible"/>
                                      </p:to>
                                    </p:set>
                                    <p:anim calcmode="lin" valueType="num">
                                      <p:cBhvr additive="base">
                                        <p:cTn id="37" dur="500" fill="hold"/>
                                        <p:tgtEl>
                                          <p:spTgt spid="445443">
                                            <p:txEl>
                                              <p:pRg st="7" end="7"/>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445443">
                                            <p:txEl>
                                              <p:pRg st="7" end="7"/>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5443" grpId="0" uiExpand="1" build="p" autoUpdateAnimBg="0"/>
    </p:bldLst>
  </p:timing>
</p:sld>
</file>

<file path=ppt/slides/slide2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3010" name="Rectangle 2">
            <a:extLst>
              <a:ext uri="{FF2B5EF4-FFF2-40B4-BE49-F238E27FC236}">
                <a16:creationId xmlns:a16="http://schemas.microsoft.com/office/drawing/2014/main" id="{68E4160C-B6D6-475C-B359-D689D070FDF8}"/>
              </a:ext>
            </a:extLst>
          </p:cNvPr>
          <p:cNvSpPr>
            <a:spLocks noGrp="1" noChangeArrowheads="1"/>
          </p:cNvSpPr>
          <p:nvPr>
            <p:ph type="title"/>
          </p:nvPr>
        </p:nvSpPr>
        <p:spPr>
          <a:xfrm>
            <a:off x="419100" y="741363"/>
            <a:ext cx="8305800" cy="858837"/>
          </a:xfrm>
        </p:spPr>
        <p:txBody>
          <a:bodyPr/>
          <a:lstStyle/>
          <a:p>
            <a:pPr eaLnBrk="1" hangingPunct="1"/>
            <a:r>
              <a:rPr lang="en-US" altLang="en-US" dirty="0"/>
              <a:t>b. Counseling: For-profit CCAs</a:t>
            </a:r>
          </a:p>
        </p:txBody>
      </p:sp>
      <p:sp>
        <p:nvSpPr>
          <p:cNvPr id="446467" name="Rectangle 3">
            <a:extLst>
              <a:ext uri="{FF2B5EF4-FFF2-40B4-BE49-F238E27FC236}">
                <a16:creationId xmlns:a16="http://schemas.microsoft.com/office/drawing/2014/main" id="{E11B42DC-95B7-4B18-9A2F-FB8075F11FBC}"/>
              </a:ext>
            </a:extLst>
          </p:cNvPr>
          <p:cNvSpPr>
            <a:spLocks noGrp="1" noChangeArrowheads="1"/>
          </p:cNvSpPr>
          <p:nvPr>
            <p:ph idx="1"/>
          </p:nvPr>
        </p:nvSpPr>
        <p:spPr>
          <a:xfrm>
            <a:off x="914400" y="1600200"/>
            <a:ext cx="7239000" cy="5216525"/>
          </a:xfrm>
        </p:spPr>
        <p:txBody>
          <a:bodyPr/>
          <a:lstStyle/>
          <a:p>
            <a:pPr eaLnBrk="1" hangingPunct="1"/>
            <a:r>
              <a:rPr lang="en-US" altLang="en-US" dirty="0"/>
              <a:t>What are For-profit CCA?</a:t>
            </a:r>
          </a:p>
          <a:p>
            <a:pPr lvl="2" eaLnBrk="1" hangingPunct="1"/>
            <a:r>
              <a:rPr lang="en-US" altLang="en-US" dirty="0"/>
              <a:t>Companies whose goal is to make money through helping people get out of debt</a:t>
            </a:r>
          </a:p>
          <a:p>
            <a:pPr lvl="1" eaLnBrk="1" hangingPunct="1"/>
            <a:r>
              <a:rPr lang="en-US" altLang="en-US" dirty="0"/>
              <a:t>How do they work?</a:t>
            </a:r>
          </a:p>
          <a:p>
            <a:pPr lvl="2" eaLnBrk="1" hangingPunct="1"/>
            <a:r>
              <a:rPr lang="en-US" altLang="en-US" dirty="0"/>
              <a:t>Consolidate debt into a single loan with a lower rate. Get homeowners into a interest-only home loan and use the excess cash to pay down debt. </a:t>
            </a:r>
          </a:p>
          <a:p>
            <a:pPr lvl="3" eaLnBrk="1" hangingPunct="1"/>
            <a:r>
              <a:rPr lang="en-US" altLang="en-US" dirty="0"/>
              <a:t>Work with creditors to reduce the interest rate of certain types of loans, especially credit cards.  </a:t>
            </a:r>
          </a:p>
          <a:p>
            <a:pPr lvl="3" eaLnBrk="1" hangingPunct="1"/>
            <a:r>
              <a:rPr lang="en-US" altLang="en-US" dirty="0"/>
              <a:t>They get rebates, make money on loan origination and fees, and/or charge retainer fees upfront</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446467">
                                            <p:txEl>
                                              <p:pRg st="0" end="0"/>
                                            </p:txEl>
                                          </p:spTgt>
                                        </p:tgtEl>
                                        <p:attrNameLst>
                                          <p:attrName>style.visibility</p:attrName>
                                        </p:attrNameLst>
                                      </p:cBhvr>
                                      <p:to>
                                        <p:strVal val="visible"/>
                                      </p:to>
                                    </p:set>
                                    <p:anim calcmode="lin" valueType="num">
                                      <p:cBhvr additive="base">
                                        <p:cTn id="7" dur="500" fill="hold"/>
                                        <p:tgtEl>
                                          <p:spTgt spid="446467">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446467">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446467">
                                            <p:txEl>
                                              <p:pRg st="1" end="1"/>
                                            </p:txEl>
                                          </p:spTgt>
                                        </p:tgtEl>
                                        <p:attrNameLst>
                                          <p:attrName>style.visibility</p:attrName>
                                        </p:attrNameLst>
                                      </p:cBhvr>
                                      <p:to>
                                        <p:strVal val="visible"/>
                                      </p:to>
                                    </p:set>
                                    <p:anim calcmode="lin" valueType="num">
                                      <p:cBhvr additive="base">
                                        <p:cTn id="13" dur="500" fill="hold"/>
                                        <p:tgtEl>
                                          <p:spTgt spid="446467">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446467">
                                            <p:txEl>
                                              <p:pRg st="1" end="1"/>
                                            </p:txEl>
                                          </p:spTgt>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0"/>
                                  </p:stCondLst>
                                  <p:childTnLst>
                                    <p:set>
                                      <p:cBhvr>
                                        <p:cTn id="16" dur="1" fill="hold">
                                          <p:stCondLst>
                                            <p:cond delay="0"/>
                                          </p:stCondLst>
                                        </p:cTn>
                                        <p:tgtEl>
                                          <p:spTgt spid="446467">
                                            <p:txEl>
                                              <p:pRg st="2" end="2"/>
                                            </p:txEl>
                                          </p:spTgt>
                                        </p:tgtEl>
                                        <p:attrNameLst>
                                          <p:attrName>style.visibility</p:attrName>
                                        </p:attrNameLst>
                                      </p:cBhvr>
                                      <p:to>
                                        <p:strVal val="visible"/>
                                      </p:to>
                                    </p:set>
                                    <p:anim calcmode="lin" valueType="num">
                                      <p:cBhvr additive="base">
                                        <p:cTn id="17" dur="500" fill="hold"/>
                                        <p:tgtEl>
                                          <p:spTgt spid="446467">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446467">
                                            <p:txEl>
                                              <p:pRg st="2" end="2"/>
                                            </p:txEl>
                                          </p:spTgt>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0"/>
                                  </p:stCondLst>
                                  <p:childTnLst>
                                    <p:set>
                                      <p:cBhvr>
                                        <p:cTn id="20" dur="1" fill="hold">
                                          <p:stCondLst>
                                            <p:cond delay="0"/>
                                          </p:stCondLst>
                                        </p:cTn>
                                        <p:tgtEl>
                                          <p:spTgt spid="446467">
                                            <p:txEl>
                                              <p:pRg st="3" end="3"/>
                                            </p:txEl>
                                          </p:spTgt>
                                        </p:tgtEl>
                                        <p:attrNameLst>
                                          <p:attrName>style.visibility</p:attrName>
                                        </p:attrNameLst>
                                      </p:cBhvr>
                                      <p:to>
                                        <p:strVal val="visible"/>
                                      </p:to>
                                    </p:set>
                                    <p:anim calcmode="lin" valueType="num">
                                      <p:cBhvr additive="base">
                                        <p:cTn id="21" dur="500" fill="hold"/>
                                        <p:tgtEl>
                                          <p:spTgt spid="446467">
                                            <p:txEl>
                                              <p:pRg st="3" end="3"/>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446467">
                                            <p:txEl>
                                              <p:pRg st="3" end="3"/>
                                            </p:txEl>
                                          </p:spTgt>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0"/>
                                  </p:stCondLst>
                                  <p:childTnLst>
                                    <p:set>
                                      <p:cBhvr>
                                        <p:cTn id="24" dur="1" fill="hold">
                                          <p:stCondLst>
                                            <p:cond delay="0"/>
                                          </p:stCondLst>
                                        </p:cTn>
                                        <p:tgtEl>
                                          <p:spTgt spid="446467">
                                            <p:txEl>
                                              <p:pRg st="4" end="4"/>
                                            </p:txEl>
                                          </p:spTgt>
                                        </p:tgtEl>
                                        <p:attrNameLst>
                                          <p:attrName>style.visibility</p:attrName>
                                        </p:attrNameLst>
                                      </p:cBhvr>
                                      <p:to>
                                        <p:strVal val="visible"/>
                                      </p:to>
                                    </p:set>
                                    <p:anim calcmode="lin" valueType="num">
                                      <p:cBhvr additive="base">
                                        <p:cTn id="25" dur="500" fill="hold"/>
                                        <p:tgtEl>
                                          <p:spTgt spid="446467">
                                            <p:txEl>
                                              <p:pRg st="4" end="4"/>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446467">
                                            <p:txEl>
                                              <p:pRg st="4" end="4"/>
                                            </p:txEl>
                                          </p:spTgt>
                                        </p:tgtEl>
                                        <p:attrNameLst>
                                          <p:attrName>ppt_y</p:attrName>
                                        </p:attrNameLst>
                                      </p:cBhvr>
                                      <p:tavLst>
                                        <p:tav tm="0">
                                          <p:val>
                                            <p:strVal val="#ppt_y"/>
                                          </p:val>
                                        </p:tav>
                                        <p:tav tm="100000">
                                          <p:val>
                                            <p:strVal val="#ppt_y"/>
                                          </p:val>
                                        </p:tav>
                                      </p:tavLst>
                                    </p:anim>
                                  </p:childTnLst>
                                </p:cTn>
                              </p:par>
                              <p:par>
                                <p:cTn id="27" presetID="2" presetClass="entr" presetSubtype="8" fill="hold" grpId="0" nodeType="withEffect">
                                  <p:stCondLst>
                                    <p:cond delay="0"/>
                                  </p:stCondLst>
                                  <p:childTnLst>
                                    <p:set>
                                      <p:cBhvr>
                                        <p:cTn id="28" dur="1" fill="hold">
                                          <p:stCondLst>
                                            <p:cond delay="0"/>
                                          </p:stCondLst>
                                        </p:cTn>
                                        <p:tgtEl>
                                          <p:spTgt spid="446467">
                                            <p:txEl>
                                              <p:pRg st="5" end="5"/>
                                            </p:txEl>
                                          </p:spTgt>
                                        </p:tgtEl>
                                        <p:attrNameLst>
                                          <p:attrName>style.visibility</p:attrName>
                                        </p:attrNameLst>
                                      </p:cBhvr>
                                      <p:to>
                                        <p:strVal val="visible"/>
                                      </p:to>
                                    </p:set>
                                    <p:anim calcmode="lin" valueType="num">
                                      <p:cBhvr additive="base">
                                        <p:cTn id="29" dur="500" fill="hold"/>
                                        <p:tgtEl>
                                          <p:spTgt spid="446467">
                                            <p:txEl>
                                              <p:pRg st="5" end="5"/>
                                            </p:txEl>
                                          </p:spTgt>
                                        </p:tgtEl>
                                        <p:attrNameLst>
                                          <p:attrName>ppt_x</p:attrName>
                                        </p:attrNameLst>
                                      </p:cBhvr>
                                      <p:tavLst>
                                        <p:tav tm="0">
                                          <p:val>
                                            <p:strVal val="0-#ppt_w/2"/>
                                          </p:val>
                                        </p:tav>
                                        <p:tav tm="100000">
                                          <p:val>
                                            <p:strVal val="#ppt_x"/>
                                          </p:val>
                                        </p:tav>
                                      </p:tavLst>
                                    </p:anim>
                                    <p:anim calcmode="lin" valueType="num">
                                      <p:cBhvr additive="base">
                                        <p:cTn id="30" dur="500" fill="hold"/>
                                        <p:tgtEl>
                                          <p:spTgt spid="446467">
                                            <p:txEl>
                                              <p:pRg st="5" end="5"/>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6467" grpId="0" uiExpand="1" build="p" bldLvl="2" autoUpdateAnimBg="0"/>
    </p:bldLst>
  </p:timing>
</p:sld>
</file>

<file path=ppt/slides/slide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266" name="Rectangle 2">
            <a:extLst>
              <a:ext uri="{FF2B5EF4-FFF2-40B4-BE49-F238E27FC236}">
                <a16:creationId xmlns:a16="http://schemas.microsoft.com/office/drawing/2014/main" id="{F02AAB1C-7762-4356-9884-9F89B123B3AF}"/>
              </a:ext>
            </a:extLst>
          </p:cNvPr>
          <p:cNvSpPr>
            <a:spLocks noGrp="1" noChangeArrowheads="1"/>
          </p:cNvSpPr>
          <p:nvPr>
            <p:ph type="title"/>
          </p:nvPr>
        </p:nvSpPr>
        <p:spPr/>
        <p:txBody>
          <a:bodyPr/>
          <a:lstStyle/>
          <a:p>
            <a:pPr eaLnBrk="1" hangingPunct="1">
              <a:buFont typeface="Wingdings" panose="05000000000000000000" pitchFamily="2" charset="2"/>
              <a:buNone/>
            </a:pPr>
            <a:r>
              <a:rPr lang="en-US" altLang="en-US"/>
              <a:t>Your Personal Financial Plan</a:t>
            </a:r>
          </a:p>
        </p:txBody>
      </p:sp>
      <p:sp>
        <p:nvSpPr>
          <p:cNvPr id="6148" name="Rectangle 3">
            <a:extLst>
              <a:ext uri="{FF2B5EF4-FFF2-40B4-BE49-F238E27FC236}">
                <a16:creationId xmlns:a16="http://schemas.microsoft.com/office/drawing/2014/main" id="{462787C3-5688-4C46-B880-B48DC2105BC1}"/>
              </a:ext>
            </a:extLst>
          </p:cNvPr>
          <p:cNvSpPr>
            <a:spLocks noGrp="1" noChangeArrowheads="1"/>
          </p:cNvSpPr>
          <p:nvPr>
            <p:ph idx="1"/>
          </p:nvPr>
        </p:nvSpPr>
        <p:spPr>
          <a:xfrm>
            <a:off x="914400" y="1600200"/>
            <a:ext cx="7277100" cy="4914900"/>
          </a:xfrm>
        </p:spPr>
        <p:txBody>
          <a:bodyPr/>
          <a:lstStyle/>
          <a:p>
            <a:pPr marL="609600" indent="-609600" eaLnBrk="1" hangingPunct="1">
              <a:buFont typeface="Wingdings" panose="05000000000000000000" pitchFamily="2" charset="2"/>
              <a:buNone/>
            </a:pPr>
            <a:r>
              <a:rPr lang="en-US" altLang="en-US" dirty="0"/>
              <a:t>IX.  Student/Consumer Loans and Debt Reduction? </a:t>
            </a:r>
            <a:r>
              <a:rPr lang="en-US" altLang="en-US" sz="2400" dirty="0"/>
              <a:t>(</a:t>
            </a:r>
            <a:r>
              <a:rPr lang="en-US" altLang="en-US" sz="2400" u="sng" dirty="0">
                <a:hlinkClick r:id="rId2"/>
              </a:rPr>
              <a:t>Loans and Debt Template</a:t>
            </a:r>
            <a:r>
              <a:rPr lang="en-US" altLang="en-US" sz="2400" dirty="0"/>
              <a:t> LT01-08)</a:t>
            </a:r>
            <a:endParaRPr lang="en-US" altLang="en-US" sz="2000" dirty="0"/>
          </a:p>
          <a:p>
            <a:pPr marL="990600" lvl="1" indent="-533400" eaLnBrk="1" hangingPunct="1"/>
            <a:r>
              <a:rPr lang="en-US" altLang="en-US" dirty="0"/>
              <a:t>What is your vision for consumer/student loans and debt outstanding?</a:t>
            </a:r>
          </a:p>
          <a:p>
            <a:pPr marL="990600" lvl="1" indent="-533400" eaLnBrk="1" hangingPunct="1"/>
            <a:r>
              <a:rPr lang="en-US" altLang="en-US" dirty="0"/>
              <a:t>What are your goals and your current situation?</a:t>
            </a:r>
          </a:p>
          <a:p>
            <a:pPr marL="1390650" lvl="2" indent="-533400" eaLnBrk="1" hangingPunct="1"/>
            <a:r>
              <a:rPr lang="en-US" altLang="en-US" dirty="0"/>
              <a:t>What is your current debt situation with interest rates, costs, and other fees?</a:t>
            </a:r>
            <a:endParaRPr lang="en-US" altLang="en-US" sz="2400" dirty="0"/>
          </a:p>
          <a:p>
            <a:pPr marL="990600" lvl="1" indent="-533400" eaLnBrk="1" hangingPunct="1"/>
            <a:r>
              <a:rPr lang="en-US" altLang="en-US" dirty="0"/>
              <a:t>What are your plans and strategies for consumer, student, and other debt?</a:t>
            </a:r>
          </a:p>
          <a:p>
            <a:pPr marL="990600" lvl="1" indent="-533400" eaLnBrk="1" hangingPunct="1"/>
            <a:r>
              <a:rPr lang="en-US" altLang="en-US" dirty="0"/>
              <a:t>If in debt, what is your debt reduction strategy and views on future debt?</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6148">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6148">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6148">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6148">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6148">
                                            <p:txEl>
                                              <p:pRg st="4" end="4"/>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6148">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4034" name="Rectangle 2">
            <a:extLst>
              <a:ext uri="{FF2B5EF4-FFF2-40B4-BE49-F238E27FC236}">
                <a16:creationId xmlns:a16="http://schemas.microsoft.com/office/drawing/2014/main" id="{985F8806-0460-4DDC-8215-FDC1DD5A07E0}"/>
              </a:ext>
            </a:extLst>
          </p:cNvPr>
          <p:cNvSpPr>
            <a:spLocks noGrp="1" noChangeArrowheads="1"/>
          </p:cNvSpPr>
          <p:nvPr>
            <p:ph type="title"/>
          </p:nvPr>
        </p:nvSpPr>
        <p:spPr/>
        <p:txBody>
          <a:bodyPr/>
          <a:lstStyle/>
          <a:p>
            <a:pPr eaLnBrk="1" hangingPunct="1">
              <a:buFont typeface="Wingdings" panose="05000000000000000000" pitchFamily="2" charset="2"/>
              <a:buNone/>
            </a:pPr>
            <a:r>
              <a:rPr lang="en-US" altLang="en-US"/>
              <a:t>Counseling: For-profit CCAs </a:t>
            </a:r>
            <a:r>
              <a:rPr lang="en-US" altLang="en-US" sz="1800"/>
              <a:t>(continued)</a:t>
            </a:r>
          </a:p>
        </p:txBody>
      </p:sp>
      <p:sp>
        <p:nvSpPr>
          <p:cNvPr id="447491" name="Rectangle 3">
            <a:extLst>
              <a:ext uri="{FF2B5EF4-FFF2-40B4-BE49-F238E27FC236}">
                <a16:creationId xmlns:a16="http://schemas.microsoft.com/office/drawing/2014/main" id="{8673CB40-D2E8-4921-BD10-98A206D56186}"/>
              </a:ext>
            </a:extLst>
          </p:cNvPr>
          <p:cNvSpPr>
            <a:spLocks noGrp="1" noChangeArrowheads="1"/>
          </p:cNvSpPr>
          <p:nvPr>
            <p:ph idx="1"/>
          </p:nvPr>
        </p:nvSpPr>
        <p:spPr>
          <a:xfrm>
            <a:off x="933450" y="1600200"/>
            <a:ext cx="7277100" cy="4114800"/>
          </a:xfrm>
        </p:spPr>
        <p:txBody>
          <a:bodyPr/>
          <a:lstStyle/>
          <a:p>
            <a:pPr eaLnBrk="1" hangingPunct="1"/>
            <a:r>
              <a:rPr lang="en-US" altLang="en-US"/>
              <a:t>Questions to ask:</a:t>
            </a:r>
          </a:p>
          <a:p>
            <a:pPr lvl="1" eaLnBrk="1" hangingPunct="1"/>
            <a:r>
              <a:rPr lang="en-US" altLang="en-US"/>
              <a:t>What type of  loans will they help you work with?</a:t>
            </a:r>
          </a:p>
          <a:p>
            <a:pPr lvl="1" eaLnBrk="1" hangingPunct="1"/>
            <a:r>
              <a:rPr lang="en-US" altLang="en-US"/>
              <a:t>How much will it cost me?</a:t>
            </a:r>
          </a:p>
          <a:p>
            <a:pPr lvl="1" eaLnBrk="1" hangingPunct="1"/>
            <a:r>
              <a:rPr lang="en-US" altLang="en-US"/>
              <a:t>How do they make their money?</a:t>
            </a:r>
          </a:p>
          <a:p>
            <a:pPr lvl="1" eaLnBrk="1" hangingPunct="1"/>
            <a:r>
              <a:rPr lang="en-US" altLang="en-US"/>
              <a:t>When do they get paid?</a:t>
            </a:r>
          </a:p>
          <a:p>
            <a:pPr lvl="1" eaLnBrk="1" hangingPunct="1"/>
            <a:r>
              <a:rPr lang="en-US" altLang="en-US"/>
              <a:t>What is the monthly management fee?  Is it tax deductible?</a:t>
            </a:r>
          </a:p>
          <a:p>
            <a:pPr lvl="1" eaLnBrk="1" hangingPunct="1"/>
            <a:r>
              <a:rPr lang="en-US" altLang="en-US"/>
              <a:t>How long will I be in your program?  (it should never be longer than 5 years)</a:t>
            </a:r>
          </a:p>
          <a:p>
            <a:pPr lvl="1" eaLnBrk="1" hangingPunct="1"/>
            <a:r>
              <a:rPr lang="en-US" altLang="en-US"/>
              <a:t>How much will I be paying each month? (generally, it is taken from a checking or savings account)</a:t>
            </a:r>
          </a:p>
          <a:p>
            <a:pPr lvl="1" eaLnBrk="1" hangingPunct="1"/>
            <a:r>
              <a:rPr lang="en-US" altLang="en-US"/>
              <a:t>Will I talk only with one person or many people?</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447491">
                                            <p:txEl>
                                              <p:pRg st="0" end="0"/>
                                            </p:txEl>
                                          </p:spTgt>
                                        </p:tgtEl>
                                        <p:attrNameLst>
                                          <p:attrName>style.visibility</p:attrName>
                                        </p:attrNameLst>
                                      </p:cBhvr>
                                      <p:to>
                                        <p:strVal val="visible"/>
                                      </p:to>
                                    </p:set>
                                    <p:anim calcmode="lin" valueType="num">
                                      <p:cBhvr additive="base">
                                        <p:cTn id="7" dur="500" fill="hold"/>
                                        <p:tgtEl>
                                          <p:spTgt spid="447491">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447491">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447491">
                                            <p:txEl>
                                              <p:pRg st="1" end="1"/>
                                            </p:txEl>
                                          </p:spTgt>
                                        </p:tgtEl>
                                        <p:attrNameLst>
                                          <p:attrName>style.visibility</p:attrName>
                                        </p:attrNameLst>
                                      </p:cBhvr>
                                      <p:to>
                                        <p:strVal val="visible"/>
                                      </p:to>
                                    </p:set>
                                    <p:anim calcmode="lin" valueType="num">
                                      <p:cBhvr additive="base">
                                        <p:cTn id="13" dur="500" fill="hold"/>
                                        <p:tgtEl>
                                          <p:spTgt spid="447491">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447491">
                                            <p:txEl>
                                              <p:pRg st="1" end="1"/>
                                            </p:txEl>
                                          </p:spTgt>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0"/>
                                  </p:stCondLst>
                                  <p:childTnLst>
                                    <p:set>
                                      <p:cBhvr>
                                        <p:cTn id="16" dur="1" fill="hold">
                                          <p:stCondLst>
                                            <p:cond delay="0"/>
                                          </p:stCondLst>
                                        </p:cTn>
                                        <p:tgtEl>
                                          <p:spTgt spid="447491">
                                            <p:txEl>
                                              <p:pRg st="2" end="2"/>
                                            </p:txEl>
                                          </p:spTgt>
                                        </p:tgtEl>
                                        <p:attrNameLst>
                                          <p:attrName>style.visibility</p:attrName>
                                        </p:attrNameLst>
                                      </p:cBhvr>
                                      <p:to>
                                        <p:strVal val="visible"/>
                                      </p:to>
                                    </p:set>
                                    <p:anim calcmode="lin" valueType="num">
                                      <p:cBhvr additive="base">
                                        <p:cTn id="17" dur="500" fill="hold"/>
                                        <p:tgtEl>
                                          <p:spTgt spid="447491">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447491">
                                            <p:txEl>
                                              <p:pRg st="2" end="2"/>
                                            </p:txEl>
                                          </p:spTgt>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0"/>
                                  </p:stCondLst>
                                  <p:childTnLst>
                                    <p:set>
                                      <p:cBhvr>
                                        <p:cTn id="20" dur="1" fill="hold">
                                          <p:stCondLst>
                                            <p:cond delay="0"/>
                                          </p:stCondLst>
                                        </p:cTn>
                                        <p:tgtEl>
                                          <p:spTgt spid="447491">
                                            <p:txEl>
                                              <p:pRg st="3" end="3"/>
                                            </p:txEl>
                                          </p:spTgt>
                                        </p:tgtEl>
                                        <p:attrNameLst>
                                          <p:attrName>style.visibility</p:attrName>
                                        </p:attrNameLst>
                                      </p:cBhvr>
                                      <p:to>
                                        <p:strVal val="visible"/>
                                      </p:to>
                                    </p:set>
                                    <p:anim calcmode="lin" valueType="num">
                                      <p:cBhvr additive="base">
                                        <p:cTn id="21" dur="500" fill="hold"/>
                                        <p:tgtEl>
                                          <p:spTgt spid="447491">
                                            <p:txEl>
                                              <p:pRg st="3" end="3"/>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447491">
                                            <p:txEl>
                                              <p:pRg st="3" end="3"/>
                                            </p:txEl>
                                          </p:spTgt>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0"/>
                                  </p:stCondLst>
                                  <p:childTnLst>
                                    <p:set>
                                      <p:cBhvr>
                                        <p:cTn id="24" dur="1" fill="hold">
                                          <p:stCondLst>
                                            <p:cond delay="0"/>
                                          </p:stCondLst>
                                        </p:cTn>
                                        <p:tgtEl>
                                          <p:spTgt spid="447491">
                                            <p:txEl>
                                              <p:pRg st="4" end="4"/>
                                            </p:txEl>
                                          </p:spTgt>
                                        </p:tgtEl>
                                        <p:attrNameLst>
                                          <p:attrName>style.visibility</p:attrName>
                                        </p:attrNameLst>
                                      </p:cBhvr>
                                      <p:to>
                                        <p:strVal val="visible"/>
                                      </p:to>
                                    </p:set>
                                    <p:anim calcmode="lin" valueType="num">
                                      <p:cBhvr additive="base">
                                        <p:cTn id="25" dur="500" fill="hold"/>
                                        <p:tgtEl>
                                          <p:spTgt spid="447491">
                                            <p:txEl>
                                              <p:pRg st="4" end="4"/>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447491">
                                            <p:txEl>
                                              <p:pRg st="4" end="4"/>
                                            </p:txEl>
                                          </p:spTgt>
                                        </p:tgtEl>
                                        <p:attrNameLst>
                                          <p:attrName>ppt_y</p:attrName>
                                        </p:attrNameLst>
                                      </p:cBhvr>
                                      <p:tavLst>
                                        <p:tav tm="0">
                                          <p:val>
                                            <p:strVal val="#ppt_y"/>
                                          </p:val>
                                        </p:tav>
                                        <p:tav tm="100000">
                                          <p:val>
                                            <p:strVal val="#ppt_y"/>
                                          </p:val>
                                        </p:tav>
                                      </p:tavLst>
                                    </p:anim>
                                  </p:childTnLst>
                                </p:cTn>
                              </p:par>
                              <p:par>
                                <p:cTn id="27" presetID="2" presetClass="entr" presetSubtype="8" fill="hold" grpId="0" nodeType="withEffect">
                                  <p:stCondLst>
                                    <p:cond delay="0"/>
                                  </p:stCondLst>
                                  <p:childTnLst>
                                    <p:set>
                                      <p:cBhvr>
                                        <p:cTn id="28" dur="1" fill="hold">
                                          <p:stCondLst>
                                            <p:cond delay="0"/>
                                          </p:stCondLst>
                                        </p:cTn>
                                        <p:tgtEl>
                                          <p:spTgt spid="447491">
                                            <p:txEl>
                                              <p:pRg st="5" end="5"/>
                                            </p:txEl>
                                          </p:spTgt>
                                        </p:tgtEl>
                                        <p:attrNameLst>
                                          <p:attrName>style.visibility</p:attrName>
                                        </p:attrNameLst>
                                      </p:cBhvr>
                                      <p:to>
                                        <p:strVal val="visible"/>
                                      </p:to>
                                    </p:set>
                                    <p:anim calcmode="lin" valueType="num">
                                      <p:cBhvr additive="base">
                                        <p:cTn id="29" dur="500" fill="hold"/>
                                        <p:tgtEl>
                                          <p:spTgt spid="447491">
                                            <p:txEl>
                                              <p:pRg st="5" end="5"/>
                                            </p:txEl>
                                          </p:spTgt>
                                        </p:tgtEl>
                                        <p:attrNameLst>
                                          <p:attrName>ppt_x</p:attrName>
                                        </p:attrNameLst>
                                      </p:cBhvr>
                                      <p:tavLst>
                                        <p:tav tm="0">
                                          <p:val>
                                            <p:strVal val="0-#ppt_w/2"/>
                                          </p:val>
                                        </p:tav>
                                        <p:tav tm="100000">
                                          <p:val>
                                            <p:strVal val="#ppt_x"/>
                                          </p:val>
                                        </p:tav>
                                      </p:tavLst>
                                    </p:anim>
                                    <p:anim calcmode="lin" valueType="num">
                                      <p:cBhvr additive="base">
                                        <p:cTn id="30" dur="500" fill="hold"/>
                                        <p:tgtEl>
                                          <p:spTgt spid="447491">
                                            <p:txEl>
                                              <p:pRg st="5" end="5"/>
                                            </p:txEl>
                                          </p:spTgt>
                                        </p:tgtEl>
                                        <p:attrNameLst>
                                          <p:attrName>ppt_y</p:attrName>
                                        </p:attrNameLst>
                                      </p:cBhvr>
                                      <p:tavLst>
                                        <p:tav tm="0">
                                          <p:val>
                                            <p:strVal val="#ppt_y"/>
                                          </p:val>
                                        </p:tav>
                                        <p:tav tm="100000">
                                          <p:val>
                                            <p:strVal val="#ppt_y"/>
                                          </p:val>
                                        </p:tav>
                                      </p:tavLst>
                                    </p:anim>
                                  </p:childTnLst>
                                </p:cTn>
                              </p:par>
                              <p:par>
                                <p:cTn id="31" presetID="2" presetClass="entr" presetSubtype="8" fill="hold" grpId="0" nodeType="withEffect">
                                  <p:stCondLst>
                                    <p:cond delay="0"/>
                                  </p:stCondLst>
                                  <p:childTnLst>
                                    <p:set>
                                      <p:cBhvr>
                                        <p:cTn id="32" dur="1" fill="hold">
                                          <p:stCondLst>
                                            <p:cond delay="0"/>
                                          </p:stCondLst>
                                        </p:cTn>
                                        <p:tgtEl>
                                          <p:spTgt spid="447491">
                                            <p:txEl>
                                              <p:pRg st="6" end="6"/>
                                            </p:txEl>
                                          </p:spTgt>
                                        </p:tgtEl>
                                        <p:attrNameLst>
                                          <p:attrName>style.visibility</p:attrName>
                                        </p:attrNameLst>
                                      </p:cBhvr>
                                      <p:to>
                                        <p:strVal val="visible"/>
                                      </p:to>
                                    </p:set>
                                    <p:anim calcmode="lin" valueType="num">
                                      <p:cBhvr additive="base">
                                        <p:cTn id="33" dur="500" fill="hold"/>
                                        <p:tgtEl>
                                          <p:spTgt spid="447491">
                                            <p:txEl>
                                              <p:pRg st="6" end="6"/>
                                            </p:txEl>
                                          </p:spTgt>
                                        </p:tgtEl>
                                        <p:attrNameLst>
                                          <p:attrName>ppt_x</p:attrName>
                                        </p:attrNameLst>
                                      </p:cBhvr>
                                      <p:tavLst>
                                        <p:tav tm="0">
                                          <p:val>
                                            <p:strVal val="0-#ppt_w/2"/>
                                          </p:val>
                                        </p:tav>
                                        <p:tav tm="100000">
                                          <p:val>
                                            <p:strVal val="#ppt_x"/>
                                          </p:val>
                                        </p:tav>
                                      </p:tavLst>
                                    </p:anim>
                                    <p:anim calcmode="lin" valueType="num">
                                      <p:cBhvr additive="base">
                                        <p:cTn id="34" dur="500" fill="hold"/>
                                        <p:tgtEl>
                                          <p:spTgt spid="447491">
                                            <p:txEl>
                                              <p:pRg st="6" end="6"/>
                                            </p:txEl>
                                          </p:spTgt>
                                        </p:tgtEl>
                                        <p:attrNameLst>
                                          <p:attrName>ppt_y</p:attrName>
                                        </p:attrNameLst>
                                      </p:cBhvr>
                                      <p:tavLst>
                                        <p:tav tm="0">
                                          <p:val>
                                            <p:strVal val="#ppt_y"/>
                                          </p:val>
                                        </p:tav>
                                        <p:tav tm="100000">
                                          <p:val>
                                            <p:strVal val="#ppt_y"/>
                                          </p:val>
                                        </p:tav>
                                      </p:tavLst>
                                    </p:anim>
                                  </p:childTnLst>
                                </p:cTn>
                              </p:par>
                              <p:par>
                                <p:cTn id="35" presetID="2" presetClass="entr" presetSubtype="8" fill="hold" grpId="0" nodeType="withEffect">
                                  <p:stCondLst>
                                    <p:cond delay="0"/>
                                  </p:stCondLst>
                                  <p:childTnLst>
                                    <p:set>
                                      <p:cBhvr>
                                        <p:cTn id="36" dur="1" fill="hold">
                                          <p:stCondLst>
                                            <p:cond delay="0"/>
                                          </p:stCondLst>
                                        </p:cTn>
                                        <p:tgtEl>
                                          <p:spTgt spid="447491">
                                            <p:txEl>
                                              <p:pRg st="7" end="7"/>
                                            </p:txEl>
                                          </p:spTgt>
                                        </p:tgtEl>
                                        <p:attrNameLst>
                                          <p:attrName>style.visibility</p:attrName>
                                        </p:attrNameLst>
                                      </p:cBhvr>
                                      <p:to>
                                        <p:strVal val="visible"/>
                                      </p:to>
                                    </p:set>
                                    <p:anim calcmode="lin" valueType="num">
                                      <p:cBhvr additive="base">
                                        <p:cTn id="37" dur="500" fill="hold"/>
                                        <p:tgtEl>
                                          <p:spTgt spid="447491">
                                            <p:txEl>
                                              <p:pRg st="7" end="7"/>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447491">
                                            <p:txEl>
                                              <p:pRg st="7" end="7"/>
                                            </p:txEl>
                                          </p:spTgt>
                                        </p:tgtEl>
                                        <p:attrNameLst>
                                          <p:attrName>ppt_y</p:attrName>
                                        </p:attrNameLst>
                                      </p:cBhvr>
                                      <p:tavLst>
                                        <p:tav tm="0">
                                          <p:val>
                                            <p:strVal val="#ppt_y"/>
                                          </p:val>
                                        </p:tav>
                                        <p:tav tm="100000">
                                          <p:val>
                                            <p:strVal val="#ppt_y"/>
                                          </p:val>
                                        </p:tav>
                                      </p:tavLst>
                                    </p:anim>
                                  </p:childTnLst>
                                </p:cTn>
                              </p:par>
                              <p:par>
                                <p:cTn id="39" presetID="2" presetClass="entr" presetSubtype="8" fill="hold" grpId="0" nodeType="withEffect">
                                  <p:stCondLst>
                                    <p:cond delay="0"/>
                                  </p:stCondLst>
                                  <p:childTnLst>
                                    <p:set>
                                      <p:cBhvr>
                                        <p:cTn id="40" dur="1" fill="hold">
                                          <p:stCondLst>
                                            <p:cond delay="0"/>
                                          </p:stCondLst>
                                        </p:cTn>
                                        <p:tgtEl>
                                          <p:spTgt spid="447491">
                                            <p:txEl>
                                              <p:pRg st="8" end="8"/>
                                            </p:txEl>
                                          </p:spTgt>
                                        </p:tgtEl>
                                        <p:attrNameLst>
                                          <p:attrName>style.visibility</p:attrName>
                                        </p:attrNameLst>
                                      </p:cBhvr>
                                      <p:to>
                                        <p:strVal val="visible"/>
                                      </p:to>
                                    </p:set>
                                    <p:anim calcmode="lin" valueType="num">
                                      <p:cBhvr additive="base">
                                        <p:cTn id="41" dur="500" fill="hold"/>
                                        <p:tgtEl>
                                          <p:spTgt spid="447491">
                                            <p:txEl>
                                              <p:pRg st="8" end="8"/>
                                            </p:txEl>
                                          </p:spTgt>
                                        </p:tgtEl>
                                        <p:attrNameLst>
                                          <p:attrName>ppt_x</p:attrName>
                                        </p:attrNameLst>
                                      </p:cBhvr>
                                      <p:tavLst>
                                        <p:tav tm="0">
                                          <p:val>
                                            <p:strVal val="0-#ppt_w/2"/>
                                          </p:val>
                                        </p:tav>
                                        <p:tav tm="100000">
                                          <p:val>
                                            <p:strVal val="#ppt_x"/>
                                          </p:val>
                                        </p:tav>
                                      </p:tavLst>
                                    </p:anim>
                                    <p:anim calcmode="lin" valueType="num">
                                      <p:cBhvr additive="base">
                                        <p:cTn id="42" dur="500" fill="hold"/>
                                        <p:tgtEl>
                                          <p:spTgt spid="447491">
                                            <p:txEl>
                                              <p:pRg st="8" end="8"/>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7491" grpId="0" uiExpand="1" build="p" autoUpdateAnimBg="0"/>
    </p:bldLst>
  </p:timing>
</p:sld>
</file>

<file path=ppt/slides/slide3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5058" name="Rectangle 2">
            <a:extLst>
              <a:ext uri="{FF2B5EF4-FFF2-40B4-BE49-F238E27FC236}">
                <a16:creationId xmlns:a16="http://schemas.microsoft.com/office/drawing/2014/main" id="{6AD91AAE-FF0E-4F0F-8FBC-F904C231B622}"/>
              </a:ext>
            </a:extLst>
          </p:cNvPr>
          <p:cNvSpPr>
            <a:spLocks noGrp="1" noChangeArrowheads="1"/>
          </p:cNvSpPr>
          <p:nvPr>
            <p:ph type="title"/>
          </p:nvPr>
        </p:nvSpPr>
        <p:spPr/>
        <p:txBody>
          <a:bodyPr/>
          <a:lstStyle/>
          <a:p>
            <a:pPr eaLnBrk="1" hangingPunct="1">
              <a:buFont typeface="Wingdings" panose="05000000000000000000" pitchFamily="2" charset="2"/>
              <a:buNone/>
            </a:pPr>
            <a:r>
              <a:rPr lang="en-US" altLang="en-US"/>
              <a:t>Counseling: Warning Signs</a:t>
            </a:r>
          </a:p>
        </p:txBody>
      </p:sp>
      <p:sp>
        <p:nvSpPr>
          <p:cNvPr id="448515" name="Rectangle 3">
            <a:extLst>
              <a:ext uri="{FF2B5EF4-FFF2-40B4-BE49-F238E27FC236}">
                <a16:creationId xmlns:a16="http://schemas.microsoft.com/office/drawing/2014/main" id="{3512A331-7FE1-48F6-8334-5F7C39990764}"/>
              </a:ext>
            </a:extLst>
          </p:cNvPr>
          <p:cNvSpPr>
            <a:spLocks noGrp="1" noChangeArrowheads="1"/>
          </p:cNvSpPr>
          <p:nvPr>
            <p:ph idx="1"/>
          </p:nvPr>
        </p:nvSpPr>
        <p:spPr>
          <a:xfrm>
            <a:off x="928688" y="1608138"/>
            <a:ext cx="7286625" cy="4419600"/>
          </a:xfrm>
        </p:spPr>
        <p:txBody>
          <a:bodyPr/>
          <a:lstStyle/>
          <a:p>
            <a:pPr eaLnBrk="1" hangingPunct="1"/>
            <a:r>
              <a:rPr lang="en-US" altLang="en-US" dirty="0"/>
              <a:t>Watch for these warning signs and hang up if you sense these:</a:t>
            </a:r>
          </a:p>
          <a:p>
            <a:pPr lvl="1" eaLnBrk="1" hangingPunct="1"/>
            <a:r>
              <a:rPr lang="en-US" altLang="en-US" dirty="0"/>
              <a:t>High up-front fees</a:t>
            </a:r>
          </a:p>
          <a:p>
            <a:pPr lvl="1" eaLnBrk="1" hangingPunct="1"/>
            <a:r>
              <a:rPr lang="en-US" altLang="en-US" dirty="0"/>
              <a:t>Promises things they cannot deliver (i.e., we promise creditors will cut the principle owed by 50%)</a:t>
            </a:r>
          </a:p>
          <a:p>
            <a:pPr lvl="1" eaLnBrk="1" hangingPunct="1"/>
            <a:r>
              <a:rPr lang="en-US" altLang="en-US" dirty="0"/>
              <a:t>Pressure you to sign up for debt-repayment services the moment you call</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448515">
                                            <p:txEl>
                                              <p:pRg st="0" end="0"/>
                                            </p:txEl>
                                          </p:spTgt>
                                        </p:tgtEl>
                                        <p:attrNameLst>
                                          <p:attrName>style.visibility</p:attrName>
                                        </p:attrNameLst>
                                      </p:cBhvr>
                                      <p:to>
                                        <p:strVal val="visible"/>
                                      </p:to>
                                    </p:set>
                                    <p:anim calcmode="lin" valueType="num">
                                      <p:cBhvr additive="base">
                                        <p:cTn id="7" dur="500" fill="hold"/>
                                        <p:tgtEl>
                                          <p:spTgt spid="448515">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448515">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448515">
                                            <p:txEl>
                                              <p:pRg st="1" end="1"/>
                                            </p:txEl>
                                          </p:spTgt>
                                        </p:tgtEl>
                                        <p:attrNameLst>
                                          <p:attrName>style.visibility</p:attrName>
                                        </p:attrNameLst>
                                      </p:cBhvr>
                                      <p:to>
                                        <p:strVal val="visible"/>
                                      </p:to>
                                    </p:set>
                                    <p:anim calcmode="lin" valueType="num">
                                      <p:cBhvr additive="base">
                                        <p:cTn id="13" dur="500" fill="hold"/>
                                        <p:tgtEl>
                                          <p:spTgt spid="448515">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448515">
                                            <p:txEl>
                                              <p:pRg st="1" end="1"/>
                                            </p:txEl>
                                          </p:spTgt>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0"/>
                                  </p:stCondLst>
                                  <p:childTnLst>
                                    <p:set>
                                      <p:cBhvr>
                                        <p:cTn id="16" dur="1" fill="hold">
                                          <p:stCondLst>
                                            <p:cond delay="0"/>
                                          </p:stCondLst>
                                        </p:cTn>
                                        <p:tgtEl>
                                          <p:spTgt spid="448515">
                                            <p:txEl>
                                              <p:pRg st="2" end="2"/>
                                            </p:txEl>
                                          </p:spTgt>
                                        </p:tgtEl>
                                        <p:attrNameLst>
                                          <p:attrName>style.visibility</p:attrName>
                                        </p:attrNameLst>
                                      </p:cBhvr>
                                      <p:to>
                                        <p:strVal val="visible"/>
                                      </p:to>
                                    </p:set>
                                    <p:anim calcmode="lin" valueType="num">
                                      <p:cBhvr additive="base">
                                        <p:cTn id="17" dur="500" fill="hold"/>
                                        <p:tgtEl>
                                          <p:spTgt spid="448515">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448515">
                                            <p:txEl>
                                              <p:pRg st="2" end="2"/>
                                            </p:txEl>
                                          </p:spTgt>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0"/>
                                  </p:stCondLst>
                                  <p:childTnLst>
                                    <p:set>
                                      <p:cBhvr>
                                        <p:cTn id="20" dur="1" fill="hold">
                                          <p:stCondLst>
                                            <p:cond delay="0"/>
                                          </p:stCondLst>
                                        </p:cTn>
                                        <p:tgtEl>
                                          <p:spTgt spid="448515">
                                            <p:txEl>
                                              <p:pRg st="3" end="3"/>
                                            </p:txEl>
                                          </p:spTgt>
                                        </p:tgtEl>
                                        <p:attrNameLst>
                                          <p:attrName>style.visibility</p:attrName>
                                        </p:attrNameLst>
                                      </p:cBhvr>
                                      <p:to>
                                        <p:strVal val="visible"/>
                                      </p:to>
                                    </p:set>
                                    <p:anim calcmode="lin" valueType="num">
                                      <p:cBhvr additive="base">
                                        <p:cTn id="21" dur="500" fill="hold"/>
                                        <p:tgtEl>
                                          <p:spTgt spid="448515">
                                            <p:txEl>
                                              <p:pRg st="3" end="3"/>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448515">
                                            <p:txEl>
                                              <p:pRg st="3" end="3"/>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8515" grpId="0" uiExpand="1" build="p" autoUpdateAnimBg="0"/>
    </p:bldLst>
  </p:timing>
</p:sld>
</file>

<file path=ppt/slides/slide3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6082" name="Rectangle 2">
            <a:extLst>
              <a:ext uri="{FF2B5EF4-FFF2-40B4-BE49-F238E27FC236}">
                <a16:creationId xmlns:a16="http://schemas.microsoft.com/office/drawing/2014/main" id="{3747A95C-512A-45F3-BAAC-34EB913279FA}"/>
              </a:ext>
            </a:extLst>
          </p:cNvPr>
          <p:cNvSpPr>
            <a:spLocks noGrp="1" noChangeArrowheads="1"/>
          </p:cNvSpPr>
          <p:nvPr>
            <p:ph type="title"/>
          </p:nvPr>
        </p:nvSpPr>
        <p:spPr/>
        <p:txBody>
          <a:bodyPr/>
          <a:lstStyle/>
          <a:p>
            <a:pPr eaLnBrk="1" hangingPunct="1">
              <a:buFont typeface="Wingdings" panose="05000000000000000000" pitchFamily="2" charset="2"/>
              <a:buNone/>
            </a:pPr>
            <a:r>
              <a:rPr lang="en-US" altLang="en-US" dirty="0"/>
              <a:t>Legal:  Bankruptcy Chapter 7</a:t>
            </a:r>
          </a:p>
        </p:txBody>
      </p:sp>
      <p:sp>
        <p:nvSpPr>
          <p:cNvPr id="449539" name="Rectangle 3">
            <a:extLst>
              <a:ext uri="{FF2B5EF4-FFF2-40B4-BE49-F238E27FC236}">
                <a16:creationId xmlns:a16="http://schemas.microsoft.com/office/drawing/2014/main" id="{6938B7F7-05B6-46A9-A9D2-5D0920680D2E}"/>
              </a:ext>
            </a:extLst>
          </p:cNvPr>
          <p:cNvSpPr>
            <a:spLocks noGrp="1" noChangeArrowheads="1"/>
          </p:cNvSpPr>
          <p:nvPr>
            <p:ph idx="1"/>
          </p:nvPr>
        </p:nvSpPr>
        <p:spPr>
          <a:xfrm>
            <a:off x="914400" y="1600200"/>
            <a:ext cx="7315200" cy="5105400"/>
          </a:xfrm>
        </p:spPr>
        <p:txBody>
          <a:bodyPr/>
          <a:lstStyle/>
          <a:p>
            <a:pPr eaLnBrk="1" hangingPunct="1"/>
            <a:r>
              <a:rPr lang="en-US" altLang="en-US"/>
              <a:t>Major types of bankruptcy</a:t>
            </a:r>
          </a:p>
          <a:p>
            <a:pPr lvl="1" eaLnBrk="1" hangingPunct="1"/>
            <a:r>
              <a:rPr lang="en-US" altLang="en-US"/>
              <a:t>Chapter 7:</a:t>
            </a:r>
          </a:p>
          <a:p>
            <a:pPr lvl="2" eaLnBrk="1" hangingPunct="1"/>
            <a:r>
              <a:rPr lang="en-US" altLang="en-US"/>
              <a:t>Liquidates assets and uses them to pay creditors according to precedence in the Bankruptcy Code. </a:t>
            </a:r>
          </a:p>
          <a:p>
            <a:pPr lvl="3" eaLnBrk="1" hangingPunct="1"/>
            <a:r>
              <a:rPr lang="en-US" altLang="en-US"/>
              <a:t>It is the quickest, simplest and the most frequently selected (75%) kind of bankruptcy filing.   Certain debts cannot be waived by Chapter 7 bankruptcy such as child support, student loans, drunk driving fines, etc.</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449539">
                                            <p:txEl>
                                              <p:pRg st="0" end="0"/>
                                            </p:txEl>
                                          </p:spTgt>
                                        </p:tgtEl>
                                        <p:attrNameLst>
                                          <p:attrName>style.visibility</p:attrName>
                                        </p:attrNameLst>
                                      </p:cBhvr>
                                      <p:to>
                                        <p:strVal val="visible"/>
                                      </p:to>
                                    </p:set>
                                    <p:anim calcmode="lin" valueType="num">
                                      <p:cBhvr additive="base">
                                        <p:cTn id="7" dur="500" fill="hold"/>
                                        <p:tgtEl>
                                          <p:spTgt spid="449539">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449539">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449539">
                                            <p:txEl>
                                              <p:pRg st="1" end="1"/>
                                            </p:txEl>
                                          </p:spTgt>
                                        </p:tgtEl>
                                        <p:attrNameLst>
                                          <p:attrName>style.visibility</p:attrName>
                                        </p:attrNameLst>
                                      </p:cBhvr>
                                      <p:to>
                                        <p:strVal val="visible"/>
                                      </p:to>
                                    </p:set>
                                    <p:anim calcmode="lin" valueType="num">
                                      <p:cBhvr additive="base">
                                        <p:cTn id="13" dur="500" fill="hold"/>
                                        <p:tgtEl>
                                          <p:spTgt spid="449539">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449539">
                                            <p:txEl>
                                              <p:pRg st="1" end="1"/>
                                            </p:txEl>
                                          </p:spTgt>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0"/>
                                  </p:stCondLst>
                                  <p:childTnLst>
                                    <p:set>
                                      <p:cBhvr>
                                        <p:cTn id="16" dur="1" fill="hold">
                                          <p:stCondLst>
                                            <p:cond delay="0"/>
                                          </p:stCondLst>
                                        </p:cTn>
                                        <p:tgtEl>
                                          <p:spTgt spid="449539">
                                            <p:txEl>
                                              <p:pRg st="2" end="2"/>
                                            </p:txEl>
                                          </p:spTgt>
                                        </p:tgtEl>
                                        <p:attrNameLst>
                                          <p:attrName>style.visibility</p:attrName>
                                        </p:attrNameLst>
                                      </p:cBhvr>
                                      <p:to>
                                        <p:strVal val="visible"/>
                                      </p:to>
                                    </p:set>
                                    <p:anim calcmode="lin" valueType="num">
                                      <p:cBhvr additive="base">
                                        <p:cTn id="17" dur="500" fill="hold"/>
                                        <p:tgtEl>
                                          <p:spTgt spid="449539">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449539">
                                            <p:txEl>
                                              <p:pRg st="2" end="2"/>
                                            </p:txEl>
                                          </p:spTgt>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0"/>
                                  </p:stCondLst>
                                  <p:childTnLst>
                                    <p:set>
                                      <p:cBhvr>
                                        <p:cTn id="20" dur="1" fill="hold">
                                          <p:stCondLst>
                                            <p:cond delay="0"/>
                                          </p:stCondLst>
                                        </p:cTn>
                                        <p:tgtEl>
                                          <p:spTgt spid="449539">
                                            <p:txEl>
                                              <p:pRg st="3" end="3"/>
                                            </p:txEl>
                                          </p:spTgt>
                                        </p:tgtEl>
                                        <p:attrNameLst>
                                          <p:attrName>style.visibility</p:attrName>
                                        </p:attrNameLst>
                                      </p:cBhvr>
                                      <p:to>
                                        <p:strVal val="visible"/>
                                      </p:to>
                                    </p:set>
                                    <p:anim calcmode="lin" valueType="num">
                                      <p:cBhvr additive="base">
                                        <p:cTn id="21" dur="500" fill="hold"/>
                                        <p:tgtEl>
                                          <p:spTgt spid="449539">
                                            <p:txEl>
                                              <p:pRg st="3" end="3"/>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449539">
                                            <p:txEl>
                                              <p:pRg st="3" end="3"/>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9539" grpId="0" uiExpand="1" build="p" bldLvl="2" autoUpdateAnimBg="0"/>
    </p:bldLst>
  </p:timing>
</p:sld>
</file>

<file path=ppt/slides/slide3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7106" name="Rectangle 2">
            <a:extLst>
              <a:ext uri="{FF2B5EF4-FFF2-40B4-BE49-F238E27FC236}">
                <a16:creationId xmlns:a16="http://schemas.microsoft.com/office/drawing/2014/main" id="{1A65F44C-2102-46AF-8CC5-7409E8FDF23E}"/>
              </a:ext>
            </a:extLst>
          </p:cNvPr>
          <p:cNvSpPr>
            <a:spLocks noGrp="1" noChangeArrowheads="1"/>
          </p:cNvSpPr>
          <p:nvPr>
            <p:ph type="title"/>
          </p:nvPr>
        </p:nvSpPr>
        <p:spPr/>
        <p:txBody>
          <a:bodyPr/>
          <a:lstStyle/>
          <a:p>
            <a:pPr eaLnBrk="1" hangingPunct="1">
              <a:buFont typeface="Wingdings" panose="05000000000000000000" pitchFamily="2" charset="2"/>
              <a:buNone/>
            </a:pPr>
            <a:r>
              <a:rPr lang="en-US" altLang="en-US" dirty="0"/>
              <a:t>Legal: Bankruptcy Chapter 13</a:t>
            </a:r>
            <a:r>
              <a:rPr lang="en-US" altLang="en-US" sz="4400" dirty="0"/>
              <a:t> </a:t>
            </a:r>
            <a:r>
              <a:rPr lang="en-US" altLang="en-US" sz="2400" dirty="0"/>
              <a:t>(continued)</a:t>
            </a:r>
            <a:r>
              <a:rPr lang="en-US" altLang="en-US" dirty="0"/>
              <a:t> </a:t>
            </a:r>
          </a:p>
        </p:txBody>
      </p:sp>
      <p:sp>
        <p:nvSpPr>
          <p:cNvPr id="450563" name="Rectangle 3">
            <a:extLst>
              <a:ext uri="{FF2B5EF4-FFF2-40B4-BE49-F238E27FC236}">
                <a16:creationId xmlns:a16="http://schemas.microsoft.com/office/drawing/2014/main" id="{275F9872-B571-45D9-B8F9-F765FE09CCF2}"/>
              </a:ext>
            </a:extLst>
          </p:cNvPr>
          <p:cNvSpPr>
            <a:spLocks noGrp="1" noChangeArrowheads="1"/>
          </p:cNvSpPr>
          <p:nvPr>
            <p:ph idx="1"/>
          </p:nvPr>
        </p:nvSpPr>
        <p:spPr>
          <a:xfrm>
            <a:off x="914400" y="1600200"/>
            <a:ext cx="7315200" cy="4419600"/>
          </a:xfrm>
        </p:spPr>
        <p:txBody>
          <a:bodyPr/>
          <a:lstStyle/>
          <a:p>
            <a:pPr lvl="1" eaLnBrk="1" hangingPunct="1">
              <a:buFont typeface="Wingdings" panose="05000000000000000000" pitchFamily="2" charset="2"/>
              <a:buChar char="ü"/>
            </a:pPr>
            <a:r>
              <a:rPr lang="en-US" altLang="en-US"/>
              <a:t>Chapter 13:</a:t>
            </a:r>
          </a:p>
          <a:p>
            <a:pPr lvl="2" eaLnBrk="1" hangingPunct="1"/>
            <a:r>
              <a:rPr lang="en-US" altLang="en-US"/>
              <a:t>A repayment plan in which the court binds both the debtor and the creditors to terms of repayment. </a:t>
            </a:r>
          </a:p>
          <a:p>
            <a:pPr lvl="3" eaLnBrk="1" hangingPunct="1"/>
            <a:r>
              <a:rPr lang="en-US" altLang="en-US"/>
              <a:t>The debtor retains property and makes regular payments to a trustee out of future income to pay creditors over the life of the bankruptcy plan.  </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450563">
                                            <p:txEl>
                                              <p:pRg st="0" end="0"/>
                                            </p:txEl>
                                          </p:spTgt>
                                        </p:tgtEl>
                                        <p:attrNameLst>
                                          <p:attrName>style.visibility</p:attrName>
                                        </p:attrNameLst>
                                      </p:cBhvr>
                                      <p:to>
                                        <p:strVal val="visible"/>
                                      </p:to>
                                    </p:set>
                                    <p:anim calcmode="lin" valueType="num">
                                      <p:cBhvr additive="base">
                                        <p:cTn id="7" dur="500" fill="hold"/>
                                        <p:tgtEl>
                                          <p:spTgt spid="45056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45056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450563">
                                            <p:txEl>
                                              <p:pRg st="1" end="1"/>
                                            </p:txEl>
                                          </p:spTgt>
                                        </p:tgtEl>
                                        <p:attrNameLst>
                                          <p:attrName>style.visibility</p:attrName>
                                        </p:attrNameLst>
                                      </p:cBhvr>
                                      <p:to>
                                        <p:strVal val="visible"/>
                                      </p:to>
                                    </p:set>
                                    <p:anim calcmode="lin" valueType="num">
                                      <p:cBhvr additive="base">
                                        <p:cTn id="13" dur="500" fill="hold"/>
                                        <p:tgtEl>
                                          <p:spTgt spid="450563">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450563">
                                            <p:txEl>
                                              <p:pRg st="1" end="1"/>
                                            </p:txEl>
                                          </p:spTgt>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0"/>
                                  </p:stCondLst>
                                  <p:childTnLst>
                                    <p:set>
                                      <p:cBhvr>
                                        <p:cTn id="16" dur="1" fill="hold">
                                          <p:stCondLst>
                                            <p:cond delay="0"/>
                                          </p:stCondLst>
                                        </p:cTn>
                                        <p:tgtEl>
                                          <p:spTgt spid="450563">
                                            <p:txEl>
                                              <p:pRg st="2" end="2"/>
                                            </p:txEl>
                                          </p:spTgt>
                                        </p:tgtEl>
                                        <p:attrNameLst>
                                          <p:attrName>style.visibility</p:attrName>
                                        </p:attrNameLst>
                                      </p:cBhvr>
                                      <p:to>
                                        <p:strVal val="visible"/>
                                      </p:to>
                                    </p:set>
                                    <p:anim calcmode="lin" valueType="num">
                                      <p:cBhvr additive="base">
                                        <p:cTn id="17" dur="500" fill="hold"/>
                                        <p:tgtEl>
                                          <p:spTgt spid="450563">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450563">
                                            <p:txEl>
                                              <p:pRg st="2" end="2"/>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0563" grpId="0" uiExpand="1" build="p" bldLvl="3" autoUpdateAnimBg="0"/>
    </p:bldLst>
  </p:timing>
</p:sld>
</file>

<file path=ppt/slides/slide3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8130" name="Rectangle 2">
            <a:extLst>
              <a:ext uri="{FF2B5EF4-FFF2-40B4-BE49-F238E27FC236}">
                <a16:creationId xmlns:a16="http://schemas.microsoft.com/office/drawing/2014/main" id="{FB8B6028-16B4-4E3D-947F-070E669B596B}"/>
              </a:ext>
            </a:extLst>
          </p:cNvPr>
          <p:cNvSpPr>
            <a:spLocks noGrp="1" noChangeArrowheads="1"/>
          </p:cNvSpPr>
          <p:nvPr>
            <p:ph type="title"/>
          </p:nvPr>
        </p:nvSpPr>
        <p:spPr/>
        <p:txBody>
          <a:bodyPr/>
          <a:lstStyle/>
          <a:p>
            <a:pPr eaLnBrk="1" hangingPunct="1">
              <a:buFont typeface="Wingdings" panose="05000000000000000000" pitchFamily="2" charset="2"/>
              <a:buNone/>
            </a:pPr>
            <a:r>
              <a:rPr lang="en-US" altLang="en-US" dirty="0"/>
              <a:t>Legal: Bankruptcy</a:t>
            </a:r>
            <a:r>
              <a:rPr lang="en-US" altLang="en-US" sz="4000" dirty="0"/>
              <a:t> </a:t>
            </a:r>
            <a:r>
              <a:rPr lang="en-US" altLang="en-US" sz="2000" dirty="0"/>
              <a:t>(continued)</a:t>
            </a:r>
          </a:p>
        </p:txBody>
      </p:sp>
      <p:sp>
        <p:nvSpPr>
          <p:cNvPr id="451587" name="Rectangle 3">
            <a:extLst>
              <a:ext uri="{FF2B5EF4-FFF2-40B4-BE49-F238E27FC236}">
                <a16:creationId xmlns:a16="http://schemas.microsoft.com/office/drawing/2014/main" id="{E567572C-DC25-4113-BB45-D2B0AD086868}"/>
              </a:ext>
            </a:extLst>
          </p:cNvPr>
          <p:cNvSpPr>
            <a:spLocks noGrp="1" noChangeArrowheads="1"/>
          </p:cNvSpPr>
          <p:nvPr>
            <p:ph idx="1"/>
          </p:nvPr>
        </p:nvSpPr>
        <p:spPr>
          <a:xfrm>
            <a:off x="928688" y="1608138"/>
            <a:ext cx="7286625" cy="4419600"/>
          </a:xfrm>
        </p:spPr>
        <p:txBody>
          <a:bodyPr/>
          <a:lstStyle/>
          <a:p>
            <a:pPr eaLnBrk="1" hangingPunct="1"/>
            <a:r>
              <a:rPr lang="en-US" altLang="en-US"/>
              <a:t>Interesting facts on bankruptcy</a:t>
            </a:r>
          </a:p>
          <a:p>
            <a:pPr lvl="1" eaLnBrk="1" hangingPunct="1"/>
            <a:r>
              <a:rPr lang="en-US" altLang="en-US"/>
              <a:t>87% of all bankruptcies are due to 3 events:</a:t>
            </a:r>
          </a:p>
          <a:p>
            <a:pPr lvl="2" eaLnBrk="1" hangingPunct="1"/>
            <a:r>
              <a:rPr lang="en-US" altLang="en-US"/>
              <a:t>Divorce, death, or separation</a:t>
            </a:r>
          </a:p>
          <a:p>
            <a:pPr lvl="2" eaLnBrk="1" hangingPunct="1"/>
            <a:r>
              <a:rPr lang="en-US" altLang="en-US"/>
              <a:t>Unpaid medical expenses</a:t>
            </a:r>
          </a:p>
          <a:p>
            <a:pPr lvl="2" eaLnBrk="1" hangingPunct="1"/>
            <a:r>
              <a:rPr lang="en-US" altLang="en-US"/>
              <a:t>Loss of primary source of employment</a:t>
            </a:r>
          </a:p>
          <a:p>
            <a:pPr lvl="1" eaLnBrk="1" hangingPunct="1"/>
            <a:r>
              <a:rPr lang="en-US" altLang="en-US"/>
              <a:t>Eliminate the likelihood of these events and you reduce substantially your chance of filing bankruptcy</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451587">
                                            <p:txEl>
                                              <p:pRg st="0" end="0"/>
                                            </p:txEl>
                                          </p:spTgt>
                                        </p:tgtEl>
                                        <p:attrNameLst>
                                          <p:attrName>style.visibility</p:attrName>
                                        </p:attrNameLst>
                                      </p:cBhvr>
                                      <p:to>
                                        <p:strVal val="visible"/>
                                      </p:to>
                                    </p:set>
                                    <p:anim calcmode="lin" valueType="num">
                                      <p:cBhvr additive="base">
                                        <p:cTn id="7" dur="500" fill="hold"/>
                                        <p:tgtEl>
                                          <p:spTgt spid="451587">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451587">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451587">
                                            <p:txEl>
                                              <p:pRg st="1" end="1"/>
                                            </p:txEl>
                                          </p:spTgt>
                                        </p:tgtEl>
                                        <p:attrNameLst>
                                          <p:attrName>style.visibility</p:attrName>
                                        </p:attrNameLst>
                                      </p:cBhvr>
                                      <p:to>
                                        <p:strVal val="visible"/>
                                      </p:to>
                                    </p:set>
                                    <p:anim calcmode="lin" valueType="num">
                                      <p:cBhvr additive="base">
                                        <p:cTn id="13" dur="500" fill="hold"/>
                                        <p:tgtEl>
                                          <p:spTgt spid="451587">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451587">
                                            <p:txEl>
                                              <p:pRg st="1" end="1"/>
                                            </p:txEl>
                                          </p:spTgt>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0"/>
                                  </p:stCondLst>
                                  <p:childTnLst>
                                    <p:set>
                                      <p:cBhvr>
                                        <p:cTn id="16" dur="1" fill="hold">
                                          <p:stCondLst>
                                            <p:cond delay="0"/>
                                          </p:stCondLst>
                                        </p:cTn>
                                        <p:tgtEl>
                                          <p:spTgt spid="451587">
                                            <p:txEl>
                                              <p:pRg st="2" end="2"/>
                                            </p:txEl>
                                          </p:spTgt>
                                        </p:tgtEl>
                                        <p:attrNameLst>
                                          <p:attrName>style.visibility</p:attrName>
                                        </p:attrNameLst>
                                      </p:cBhvr>
                                      <p:to>
                                        <p:strVal val="visible"/>
                                      </p:to>
                                    </p:set>
                                    <p:anim calcmode="lin" valueType="num">
                                      <p:cBhvr additive="base">
                                        <p:cTn id="17" dur="500" fill="hold"/>
                                        <p:tgtEl>
                                          <p:spTgt spid="451587">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451587">
                                            <p:txEl>
                                              <p:pRg st="2" end="2"/>
                                            </p:txEl>
                                          </p:spTgt>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0"/>
                                  </p:stCondLst>
                                  <p:childTnLst>
                                    <p:set>
                                      <p:cBhvr>
                                        <p:cTn id="20" dur="1" fill="hold">
                                          <p:stCondLst>
                                            <p:cond delay="0"/>
                                          </p:stCondLst>
                                        </p:cTn>
                                        <p:tgtEl>
                                          <p:spTgt spid="451587">
                                            <p:txEl>
                                              <p:pRg st="3" end="3"/>
                                            </p:txEl>
                                          </p:spTgt>
                                        </p:tgtEl>
                                        <p:attrNameLst>
                                          <p:attrName>style.visibility</p:attrName>
                                        </p:attrNameLst>
                                      </p:cBhvr>
                                      <p:to>
                                        <p:strVal val="visible"/>
                                      </p:to>
                                    </p:set>
                                    <p:anim calcmode="lin" valueType="num">
                                      <p:cBhvr additive="base">
                                        <p:cTn id="21" dur="500" fill="hold"/>
                                        <p:tgtEl>
                                          <p:spTgt spid="451587">
                                            <p:txEl>
                                              <p:pRg st="3" end="3"/>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451587">
                                            <p:txEl>
                                              <p:pRg st="3" end="3"/>
                                            </p:txEl>
                                          </p:spTgt>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0"/>
                                  </p:stCondLst>
                                  <p:childTnLst>
                                    <p:set>
                                      <p:cBhvr>
                                        <p:cTn id="24" dur="1" fill="hold">
                                          <p:stCondLst>
                                            <p:cond delay="0"/>
                                          </p:stCondLst>
                                        </p:cTn>
                                        <p:tgtEl>
                                          <p:spTgt spid="451587">
                                            <p:txEl>
                                              <p:pRg st="4" end="4"/>
                                            </p:txEl>
                                          </p:spTgt>
                                        </p:tgtEl>
                                        <p:attrNameLst>
                                          <p:attrName>style.visibility</p:attrName>
                                        </p:attrNameLst>
                                      </p:cBhvr>
                                      <p:to>
                                        <p:strVal val="visible"/>
                                      </p:to>
                                    </p:set>
                                    <p:anim calcmode="lin" valueType="num">
                                      <p:cBhvr additive="base">
                                        <p:cTn id="25" dur="500" fill="hold"/>
                                        <p:tgtEl>
                                          <p:spTgt spid="451587">
                                            <p:txEl>
                                              <p:pRg st="4" end="4"/>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451587">
                                            <p:txEl>
                                              <p:pRg st="4" end="4"/>
                                            </p:txEl>
                                          </p:spTgt>
                                        </p:tgtEl>
                                        <p:attrNameLst>
                                          <p:attrName>ppt_y</p:attrName>
                                        </p:attrNameLst>
                                      </p:cBhvr>
                                      <p:tavLst>
                                        <p:tav tm="0">
                                          <p:val>
                                            <p:strVal val="#ppt_y"/>
                                          </p:val>
                                        </p:tav>
                                        <p:tav tm="100000">
                                          <p:val>
                                            <p:strVal val="#ppt_y"/>
                                          </p:val>
                                        </p:tav>
                                      </p:tavLst>
                                    </p:anim>
                                  </p:childTnLst>
                                </p:cTn>
                              </p:par>
                              <p:par>
                                <p:cTn id="27" presetID="2" presetClass="entr" presetSubtype="8" fill="hold" grpId="0" nodeType="withEffect">
                                  <p:stCondLst>
                                    <p:cond delay="0"/>
                                  </p:stCondLst>
                                  <p:childTnLst>
                                    <p:set>
                                      <p:cBhvr>
                                        <p:cTn id="28" dur="1" fill="hold">
                                          <p:stCondLst>
                                            <p:cond delay="0"/>
                                          </p:stCondLst>
                                        </p:cTn>
                                        <p:tgtEl>
                                          <p:spTgt spid="451587">
                                            <p:txEl>
                                              <p:pRg st="5" end="5"/>
                                            </p:txEl>
                                          </p:spTgt>
                                        </p:tgtEl>
                                        <p:attrNameLst>
                                          <p:attrName>style.visibility</p:attrName>
                                        </p:attrNameLst>
                                      </p:cBhvr>
                                      <p:to>
                                        <p:strVal val="visible"/>
                                      </p:to>
                                    </p:set>
                                    <p:anim calcmode="lin" valueType="num">
                                      <p:cBhvr additive="base">
                                        <p:cTn id="29" dur="500" fill="hold"/>
                                        <p:tgtEl>
                                          <p:spTgt spid="451587">
                                            <p:txEl>
                                              <p:pRg st="5" end="5"/>
                                            </p:txEl>
                                          </p:spTgt>
                                        </p:tgtEl>
                                        <p:attrNameLst>
                                          <p:attrName>ppt_x</p:attrName>
                                        </p:attrNameLst>
                                      </p:cBhvr>
                                      <p:tavLst>
                                        <p:tav tm="0">
                                          <p:val>
                                            <p:strVal val="0-#ppt_w/2"/>
                                          </p:val>
                                        </p:tav>
                                        <p:tav tm="100000">
                                          <p:val>
                                            <p:strVal val="#ppt_x"/>
                                          </p:val>
                                        </p:tav>
                                      </p:tavLst>
                                    </p:anim>
                                    <p:anim calcmode="lin" valueType="num">
                                      <p:cBhvr additive="base">
                                        <p:cTn id="30" dur="500" fill="hold"/>
                                        <p:tgtEl>
                                          <p:spTgt spid="451587">
                                            <p:txEl>
                                              <p:pRg st="5" end="5"/>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1587" grpId="0" uiExpand="1" build="p" autoUpdateAnimBg="0"/>
    </p:bldLst>
  </p:timing>
</p:sld>
</file>

<file path=ppt/slides/slide3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9154" name="Rectangle 2">
            <a:extLst>
              <a:ext uri="{FF2B5EF4-FFF2-40B4-BE49-F238E27FC236}">
                <a16:creationId xmlns:a16="http://schemas.microsoft.com/office/drawing/2014/main" id="{C7CF22C0-3951-499A-A88E-55B4462C6D31}"/>
              </a:ext>
            </a:extLst>
          </p:cNvPr>
          <p:cNvSpPr>
            <a:spLocks noGrp="1" noChangeArrowheads="1"/>
          </p:cNvSpPr>
          <p:nvPr>
            <p:ph type="title"/>
          </p:nvPr>
        </p:nvSpPr>
        <p:spPr>
          <a:xfrm>
            <a:off x="685800" y="685800"/>
            <a:ext cx="7772400" cy="858838"/>
          </a:xfrm>
        </p:spPr>
        <p:txBody>
          <a:bodyPr/>
          <a:lstStyle/>
          <a:p>
            <a:pPr eaLnBrk="1" hangingPunct="1">
              <a:buFont typeface="Wingdings" panose="05000000000000000000" pitchFamily="2" charset="2"/>
              <a:buNone/>
            </a:pPr>
            <a:r>
              <a:rPr lang="en-US" altLang="en-US"/>
              <a:t>Bankruptcy </a:t>
            </a:r>
            <a:r>
              <a:rPr lang="en-US" altLang="en-US" sz="2000"/>
              <a:t>(continued)</a:t>
            </a:r>
          </a:p>
        </p:txBody>
      </p:sp>
      <p:sp>
        <p:nvSpPr>
          <p:cNvPr id="452611" name="Rectangle 3">
            <a:extLst>
              <a:ext uri="{FF2B5EF4-FFF2-40B4-BE49-F238E27FC236}">
                <a16:creationId xmlns:a16="http://schemas.microsoft.com/office/drawing/2014/main" id="{5356A89C-6D04-4A56-B733-82B14638821A}"/>
              </a:ext>
            </a:extLst>
          </p:cNvPr>
          <p:cNvSpPr>
            <a:spLocks noGrp="1" noChangeArrowheads="1"/>
          </p:cNvSpPr>
          <p:nvPr>
            <p:ph idx="1"/>
          </p:nvPr>
        </p:nvSpPr>
        <p:spPr>
          <a:xfrm>
            <a:off x="914400" y="1600200"/>
            <a:ext cx="7315200" cy="5029200"/>
          </a:xfrm>
        </p:spPr>
        <p:txBody>
          <a:bodyPr/>
          <a:lstStyle/>
          <a:p>
            <a:pPr eaLnBrk="1" hangingPunct="1"/>
            <a:r>
              <a:rPr lang="en-US" altLang="en-US"/>
              <a:t>Questions when thinking about bankruptcy</a:t>
            </a:r>
          </a:p>
          <a:p>
            <a:pPr lvl="1" eaLnBrk="1" hangingPunct="1"/>
            <a:r>
              <a:rPr lang="en-US" altLang="en-US"/>
              <a:t>Is it honest?</a:t>
            </a:r>
          </a:p>
          <a:p>
            <a:pPr lvl="2" eaLnBrk="1" hangingPunct="1"/>
            <a:r>
              <a:rPr lang="en-US" altLang="en-US"/>
              <a:t>Is it just a way to get out of debt legally? </a:t>
            </a:r>
          </a:p>
          <a:p>
            <a:pPr lvl="3" eaLnBrk="1" hangingPunct="1"/>
            <a:r>
              <a:rPr lang="en-US" altLang="en-US"/>
              <a:t>Things that are legal may not be honest.</a:t>
            </a:r>
          </a:p>
          <a:p>
            <a:pPr lvl="3" eaLnBrk="1" hangingPunct="1"/>
            <a:r>
              <a:rPr lang="en-US" altLang="en-US"/>
              <a:t>Remember your integrity is worth more than money</a:t>
            </a:r>
          </a:p>
          <a:p>
            <a:pPr lvl="1" eaLnBrk="1" hangingPunct="1"/>
            <a:r>
              <a:rPr lang="en-US" altLang="en-US"/>
              <a:t>Is it really necessary?</a:t>
            </a:r>
          </a:p>
          <a:p>
            <a:pPr lvl="2" eaLnBrk="1" hangingPunct="1"/>
            <a:r>
              <a:rPr lang="en-US" altLang="en-US"/>
              <a:t>It will remain on your credit report for up to 10 years after you make your last payment</a:t>
            </a:r>
          </a:p>
          <a:p>
            <a:pPr lvl="2" eaLnBrk="1" hangingPunct="1"/>
            <a:r>
              <a:rPr lang="en-US" altLang="en-US"/>
              <a:t>It will hurt your chances to get the credit necessary for the purchase of a home or business</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452611">
                                            <p:txEl>
                                              <p:pRg st="0" end="0"/>
                                            </p:txEl>
                                          </p:spTgt>
                                        </p:tgtEl>
                                        <p:attrNameLst>
                                          <p:attrName>style.visibility</p:attrName>
                                        </p:attrNameLst>
                                      </p:cBhvr>
                                      <p:to>
                                        <p:strVal val="visible"/>
                                      </p:to>
                                    </p:set>
                                    <p:anim calcmode="lin" valueType="num">
                                      <p:cBhvr additive="base">
                                        <p:cTn id="7" dur="500" fill="hold"/>
                                        <p:tgtEl>
                                          <p:spTgt spid="452611">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452611">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452611">
                                            <p:txEl>
                                              <p:pRg st="1" end="1"/>
                                            </p:txEl>
                                          </p:spTgt>
                                        </p:tgtEl>
                                        <p:attrNameLst>
                                          <p:attrName>style.visibility</p:attrName>
                                        </p:attrNameLst>
                                      </p:cBhvr>
                                      <p:to>
                                        <p:strVal val="visible"/>
                                      </p:to>
                                    </p:set>
                                    <p:anim calcmode="lin" valueType="num">
                                      <p:cBhvr additive="base">
                                        <p:cTn id="13" dur="500" fill="hold"/>
                                        <p:tgtEl>
                                          <p:spTgt spid="452611">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452611">
                                            <p:txEl>
                                              <p:pRg st="1" end="1"/>
                                            </p:txEl>
                                          </p:spTgt>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0"/>
                                  </p:stCondLst>
                                  <p:childTnLst>
                                    <p:set>
                                      <p:cBhvr>
                                        <p:cTn id="16" dur="1" fill="hold">
                                          <p:stCondLst>
                                            <p:cond delay="0"/>
                                          </p:stCondLst>
                                        </p:cTn>
                                        <p:tgtEl>
                                          <p:spTgt spid="452611">
                                            <p:txEl>
                                              <p:pRg st="2" end="2"/>
                                            </p:txEl>
                                          </p:spTgt>
                                        </p:tgtEl>
                                        <p:attrNameLst>
                                          <p:attrName>style.visibility</p:attrName>
                                        </p:attrNameLst>
                                      </p:cBhvr>
                                      <p:to>
                                        <p:strVal val="visible"/>
                                      </p:to>
                                    </p:set>
                                    <p:anim calcmode="lin" valueType="num">
                                      <p:cBhvr additive="base">
                                        <p:cTn id="17" dur="500" fill="hold"/>
                                        <p:tgtEl>
                                          <p:spTgt spid="452611">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452611">
                                            <p:txEl>
                                              <p:pRg st="2" end="2"/>
                                            </p:txEl>
                                          </p:spTgt>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0"/>
                                  </p:stCondLst>
                                  <p:childTnLst>
                                    <p:set>
                                      <p:cBhvr>
                                        <p:cTn id="20" dur="1" fill="hold">
                                          <p:stCondLst>
                                            <p:cond delay="0"/>
                                          </p:stCondLst>
                                        </p:cTn>
                                        <p:tgtEl>
                                          <p:spTgt spid="452611">
                                            <p:txEl>
                                              <p:pRg st="3" end="3"/>
                                            </p:txEl>
                                          </p:spTgt>
                                        </p:tgtEl>
                                        <p:attrNameLst>
                                          <p:attrName>style.visibility</p:attrName>
                                        </p:attrNameLst>
                                      </p:cBhvr>
                                      <p:to>
                                        <p:strVal val="visible"/>
                                      </p:to>
                                    </p:set>
                                    <p:anim calcmode="lin" valueType="num">
                                      <p:cBhvr additive="base">
                                        <p:cTn id="21" dur="500" fill="hold"/>
                                        <p:tgtEl>
                                          <p:spTgt spid="452611">
                                            <p:txEl>
                                              <p:pRg st="3" end="3"/>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452611">
                                            <p:txEl>
                                              <p:pRg st="3" end="3"/>
                                            </p:txEl>
                                          </p:spTgt>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0"/>
                                  </p:stCondLst>
                                  <p:childTnLst>
                                    <p:set>
                                      <p:cBhvr>
                                        <p:cTn id="24" dur="1" fill="hold">
                                          <p:stCondLst>
                                            <p:cond delay="0"/>
                                          </p:stCondLst>
                                        </p:cTn>
                                        <p:tgtEl>
                                          <p:spTgt spid="452611">
                                            <p:txEl>
                                              <p:pRg st="4" end="4"/>
                                            </p:txEl>
                                          </p:spTgt>
                                        </p:tgtEl>
                                        <p:attrNameLst>
                                          <p:attrName>style.visibility</p:attrName>
                                        </p:attrNameLst>
                                      </p:cBhvr>
                                      <p:to>
                                        <p:strVal val="visible"/>
                                      </p:to>
                                    </p:set>
                                    <p:anim calcmode="lin" valueType="num">
                                      <p:cBhvr additive="base">
                                        <p:cTn id="25" dur="500" fill="hold"/>
                                        <p:tgtEl>
                                          <p:spTgt spid="452611">
                                            <p:txEl>
                                              <p:pRg st="4" end="4"/>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452611">
                                            <p:txEl>
                                              <p:pRg st="4" end="4"/>
                                            </p:txEl>
                                          </p:spTgt>
                                        </p:tgtEl>
                                        <p:attrNameLst>
                                          <p:attrName>ppt_y</p:attrName>
                                        </p:attrNameLst>
                                      </p:cBhvr>
                                      <p:tavLst>
                                        <p:tav tm="0">
                                          <p:val>
                                            <p:strVal val="#ppt_y"/>
                                          </p:val>
                                        </p:tav>
                                        <p:tav tm="100000">
                                          <p:val>
                                            <p:strVal val="#ppt_y"/>
                                          </p:val>
                                        </p:tav>
                                      </p:tavLst>
                                    </p:anim>
                                  </p:childTnLst>
                                </p:cTn>
                              </p:par>
                              <p:par>
                                <p:cTn id="27" presetID="2" presetClass="entr" presetSubtype="8" fill="hold" grpId="0" nodeType="withEffect">
                                  <p:stCondLst>
                                    <p:cond delay="0"/>
                                  </p:stCondLst>
                                  <p:childTnLst>
                                    <p:set>
                                      <p:cBhvr>
                                        <p:cTn id="28" dur="1" fill="hold">
                                          <p:stCondLst>
                                            <p:cond delay="0"/>
                                          </p:stCondLst>
                                        </p:cTn>
                                        <p:tgtEl>
                                          <p:spTgt spid="452611">
                                            <p:txEl>
                                              <p:pRg st="5" end="5"/>
                                            </p:txEl>
                                          </p:spTgt>
                                        </p:tgtEl>
                                        <p:attrNameLst>
                                          <p:attrName>style.visibility</p:attrName>
                                        </p:attrNameLst>
                                      </p:cBhvr>
                                      <p:to>
                                        <p:strVal val="visible"/>
                                      </p:to>
                                    </p:set>
                                    <p:anim calcmode="lin" valueType="num">
                                      <p:cBhvr additive="base">
                                        <p:cTn id="29" dur="500" fill="hold"/>
                                        <p:tgtEl>
                                          <p:spTgt spid="452611">
                                            <p:txEl>
                                              <p:pRg st="5" end="5"/>
                                            </p:txEl>
                                          </p:spTgt>
                                        </p:tgtEl>
                                        <p:attrNameLst>
                                          <p:attrName>ppt_x</p:attrName>
                                        </p:attrNameLst>
                                      </p:cBhvr>
                                      <p:tavLst>
                                        <p:tav tm="0">
                                          <p:val>
                                            <p:strVal val="0-#ppt_w/2"/>
                                          </p:val>
                                        </p:tav>
                                        <p:tav tm="100000">
                                          <p:val>
                                            <p:strVal val="#ppt_x"/>
                                          </p:val>
                                        </p:tav>
                                      </p:tavLst>
                                    </p:anim>
                                    <p:anim calcmode="lin" valueType="num">
                                      <p:cBhvr additive="base">
                                        <p:cTn id="30" dur="500" fill="hold"/>
                                        <p:tgtEl>
                                          <p:spTgt spid="452611">
                                            <p:txEl>
                                              <p:pRg st="5" end="5"/>
                                            </p:txEl>
                                          </p:spTgt>
                                        </p:tgtEl>
                                        <p:attrNameLst>
                                          <p:attrName>ppt_y</p:attrName>
                                        </p:attrNameLst>
                                      </p:cBhvr>
                                      <p:tavLst>
                                        <p:tav tm="0">
                                          <p:val>
                                            <p:strVal val="#ppt_y"/>
                                          </p:val>
                                        </p:tav>
                                        <p:tav tm="100000">
                                          <p:val>
                                            <p:strVal val="#ppt_y"/>
                                          </p:val>
                                        </p:tav>
                                      </p:tavLst>
                                    </p:anim>
                                  </p:childTnLst>
                                </p:cTn>
                              </p:par>
                              <p:par>
                                <p:cTn id="31" presetID="2" presetClass="entr" presetSubtype="8" fill="hold" grpId="0" nodeType="withEffect">
                                  <p:stCondLst>
                                    <p:cond delay="0"/>
                                  </p:stCondLst>
                                  <p:childTnLst>
                                    <p:set>
                                      <p:cBhvr>
                                        <p:cTn id="32" dur="1" fill="hold">
                                          <p:stCondLst>
                                            <p:cond delay="0"/>
                                          </p:stCondLst>
                                        </p:cTn>
                                        <p:tgtEl>
                                          <p:spTgt spid="452611">
                                            <p:txEl>
                                              <p:pRg st="6" end="6"/>
                                            </p:txEl>
                                          </p:spTgt>
                                        </p:tgtEl>
                                        <p:attrNameLst>
                                          <p:attrName>style.visibility</p:attrName>
                                        </p:attrNameLst>
                                      </p:cBhvr>
                                      <p:to>
                                        <p:strVal val="visible"/>
                                      </p:to>
                                    </p:set>
                                    <p:anim calcmode="lin" valueType="num">
                                      <p:cBhvr additive="base">
                                        <p:cTn id="33" dur="500" fill="hold"/>
                                        <p:tgtEl>
                                          <p:spTgt spid="452611">
                                            <p:txEl>
                                              <p:pRg st="6" end="6"/>
                                            </p:txEl>
                                          </p:spTgt>
                                        </p:tgtEl>
                                        <p:attrNameLst>
                                          <p:attrName>ppt_x</p:attrName>
                                        </p:attrNameLst>
                                      </p:cBhvr>
                                      <p:tavLst>
                                        <p:tav tm="0">
                                          <p:val>
                                            <p:strVal val="0-#ppt_w/2"/>
                                          </p:val>
                                        </p:tav>
                                        <p:tav tm="100000">
                                          <p:val>
                                            <p:strVal val="#ppt_x"/>
                                          </p:val>
                                        </p:tav>
                                      </p:tavLst>
                                    </p:anim>
                                    <p:anim calcmode="lin" valueType="num">
                                      <p:cBhvr additive="base">
                                        <p:cTn id="34" dur="500" fill="hold"/>
                                        <p:tgtEl>
                                          <p:spTgt spid="452611">
                                            <p:txEl>
                                              <p:pRg st="6" end="6"/>
                                            </p:txEl>
                                          </p:spTgt>
                                        </p:tgtEl>
                                        <p:attrNameLst>
                                          <p:attrName>ppt_y</p:attrName>
                                        </p:attrNameLst>
                                      </p:cBhvr>
                                      <p:tavLst>
                                        <p:tav tm="0">
                                          <p:val>
                                            <p:strVal val="#ppt_y"/>
                                          </p:val>
                                        </p:tav>
                                        <p:tav tm="100000">
                                          <p:val>
                                            <p:strVal val="#ppt_y"/>
                                          </p:val>
                                        </p:tav>
                                      </p:tavLst>
                                    </p:anim>
                                  </p:childTnLst>
                                </p:cTn>
                              </p:par>
                              <p:par>
                                <p:cTn id="35" presetID="2" presetClass="entr" presetSubtype="8" fill="hold" grpId="0" nodeType="withEffect">
                                  <p:stCondLst>
                                    <p:cond delay="0"/>
                                  </p:stCondLst>
                                  <p:childTnLst>
                                    <p:set>
                                      <p:cBhvr>
                                        <p:cTn id="36" dur="1" fill="hold">
                                          <p:stCondLst>
                                            <p:cond delay="0"/>
                                          </p:stCondLst>
                                        </p:cTn>
                                        <p:tgtEl>
                                          <p:spTgt spid="452611">
                                            <p:txEl>
                                              <p:pRg st="7" end="7"/>
                                            </p:txEl>
                                          </p:spTgt>
                                        </p:tgtEl>
                                        <p:attrNameLst>
                                          <p:attrName>style.visibility</p:attrName>
                                        </p:attrNameLst>
                                      </p:cBhvr>
                                      <p:to>
                                        <p:strVal val="visible"/>
                                      </p:to>
                                    </p:set>
                                    <p:anim calcmode="lin" valueType="num">
                                      <p:cBhvr additive="base">
                                        <p:cTn id="37" dur="500" fill="hold"/>
                                        <p:tgtEl>
                                          <p:spTgt spid="452611">
                                            <p:txEl>
                                              <p:pRg st="7" end="7"/>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452611">
                                            <p:txEl>
                                              <p:pRg st="7" end="7"/>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2611" grpId="0" uiExpand="1" build="p" bldLvl="2" autoUpdateAnimBg="0"/>
    </p:bldLst>
  </p:timing>
</p:sld>
</file>

<file path=ppt/slides/slide3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0178" name="Rectangle 2">
            <a:extLst>
              <a:ext uri="{FF2B5EF4-FFF2-40B4-BE49-F238E27FC236}">
                <a16:creationId xmlns:a16="http://schemas.microsoft.com/office/drawing/2014/main" id="{CD4FDFE9-411C-4D0A-AE6E-7B699539F905}"/>
              </a:ext>
            </a:extLst>
          </p:cNvPr>
          <p:cNvSpPr>
            <a:spLocks noGrp="1" noChangeArrowheads="1"/>
          </p:cNvSpPr>
          <p:nvPr>
            <p:ph type="title"/>
          </p:nvPr>
        </p:nvSpPr>
        <p:spPr>
          <a:xfrm>
            <a:off x="608013" y="533400"/>
            <a:ext cx="7772400" cy="914400"/>
          </a:xfrm>
        </p:spPr>
        <p:txBody>
          <a:bodyPr/>
          <a:lstStyle/>
          <a:p>
            <a:pPr eaLnBrk="1" hangingPunct="1">
              <a:buFont typeface="Wingdings" panose="05000000000000000000" pitchFamily="2" charset="2"/>
              <a:buNone/>
            </a:pPr>
            <a:r>
              <a:rPr lang="en-US" altLang="en-US"/>
              <a:t>Bankruptcy</a:t>
            </a:r>
            <a:r>
              <a:rPr lang="en-US" altLang="en-US" sz="4000"/>
              <a:t> </a:t>
            </a:r>
            <a:r>
              <a:rPr lang="en-US" altLang="en-US" sz="2400"/>
              <a:t>(continued)</a:t>
            </a:r>
          </a:p>
        </p:txBody>
      </p:sp>
      <p:sp>
        <p:nvSpPr>
          <p:cNvPr id="453635" name="Rectangle 3">
            <a:extLst>
              <a:ext uri="{FF2B5EF4-FFF2-40B4-BE49-F238E27FC236}">
                <a16:creationId xmlns:a16="http://schemas.microsoft.com/office/drawing/2014/main" id="{FD836709-105E-4331-A1D1-3AA735F12598}"/>
              </a:ext>
            </a:extLst>
          </p:cNvPr>
          <p:cNvSpPr>
            <a:spLocks noGrp="1" noChangeArrowheads="1"/>
          </p:cNvSpPr>
          <p:nvPr>
            <p:ph idx="1"/>
          </p:nvPr>
        </p:nvSpPr>
        <p:spPr>
          <a:xfrm>
            <a:off x="419100" y="1600200"/>
            <a:ext cx="8420100" cy="5334000"/>
          </a:xfrm>
        </p:spPr>
        <p:txBody>
          <a:bodyPr/>
          <a:lstStyle/>
          <a:p>
            <a:pPr eaLnBrk="1" hangingPunct="1">
              <a:lnSpc>
                <a:spcPct val="80000"/>
              </a:lnSpc>
              <a:buFont typeface="Wingdings" panose="05000000000000000000" pitchFamily="2" charset="2"/>
              <a:buNone/>
            </a:pPr>
            <a:r>
              <a:rPr lang="en-US" altLang="en-US" sz="2200" dirty="0"/>
              <a:t>L. </a:t>
            </a:r>
            <a:r>
              <a:rPr lang="en-US" altLang="en-US" sz="2200" dirty="0" err="1"/>
              <a:t>Aldin</a:t>
            </a:r>
            <a:r>
              <a:rPr lang="en-US" altLang="en-US" sz="2200" dirty="0"/>
              <a:t> Porter said:</a:t>
            </a:r>
          </a:p>
          <a:p>
            <a:pPr eaLnBrk="1" hangingPunct="1">
              <a:lnSpc>
                <a:spcPct val="90000"/>
              </a:lnSpc>
              <a:buFont typeface="Wingdings" panose="05000000000000000000" pitchFamily="2" charset="2"/>
              <a:buNone/>
            </a:pPr>
            <a:r>
              <a:rPr lang="en-US" altLang="en-US" sz="2200" dirty="0"/>
              <a:t>	Utah is the number-two state in the nation "for per-capita bankruptcy filings“. . . What an indictment of those of us who live in Utah! . . . Our bankruptcy law is on the books for the rare occasion when true disaster strikes a family, and none of us would take away that protection. But I'll also tell you it cannot function as it ought in a society with overextended and, frankly, somewhat dishonest people. The editorial goes on to suggest that the majority [in Utah] are not using chapter 13, [which] permits the applicant to repay his debts over a longer period of time. . . Instead, [60%] applied for chapter 7, which permits one to break his promises . . . and walk away from his debts, leaving his obligations forever unpaid. . . There is a question asked of those who seek a temple recommend that deals with honesty. I sincerely hope that those who have taken unfair advantage of this just and proper law don't carry a temple recommend and feel that they're absolved from responsibilities (Devotional address given February 4, 2001 at BYU).</a:t>
            </a:r>
          </a:p>
          <a:p>
            <a:pPr eaLnBrk="1" hangingPunct="1">
              <a:lnSpc>
                <a:spcPct val="80000"/>
              </a:lnSpc>
            </a:pPr>
            <a:endParaRPr lang="en-US" altLang="en-US" sz="2200" dirty="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453635">
                                            <p:txEl>
                                              <p:pRg st="0" end="0"/>
                                            </p:txEl>
                                          </p:spTgt>
                                        </p:tgtEl>
                                        <p:attrNameLst>
                                          <p:attrName>style.visibility</p:attrName>
                                        </p:attrNameLst>
                                      </p:cBhvr>
                                      <p:to>
                                        <p:strVal val="visible"/>
                                      </p:to>
                                    </p:set>
                                    <p:anim calcmode="lin" valueType="num">
                                      <p:cBhvr additive="base">
                                        <p:cTn id="7" dur="500" fill="hold"/>
                                        <p:tgtEl>
                                          <p:spTgt spid="453635">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453635">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453635">
                                            <p:txEl>
                                              <p:pRg st="1" end="1"/>
                                            </p:txEl>
                                          </p:spTgt>
                                        </p:tgtEl>
                                        <p:attrNameLst>
                                          <p:attrName>style.visibility</p:attrName>
                                        </p:attrNameLst>
                                      </p:cBhvr>
                                      <p:to>
                                        <p:strVal val="visible"/>
                                      </p:to>
                                    </p:set>
                                    <p:anim calcmode="lin" valueType="num">
                                      <p:cBhvr additive="base">
                                        <p:cTn id="13" dur="500" fill="hold"/>
                                        <p:tgtEl>
                                          <p:spTgt spid="453635">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453635">
                                            <p:txEl>
                                              <p:pRg st="1" end="1"/>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3635" grpId="0" uiExpand="1" build="p" bldLvl="3" autoUpdateAnimBg="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Title 1">
            <a:extLst>
              <a:ext uri="{FF2B5EF4-FFF2-40B4-BE49-F238E27FC236}">
                <a16:creationId xmlns:a16="http://schemas.microsoft.com/office/drawing/2014/main" id="{3BAFEFD8-4A2D-4ECA-9CFD-E86696F1C820}"/>
              </a:ext>
            </a:extLst>
          </p:cNvPr>
          <p:cNvSpPr>
            <a:spLocks noGrp="1" noChangeArrowheads="1"/>
          </p:cNvSpPr>
          <p:nvPr>
            <p:ph type="title"/>
          </p:nvPr>
        </p:nvSpPr>
        <p:spPr/>
        <p:txBody>
          <a:bodyPr/>
          <a:lstStyle/>
          <a:p>
            <a:r>
              <a:rPr lang="en-US" altLang="en-US" dirty="0"/>
              <a:t>C. Understand and Create you </a:t>
            </a:r>
            <a:br>
              <a:rPr lang="en-US" altLang="en-US" dirty="0"/>
            </a:br>
            <a:r>
              <a:rPr lang="en-US" altLang="en-US" dirty="0"/>
              <a:t>Consumer Loan and Debt Plan</a:t>
            </a:r>
          </a:p>
        </p:txBody>
      </p:sp>
      <p:sp>
        <p:nvSpPr>
          <p:cNvPr id="45059" name="Content Placeholder 2">
            <a:extLst>
              <a:ext uri="{FF2B5EF4-FFF2-40B4-BE49-F238E27FC236}">
                <a16:creationId xmlns:a16="http://schemas.microsoft.com/office/drawing/2014/main" id="{C27341F2-CF18-4046-9072-422B890FCE60}"/>
              </a:ext>
            </a:extLst>
          </p:cNvPr>
          <p:cNvSpPr>
            <a:spLocks noGrp="1" noChangeArrowheads="1"/>
          </p:cNvSpPr>
          <p:nvPr>
            <p:ph idx="1"/>
          </p:nvPr>
        </p:nvSpPr>
        <p:spPr>
          <a:xfrm>
            <a:off x="928688" y="1608138"/>
            <a:ext cx="7286625" cy="4419600"/>
          </a:xfrm>
        </p:spPr>
        <p:txBody>
          <a:bodyPr/>
          <a:lstStyle/>
          <a:p>
            <a:r>
              <a:rPr lang="en-US" altLang="en-US" dirty="0"/>
              <a:t>If you are out of debt, we are pleased and impressed.  It is not an easy thing</a:t>
            </a:r>
          </a:p>
          <a:p>
            <a:pPr lvl="1"/>
            <a:r>
              <a:rPr lang="en-US" altLang="en-US" dirty="0"/>
              <a:t>For those in debt, your Consumer Loans and Debt Plan will consist of four areas:</a:t>
            </a:r>
          </a:p>
          <a:p>
            <a:pPr lvl="2"/>
            <a:r>
              <a:rPr lang="en-US" altLang="en-US" dirty="0"/>
              <a:t>Consumer loans (including auto loans)</a:t>
            </a:r>
          </a:p>
          <a:p>
            <a:pPr lvl="2"/>
            <a:r>
              <a:rPr lang="en-US" altLang="en-US" dirty="0"/>
              <a:t>Student loans</a:t>
            </a:r>
          </a:p>
          <a:p>
            <a:pPr lvl="2"/>
            <a:r>
              <a:rPr lang="en-US" altLang="en-US" dirty="0"/>
              <a:t>Other debt</a:t>
            </a:r>
          </a:p>
          <a:p>
            <a:pPr lvl="2"/>
            <a:r>
              <a:rPr lang="en-US" altLang="en-US" dirty="0"/>
              <a:t>Debt reduction strategies (if in debt)</a:t>
            </a:r>
          </a:p>
          <a:p>
            <a:pPr lvl="2"/>
            <a:r>
              <a:rPr lang="en-US" altLang="en-US" dirty="0"/>
              <a:t>Views on future debt</a:t>
            </a:r>
          </a:p>
          <a:p>
            <a:pPr lvl="2"/>
            <a:endParaRPr lang="en-US" altLang="en-US" dirty="0"/>
          </a:p>
          <a:p>
            <a:pPr lvl="2"/>
            <a:endParaRPr lang="en-US" altLang="en-US" dirty="0"/>
          </a:p>
          <a:p>
            <a:pPr lvl="1"/>
            <a:endParaRPr lang="en-US" altLang="en-US" dirty="0"/>
          </a:p>
          <a:p>
            <a:pPr lvl="1"/>
            <a:endParaRPr lang="en-US" altLang="en-US" dirty="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4505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5059">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45059">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45059">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45059">
                                            <p:txEl>
                                              <p:pRg st="4" end="4"/>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45059">
                                            <p:txEl>
                                              <p:pRg st="5" end="5"/>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45059">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Title 1">
            <a:extLst>
              <a:ext uri="{FF2B5EF4-FFF2-40B4-BE49-F238E27FC236}">
                <a16:creationId xmlns:a16="http://schemas.microsoft.com/office/drawing/2014/main" id="{FD601D28-A3D3-45C7-952E-F55D5DCE5B0B}"/>
              </a:ext>
            </a:extLst>
          </p:cNvPr>
          <p:cNvSpPr>
            <a:spLocks noGrp="1" noChangeArrowheads="1"/>
          </p:cNvSpPr>
          <p:nvPr>
            <p:ph type="title"/>
          </p:nvPr>
        </p:nvSpPr>
        <p:spPr>
          <a:xfrm>
            <a:off x="0" y="685800"/>
            <a:ext cx="9144000" cy="914400"/>
          </a:xfrm>
        </p:spPr>
        <p:txBody>
          <a:bodyPr/>
          <a:lstStyle/>
          <a:p>
            <a:r>
              <a:rPr lang="en-US" altLang="en-US" dirty="0"/>
              <a:t>Consumer Loans and Debt Plan </a:t>
            </a:r>
            <a:r>
              <a:rPr lang="en-US" altLang="en-US" sz="2400" dirty="0"/>
              <a:t>(continued)</a:t>
            </a:r>
            <a:endParaRPr lang="en-US" altLang="en-US" dirty="0"/>
          </a:p>
        </p:txBody>
      </p:sp>
      <p:sp>
        <p:nvSpPr>
          <p:cNvPr id="46083" name="Content Placeholder 2">
            <a:extLst>
              <a:ext uri="{FF2B5EF4-FFF2-40B4-BE49-F238E27FC236}">
                <a16:creationId xmlns:a16="http://schemas.microsoft.com/office/drawing/2014/main" id="{94C25E2B-C0D4-48D2-8C00-420E38EFA3CF}"/>
              </a:ext>
            </a:extLst>
          </p:cNvPr>
          <p:cNvSpPr>
            <a:spLocks noGrp="1" noChangeArrowheads="1"/>
          </p:cNvSpPr>
          <p:nvPr>
            <p:ph idx="1"/>
          </p:nvPr>
        </p:nvSpPr>
        <p:spPr>
          <a:xfrm>
            <a:off x="928688" y="1608138"/>
            <a:ext cx="7286625" cy="4419600"/>
          </a:xfrm>
        </p:spPr>
        <p:txBody>
          <a:bodyPr/>
          <a:lstStyle/>
          <a:p>
            <a:r>
              <a:rPr lang="en-US" altLang="en-US" dirty="0"/>
              <a:t>Start with your views on debt.  What are they?</a:t>
            </a:r>
          </a:p>
          <a:p>
            <a:pPr marL="457200" lvl="1" indent="0">
              <a:buNone/>
            </a:pPr>
            <a:r>
              <a:rPr lang="en-US" altLang="en-US" sz="2200" i="1" dirty="0"/>
              <a:t>Views on Debt</a:t>
            </a:r>
          </a:p>
          <a:p>
            <a:pPr lvl="1"/>
            <a:r>
              <a:rPr lang="en-US" altLang="en-US" sz="2200" dirty="0"/>
              <a:t>I will keep an emergency fund of 3-6 months at all times.  When I use these, I will repay them in 6 months</a:t>
            </a:r>
          </a:p>
          <a:p>
            <a:pPr lvl="1"/>
            <a:r>
              <a:rPr lang="en-US" altLang="en-US" sz="2200" dirty="0"/>
              <a:t>I will avoid debt except for a home and education, and will pay cash for all transportation purchases and toys</a:t>
            </a:r>
          </a:p>
          <a:p>
            <a:pPr lvl="1"/>
            <a:r>
              <a:rPr lang="en-US" altLang="en-US" sz="2200" dirty="0"/>
              <a:t>I may need to borrow for my first car.  If so, I will pay it off within 3 years and pay cash for all future vehicles</a:t>
            </a:r>
          </a:p>
          <a:p>
            <a:pPr lvl="1"/>
            <a:r>
              <a:rPr lang="en-US" altLang="en-US" sz="2200" dirty="0"/>
              <a:t>I will save money for my children’s education and missions by saving $20 per child per month so I will not need to go into debt for these things</a:t>
            </a:r>
          </a:p>
          <a:p>
            <a:pPr lvl="1"/>
            <a:r>
              <a:rPr lang="en-US" altLang="en-US" sz="2200" dirty="0"/>
              <a:t>I will save 20% of my income and will invest wisely.  I will get the company match, save 15% of my income for retirement. I will not borrow against my 401k!</a:t>
            </a:r>
          </a:p>
          <a:p>
            <a:pPr lvl="1"/>
            <a:endParaRPr lang="en-US" altLang="en-US" sz="2200" dirty="0"/>
          </a:p>
        </p:txBody>
      </p:sp>
    </p:spTree>
    <p:extLst>
      <p:ext uri="{BB962C8B-B14F-4D97-AF65-F5344CB8AC3E}">
        <p14:creationId xmlns:p14="http://schemas.microsoft.com/office/powerpoint/2010/main" val="963954009"/>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4608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6083">
                                            <p:txEl>
                                              <p:pRg st="1" end="1"/>
                                            </p:txEl>
                                          </p:spTgt>
                                        </p:tgtEl>
                                        <p:attrNameLst>
                                          <p:attrName>style.visibility</p:attrName>
                                        </p:attrNameLst>
                                      </p:cBhvr>
                                      <p:to>
                                        <p:strVal val="visible"/>
                                      </p:to>
                                    </p:set>
                                  </p:childTnLst>
                                </p:cTn>
                              </p:par>
                            </p:childTnLst>
                          </p:cTn>
                        </p:par>
                      </p:childTnLst>
                    </p:cTn>
                  </p:par>
                  <p:par>
                    <p:cTn id="9" fill="hold" nodeType="clickPar">
                      <p:stCondLst>
                        <p:cond delay="indefinite"/>
                      </p:stCondLst>
                      <p:childTnLst>
                        <p:par>
                          <p:cTn id="10" fill="hold" nodeType="withGroup">
                            <p:stCondLst>
                              <p:cond delay="0"/>
                            </p:stCondLst>
                            <p:childTnLst>
                              <p:par>
                                <p:cTn id="11" presetID="1" presetClass="entr" presetSubtype="0" fill="hold" nodeType="clickEffect">
                                  <p:stCondLst>
                                    <p:cond delay="0"/>
                                  </p:stCondLst>
                                  <p:childTnLst>
                                    <p:set>
                                      <p:cBhvr>
                                        <p:cTn id="12" dur="1" fill="hold">
                                          <p:stCondLst>
                                            <p:cond delay="0"/>
                                          </p:stCondLst>
                                        </p:cTn>
                                        <p:tgtEl>
                                          <p:spTgt spid="46083">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46083">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46083">
                                            <p:txEl>
                                              <p:pRg st="4" end="4"/>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46083">
                                            <p:txEl>
                                              <p:pRg st="5" end="5"/>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4608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Title 1">
            <a:extLst>
              <a:ext uri="{FF2B5EF4-FFF2-40B4-BE49-F238E27FC236}">
                <a16:creationId xmlns:a16="http://schemas.microsoft.com/office/drawing/2014/main" id="{FD601D28-A3D3-45C7-952E-F55D5DCE5B0B}"/>
              </a:ext>
            </a:extLst>
          </p:cNvPr>
          <p:cNvSpPr>
            <a:spLocks noGrp="1" noChangeArrowheads="1"/>
          </p:cNvSpPr>
          <p:nvPr>
            <p:ph type="title"/>
          </p:nvPr>
        </p:nvSpPr>
        <p:spPr>
          <a:xfrm>
            <a:off x="0" y="685800"/>
            <a:ext cx="9144000" cy="914400"/>
          </a:xfrm>
        </p:spPr>
        <p:txBody>
          <a:bodyPr/>
          <a:lstStyle/>
          <a:p>
            <a:r>
              <a:rPr lang="en-US" altLang="en-US" dirty="0"/>
              <a:t>Consumer Loans and Debt Plan </a:t>
            </a:r>
            <a:r>
              <a:rPr lang="en-US" altLang="en-US" sz="2400" dirty="0"/>
              <a:t>(continued)</a:t>
            </a:r>
            <a:endParaRPr lang="en-US" altLang="en-US" dirty="0"/>
          </a:p>
        </p:txBody>
      </p:sp>
      <p:sp>
        <p:nvSpPr>
          <p:cNvPr id="46083" name="Content Placeholder 2">
            <a:extLst>
              <a:ext uri="{FF2B5EF4-FFF2-40B4-BE49-F238E27FC236}">
                <a16:creationId xmlns:a16="http://schemas.microsoft.com/office/drawing/2014/main" id="{94C25E2B-C0D4-48D2-8C00-420E38EFA3CF}"/>
              </a:ext>
            </a:extLst>
          </p:cNvPr>
          <p:cNvSpPr>
            <a:spLocks noGrp="1" noChangeArrowheads="1"/>
          </p:cNvSpPr>
          <p:nvPr>
            <p:ph idx="1"/>
          </p:nvPr>
        </p:nvSpPr>
        <p:spPr>
          <a:xfrm>
            <a:off x="928688" y="1608138"/>
            <a:ext cx="7453312" cy="4419600"/>
          </a:xfrm>
        </p:spPr>
        <p:txBody>
          <a:bodyPr/>
          <a:lstStyle/>
          <a:p>
            <a:r>
              <a:rPr lang="en-US" altLang="en-US" dirty="0"/>
              <a:t>Vision</a:t>
            </a:r>
          </a:p>
          <a:p>
            <a:pPr lvl="1"/>
            <a:r>
              <a:rPr lang="en-US" altLang="en-US" dirty="0"/>
              <a:t>From your “Plan for Life”</a:t>
            </a:r>
          </a:p>
          <a:p>
            <a:pPr lvl="1"/>
            <a:r>
              <a:rPr lang="en-US" altLang="en-US" dirty="0"/>
              <a:t>Other ideas include:</a:t>
            </a:r>
          </a:p>
          <a:p>
            <a:pPr lvl="2"/>
            <a:r>
              <a:rPr lang="en-US" altLang="en-US" dirty="0"/>
              <a:t>I will only use debt for a home and education</a:t>
            </a:r>
          </a:p>
          <a:p>
            <a:r>
              <a:rPr lang="en-US" altLang="en-US" dirty="0"/>
              <a:t>Goals</a:t>
            </a:r>
          </a:p>
          <a:p>
            <a:pPr lvl="1"/>
            <a:r>
              <a:rPr lang="en-US" altLang="en-US" dirty="0"/>
              <a:t>We will always live on a budget and save 20%</a:t>
            </a:r>
          </a:p>
          <a:p>
            <a:pPr lvl="1"/>
            <a:r>
              <a:rPr lang="en-US" altLang="en-US" dirty="0"/>
              <a:t>We will shop around for best rates on necessary debt and avoid unnecessary debt like the plague</a:t>
            </a:r>
          </a:p>
          <a:p>
            <a:pPr lvl="1"/>
            <a:r>
              <a:rPr lang="en-US" altLang="en-US" dirty="0"/>
              <a:t>Consumer Loans. We will never go into debt for consumer products, including autos</a:t>
            </a:r>
          </a:p>
          <a:p>
            <a:pPr lvl="1"/>
            <a:r>
              <a:rPr lang="en-US" altLang="en-US" dirty="0"/>
              <a:t>Student loans.  We will only use subsidized Student loans and will repay them quickly</a:t>
            </a:r>
          </a:p>
          <a:p>
            <a:pPr marL="457200" lvl="1" indent="0">
              <a:buNone/>
            </a:pPr>
            <a:endParaRPr lang="en-US" altLang="en-US" dirty="0"/>
          </a:p>
        </p:txBody>
      </p:sp>
    </p:spTree>
    <p:extLst>
      <p:ext uri="{BB962C8B-B14F-4D97-AF65-F5344CB8AC3E}">
        <p14:creationId xmlns:p14="http://schemas.microsoft.com/office/powerpoint/2010/main" val="39012644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608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6083">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46083">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4608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6083">
                                            <p:txEl>
                                              <p:pRg st="4" end="4"/>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46083">
                                            <p:txEl>
                                              <p:pRg st="5" end="5"/>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46083">
                                            <p:txEl>
                                              <p:pRg st="6" end="6"/>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46083">
                                            <p:txEl>
                                              <p:pRg st="7" end="7"/>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4608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2290" name="Rectangle 2">
            <a:extLst>
              <a:ext uri="{FF2B5EF4-FFF2-40B4-BE49-F238E27FC236}">
                <a16:creationId xmlns:a16="http://schemas.microsoft.com/office/drawing/2014/main" id="{C187A610-CC41-403A-A3C7-E899449ADC0F}"/>
              </a:ext>
            </a:extLst>
          </p:cNvPr>
          <p:cNvSpPr>
            <a:spLocks noGrp="1" noChangeArrowheads="1"/>
          </p:cNvSpPr>
          <p:nvPr>
            <p:ph type="title"/>
          </p:nvPr>
        </p:nvSpPr>
        <p:spPr>
          <a:xfrm>
            <a:off x="219393" y="685800"/>
            <a:ext cx="8549640" cy="914400"/>
          </a:xfrm>
        </p:spPr>
        <p:txBody>
          <a:bodyPr/>
          <a:lstStyle/>
          <a:p>
            <a:pPr eaLnBrk="1" hangingPunct="1"/>
            <a:r>
              <a:rPr lang="en-US" altLang="en-US" dirty="0"/>
              <a:t>A Lighthearted Look at Debt</a:t>
            </a:r>
          </a:p>
        </p:txBody>
      </p:sp>
      <p:pic>
        <p:nvPicPr>
          <p:cNvPr id="2" name="SJ - Im In Debt - Lending Tree Commercial 1_xvid">
            <a:hlinkClick r:id="" action="ppaction://media"/>
          </p:cNvPr>
          <p:cNvPicPr>
            <a:picLocks noGrp="1" noChangeAspect="1"/>
          </p:cNvPicPr>
          <p:nvPr>
            <p:ph idx="1"/>
            <a:videoFile r:link="rId2"/>
            <p:extLst>
              <p:ext uri="{DAA4B4D4-6D71-4841-9C94-3DE7FCFB9230}">
                <p14:media xmlns:p14="http://schemas.microsoft.com/office/powerpoint/2010/main" r:embed="rId1"/>
              </p:ext>
            </p:extLst>
          </p:nvPr>
        </p:nvPicPr>
        <p:blipFill>
          <a:blip r:embed="rId4"/>
          <a:stretch>
            <a:fillRect/>
          </a:stretch>
        </p:blipFill>
        <p:spPr>
          <a:xfrm>
            <a:off x="1339850" y="1600200"/>
            <a:ext cx="6584950" cy="4938713"/>
          </a:xfr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62197"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seq concurrent="1" nextAc="seek">
              <p:cTn id="7" restart="whenNotActive" fill="hold" evtFilter="cancelBubble" nodeType="interactiveSeq">
                <p:stCondLst>
                  <p:cond evt="onClick" delay="0">
                    <p:tgtEl>
                      <p:spTgt spid="2"/>
                    </p:tgtEl>
                  </p:cond>
                </p:stCondLst>
                <p:endSync evt="end" delay="0">
                  <p:rtn val="all"/>
                </p:endSync>
                <p:childTnLst>
                  <p:par>
                    <p:cTn id="8" fill="hold">
                      <p:stCondLst>
                        <p:cond delay="0"/>
                      </p:stCondLst>
                      <p:childTnLst>
                        <p:par>
                          <p:cTn id="9" fill="hold">
                            <p:stCondLst>
                              <p:cond delay="0"/>
                            </p:stCondLst>
                            <p:childTnLst>
                              <p:par>
                                <p:cTn id="10" presetID="2" presetClass="mediacall" presetSubtype="0" fill="hold" nodeType="clickEffect">
                                  <p:stCondLst>
                                    <p:cond delay="0"/>
                                  </p:stCondLst>
                                  <p:childTnLst>
                                    <p:cmd type="call" cmd="togglePause">
                                      <p:cBhvr>
                                        <p:cTn id="11" dur="1" fill="hold"/>
                                        <p:tgtEl>
                                          <p:spTgt spid="2"/>
                                        </p:tgtEl>
                                      </p:cBhvr>
                                    </p:cmd>
                                  </p:childTnLst>
                                </p:cTn>
                              </p:par>
                            </p:childTnLst>
                          </p:cTn>
                        </p:par>
                      </p:childTnLst>
                    </p:cTn>
                  </p:par>
                </p:childTnLst>
              </p:cTn>
              <p:nextCondLst>
                <p:cond evt="onClick" delay="0">
                  <p:tgtEl>
                    <p:spTgt spid="2"/>
                  </p:tgtEl>
                </p:cond>
              </p:nextCondLst>
            </p:seq>
            <p:video>
              <p:cMediaNode vol="80000">
                <p:cTn id="12" fill="hold" display="0">
                  <p:stCondLst>
                    <p:cond delay="indefinite"/>
                  </p:stCondLst>
                </p:cTn>
                <p:tgtEl>
                  <p:spTgt spid="2"/>
                </p:tgtEl>
              </p:cMediaNode>
            </p:video>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4994" name="Rectangle 2"/>
          <p:cNvSpPr>
            <a:spLocks noGrp="1" noChangeArrowheads="1"/>
          </p:cNvSpPr>
          <p:nvPr>
            <p:ph type="title"/>
          </p:nvPr>
        </p:nvSpPr>
        <p:spPr/>
        <p:txBody>
          <a:bodyPr/>
          <a:lstStyle/>
          <a:p>
            <a:pPr eaLnBrk="1" hangingPunct="1"/>
            <a:r>
              <a:rPr lang="en-US" altLang="en-US" dirty="0"/>
              <a:t>Consumer Loans and Debt Plan </a:t>
            </a:r>
            <a:r>
              <a:rPr lang="en-US" altLang="en-US" sz="2400" dirty="0"/>
              <a:t>(continued)</a:t>
            </a:r>
            <a:endParaRPr lang="en-US" altLang="en-US" dirty="0"/>
          </a:p>
        </p:txBody>
      </p:sp>
      <p:sp>
        <p:nvSpPr>
          <p:cNvPr id="160771" name="Rectangle 3"/>
          <p:cNvSpPr>
            <a:spLocks noGrp="1" noChangeArrowheads="1"/>
          </p:cNvSpPr>
          <p:nvPr>
            <p:ph idx="1"/>
          </p:nvPr>
        </p:nvSpPr>
        <p:spPr>
          <a:xfrm>
            <a:off x="942975" y="1608138"/>
            <a:ext cx="7286625" cy="4419600"/>
          </a:xfrm>
        </p:spPr>
        <p:txBody>
          <a:bodyPr/>
          <a:lstStyle/>
          <a:p>
            <a:pPr eaLnBrk="1" hangingPunct="1"/>
            <a:r>
              <a:rPr lang="en-US" altLang="en-US" dirty="0"/>
              <a:t>Plans and Strategies</a:t>
            </a:r>
          </a:p>
          <a:p>
            <a:pPr marL="457200" lvl="1" indent="0" eaLnBrk="1" hangingPunct="1">
              <a:buNone/>
            </a:pPr>
            <a:r>
              <a:rPr lang="en-US" altLang="en-US" i="1" dirty="0"/>
              <a:t>Consumer Loans</a:t>
            </a:r>
          </a:p>
          <a:p>
            <a:pPr lvl="1" eaLnBrk="1" hangingPunct="1"/>
            <a:r>
              <a:rPr lang="en-US" altLang="en-US" dirty="0"/>
              <a:t>We will separate needs from wants</a:t>
            </a:r>
          </a:p>
          <a:p>
            <a:pPr lvl="1" eaLnBrk="1" hangingPunct="1"/>
            <a:r>
              <a:rPr lang="en-US" altLang="en-US" dirty="0"/>
              <a:t>We pay cash for all consumer purchases</a:t>
            </a:r>
          </a:p>
          <a:p>
            <a:pPr lvl="1" eaLnBrk="1" hangingPunct="1"/>
            <a:r>
              <a:rPr lang="en-US" altLang="en-US" dirty="0"/>
              <a:t>We will pay off all credit cards monthly</a:t>
            </a:r>
          </a:p>
          <a:p>
            <a:pPr lvl="1" eaLnBrk="1" hangingPunct="1"/>
            <a:r>
              <a:rPr lang="en-US" altLang="en-US" dirty="0"/>
              <a:t>We avoid debt like the plague</a:t>
            </a:r>
          </a:p>
          <a:p>
            <a:pPr lvl="1" eaLnBrk="1" hangingPunct="1"/>
            <a:r>
              <a:rPr lang="en-US" altLang="en-US" dirty="0"/>
              <a:t>We keep our emergency fund at 4 months and rebuild it quickly once it is drawn down</a:t>
            </a:r>
          </a:p>
          <a:p>
            <a:pPr lvl="1" eaLnBrk="1" hangingPunct="1"/>
            <a:r>
              <a:rPr lang="en-US" altLang="en-US" dirty="0"/>
              <a:t>We defer all wants until we can pay cash for them</a:t>
            </a:r>
          </a:p>
          <a:p>
            <a:pPr lvl="1" eaLnBrk="1" hangingPunct="1"/>
            <a:r>
              <a:rPr lang="en-US" altLang="en-US" dirty="0"/>
              <a:t>We may have to borrow for our first car, but after that, we will pay cash for all transportation needs</a:t>
            </a:r>
          </a:p>
          <a:p>
            <a:pPr lvl="1" eaLnBrk="1" hangingPunct="1"/>
            <a:r>
              <a:rPr lang="en-US" altLang="en-US" dirty="0"/>
              <a:t>We will never buy toys with debt</a:t>
            </a:r>
          </a:p>
          <a:p>
            <a:pPr lvl="1" eaLnBrk="1" hangingPunct="1"/>
            <a:endParaRPr lang="en-US" altLang="en-US" dirty="0"/>
          </a:p>
        </p:txBody>
      </p:sp>
    </p:spTree>
    <p:extLst>
      <p:ext uri="{BB962C8B-B14F-4D97-AF65-F5344CB8AC3E}">
        <p14:creationId xmlns:p14="http://schemas.microsoft.com/office/powerpoint/2010/main" val="9249988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60771">
                                            <p:txEl>
                                              <p:pRg st="0" end="0"/>
                                            </p:txEl>
                                          </p:spTgt>
                                        </p:tgtEl>
                                        <p:attrNameLst>
                                          <p:attrName>style.visibility</p:attrName>
                                        </p:attrNameLst>
                                      </p:cBhvr>
                                      <p:to>
                                        <p:strVal val="visible"/>
                                      </p:to>
                                    </p:set>
                                    <p:anim calcmode="lin" valueType="num">
                                      <p:cBhvr additive="base">
                                        <p:cTn id="7" dur="500" fill="hold"/>
                                        <p:tgtEl>
                                          <p:spTgt spid="160771">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60771">
                                            <p:txEl>
                                              <p:pRg st="0" end="0"/>
                                            </p:txEl>
                                          </p:spTgt>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160771">
                                            <p:txEl>
                                              <p:pRg st="1" end="1"/>
                                            </p:txEl>
                                          </p:spTgt>
                                        </p:tgtEl>
                                        <p:attrNameLst>
                                          <p:attrName>style.visibility</p:attrName>
                                        </p:attrNameLst>
                                      </p:cBhvr>
                                      <p:to>
                                        <p:strVal val="visible"/>
                                      </p:to>
                                    </p:set>
                                    <p:anim calcmode="lin" valueType="num">
                                      <p:cBhvr additive="base">
                                        <p:cTn id="11" dur="500" fill="hold"/>
                                        <p:tgtEl>
                                          <p:spTgt spid="160771">
                                            <p:txEl>
                                              <p:pRg st="1" end="1"/>
                                            </p:txEl>
                                          </p:spTgt>
                                        </p:tgtEl>
                                        <p:attrNameLst>
                                          <p:attrName>ppt_x</p:attrName>
                                        </p:attrNameLst>
                                      </p:cBhvr>
                                      <p:tavLst>
                                        <p:tav tm="0">
                                          <p:val>
                                            <p:strVal val="0-#ppt_w/2"/>
                                          </p:val>
                                        </p:tav>
                                        <p:tav tm="100000">
                                          <p:val>
                                            <p:strVal val="#ppt_x"/>
                                          </p:val>
                                        </p:tav>
                                      </p:tavLst>
                                    </p:anim>
                                    <p:anim calcmode="lin" valueType="num">
                                      <p:cBhvr additive="base">
                                        <p:cTn id="12" dur="500" fill="hold"/>
                                        <p:tgtEl>
                                          <p:spTgt spid="160771">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8" fill="hold" grpId="0" nodeType="clickEffect">
                                  <p:stCondLst>
                                    <p:cond delay="0"/>
                                  </p:stCondLst>
                                  <p:childTnLst>
                                    <p:set>
                                      <p:cBhvr>
                                        <p:cTn id="16" dur="1" fill="hold">
                                          <p:stCondLst>
                                            <p:cond delay="0"/>
                                          </p:stCondLst>
                                        </p:cTn>
                                        <p:tgtEl>
                                          <p:spTgt spid="160771">
                                            <p:txEl>
                                              <p:pRg st="2" end="2"/>
                                            </p:txEl>
                                          </p:spTgt>
                                        </p:tgtEl>
                                        <p:attrNameLst>
                                          <p:attrName>style.visibility</p:attrName>
                                        </p:attrNameLst>
                                      </p:cBhvr>
                                      <p:to>
                                        <p:strVal val="visible"/>
                                      </p:to>
                                    </p:set>
                                    <p:anim calcmode="lin" valueType="num">
                                      <p:cBhvr additive="base">
                                        <p:cTn id="17" dur="500" fill="hold"/>
                                        <p:tgtEl>
                                          <p:spTgt spid="160771">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160771">
                                            <p:txEl>
                                              <p:pRg st="2" end="2"/>
                                            </p:txEl>
                                          </p:spTgt>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0"/>
                                  </p:stCondLst>
                                  <p:childTnLst>
                                    <p:set>
                                      <p:cBhvr>
                                        <p:cTn id="20" dur="1" fill="hold">
                                          <p:stCondLst>
                                            <p:cond delay="0"/>
                                          </p:stCondLst>
                                        </p:cTn>
                                        <p:tgtEl>
                                          <p:spTgt spid="160771">
                                            <p:txEl>
                                              <p:pRg st="3" end="3"/>
                                            </p:txEl>
                                          </p:spTgt>
                                        </p:tgtEl>
                                        <p:attrNameLst>
                                          <p:attrName>style.visibility</p:attrName>
                                        </p:attrNameLst>
                                      </p:cBhvr>
                                      <p:to>
                                        <p:strVal val="visible"/>
                                      </p:to>
                                    </p:set>
                                    <p:anim calcmode="lin" valueType="num">
                                      <p:cBhvr additive="base">
                                        <p:cTn id="21" dur="500" fill="hold"/>
                                        <p:tgtEl>
                                          <p:spTgt spid="160771">
                                            <p:txEl>
                                              <p:pRg st="3" end="3"/>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160771">
                                            <p:txEl>
                                              <p:pRg st="3" end="3"/>
                                            </p:txEl>
                                          </p:spTgt>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0"/>
                                  </p:stCondLst>
                                  <p:childTnLst>
                                    <p:set>
                                      <p:cBhvr>
                                        <p:cTn id="24" dur="1" fill="hold">
                                          <p:stCondLst>
                                            <p:cond delay="0"/>
                                          </p:stCondLst>
                                        </p:cTn>
                                        <p:tgtEl>
                                          <p:spTgt spid="160771">
                                            <p:txEl>
                                              <p:pRg st="4" end="4"/>
                                            </p:txEl>
                                          </p:spTgt>
                                        </p:tgtEl>
                                        <p:attrNameLst>
                                          <p:attrName>style.visibility</p:attrName>
                                        </p:attrNameLst>
                                      </p:cBhvr>
                                      <p:to>
                                        <p:strVal val="visible"/>
                                      </p:to>
                                    </p:set>
                                    <p:anim calcmode="lin" valueType="num">
                                      <p:cBhvr additive="base">
                                        <p:cTn id="25" dur="500" fill="hold"/>
                                        <p:tgtEl>
                                          <p:spTgt spid="160771">
                                            <p:txEl>
                                              <p:pRg st="4" end="4"/>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160771">
                                            <p:txEl>
                                              <p:pRg st="4" end="4"/>
                                            </p:txEl>
                                          </p:spTgt>
                                        </p:tgtEl>
                                        <p:attrNameLst>
                                          <p:attrName>ppt_y</p:attrName>
                                        </p:attrNameLst>
                                      </p:cBhvr>
                                      <p:tavLst>
                                        <p:tav tm="0">
                                          <p:val>
                                            <p:strVal val="#ppt_y"/>
                                          </p:val>
                                        </p:tav>
                                        <p:tav tm="100000">
                                          <p:val>
                                            <p:strVal val="#ppt_y"/>
                                          </p:val>
                                        </p:tav>
                                      </p:tavLst>
                                    </p:anim>
                                  </p:childTnLst>
                                </p:cTn>
                              </p:par>
                              <p:par>
                                <p:cTn id="27" presetID="2" presetClass="entr" presetSubtype="8" fill="hold" grpId="0" nodeType="withEffect">
                                  <p:stCondLst>
                                    <p:cond delay="0"/>
                                  </p:stCondLst>
                                  <p:childTnLst>
                                    <p:set>
                                      <p:cBhvr>
                                        <p:cTn id="28" dur="1" fill="hold">
                                          <p:stCondLst>
                                            <p:cond delay="0"/>
                                          </p:stCondLst>
                                        </p:cTn>
                                        <p:tgtEl>
                                          <p:spTgt spid="160771">
                                            <p:txEl>
                                              <p:pRg st="5" end="5"/>
                                            </p:txEl>
                                          </p:spTgt>
                                        </p:tgtEl>
                                        <p:attrNameLst>
                                          <p:attrName>style.visibility</p:attrName>
                                        </p:attrNameLst>
                                      </p:cBhvr>
                                      <p:to>
                                        <p:strVal val="visible"/>
                                      </p:to>
                                    </p:set>
                                    <p:anim calcmode="lin" valueType="num">
                                      <p:cBhvr additive="base">
                                        <p:cTn id="29" dur="500" fill="hold"/>
                                        <p:tgtEl>
                                          <p:spTgt spid="160771">
                                            <p:txEl>
                                              <p:pRg st="5" end="5"/>
                                            </p:txEl>
                                          </p:spTgt>
                                        </p:tgtEl>
                                        <p:attrNameLst>
                                          <p:attrName>ppt_x</p:attrName>
                                        </p:attrNameLst>
                                      </p:cBhvr>
                                      <p:tavLst>
                                        <p:tav tm="0">
                                          <p:val>
                                            <p:strVal val="0-#ppt_w/2"/>
                                          </p:val>
                                        </p:tav>
                                        <p:tav tm="100000">
                                          <p:val>
                                            <p:strVal val="#ppt_x"/>
                                          </p:val>
                                        </p:tav>
                                      </p:tavLst>
                                    </p:anim>
                                    <p:anim calcmode="lin" valueType="num">
                                      <p:cBhvr additive="base">
                                        <p:cTn id="30" dur="500" fill="hold"/>
                                        <p:tgtEl>
                                          <p:spTgt spid="160771">
                                            <p:txEl>
                                              <p:pRg st="5" end="5"/>
                                            </p:txEl>
                                          </p:spTgt>
                                        </p:tgtEl>
                                        <p:attrNameLst>
                                          <p:attrName>ppt_y</p:attrName>
                                        </p:attrNameLst>
                                      </p:cBhvr>
                                      <p:tavLst>
                                        <p:tav tm="0">
                                          <p:val>
                                            <p:strVal val="#ppt_y"/>
                                          </p:val>
                                        </p:tav>
                                        <p:tav tm="100000">
                                          <p:val>
                                            <p:strVal val="#ppt_y"/>
                                          </p:val>
                                        </p:tav>
                                      </p:tavLst>
                                    </p:anim>
                                  </p:childTnLst>
                                </p:cTn>
                              </p:par>
                              <p:par>
                                <p:cTn id="31" presetID="2" presetClass="entr" presetSubtype="8" fill="hold" grpId="0" nodeType="withEffect">
                                  <p:stCondLst>
                                    <p:cond delay="0"/>
                                  </p:stCondLst>
                                  <p:childTnLst>
                                    <p:set>
                                      <p:cBhvr>
                                        <p:cTn id="32" dur="1" fill="hold">
                                          <p:stCondLst>
                                            <p:cond delay="0"/>
                                          </p:stCondLst>
                                        </p:cTn>
                                        <p:tgtEl>
                                          <p:spTgt spid="160771">
                                            <p:txEl>
                                              <p:pRg st="6" end="6"/>
                                            </p:txEl>
                                          </p:spTgt>
                                        </p:tgtEl>
                                        <p:attrNameLst>
                                          <p:attrName>style.visibility</p:attrName>
                                        </p:attrNameLst>
                                      </p:cBhvr>
                                      <p:to>
                                        <p:strVal val="visible"/>
                                      </p:to>
                                    </p:set>
                                    <p:anim calcmode="lin" valueType="num">
                                      <p:cBhvr additive="base">
                                        <p:cTn id="33" dur="500" fill="hold"/>
                                        <p:tgtEl>
                                          <p:spTgt spid="160771">
                                            <p:txEl>
                                              <p:pRg st="6" end="6"/>
                                            </p:txEl>
                                          </p:spTgt>
                                        </p:tgtEl>
                                        <p:attrNameLst>
                                          <p:attrName>ppt_x</p:attrName>
                                        </p:attrNameLst>
                                      </p:cBhvr>
                                      <p:tavLst>
                                        <p:tav tm="0">
                                          <p:val>
                                            <p:strVal val="0-#ppt_w/2"/>
                                          </p:val>
                                        </p:tav>
                                        <p:tav tm="100000">
                                          <p:val>
                                            <p:strVal val="#ppt_x"/>
                                          </p:val>
                                        </p:tav>
                                      </p:tavLst>
                                    </p:anim>
                                    <p:anim calcmode="lin" valueType="num">
                                      <p:cBhvr additive="base">
                                        <p:cTn id="34" dur="500" fill="hold"/>
                                        <p:tgtEl>
                                          <p:spTgt spid="160771">
                                            <p:txEl>
                                              <p:pRg st="6" end="6"/>
                                            </p:txEl>
                                          </p:spTgt>
                                        </p:tgtEl>
                                        <p:attrNameLst>
                                          <p:attrName>ppt_y</p:attrName>
                                        </p:attrNameLst>
                                      </p:cBhvr>
                                      <p:tavLst>
                                        <p:tav tm="0">
                                          <p:val>
                                            <p:strVal val="#ppt_y"/>
                                          </p:val>
                                        </p:tav>
                                        <p:tav tm="100000">
                                          <p:val>
                                            <p:strVal val="#ppt_y"/>
                                          </p:val>
                                        </p:tav>
                                      </p:tavLst>
                                    </p:anim>
                                  </p:childTnLst>
                                </p:cTn>
                              </p:par>
                              <p:par>
                                <p:cTn id="35" presetID="2" presetClass="entr" presetSubtype="8" fill="hold" grpId="0" nodeType="withEffect">
                                  <p:stCondLst>
                                    <p:cond delay="0"/>
                                  </p:stCondLst>
                                  <p:childTnLst>
                                    <p:set>
                                      <p:cBhvr>
                                        <p:cTn id="36" dur="1" fill="hold">
                                          <p:stCondLst>
                                            <p:cond delay="0"/>
                                          </p:stCondLst>
                                        </p:cTn>
                                        <p:tgtEl>
                                          <p:spTgt spid="160771">
                                            <p:txEl>
                                              <p:pRg st="7" end="7"/>
                                            </p:txEl>
                                          </p:spTgt>
                                        </p:tgtEl>
                                        <p:attrNameLst>
                                          <p:attrName>style.visibility</p:attrName>
                                        </p:attrNameLst>
                                      </p:cBhvr>
                                      <p:to>
                                        <p:strVal val="visible"/>
                                      </p:to>
                                    </p:set>
                                    <p:anim calcmode="lin" valueType="num">
                                      <p:cBhvr additive="base">
                                        <p:cTn id="37" dur="500" fill="hold"/>
                                        <p:tgtEl>
                                          <p:spTgt spid="160771">
                                            <p:txEl>
                                              <p:pRg st="7" end="7"/>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160771">
                                            <p:txEl>
                                              <p:pRg st="7" end="7"/>
                                            </p:txEl>
                                          </p:spTgt>
                                        </p:tgtEl>
                                        <p:attrNameLst>
                                          <p:attrName>ppt_y</p:attrName>
                                        </p:attrNameLst>
                                      </p:cBhvr>
                                      <p:tavLst>
                                        <p:tav tm="0">
                                          <p:val>
                                            <p:strVal val="#ppt_y"/>
                                          </p:val>
                                        </p:tav>
                                        <p:tav tm="100000">
                                          <p:val>
                                            <p:strVal val="#ppt_y"/>
                                          </p:val>
                                        </p:tav>
                                      </p:tavLst>
                                    </p:anim>
                                  </p:childTnLst>
                                </p:cTn>
                              </p:par>
                              <p:par>
                                <p:cTn id="39" presetID="2" presetClass="entr" presetSubtype="8" fill="hold" grpId="0" nodeType="withEffect">
                                  <p:stCondLst>
                                    <p:cond delay="0"/>
                                  </p:stCondLst>
                                  <p:childTnLst>
                                    <p:set>
                                      <p:cBhvr>
                                        <p:cTn id="40" dur="1" fill="hold">
                                          <p:stCondLst>
                                            <p:cond delay="0"/>
                                          </p:stCondLst>
                                        </p:cTn>
                                        <p:tgtEl>
                                          <p:spTgt spid="160771">
                                            <p:txEl>
                                              <p:pRg st="8" end="8"/>
                                            </p:txEl>
                                          </p:spTgt>
                                        </p:tgtEl>
                                        <p:attrNameLst>
                                          <p:attrName>style.visibility</p:attrName>
                                        </p:attrNameLst>
                                      </p:cBhvr>
                                      <p:to>
                                        <p:strVal val="visible"/>
                                      </p:to>
                                    </p:set>
                                    <p:anim calcmode="lin" valueType="num">
                                      <p:cBhvr additive="base">
                                        <p:cTn id="41" dur="500" fill="hold"/>
                                        <p:tgtEl>
                                          <p:spTgt spid="160771">
                                            <p:txEl>
                                              <p:pRg st="8" end="8"/>
                                            </p:txEl>
                                          </p:spTgt>
                                        </p:tgtEl>
                                        <p:attrNameLst>
                                          <p:attrName>ppt_x</p:attrName>
                                        </p:attrNameLst>
                                      </p:cBhvr>
                                      <p:tavLst>
                                        <p:tav tm="0">
                                          <p:val>
                                            <p:strVal val="0-#ppt_w/2"/>
                                          </p:val>
                                        </p:tav>
                                        <p:tav tm="100000">
                                          <p:val>
                                            <p:strVal val="#ppt_x"/>
                                          </p:val>
                                        </p:tav>
                                      </p:tavLst>
                                    </p:anim>
                                    <p:anim calcmode="lin" valueType="num">
                                      <p:cBhvr additive="base">
                                        <p:cTn id="42" dur="500" fill="hold"/>
                                        <p:tgtEl>
                                          <p:spTgt spid="160771">
                                            <p:txEl>
                                              <p:pRg st="8" end="8"/>
                                            </p:txEl>
                                          </p:spTgt>
                                        </p:tgtEl>
                                        <p:attrNameLst>
                                          <p:attrName>ppt_y</p:attrName>
                                        </p:attrNameLst>
                                      </p:cBhvr>
                                      <p:tavLst>
                                        <p:tav tm="0">
                                          <p:val>
                                            <p:strVal val="#ppt_y"/>
                                          </p:val>
                                        </p:tav>
                                        <p:tav tm="100000">
                                          <p:val>
                                            <p:strVal val="#ppt_y"/>
                                          </p:val>
                                        </p:tav>
                                      </p:tavLst>
                                    </p:anim>
                                  </p:childTnLst>
                                </p:cTn>
                              </p:par>
                              <p:par>
                                <p:cTn id="43" presetID="2" presetClass="entr" presetSubtype="8" fill="hold" grpId="0" nodeType="withEffect">
                                  <p:stCondLst>
                                    <p:cond delay="0"/>
                                  </p:stCondLst>
                                  <p:childTnLst>
                                    <p:set>
                                      <p:cBhvr>
                                        <p:cTn id="44" dur="1" fill="hold">
                                          <p:stCondLst>
                                            <p:cond delay="0"/>
                                          </p:stCondLst>
                                        </p:cTn>
                                        <p:tgtEl>
                                          <p:spTgt spid="160771">
                                            <p:txEl>
                                              <p:pRg st="9" end="9"/>
                                            </p:txEl>
                                          </p:spTgt>
                                        </p:tgtEl>
                                        <p:attrNameLst>
                                          <p:attrName>style.visibility</p:attrName>
                                        </p:attrNameLst>
                                      </p:cBhvr>
                                      <p:to>
                                        <p:strVal val="visible"/>
                                      </p:to>
                                    </p:set>
                                    <p:anim calcmode="lin" valueType="num">
                                      <p:cBhvr additive="base">
                                        <p:cTn id="45" dur="500" fill="hold"/>
                                        <p:tgtEl>
                                          <p:spTgt spid="160771">
                                            <p:txEl>
                                              <p:pRg st="9" end="9"/>
                                            </p:txEl>
                                          </p:spTgt>
                                        </p:tgtEl>
                                        <p:attrNameLst>
                                          <p:attrName>ppt_x</p:attrName>
                                        </p:attrNameLst>
                                      </p:cBhvr>
                                      <p:tavLst>
                                        <p:tav tm="0">
                                          <p:val>
                                            <p:strVal val="0-#ppt_w/2"/>
                                          </p:val>
                                        </p:tav>
                                        <p:tav tm="100000">
                                          <p:val>
                                            <p:strVal val="#ppt_x"/>
                                          </p:val>
                                        </p:tav>
                                      </p:tavLst>
                                    </p:anim>
                                    <p:anim calcmode="lin" valueType="num">
                                      <p:cBhvr additive="base">
                                        <p:cTn id="46" dur="500" fill="hold"/>
                                        <p:tgtEl>
                                          <p:spTgt spid="160771">
                                            <p:txEl>
                                              <p:pRg st="9" end="9"/>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0771" grpId="0" uiExpand="1" build="p" autoUpdateAnimBg="0"/>
    </p:bldLst>
  </p:timing>
</p:sld>
</file>

<file path=ppt/slides/slide4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4994" name="Rectangle 2"/>
          <p:cNvSpPr>
            <a:spLocks noGrp="1" noChangeArrowheads="1"/>
          </p:cNvSpPr>
          <p:nvPr>
            <p:ph type="title"/>
          </p:nvPr>
        </p:nvSpPr>
        <p:spPr/>
        <p:txBody>
          <a:bodyPr/>
          <a:lstStyle/>
          <a:p>
            <a:pPr eaLnBrk="1" hangingPunct="1"/>
            <a:r>
              <a:rPr lang="en-US" altLang="en-US" dirty="0"/>
              <a:t>Consumer Loans and Debt Plan </a:t>
            </a:r>
            <a:r>
              <a:rPr lang="en-US" altLang="en-US" sz="2400" dirty="0"/>
              <a:t>(continued)</a:t>
            </a:r>
            <a:endParaRPr lang="en-US" altLang="en-US" dirty="0"/>
          </a:p>
        </p:txBody>
      </p:sp>
      <p:sp>
        <p:nvSpPr>
          <p:cNvPr id="160771" name="Rectangle 3"/>
          <p:cNvSpPr>
            <a:spLocks noGrp="1" noChangeArrowheads="1"/>
          </p:cNvSpPr>
          <p:nvPr>
            <p:ph idx="1"/>
          </p:nvPr>
        </p:nvSpPr>
        <p:spPr>
          <a:xfrm>
            <a:off x="942975" y="1608138"/>
            <a:ext cx="7286625" cy="4419600"/>
          </a:xfrm>
        </p:spPr>
        <p:txBody>
          <a:bodyPr/>
          <a:lstStyle/>
          <a:p>
            <a:pPr eaLnBrk="1" hangingPunct="1"/>
            <a:r>
              <a:rPr lang="en-US" altLang="en-US" dirty="0"/>
              <a:t>Plans and Strategies</a:t>
            </a:r>
          </a:p>
          <a:p>
            <a:pPr marL="457200" lvl="1" indent="0" eaLnBrk="1" hangingPunct="1">
              <a:buNone/>
            </a:pPr>
            <a:r>
              <a:rPr lang="en-US" altLang="en-US" i="1" dirty="0"/>
              <a:t>Student Loans</a:t>
            </a:r>
          </a:p>
          <a:p>
            <a:pPr lvl="1" eaLnBrk="1" hangingPunct="1"/>
            <a:r>
              <a:rPr lang="en-US" altLang="en-US" dirty="0"/>
              <a:t>We will spend loan money only on education</a:t>
            </a:r>
          </a:p>
          <a:p>
            <a:pPr lvl="1" eaLnBrk="1" hangingPunct="1"/>
            <a:r>
              <a:rPr lang="en-US" altLang="en-US" dirty="0"/>
              <a:t>We will seek scholarships as much as possible</a:t>
            </a:r>
          </a:p>
          <a:p>
            <a:pPr lvl="1" eaLnBrk="1" hangingPunct="1"/>
            <a:r>
              <a:rPr lang="en-US" altLang="en-US" dirty="0"/>
              <a:t>We defer all wants until we can pay cash for them and after we have paid off our student loans</a:t>
            </a:r>
          </a:p>
          <a:p>
            <a:pPr lvl="1" eaLnBrk="1" hangingPunct="1"/>
            <a:r>
              <a:rPr lang="en-US" altLang="en-US" dirty="0"/>
              <a:t>We will not buy toys until our student loans are all paid off</a:t>
            </a:r>
          </a:p>
          <a:p>
            <a:pPr lvl="1" eaLnBrk="1" hangingPunct="1"/>
            <a:r>
              <a:rPr lang="en-US" altLang="en-US" dirty="0"/>
              <a:t>We will understand our employment options to help pay off our student loan debt</a:t>
            </a:r>
          </a:p>
          <a:p>
            <a:pPr lvl="1" eaLnBrk="1" hangingPunct="1"/>
            <a:r>
              <a:rPr lang="en-US" altLang="en-US" dirty="0"/>
              <a:t>We build our emergency fund to 3 months and then use the 20%+ to pay down non-subsidized and then subsidized loans</a:t>
            </a:r>
          </a:p>
          <a:p>
            <a:pPr lvl="1" eaLnBrk="1" hangingPunct="1"/>
            <a:endParaRPr lang="en-US" altLang="en-US" dirty="0"/>
          </a:p>
          <a:p>
            <a:pPr lvl="1" eaLnBrk="1" hangingPunct="1"/>
            <a:endParaRPr lang="en-US" altLang="en-US" dirty="0"/>
          </a:p>
        </p:txBody>
      </p:sp>
    </p:spTree>
    <p:extLst>
      <p:ext uri="{BB962C8B-B14F-4D97-AF65-F5344CB8AC3E}">
        <p14:creationId xmlns:p14="http://schemas.microsoft.com/office/powerpoint/2010/main" val="31918493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60771">
                                            <p:txEl>
                                              <p:pRg st="0" end="0"/>
                                            </p:txEl>
                                          </p:spTgt>
                                        </p:tgtEl>
                                        <p:attrNameLst>
                                          <p:attrName>style.visibility</p:attrName>
                                        </p:attrNameLst>
                                      </p:cBhvr>
                                      <p:to>
                                        <p:strVal val="visible"/>
                                      </p:to>
                                    </p:set>
                                    <p:anim calcmode="lin" valueType="num">
                                      <p:cBhvr additive="base">
                                        <p:cTn id="7" dur="500" fill="hold"/>
                                        <p:tgtEl>
                                          <p:spTgt spid="160771">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60771">
                                            <p:txEl>
                                              <p:pRg st="0" end="0"/>
                                            </p:txEl>
                                          </p:spTgt>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160771">
                                            <p:txEl>
                                              <p:pRg st="1" end="1"/>
                                            </p:txEl>
                                          </p:spTgt>
                                        </p:tgtEl>
                                        <p:attrNameLst>
                                          <p:attrName>style.visibility</p:attrName>
                                        </p:attrNameLst>
                                      </p:cBhvr>
                                      <p:to>
                                        <p:strVal val="visible"/>
                                      </p:to>
                                    </p:set>
                                    <p:anim calcmode="lin" valueType="num">
                                      <p:cBhvr additive="base">
                                        <p:cTn id="11" dur="500" fill="hold"/>
                                        <p:tgtEl>
                                          <p:spTgt spid="160771">
                                            <p:txEl>
                                              <p:pRg st="1" end="1"/>
                                            </p:txEl>
                                          </p:spTgt>
                                        </p:tgtEl>
                                        <p:attrNameLst>
                                          <p:attrName>ppt_x</p:attrName>
                                        </p:attrNameLst>
                                      </p:cBhvr>
                                      <p:tavLst>
                                        <p:tav tm="0">
                                          <p:val>
                                            <p:strVal val="0-#ppt_w/2"/>
                                          </p:val>
                                        </p:tav>
                                        <p:tav tm="100000">
                                          <p:val>
                                            <p:strVal val="#ppt_x"/>
                                          </p:val>
                                        </p:tav>
                                      </p:tavLst>
                                    </p:anim>
                                    <p:anim calcmode="lin" valueType="num">
                                      <p:cBhvr additive="base">
                                        <p:cTn id="12" dur="500" fill="hold"/>
                                        <p:tgtEl>
                                          <p:spTgt spid="160771">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8" fill="hold" grpId="0" nodeType="clickEffect">
                                  <p:stCondLst>
                                    <p:cond delay="0"/>
                                  </p:stCondLst>
                                  <p:childTnLst>
                                    <p:set>
                                      <p:cBhvr>
                                        <p:cTn id="16" dur="1" fill="hold">
                                          <p:stCondLst>
                                            <p:cond delay="0"/>
                                          </p:stCondLst>
                                        </p:cTn>
                                        <p:tgtEl>
                                          <p:spTgt spid="160771">
                                            <p:txEl>
                                              <p:pRg st="2" end="2"/>
                                            </p:txEl>
                                          </p:spTgt>
                                        </p:tgtEl>
                                        <p:attrNameLst>
                                          <p:attrName>style.visibility</p:attrName>
                                        </p:attrNameLst>
                                      </p:cBhvr>
                                      <p:to>
                                        <p:strVal val="visible"/>
                                      </p:to>
                                    </p:set>
                                    <p:anim calcmode="lin" valueType="num">
                                      <p:cBhvr additive="base">
                                        <p:cTn id="17" dur="500" fill="hold"/>
                                        <p:tgtEl>
                                          <p:spTgt spid="160771">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160771">
                                            <p:txEl>
                                              <p:pRg st="2" end="2"/>
                                            </p:txEl>
                                          </p:spTgt>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0"/>
                                  </p:stCondLst>
                                  <p:childTnLst>
                                    <p:set>
                                      <p:cBhvr>
                                        <p:cTn id="20" dur="1" fill="hold">
                                          <p:stCondLst>
                                            <p:cond delay="0"/>
                                          </p:stCondLst>
                                        </p:cTn>
                                        <p:tgtEl>
                                          <p:spTgt spid="160771">
                                            <p:txEl>
                                              <p:pRg st="3" end="3"/>
                                            </p:txEl>
                                          </p:spTgt>
                                        </p:tgtEl>
                                        <p:attrNameLst>
                                          <p:attrName>style.visibility</p:attrName>
                                        </p:attrNameLst>
                                      </p:cBhvr>
                                      <p:to>
                                        <p:strVal val="visible"/>
                                      </p:to>
                                    </p:set>
                                    <p:anim calcmode="lin" valueType="num">
                                      <p:cBhvr additive="base">
                                        <p:cTn id="21" dur="500" fill="hold"/>
                                        <p:tgtEl>
                                          <p:spTgt spid="160771">
                                            <p:txEl>
                                              <p:pRg st="3" end="3"/>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160771">
                                            <p:txEl>
                                              <p:pRg st="3" end="3"/>
                                            </p:txEl>
                                          </p:spTgt>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0"/>
                                  </p:stCondLst>
                                  <p:childTnLst>
                                    <p:set>
                                      <p:cBhvr>
                                        <p:cTn id="24" dur="1" fill="hold">
                                          <p:stCondLst>
                                            <p:cond delay="0"/>
                                          </p:stCondLst>
                                        </p:cTn>
                                        <p:tgtEl>
                                          <p:spTgt spid="160771">
                                            <p:txEl>
                                              <p:pRg st="4" end="4"/>
                                            </p:txEl>
                                          </p:spTgt>
                                        </p:tgtEl>
                                        <p:attrNameLst>
                                          <p:attrName>style.visibility</p:attrName>
                                        </p:attrNameLst>
                                      </p:cBhvr>
                                      <p:to>
                                        <p:strVal val="visible"/>
                                      </p:to>
                                    </p:set>
                                    <p:anim calcmode="lin" valueType="num">
                                      <p:cBhvr additive="base">
                                        <p:cTn id="25" dur="500" fill="hold"/>
                                        <p:tgtEl>
                                          <p:spTgt spid="160771">
                                            <p:txEl>
                                              <p:pRg st="4" end="4"/>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160771">
                                            <p:txEl>
                                              <p:pRg st="4" end="4"/>
                                            </p:txEl>
                                          </p:spTgt>
                                        </p:tgtEl>
                                        <p:attrNameLst>
                                          <p:attrName>ppt_y</p:attrName>
                                        </p:attrNameLst>
                                      </p:cBhvr>
                                      <p:tavLst>
                                        <p:tav tm="0">
                                          <p:val>
                                            <p:strVal val="#ppt_y"/>
                                          </p:val>
                                        </p:tav>
                                        <p:tav tm="100000">
                                          <p:val>
                                            <p:strVal val="#ppt_y"/>
                                          </p:val>
                                        </p:tav>
                                      </p:tavLst>
                                    </p:anim>
                                  </p:childTnLst>
                                </p:cTn>
                              </p:par>
                              <p:par>
                                <p:cTn id="27" presetID="2" presetClass="entr" presetSubtype="8" fill="hold" grpId="0" nodeType="withEffect">
                                  <p:stCondLst>
                                    <p:cond delay="0"/>
                                  </p:stCondLst>
                                  <p:childTnLst>
                                    <p:set>
                                      <p:cBhvr>
                                        <p:cTn id="28" dur="1" fill="hold">
                                          <p:stCondLst>
                                            <p:cond delay="0"/>
                                          </p:stCondLst>
                                        </p:cTn>
                                        <p:tgtEl>
                                          <p:spTgt spid="160771">
                                            <p:txEl>
                                              <p:pRg st="5" end="5"/>
                                            </p:txEl>
                                          </p:spTgt>
                                        </p:tgtEl>
                                        <p:attrNameLst>
                                          <p:attrName>style.visibility</p:attrName>
                                        </p:attrNameLst>
                                      </p:cBhvr>
                                      <p:to>
                                        <p:strVal val="visible"/>
                                      </p:to>
                                    </p:set>
                                    <p:anim calcmode="lin" valueType="num">
                                      <p:cBhvr additive="base">
                                        <p:cTn id="29" dur="500" fill="hold"/>
                                        <p:tgtEl>
                                          <p:spTgt spid="160771">
                                            <p:txEl>
                                              <p:pRg st="5" end="5"/>
                                            </p:txEl>
                                          </p:spTgt>
                                        </p:tgtEl>
                                        <p:attrNameLst>
                                          <p:attrName>ppt_x</p:attrName>
                                        </p:attrNameLst>
                                      </p:cBhvr>
                                      <p:tavLst>
                                        <p:tav tm="0">
                                          <p:val>
                                            <p:strVal val="0-#ppt_w/2"/>
                                          </p:val>
                                        </p:tav>
                                        <p:tav tm="100000">
                                          <p:val>
                                            <p:strVal val="#ppt_x"/>
                                          </p:val>
                                        </p:tav>
                                      </p:tavLst>
                                    </p:anim>
                                    <p:anim calcmode="lin" valueType="num">
                                      <p:cBhvr additive="base">
                                        <p:cTn id="30" dur="500" fill="hold"/>
                                        <p:tgtEl>
                                          <p:spTgt spid="160771">
                                            <p:txEl>
                                              <p:pRg st="5" end="5"/>
                                            </p:txEl>
                                          </p:spTgt>
                                        </p:tgtEl>
                                        <p:attrNameLst>
                                          <p:attrName>ppt_y</p:attrName>
                                        </p:attrNameLst>
                                      </p:cBhvr>
                                      <p:tavLst>
                                        <p:tav tm="0">
                                          <p:val>
                                            <p:strVal val="#ppt_y"/>
                                          </p:val>
                                        </p:tav>
                                        <p:tav tm="100000">
                                          <p:val>
                                            <p:strVal val="#ppt_y"/>
                                          </p:val>
                                        </p:tav>
                                      </p:tavLst>
                                    </p:anim>
                                  </p:childTnLst>
                                </p:cTn>
                              </p:par>
                              <p:par>
                                <p:cTn id="31" presetID="2" presetClass="entr" presetSubtype="8" fill="hold" grpId="0" nodeType="withEffect">
                                  <p:stCondLst>
                                    <p:cond delay="0"/>
                                  </p:stCondLst>
                                  <p:childTnLst>
                                    <p:set>
                                      <p:cBhvr>
                                        <p:cTn id="32" dur="1" fill="hold">
                                          <p:stCondLst>
                                            <p:cond delay="0"/>
                                          </p:stCondLst>
                                        </p:cTn>
                                        <p:tgtEl>
                                          <p:spTgt spid="160771">
                                            <p:txEl>
                                              <p:pRg st="6" end="6"/>
                                            </p:txEl>
                                          </p:spTgt>
                                        </p:tgtEl>
                                        <p:attrNameLst>
                                          <p:attrName>style.visibility</p:attrName>
                                        </p:attrNameLst>
                                      </p:cBhvr>
                                      <p:to>
                                        <p:strVal val="visible"/>
                                      </p:to>
                                    </p:set>
                                    <p:anim calcmode="lin" valueType="num">
                                      <p:cBhvr additive="base">
                                        <p:cTn id="33" dur="500" fill="hold"/>
                                        <p:tgtEl>
                                          <p:spTgt spid="160771">
                                            <p:txEl>
                                              <p:pRg st="6" end="6"/>
                                            </p:txEl>
                                          </p:spTgt>
                                        </p:tgtEl>
                                        <p:attrNameLst>
                                          <p:attrName>ppt_x</p:attrName>
                                        </p:attrNameLst>
                                      </p:cBhvr>
                                      <p:tavLst>
                                        <p:tav tm="0">
                                          <p:val>
                                            <p:strVal val="0-#ppt_w/2"/>
                                          </p:val>
                                        </p:tav>
                                        <p:tav tm="100000">
                                          <p:val>
                                            <p:strVal val="#ppt_x"/>
                                          </p:val>
                                        </p:tav>
                                      </p:tavLst>
                                    </p:anim>
                                    <p:anim calcmode="lin" valueType="num">
                                      <p:cBhvr additive="base">
                                        <p:cTn id="34" dur="500" fill="hold"/>
                                        <p:tgtEl>
                                          <p:spTgt spid="160771">
                                            <p:txEl>
                                              <p:pRg st="6" end="6"/>
                                            </p:txEl>
                                          </p:spTgt>
                                        </p:tgtEl>
                                        <p:attrNameLst>
                                          <p:attrName>ppt_y</p:attrName>
                                        </p:attrNameLst>
                                      </p:cBhvr>
                                      <p:tavLst>
                                        <p:tav tm="0">
                                          <p:val>
                                            <p:strVal val="#ppt_y"/>
                                          </p:val>
                                        </p:tav>
                                        <p:tav tm="100000">
                                          <p:val>
                                            <p:strVal val="#ppt_y"/>
                                          </p:val>
                                        </p:tav>
                                      </p:tavLst>
                                    </p:anim>
                                  </p:childTnLst>
                                </p:cTn>
                              </p:par>
                              <p:par>
                                <p:cTn id="35" presetID="2" presetClass="entr" presetSubtype="8" fill="hold" grpId="0" nodeType="withEffect">
                                  <p:stCondLst>
                                    <p:cond delay="0"/>
                                  </p:stCondLst>
                                  <p:childTnLst>
                                    <p:set>
                                      <p:cBhvr>
                                        <p:cTn id="36" dur="1" fill="hold">
                                          <p:stCondLst>
                                            <p:cond delay="0"/>
                                          </p:stCondLst>
                                        </p:cTn>
                                        <p:tgtEl>
                                          <p:spTgt spid="160771">
                                            <p:txEl>
                                              <p:pRg st="7" end="7"/>
                                            </p:txEl>
                                          </p:spTgt>
                                        </p:tgtEl>
                                        <p:attrNameLst>
                                          <p:attrName>style.visibility</p:attrName>
                                        </p:attrNameLst>
                                      </p:cBhvr>
                                      <p:to>
                                        <p:strVal val="visible"/>
                                      </p:to>
                                    </p:set>
                                    <p:anim calcmode="lin" valueType="num">
                                      <p:cBhvr additive="base">
                                        <p:cTn id="37" dur="500" fill="hold"/>
                                        <p:tgtEl>
                                          <p:spTgt spid="160771">
                                            <p:txEl>
                                              <p:pRg st="7" end="7"/>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160771">
                                            <p:txEl>
                                              <p:pRg st="7" end="7"/>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0771" grpId="0" uiExpand="1" build="p" autoUpdateAnimBg="0"/>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Title 1">
            <a:extLst>
              <a:ext uri="{FF2B5EF4-FFF2-40B4-BE49-F238E27FC236}">
                <a16:creationId xmlns:a16="http://schemas.microsoft.com/office/drawing/2014/main" id="{AADB0CF5-6B07-4423-8C53-D9B47BB928C2}"/>
              </a:ext>
            </a:extLst>
          </p:cNvPr>
          <p:cNvSpPr>
            <a:spLocks noGrp="1" noChangeArrowheads="1"/>
          </p:cNvSpPr>
          <p:nvPr>
            <p:ph type="title"/>
          </p:nvPr>
        </p:nvSpPr>
        <p:spPr>
          <a:xfrm>
            <a:off x="0" y="685800"/>
            <a:ext cx="9144000" cy="914400"/>
          </a:xfrm>
        </p:spPr>
        <p:txBody>
          <a:bodyPr/>
          <a:lstStyle/>
          <a:p>
            <a:r>
              <a:rPr lang="en-US" altLang="en-US" dirty="0"/>
              <a:t>Consumer Loans and Debt Plan </a:t>
            </a:r>
            <a:r>
              <a:rPr lang="en-US" altLang="en-US" sz="2400" dirty="0"/>
              <a:t>(continued)</a:t>
            </a:r>
            <a:endParaRPr lang="en-US" altLang="en-US" dirty="0"/>
          </a:p>
        </p:txBody>
      </p:sp>
      <p:sp>
        <p:nvSpPr>
          <p:cNvPr id="45059" name="Content Placeholder 2">
            <a:extLst>
              <a:ext uri="{FF2B5EF4-FFF2-40B4-BE49-F238E27FC236}">
                <a16:creationId xmlns:a16="http://schemas.microsoft.com/office/drawing/2014/main" id="{EBD848AF-5E7A-4ED4-B9CE-4E15AF5A103E}"/>
              </a:ext>
            </a:extLst>
          </p:cNvPr>
          <p:cNvSpPr>
            <a:spLocks noGrp="1" noChangeArrowheads="1"/>
          </p:cNvSpPr>
          <p:nvPr>
            <p:ph idx="1"/>
          </p:nvPr>
        </p:nvSpPr>
        <p:spPr>
          <a:xfrm>
            <a:off x="928688" y="1608138"/>
            <a:ext cx="7286625" cy="4419600"/>
          </a:xfrm>
        </p:spPr>
        <p:txBody>
          <a:bodyPr/>
          <a:lstStyle/>
          <a:p>
            <a:r>
              <a:rPr lang="en-US" altLang="en-US" dirty="0"/>
              <a:t>Plans and Strategies</a:t>
            </a:r>
          </a:p>
          <a:p>
            <a:pPr marL="461963" lvl="1" indent="-4763" eaLnBrk="1" hangingPunct="1">
              <a:buNone/>
            </a:pPr>
            <a:r>
              <a:rPr lang="en-US" altLang="en-US" dirty="0"/>
              <a:t>	</a:t>
            </a:r>
            <a:r>
              <a:rPr lang="en-US" altLang="en-US" i="1" dirty="0"/>
              <a:t>Debt Reduction</a:t>
            </a:r>
          </a:p>
          <a:p>
            <a:pPr marL="457200" lvl="1" indent="0" eaLnBrk="1" hangingPunct="1">
              <a:buNone/>
            </a:pPr>
            <a:r>
              <a:rPr lang="en-US" altLang="en-US" dirty="0"/>
              <a:t>After school, put enough in the 401k for the match, then save 20% to build our emergency fund. </a:t>
            </a:r>
          </a:p>
          <a:p>
            <a:pPr lvl="1"/>
            <a:r>
              <a:rPr lang="en-US" altLang="en-US" dirty="0"/>
              <a:t>After that, I will use 20-30% to pay off debt as quickly as possible paying the highest interest rate first (</a:t>
            </a:r>
            <a:r>
              <a:rPr lang="en-US" altLang="en-US" dirty="0">
                <a:hlinkClick r:id="rId2"/>
              </a:rPr>
              <a:t>LT20</a:t>
            </a:r>
            <a:r>
              <a:rPr lang="en-US" altLang="en-US" dirty="0"/>
              <a:t>).  Once debt is paid off, continue to pay 20% into savings</a:t>
            </a:r>
          </a:p>
          <a:p>
            <a:pPr lvl="1"/>
            <a:r>
              <a:rPr lang="en-US" altLang="en-US" dirty="0"/>
              <a:t>Continue to live like a student after college, build my emergency fund, then pay 20%+ each month against my debt using the debt snowball method until debt is all gone.  </a:t>
            </a:r>
          </a:p>
          <a:p>
            <a:pPr lvl="1"/>
            <a:r>
              <a:rPr lang="en-US" altLang="en-US" dirty="0"/>
              <a:t>Pay more than your minimum payments on debt</a:t>
            </a:r>
          </a:p>
          <a:p>
            <a:pPr lvl="1"/>
            <a:endParaRPr lang="en-US" altLang="en-US" dirty="0"/>
          </a:p>
          <a:p>
            <a:pPr lvl="1"/>
            <a:endParaRPr lang="en-US" altLang="en-US" dirty="0"/>
          </a:p>
          <a:p>
            <a:pPr lvl="1"/>
            <a:endParaRPr lang="en-US" altLang="en-US" dirty="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45059">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5059">
                                            <p:txEl>
                                              <p:pRg st="1" end="1"/>
                                            </p:txEl>
                                          </p:spTgt>
                                        </p:tgtEl>
                                        <p:attrNameLst>
                                          <p:attrName>style.visibility</p:attrName>
                                        </p:attrNameLst>
                                      </p:cBhvr>
                                      <p:to>
                                        <p:strVal val="visible"/>
                                      </p:to>
                                    </p:set>
                                  </p:childTnLst>
                                </p:cTn>
                              </p:par>
                            </p:childTnLst>
                          </p:cTn>
                        </p:par>
                      </p:childTnLst>
                    </p:cTn>
                  </p:par>
                  <p:par>
                    <p:cTn id="9" fill="hold" nodeType="clickPar">
                      <p:stCondLst>
                        <p:cond delay="indefinite"/>
                      </p:stCondLst>
                      <p:childTnLst>
                        <p:par>
                          <p:cTn id="10" fill="hold" nodeType="withGroup">
                            <p:stCondLst>
                              <p:cond delay="0"/>
                            </p:stCondLst>
                            <p:childTnLst>
                              <p:par>
                                <p:cTn id="11" presetID="1" presetClass="entr" presetSubtype="0" fill="hold" nodeType="clickEffect">
                                  <p:stCondLst>
                                    <p:cond delay="0"/>
                                  </p:stCondLst>
                                  <p:childTnLst>
                                    <p:set>
                                      <p:cBhvr>
                                        <p:cTn id="12" dur="1" fill="hold">
                                          <p:stCondLst>
                                            <p:cond delay="0"/>
                                          </p:stCondLst>
                                        </p:cTn>
                                        <p:tgtEl>
                                          <p:spTgt spid="45059">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45059">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45059">
                                            <p:txEl>
                                              <p:pRg st="4" end="4"/>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45059">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6322" name="Rectangle 2">
            <a:extLst>
              <a:ext uri="{FF2B5EF4-FFF2-40B4-BE49-F238E27FC236}">
                <a16:creationId xmlns:a16="http://schemas.microsoft.com/office/drawing/2014/main" id="{213BAEF0-A506-4FFD-A0FD-B0943BCF746B}"/>
              </a:ext>
            </a:extLst>
          </p:cNvPr>
          <p:cNvSpPr>
            <a:spLocks noGrp="1" noChangeArrowheads="1"/>
          </p:cNvSpPr>
          <p:nvPr>
            <p:ph type="ctrTitle"/>
          </p:nvPr>
        </p:nvSpPr>
        <p:spPr>
          <a:xfrm>
            <a:off x="0" y="658813"/>
            <a:ext cx="9144000" cy="968375"/>
          </a:xfrm>
        </p:spPr>
        <p:txBody>
          <a:bodyPr/>
          <a:lstStyle/>
          <a:p>
            <a:pPr marL="762000" indent="-762000" eaLnBrk="1" hangingPunct="1"/>
            <a:r>
              <a:rPr lang="en-US" altLang="en-US" dirty="0"/>
              <a:t>Consumer Loans and Debt Plan </a:t>
            </a:r>
            <a:r>
              <a:rPr lang="en-US" altLang="en-US" sz="2400" dirty="0"/>
              <a:t>(continued)</a:t>
            </a:r>
            <a:endParaRPr lang="en-US" altLang="en-US" dirty="0"/>
          </a:p>
        </p:txBody>
      </p:sp>
      <p:sp>
        <p:nvSpPr>
          <p:cNvPr id="346115" name="Rectangle 3">
            <a:extLst>
              <a:ext uri="{FF2B5EF4-FFF2-40B4-BE49-F238E27FC236}">
                <a16:creationId xmlns:a16="http://schemas.microsoft.com/office/drawing/2014/main" id="{73E677DC-A5DD-4654-9A4A-C0F020E48304}"/>
              </a:ext>
            </a:extLst>
          </p:cNvPr>
          <p:cNvSpPr>
            <a:spLocks noGrp="1" noChangeArrowheads="1"/>
          </p:cNvSpPr>
          <p:nvPr>
            <p:ph type="subTitle" idx="1"/>
          </p:nvPr>
        </p:nvSpPr>
        <p:spPr>
          <a:xfrm>
            <a:off x="914400" y="1600200"/>
            <a:ext cx="7277100" cy="5257800"/>
          </a:xfrm>
        </p:spPr>
        <p:txBody>
          <a:bodyPr/>
          <a:lstStyle/>
          <a:p>
            <a:pPr marL="457200" indent="-457200" algn="l" eaLnBrk="1" hangingPunct="1">
              <a:spcBef>
                <a:spcPts val="600"/>
              </a:spcBef>
              <a:buFont typeface="Arial" panose="020B0604020202020204" pitchFamily="34" charset="0"/>
              <a:buChar char="•"/>
              <a:defRPr/>
            </a:pPr>
            <a:r>
              <a:rPr lang="en-US" altLang="en-US" sz="2800" dirty="0"/>
              <a:t>Plans and Strategies </a:t>
            </a:r>
          </a:p>
          <a:p>
            <a:pPr algn="l" eaLnBrk="1" hangingPunct="1">
              <a:spcBef>
                <a:spcPts val="600"/>
              </a:spcBef>
              <a:defRPr/>
            </a:pPr>
            <a:r>
              <a:rPr lang="en-US" altLang="en-US" sz="2400" i="1" dirty="0"/>
              <a:t>       One-off Debt Reduction Strategies</a:t>
            </a:r>
          </a:p>
          <a:p>
            <a:pPr marL="609600" indent="-609600" algn="l" eaLnBrk="1" hangingPunct="1">
              <a:spcBef>
                <a:spcPts val="600"/>
              </a:spcBef>
              <a:buFontTx/>
              <a:buChar char="•"/>
              <a:defRPr/>
            </a:pPr>
            <a:r>
              <a:rPr lang="en-US" altLang="en-US" sz="2400" dirty="0"/>
              <a:t>Increase your debt repayment __%.  Pay more, and use 30-50% of income to get out of debt.</a:t>
            </a:r>
          </a:p>
          <a:p>
            <a:pPr marL="609600" indent="-609600" algn="l" eaLnBrk="1" hangingPunct="1">
              <a:spcBef>
                <a:spcPts val="600"/>
              </a:spcBef>
              <a:buFontTx/>
              <a:buChar char="•"/>
              <a:defRPr/>
            </a:pPr>
            <a:r>
              <a:rPr lang="en-US" altLang="en-US" sz="2400" dirty="0"/>
              <a:t>Call the credit card company and request a lower interest rate.  This can reduce your interest costs.  If they will not do this, move your balances to another card that has a lower interest rate (but make sure transfer fees are low)</a:t>
            </a:r>
          </a:p>
          <a:p>
            <a:pPr marL="609600" indent="-609600" algn="l" eaLnBrk="1" hangingPunct="1">
              <a:spcBef>
                <a:spcPts val="600"/>
              </a:spcBef>
              <a:buFontTx/>
              <a:buChar char="•"/>
              <a:defRPr/>
            </a:pPr>
            <a:r>
              <a:rPr lang="en-US" altLang="en-US" sz="2400" dirty="0"/>
              <a:t>Use savings to pay down debt after you have your Emergency Fund </a:t>
            </a:r>
          </a:p>
          <a:p>
            <a:pPr marL="609600" indent="-609600" algn="l" eaLnBrk="1" hangingPunct="1">
              <a:spcBef>
                <a:spcPts val="600"/>
              </a:spcBef>
              <a:buFontTx/>
              <a:buChar char="•"/>
              <a:defRPr/>
            </a:pPr>
            <a:r>
              <a:rPr lang="en-US" altLang="en-US" sz="2400" dirty="0"/>
              <a:t>Use any salary increase to pay down debt.  Live at your previous salary and use increases to pay debt</a:t>
            </a:r>
          </a:p>
          <a:p>
            <a:pPr marL="609600" indent="-609600" eaLnBrk="1" hangingPunct="1">
              <a:lnSpc>
                <a:spcPct val="80000"/>
              </a:lnSpc>
              <a:buFontTx/>
              <a:buNone/>
              <a:defRPr/>
            </a:pPr>
            <a:endParaRPr lang="en-US" altLang="en-US" sz="2400" dirty="0"/>
          </a:p>
          <a:p>
            <a:pPr marL="609600" indent="-609600" eaLnBrk="1" hangingPunct="1">
              <a:lnSpc>
                <a:spcPct val="80000"/>
              </a:lnSpc>
              <a:buFontTx/>
              <a:buNone/>
              <a:defRPr/>
            </a:pPr>
            <a:endParaRPr lang="en-US" altLang="en-US" sz="4400" dirty="0"/>
          </a:p>
        </p:txBody>
      </p:sp>
      <p:sp>
        <p:nvSpPr>
          <p:cNvPr id="56324" name="Rectangle 4">
            <a:extLst>
              <a:ext uri="{FF2B5EF4-FFF2-40B4-BE49-F238E27FC236}">
                <a16:creationId xmlns:a16="http://schemas.microsoft.com/office/drawing/2014/main" id="{BC4C6267-5017-4A5C-A065-6907DE20ED08}"/>
              </a:ext>
            </a:extLst>
          </p:cNvPr>
          <p:cNvSpPr>
            <a:spLocks noChangeArrowheads="1"/>
          </p:cNvSpPr>
          <p:nvPr/>
        </p:nvSpPr>
        <p:spPr bwMode="auto">
          <a:xfrm>
            <a:off x="838200" y="228600"/>
            <a:ext cx="76200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nchor="ctr"/>
          <a:lstStyle>
            <a:lvl1pPr>
              <a:spcBef>
                <a:spcPct val="20000"/>
              </a:spcBef>
              <a:buChar char="•"/>
              <a:defRPr sz="2800">
                <a:solidFill>
                  <a:schemeClr val="tx1"/>
                </a:solidFill>
                <a:latin typeface="Times New Roman" panose="02020603050405020304" pitchFamily="18" charset="0"/>
              </a:defRPr>
            </a:lvl1pPr>
            <a:lvl2pPr marL="742950" indent="-285750">
              <a:spcBef>
                <a:spcPct val="20000"/>
              </a:spcBef>
              <a:buChar char="•"/>
              <a:defRPr sz="24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400">
                <a:solidFill>
                  <a:schemeClr val="tx1"/>
                </a:solidFill>
                <a:latin typeface="Times New Roman" panose="02020603050405020304" pitchFamily="18" charset="0"/>
              </a:defRPr>
            </a:lvl4pPr>
            <a:lvl5pPr marL="2057400" indent="-228600">
              <a:spcBef>
                <a:spcPct val="20000"/>
              </a:spcBef>
              <a:buChar char="•"/>
              <a:defRPr sz="2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400">
                <a:solidFill>
                  <a:schemeClr val="tx1"/>
                </a:solidFill>
                <a:latin typeface="Times New Roman" panose="02020603050405020304" pitchFamily="18" charset="0"/>
              </a:defRPr>
            </a:lvl9pPr>
          </a:lstStyle>
          <a:p>
            <a:pPr eaLnBrk="1" hangingPunct="1">
              <a:lnSpc>
                <a:spcPct val="90000"/>
              </a:lnSpc>
              <a:buClr>
                <a:srgbClr val="66FFFF"/>
              </a:buClr>
            </a:pPr>
            <a:endParaRPr lang="en-US" alt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46115">
                                            <p:txEl>
                                              <p:pRg st="0" end="0"/>
                                            </p:txEl>
                                          </p:spTgt>
                                        </p:tgtEl>
                                        <p:attrNameLst>
                                          <p:attrName>style.visibility</p:attrName>
                                        </p:attrNameLst>
                                      </p:cBhvr>
                                      <p:to>
                                        <p:strVal val="visible"/>
                                      </p:to>
                                    </p:set>
                                    <p:anim calcmode="lin" valueType="num">
                                      <p:cBhvr additive="base">
                                        <p:cTn id="7" dur="500" fill="hold"/>
                                        <p:tgtEl>
                                          <p:spTgt spid="346115">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46115">
                                            <p:txEl>
                                              <p:pRg st="0" end="0"/>
                                            </p:txEl>
                                          </p:spTgt>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346115">
                                            <p:txEl>
                                              <p:pRg st="1" end="1"/>
                                            </p:txEl>
                                          </p:spTgt>
                                        </p:tgtEl>
                                        <p:attrNameLst>
                                          <p:attrName>style.visibility</p:attrName>
                                        </p:attrNameLst>
                                      </p:cBhvr>
                                      <p:to>
                                        <p:strVal val="visible"/>
                                      </p:to>
                                    </p:set>
                                    <p:anim calcmode="lin" valueType="num">
                                      <p:cBhvr additive="base">
                                        <p:cTn id="11" dur="500" fill="hold"/>
                                        <p:tgtEl>
                                          <p:spTgt spid="346115">
                                            <p:txEl>
                                              <p:pRg st="1" end="1"/>
                                            </p:txEl>
                                          </p:spTgt>
                                        </p:tgtEl>
                                        <p:attrNameLst>
                                          <p:attrName>ppt_x</p:attrName>
                                        </p:attrNameLst>
                                      </p:cBhvr>
                                      <p:tavLst>
                                        <p:tav tm="0">
                                          <p:val>
                                            <p:strVal val="0-#ppt_w/2"/>
                                          </p:val>
                                        </p:tav>
                                        <p:tav tm="100000">
                                          <p:val>
                                            <p:strVal val="#ppt_x"/>
                                          </p:val>
                                        </p:tav>
                                      </p:tavLst>
                                    </p:anim>
                                    <p:anim calcmode="lin" valueType="num">
                                      <p:cBhvr additive="base">
                                        <p:cTn id="12" dur="500" fill="hold"/>
                                        <p:tgtEl>
                                          <p:spTgt spid="346115">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8" fill="hold" grpId="0" nodeType="clickEffect">
                                  <p:stCondLst>
                                    <p:cond delay="0"/>
                                  </p:stCondLst>
                                  <p:childTnLst>
                                    <p:set>
                                      <p:cBhvr>
                                        <p:cTn id="16" dur="1" fill="hold">
                                          <p:stCondLst>
                                            <p:cond delay="0"/>
                                          </p:stCondLst>
                                        </p:cTn>
                                        <p:tgtEl>
                                          <p:spTgt spid="346115">
                                            <p:txEl>
                                              <p:pRg st="2" end="2"/>
                                            </p:txEl>
                                          </p:spTgt>
                                        </p:tgtEl>
                                        <p:attrNameLst>
                                          <p:attrName>style.visibility</p:attrName>
                                        </p:attrNameLst>
                                      </p:cBhvr>
                                      <p:to>
                                        <p:strVal val="visible"/>
                                      </p:to>
                                    </p:set>
                                    <p:anim calcmode="lin" valueType="num">
                                      <p:cBhvr additive="base">
                                        <p:cTn id="17" dur="500" fill="hold"/>
                                        <p:tgtEl>
                                          <p:spTgt spid="346115">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346115">
                                            <p:txEl>
                                              <p:pRg st="2" end="2"/>
                                            </p:txEl>
                                          </p:spTgt>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0"/>
                                  </p:stCondLst>
                                  <p:childTnLst>
                                    <p:set>
                                      <p:cBhvr>
                                        <p:cTn id="20" dur="1" fill="hold">
                                          <p:stCondLst>
                                            <p:cond delay="0"/>
                                          </p:stCondLst>
                                        </p:cTn>
                                        <p:tgtEl>
                                          <p:spTgt spid="346115">
                                            <p:txEl>
                                              <p:pRg st="3" end="3"/>
                                            </p:txEl>
                                          </p:spTgt>
                                        </p:tgtEl>
                                        <p:attrNameLst>
                                          <p:attrName>style.visibility</p:attrName>
                                        </p:attrNameLst>
                                      </p:cBhvr>
                                      <p:to>
                                        <p:strVal val="visible"/>
                                      </p:to>
                                    </p:set>
                                    <p:anim calcmode="lin" valueType="num">
                                      <p:cBhvr additive="base">
                                        <p:cTn id="21" dur="500" fill="hold"/>
                                        <p:tgtEl>
                                          <p:spTgt spid="346115">
                                            <p:txEl>
                                              <p:pRg st="3" end="3"/>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346115">
                                            <p:txEl>
                                              <p:pRg st="3" end="3"/>
                                            </p:txEl>
                                          </p:spTgt>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0"/>
                                  </p:stCondLst>
                                  <p:childTnLst>
                                    <p:set>
                                      <p:cBhvr>
                                        <p:cTn id="24" dur="1" fill="hold">
                                          <p:stCondLst>
                                            <p:cond delay="0"/>
                                          </p:stCondLst>
                                        </p:cTn>
                                        <p:tgtEl>
                                          <p:spTgt spid="346115">
                                            <p:txEl>
                                              <p:pRg st="4" end="4"/>
                                            </p:txEl>
                                          </p:spTgt>
                                        </p:tgtEl>
                                        <p:attrNameLst>
                                          <p:attrName>style.visibility</p:attrName>
                                        </p:attrNameLst>
                                      </p:cBhvr>
                                      <p:to>
                                        <p:strVal val="visible"/>
                                      </p:to>
                                    </p:set>
                                    <p:anim calcmode="lin" valueType="num">
                                      <p:cBhvr additive="base">
                                        <p:cTn id="25" dur="500" fill="hold"/>
                                        <p:tgtEl>
                                          <p:spTgt spid="346115">
                                            <p:txEl>
                                              <p:pRg st="4" end="4"/>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346115">
                                            <p:txEl>
                                              <p:pRg st="4" end="4"/>
                                            </p:txEl>
                                          </p:spTgt>
                                        </p:tgtEl>
                                        <p:attrNameLst>
                                          <p:attrName>ppt_y</p:attrName>
                                        </p:attrNameLst>
                                      </p:cBhvr>
                                      <p:tavLst>
                                        <p:tav tm="0">
                                          <p:val>
                                            <p:strVal val="#ppt_y"/>
                                          </p:val>
                                        </p:tav>
                                        <p:tav tm="100000">
                                          <p:val>
                                            <p:strVal val="#ppt_y"/>
                                          </p:val>
                                        </p:tav>
                                      </p:tavLst>
                                    </p:anim>
                                  </p:childTnLst>
                                </p:cTn>
                              </p:par>
                              <p:par>
                                <p:cTn id="27" presetID="2" presetClass="entr" presetSubtype="8" fill="hold" grpId="0" nodeType="withEffect">
                                  <p:stCondLst>
                                    <p:cond delay="0"/>
                                  </p:stCondLst>
                                  <p:childTnLst>
                                    <p:set>
                                      <p:cBhvr>
                                        <p:cTn id="28" dur="1" fill="hold">
                                          <p:stCondLst>
                                            <p:cond delay="0"/>
                                          </p:stCondLst>
                                        </p:cTn>
                                        <p:tgtEl>
                                          <p:spTgt spid="346115">
                                            <p:txEl>
                                              <p:pRg st="5" end="5"/>
                                            </p:txEl>
                                          </p:spTgt>
                                        </p:tgtEl>
                                        <p:attrNameLst>
                                          <p:attrName>style.visibility</p:attrName>
                                        </p:attrNameLst>
                                      </p:cBhvr>
                                      <p:to>
                                        <p:strVal val="visible"/>
                                      </p:to>
                                    </p:set>
                                    <p:anim calcmode="lin" valueType="num">
                                      <p:cBhvr additive="base">
                                        <p:cTn id="29" dur="500" fill="hold"/>
                                        <p:tgtEl>
                                          <p:spTgt spid="346115">
                                            <p:txEl>
                                              <p:pRg st="5" end="5"/>
                                            </p:txEl>
                                          </p:spTgt>
                                        </p:tgtEl>
                                        <p:attrNameLst>
                                          <p:attrName>ppt_x</p:attrName>
                                        </p:attrNameLst>
                                      </p:cBhvr>
                                      <p:tavLst>
                                        <p:tav tm="0">
                                          <p:val>
                                            <p:strVal val="0-#ppt_w/2"/>
                                          </p:val>
                                        </p:tav>
                                        <p:tav tm="100000">
                                          <p:val>
                                            <p:strVal val="#ppt_x"/>
                                          </p:val>
                                        </p:tav>
                                      </p:tavLst>
                                    </p:anim>
                                    <p:anim calcmode="lin" valueType="num">
                                      <p:cBhvr additive="base">
                                        <p:cTn id="30" dur="500" fill="hold"/>
                                        <p:tgtEl>
                                          <p:spTgt spid="346115">
                                            <p:txEl>
                                              <p:pRg st="5" end="5"/>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6115" grpId="0" uiExpand="1" build="allAtOnce" bldLvl="2" autoUpdateAnimBg="0"/>
    </p:bldLst>
  </p:timing>
</p:sld>
</file>

<file path=ppt/slides/slide4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7346" name="Rectangle 2">
            <a:extLst>
              <a:ext uri="{FF2B5EF4-FFF2-40B4-BE49-F238E27FC236}">
                <a16:creationId xmlns:a16="http://schemas.microsoft.com/office/drawing/2014/main" id="{D5D25B21-D1DA-47F1-B8B6-F5539948ECEE}"/>
              </a:ext>
            </a:extLst>
          </p:cNvPr>
          <p:cNvSpPr>
            <a:spLocks noGrp="1" noChangeArrowheads="1"/>
          </p:cNvSpPr>
          <p:nvPr>
            <p:ph type="ctrTitle"/>
          </p:nvPr>
        </p:nvSpPr>
        <p:spPr>
          <a:xfrm>
            <a:off x="0" y="658813"/>
            <a:ext cx="9144000" cy="968375"/>
          </a:xfrm>
        </p:spPr>
        <p:txBody>
          <a:bodyPr/>
          <a:lstStyle/>
          <a:p>
            <a:pPr marL="762000" indent="-762000" eaLnBrk="1" hangingPunct="1"/>
            <a:r>
              <a:rPr lang="en-US" altLang="en-US" dirty="0"/>
              <a:t>Consumer Loans and Debt Plan </a:t>
            </a:r>
            <a:r>
              <a:rPr lang="en-US" altLang="en-US" sz="2400" dirty="0"/>
              <a:t>(continued)</a:t>
            </a:r>
            <a:endParaRPr lang="en-US" altLang="en-US" dirty="0"/>
          </a:p>
        </p:txBody>
      </p:sp>
      <p:sp>
        <p:nvSpPr>
          <p:cNvPr id="346115" name="Rectangle 3">
            <a:extLst>
              <a:ext uri="{FF2B5EF4-FFF2-40B4-BE49-F238E27FC236}">
                <a16:creationId xmlns:a16="http://schemas.microsoft.com/office/drawing/2014/main" id="{93879464-7976-4535-B59B-2601157DEC46}"/>
              </a:ext>
            </a:extLst>
          </p:cNvPr>
          <p:cNvSpPr>
            <a:spLocks noGrp="1" noChangeArrowheads="1"/>
          </p:cNvSpPr>
          <p:nvPr>
            <p:ph type="subTitle" idx="1"/>
          </p:nvPr>
        </p:nvSpPr>
        <p:spPr>
          <a:xfrm>
            <a:off x="914400" y="1600200"/>
            <a:ext cx="7277100" cy="5257800"/>
          </a:xfrm>
        </p:spPr>
        <p:txBody>
          <a:bodyPr/>
          <a:lstStyle/>
          <a:p>
            <a:pPr algn="l" eaLnBrk="1" hangingPunct="1">
              <a:spcBef>
                <a:spcPts val="600"/>
              </a:spcBef>
            </a:pPr>
            <a:r>
              <a:rPr lang="en-US" altLang="en-US" sz="2400" i="1" dirty="0"/>
              <a:t>       One-off Debt Reduction Strategies </a:t>
            </a:r>
            <a:r>
              <a:rPr lang="en-US" altLang="en-US" sz="2400" dirty="0"/>
              <a:t>(continued)</a:t>
            </a:r>
          </a:p>
          <a:p>
            <a:pPr marL="609600" indent="-609600" algn="l" eaLnBrk="1" hangingPunct="1">
              <a:spcBef>
                <a:spcPts val="600"/>
              </a:spcBef>
              <a:buFontTx/>
              <a:buChar char="•"/>
            </a:pPr>
            <a:r>
              <a:rPr lang="en-US" altLang="en-US" sz="2400" dirty="0"/>
              <a:t>Use your tax refund check entirely to pay down debt</a:t>
            </a:r>
          </a:p>
          <a:p>
            <a:pPr marL="609600" indent="-609600" algn="l" eaLnBrk="1" hangingPunct="1">
              <a:spcBef>
                <a:spcPts val="600"/>
              </a:spcBef>
              <a:buFontTx/>
              <a:buChar char="•"/>
            </a:pPr>
            <a:r>
              <a:rPr lang="en-US" altLang="en-US" sz="2400" dirty="0"/>
              <a:t>Exchange consumer debt for mortgage debt but only if you have equity in your home and you have changed your spending habits</a:t>
            </a:r>
          </a:p>
          <a:p>
            <a:pPr marL="609600" indent="-609600" algn="l" eaLnBrk="1" hangingPunct="1">
              <a:spcBef>
                <a:spcPts val="600"/>
              </a:spcBef>
              <a:buFontTx/>
              <a:buChar char="•"/>
            </a:pPr>
            <a:r>
              <a:rPr lang="en-US" altLang="en-US" sz="2400" dirty="0"/>
              <a:t>Sell assets.  Have a yard sale and sell those things you probably should not have bought in the first place to reduce your debt</a:t>
            </a:r>
          </a:p>
          <a:p>
            <a:pPr marL="609600" indent="-609600" algn="l" eaLnBrk="1" hangingPunct="1">
              <a:spcBef>
                <a:spcPts val="600"/>
              </a:spcBef>
              <a:buFontTx/>
              <a:buChar char="•"/>
            </a:pPr>
            <a:r>
              <a:rPr lang="en-US" altLang="en-US" sz="2400" dirty="0"/>
              <a:t>Look for ways to put more money against debts</a:t>
            </a:r>
          </a:p>
          <a:p>
            <a:pPr marL="609600" indent="-609600" algn="l" eaLnBrk="1" hangingPunct="1">
              <a:spcBef>
                <a:spcPts val="600"/>
              </a:spcBef>
              <a:buFontTx/>
              <a:buChar char="•"/>
            </a:pPr>
            <a:r>
              <a:rPr lang="en-US" altLang="en-US" sz="2400" dirty="0"/>
              <a:t>Try to settle with creditors</a:t>
            </a:r>
          </a:p>
          <a:p>
            <a:pPr marL="609600" indent="-609600" algn="l" eaLnBrk="1" hangingPunct="1">
              <a:spcBef>
                <a:spcPts val="600"/>
              </a:spcBef>
              <a:buFontTx/>
              <a:buChar char="•"/>
            </a:pPr>
            <a:r>
              <a:rPr lang="en-US" altLang="en-US" sz="2400" dirty="0"/>
              <a:t>Go through credit counseling</a:t>
            </a:r>
          </a:p>
          <a:p>
            <a:pPr marL="609600" indent="-609600" algn="l" eaLnBrk="1" hangingPunct="1">
              <a:spcBef>
                <a:spcPts val="600"/>
              </a:spcBef>
              <a:buFontTx/>
              <a:buChar char="•"/>
            </a:pPr>
            <a:endParaRPr lang="en-US" altLang="en-US" sz="2400" dirty="0"/>
          </a:p>
          <a:p>
            <a:pPr marL="609600" indent="-609600" eaLnBrk="1" hangingPunct="1">
              <a:lnSpc>
                <a:spcPct val="80000"/>
              </a:lnSpc>
              <a:buFontTx/>
              <a:buNone/>
            </a:pPr>
            <a:endParaRPr lang="en-US" altLang="en-US" sz="2400" dirty="0"/>
          </a:p>
          <a:p>
            <a:pPr marL="609600" indent="-609600" eaLnBrk="1" hangingPunct="1">
              <a:lnSpc>
                <a:spcPct val="80000"/>
              </a:lnSpc>
              <a:buFontTx/>
              <a:buNone/>
            </a:pPr>
            <a:endParaRPr lang="en-US" altLang="en-US" sz="4400" dirty="0"/>
          </a:p>
        </p:txBody>
      </p:sp>
      <p:sp>
        <p:nvSpPr>
          <p:cNvPr id="57348" name="Rectangle 4">
            <a:extLst>
              <a:ext uri="{FF2B5EF4-FFF2-40B4-BE49-F238E27FC236}">
                <a16:creationId xmlns:a16="http://schemas.microsoft.com/office/drawing/2014/main" id="{C7FB3ACF-8F04-4E9A-9780-DC4D578A10C0}"/>
              </a:ext>
            </a:extLst>
          </p:cNvPr>
          <p:cNvSpPr>
            <a:spLocks noChangeArrowheads="1"/>
          </p:cNvSpPr>
          <p:nvPr/>
        </p:nvSpPr>
        <p:spPr bwMode="auto">
          <a:xfrm>
            <a:off x="838200" y="228600"/>
            <a:ext cx="76200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nchor="ctr"/>
          <a:lstStyle>
            <a:lvl1pPr>
              <a:spcBef>
                <a:spcPct val="20000"/>
              </a:spcBef>
              <a:buChar char="•"/>
              <a:defRPr sz="2800">
                <a:solidFill>
                  <a:schemeClr val="tx1"/>
                </a:solidFill>
                <a:latin typeface="Times New Roman" panose="02020603050405020304" pitchFamily="18" charset="0"/>
              </a:defRPr>
            </a:lvl1pPr>
            <a:lvl2pPr marL="742950" indent="-285750">
              <a:spcBef>
                <a:spcPct val="20000"/>
              </a:spcBef>
              <a:buChar char="•"/>
              <a:defRPr sz="24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400">
                <a:solidFill>
                  <a:schemeClr val="tx1"/>
                </a:solidFill>
                <a:latin typeface="Times New Roman" panose="02020603050405020304" pitchFamily="18" charset="0"/>
              </a:defRPr>
            </a:lvl4pPr>
            <a:lvl5pPr marL="2057400" indent="-228600">
              <a:spcBef>
                <a:spcPct val="20000"/>
              </a:spcBef>
              <a:buChar char="•"/>
              <a:defRPr sz="2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400">
                <a:solidFill>
                  <a:schemeClr val="tx1"/>
                </a:solidFill>
                <a:latin typeface="Times New Roman" panose="02020603050405020304" pitchFamily="18" charset="0"/>
              </a:defRPr>
            </a:lvl9pPr>
          </a:lstStyle>
          <a:p>
            <a:pPr eaLnBrk="1" hangingPunct="1">
              <a:lnSpc>
                <a:spcPct val="90000"/>
              </a:lnSpc>
              <a:buClr>
                <a:srgbClr val="66FFFF"/>
              </a:buClr>
            </a:pPr>
            <a:endParaRPr lang="en-US"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46115">
                                            <p:txEl>
                                              <p:pRg st="0" end="0"/>
                                            </p:txEl>
                                          </p:spTgt>
                                        </p:tgtEl>
                                        <p:attrNameLst>
                                          <p:attrName>style.visibility</p:attrName>
                                        </p:attrNameLst>
                                      </p:cBhvr>
                                      <p:to>
                                        <p:strVal val="visible"/>
                                      </p:to>
                                    </p:set>
                                    <p:anim calcmode="lin" valueType="num">
                                      <p:cBhvr additive="base">
                                        <p:cTn id="7" dur="500" fill="hold"/>
                                        <p:tgtEl>
                                          <p:spTgt spid="346115">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46115">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346115">
                                            <p:txEl>
                                              <p:pRg st="1" end="1"/>
                                            </p:txEl>
                                          </p:spTgt>
                                        </p:tgtEl>
                                        <p:attrNameLst>
                                          <p:attrName>style.visibility</p:attrName>
                                        </p:attrNameLst>
                                      </p:cBhvr>
                                      <p:to>
                                        <p:strVal val="visible"/>
                                      </p:to>
                                    </p:set>
                                    <p:anim calcmode="lin" valueType="num">
                                      <p:cBhvr additive="base">
                                        <p:cTn id="13" dur="500" fill="hold"/>
                                        <p:tgtEl>
                                          <p:spTgt spid="346115">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346115">
                                            <p:txEl>
                                              <p:pRg st="1" end="1"/>
                                            </p:txEl>
                                          </p:spTgt>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0"/>
                                  </p:stCondLst>
                                  <p:childTnLst>
                                    <p:set>
                                      <p:cBhvr>
                                        <p:cTn id="16" dur="1" fill="hold">
                                          <p:stCondLst>
                                            <p:cond delay="0"/>
                                          </p:stCondLst>
                                        </p:cTn>
                                        <p:tgtEl>
                                          <p:spTgt spid="346115">
                                            <p:txEl>
                                              <p:pRg st="2" end="2"/>
                                            </p:txEl>
                                          </p:spTgt>
                                        </p:tgtEl>
                                        <p:attrNameLst>
                                          <p:attrName>style.visibility</p:attrName>
                                        </p:attrNameLst>
                                      </p:cBhvr>
                                      <p:to>
                                        <p:strVal val="visible"/>
                                      </p:to>
                                    </p:set>
                                    <p:anim calcmode="lin" valueType="num">
                                      <p:cBhvr additive="base">
                                        <p:cTn id="17" dur="500" fill="hold"/>
                                        <p:tgtEl>
                                          <p:spTgt spid="346115">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346115">
                                            <p:txEl>
                                              <p:pRg st="2" end="2"/>
                                            </p:txEl>
                                          </p:spTgt>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0"/>
                                  </p:stCondLst>
                                  <p:childTnLst>
                                    <p:set>
                                      <p:cBhvr>
                                        <p:cTn id="20" dur="1" fill="hold">
                                          <p:stCondLst>
                                            <p:cond delay="0"/>
                                          </p:stCondLst>
                                        </p:cTn>
                                        <p:tgtEl>
                                          <p:spTgt spid="346115">
                                            <p:txEl>
                                              <p:pRg st="3" end="3"/>
                                            </p:txEl>
                                          </p:spTgt>
                                        </p:tgtEl>
                                        <p:attrNameLst>
                                          <p:attrName>style.visibility</p:attrName>
                                        </p:attrNameLst>
                                      </p:cBhvr>
                                      <p:to>
                                        <p:strVal val="visible"/>
                                      </p:to>
                                    </p:set>
                                    <p:anim calcmode="lin" valueType="num">
                                      <p:cBhvr additive="base">
                                        <p:cTn id="21" dur="500" fill="hold"/>
                                        <p:tgtEl>
                                          <p:spTgt spid="346115">
                                            <p:txEl>
                                              <p:pRg st="3" end="3"/>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346115">
                                            <p:txEl>
                                              <p:pRg st="3" end="3"/>
                                            </p:txEl>
                                          </p:spTgt>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0"/>
                                  </p:stCondLst>
                                  <p:childTnLst>
                                    <p:set>
                                      <p:cBhvr>
                                        <p:cTn id="24" dur="1" fill="hold">
                                          <p:stCondLst>
                                            <p:cond delay="0"/>
                                          </p:stCondLst>
                                        </p:cTn>
                                        <p:tgtEl>
                                          <p:spTgt spid="346115">
                                            <p:txEl>
                                              <p:pRg st="4" end="4"/>
                                            </p:txEl>
                                          </p:spTgt>
                                        </p:tgtEl>
                                        <p:attrNameLst>
                                          <p:attrName>style.visibility</p:attrName>
                                        </p:attrNameLst>
                                      </p:cBhvr>
                                      <p:to>
                                        <p:strVal val="visible"/>
                                      </p:to>
                                    </p:set>
                                    <p:anim calcmode="lin" valueType="num">
                                      <p:cBhvr additive="base">
                                        <p:cTn id="25" dur="500" fill="hold"/>
                                        <p:tgtEl>
                                          <p:spTgt spid="346115">
                                            <p:txEl>
                                              <p:pRg st="4" end="4"/>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346115">
                                            <p:txEl>
                                              <p:pRg st="4" end="4"/>
                                            </p:txEl>
                                          </p:spTgt>
                                        </p:tgtEl>
                                        <p:attrNameLst>
                                          <p:attrName>ppt_y</p:attrName>
                                        </p:attrNameLst>
                                      </p:cBhvr>
                                      <p:tavLst>
                                        <p:tav tm="0">
                                          <p:val>
                                            <p:strVal val="#ppt_y"/>
                                          </p:val>
                                        </p:tav>
                                        <p:tav tm="100000">
                                          <p:val>
                                            <p:strVal val="#ppt_y"/>
                                          </p:val>
                                        </p:tav>
                                      </p:tavLst>
                                    </p:anim>
                                  </p:childTnLst>
                                </p:cTn>
                              </p:par>
                              <p:par>
                                <p:cTn id="27" presetID="2" presetClass="entr" presetSubtype="8" fill="hold" grpId="0" nodeType="withEffect">
                                  <p:stCondLst>
                                    <p:cond delay="0"/>
                                  </p:stCondLst>
                                  <p:childTnLst>
                                    <p:set>
                                      <p:cBhvr>
                                        <p:cTn id="28" dur="1" fill="hold">
                                          <p:stCondLst>
                                            <p:cond delay="0"/>
                                          </p:stCondLst>
                                        </p:cTn>
                                        <p:tgtEl>
                                          <p:spTgt spid="346115">
                                            <p:txEl>
                                              <p:pRg st="5" end="5"/>
                                            </p:txEl>
                                          </p:spTgt>
                                        </p:tgtEl>
                                        <p:attrNameLst>
                                          <p:attrName>style.visibility</p:attrName>
                                        </p:attrNameLst>
                                      </p:cBhvr>
                                      <p:to>
                                        <p:strVal val="visible"/>
                                      </p:to>
                                    </p:set>
                                    <p:anim calcmode="lin" valueType="num">
                                      <p:cBhvr additive="base">
                                        <p:cTn id="29" dur="500" fill="hold"/>
                                        <p:tgtEl>
                                          <p:spTgt spid="346115">
                                            <p:txEl>
                                              <p:pRg st="5" end="5"/>
                                            </p:txEl>
                                          </p:spTgt>
                                        </p:tgtEl>
                                        <p:attrNameLst>
                                          <p:attrName>ppt_x</p:attrName>
                                        </p:attrNameLst>
                                      </p:cBhvr>
                                      <p:tavLst>
                                        <p:tav tm="0">
                                          <p:val>
                                            <p:strVal val="0-#ppt_w/2"/>
                                          </p:val>
                                        </p:tav>
                                        <p:tav tm="100000">
                                          <p:val>
                                            <p:strVal val="#ppt_x"/>
                                          </p:val>
                                        </p:tav>
                                      </p:tavLst>
                                    </p:anim>
                                    <p:anim calcmode="lin" valueType="num">
                                      <p:cBhvr additive="base">
                                        <p:cTn id="30" dur="500" fill="hold"/>
                                        <p:tgtEl>
                                          <p:spTgt spid="346115">
                                            <p:txEl>
                                              <p:pRg st="5" end="5"/>
                                            </p:txEl>
                                          </p:spTgt>
                                        </p:tgtEl>
                                        <p:attrNameLst>
                                          <p:attrName>ppt_y</p:attrName>
                                        </p:attrNameLst>
                                      </p:cBhvr>
                                      <p:tavLst>
                                        <p:tav tm="0">
                                          <p:val>
                                            <p:strVal val="#ppt_y"/>
                                          </p:val>
                                        </p:tav>
                                        <p:tav tm="100000">
                                          <p:val>
                                            <p:strVal val="#ppt_y"/>
                                          </p:val>
                                        </p:tav>
                                      </p:tavLst>
                                    </p:anim>
                                  </p:childTnLst>
                                </p:cTn>
                              </p:par>
                              <p:par>
                                <p:cTn id="31" presetID="2" presetClass="entr" presetSubtype="8" fill="hold" grpId="0" nodeType="withEffect">
                                  <p:stCondLst>
                                    <p:cond delay="0"/>
                                  </p:stCondLst>
                                  <p:childTnLst>
                                    <p:set>
                                      <p:cBhvr>
                                        <p:cTn id="32" dur="1" fill="hold">
                                          <p:stCondLst>
                                            <p:cond delay="0"/>
                                          </p:stCondLst>
                                        </p:cTn>
                                        <p:tgtEl>
                                          <p:spTgt spid="346115">
                                            <p:txEl>
                                              <p:pRg st="6" end="6"/>
                                            </p:txEl>
                                          </p:spTgt>
                                        </p:tgtEl>
                                        <p:attrNameLst>
                                          <p:attrName>style.visibility</p:attrName>
                                        </p:attrNameLst>
                                      </p:cBhvr>
                                      <p:to>
                                        <p:strVal val="visible"/>
                                      </p:to>
                                    </p:set>
                                    <p:anim calcmode="lin" valueType="num">
                                      <p:cBhvr additive="base">
                                        <p:cTn id="33" dur="500" fill="hold"/>
                                        <p:tgtEl>
                                          <p:spTgt spid="346115">
                                            <p:txEl>
                                              <p:pRg st="6" end="6"/>
                                            </p:txEl>
                                          </p:spTgt>
                                        </p:tgtEl>
                                        <p:attrNameLst>
                                          <p:attrName>ppt_x</p:attrName>
                                        </p:attrNameLst>
                                      </p:cBhvr>
                                      <p:tavLst>
                                        <p:tav tm="0">
                                          <p:val>
                                            <p:strVal val="0-#ppt_w/2"/>
                                          </p:val>
                                        </p:tav>
                                        <p:tav tm="100000">
                                          <p:val>
                                            <p:strVal val="#ppt_x"/>
                                          </p:val>
                                        </p:tav>
                                      </p:tavLst>
                                    </p:anim>
                                    <p:anim calcmode="lin" valueType="num">
                                      <p:cBhvr additive="base">
                                        <p:cTn id="34" dur="500" fill="hold"/>
                                        <p:tgtEl>
                                          <p:spTgt spid="346115">
                                            <p:txEl>
                                              <p:pRg st="6" end="6"/>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6115" grpId="0" uiExpand="1" build="allAtOnce" bldLvl="2" autoUpdateAnimBg="0"/>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Title 1"/>
          <p:cNvSpPr>
            <a:spLocks noGrp="1"/>
          </p:cNvSpPr>
          <p:nvPr>
            <p:ph type="title"/>
          </p:nvPr>
        </p:nvSpPr>
        <p:spPr/>
        <p:txBody>
          <a:bodyPr/>
          <a:lstStyle/>
          <a:p>
            <a:r>
              <a:rPr lang="en-US" altLang="en-US" dirty="0"/>
              <a:t>Consumer Loans and Debt Plan </a:t>
            </a:r>
            <a:r>
              <a:rPr lang="en-US" altLang="en-US" sz="2400" dirty="0"/>
              <a:t>(continued)</a:t>
            </a:r>
            <a:endParaRPr lang="en-US" altLang="en-US" dirty="0"/>
          </a:p>
        </p:txBody>
      </p:sp>
      <p:sp>
        <p:nvSpPr>
          <p:cNvPr id="83971" name="Content Placeholder 2"/>
          <p:cNvSpPr>
            <a:spLocks noGrp="1"/>
          </p:cNvSpPr>
          <p:nvPr>
            <p:ph idx="1"/>
          </p:nvPr>
        </p:nvSpPr>
        <p:spPr>
          <a:xfrm>
            <a:off x="928688" y="1608138"/>
            <a:ext cx="7377112" cy="4419600"/>
          </a:xfrm>
        </p:spPr>
        <p:txBody>
          <a:bodyPr/>
          <a:lstStyle/>
          <a:p>
            <a:r>
              <a:rPr lang="en-US" altLang="en-US" dirty="0"/>
              <a:t>Constraints</a:t>
            </a:r>
          </a:p>
          <a:p>
            <a:pPr lvl="1"/>
            <a:r>
              <a:rPr lang="en-US" altLang="en-US" dirty="0"/>
              <a:t>Key is living on a budget and saving 20%.  </a:t>
            </a:r>
          </a:p>
          <a:p>
            <a:pPr lvl="1"/>
            <a:r>
              <a:rPr lang="en-US" altLang="en-US" dirty="0"/>
              <a:t>We will stay strong in the gospel, keeping our covenants, attending the temple and serving</a:t>
            </a:r>
          </a:p>
          <a:p>
            <a:pPr lvl="1"/>
            <a:r>
              <a:rPr lang="en-US" altLang="en-US" dirty="0"/>
              <a:t>One half of all unexpected money (bonuses, tax refunds, etc.) will be put toward paying down debt (after our emergency fund).  </a:t>
            </a:r>
          </a:p>
          <a:p>
            <a:r>
              <a:rPr lang="en-US" altLang="en-US" dirty="0"/>
              <a:t>Accountability</a:t>
            </a:r>
          </a:p>
          <a:p>
            <a:pPr lvl="1"/>
            <a:r>
              <a:rPr lang="en-US" altLang="en-US" dirty="0"/>
              <a:t>We will share our vision and goals with our children</a:t>
            </a:r>
          </a:p>
          <a:p>
            <a:pPr lvl="1"/>
            <a:r>
              <a:rPr lang="en-US" altLang="en-US" dirty="0"/>
              <a:t>Children will have daily and weekly indoor jobs, as well as weekly yardwork.  </a:t>
            </a:r>
          </a:p>
          <a:p>
            <a:pPr lvl="1"/>
            <a:r>
              <a:rPr lang="en-US" altLang="en-US" dirty="0"/>
              <a:t>Home is where we teach our children to work. </a:t>
            </a:r>
          </a:p>
          <a:p>
            <a:pPr marL="457200" lvl="1" indent="0">
              <a:buNone/>
            </a:pPr>
            <a:endParaRPr lang="en-US" altLang="en-US" dirty="0"/>
          </a:p>
          <a:p>
            <a:pPr lvl="1"/>
            <a:endParaRPr lang="en-US" altLang="en-US" dirty="0"/>
          </a:p>
          <a:p>
            <a:pPr lvl="1"/>
            <a:endParaRPr lang="en-US" altLang="en-US" dirty="0"/>
          </a:p>
        </p:txBody>
      </p:sp>
    </p:spTree>
    <p:extLst>
      <p:ext uri="{BB962C8B-B14F-4D97-AF65-F5344CB8AC3E}">
        <p14:creationId xmlns:p14="http://schemas.microsoft.com/office/powerpoint/2010/main" val="2781363118"/>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83971">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83971">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83971">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83971">
                                            <p:txEl>
                                              <p:pRg st="2" end="2"/>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83971">
                                            <p:txEl>
                                              <p:pRg st="4" end="4"/>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83971">
                                            <p:txEl>
                                              <p:pRg st="5" end="5"/>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83971">
                                            <p:txEl>
                                              <p:pRg st="6" end="6"/>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83971">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8370" name="Rectangle 1026">
            <a:extLst>
              <a:ext uri="{FF2B5EF4-FFF2-40B4-BE49-F238E27FC236}">
                <a16:creationId xmlns:a16="http://schemas.microsoft.com/office/drawing/2014/main" id="{3083A691-DEA6-424E-8013-8B92E14EF08D}"/>
              </a:ext>
            </a:extLst>
          </p:cNvPr>
          <p:cNvSpPr>
            <a:spLocks noGrp="1" noChangeArrowheads="1"/>
          </p:cNvSpPr>
          <p:nvPr>
            <p:ph type="ctrTitle"/>
          </p:nvPr>
        </p:nvSpPr>
        <p:spPr>
          <a:xfrm>
            <a:off x="673100" y="685800"/>
            <a:ext cx="7772400" cy="858838"/>
          </a:xfrm>
        </p:spPr>
        <p:txBody>
          <a:bodyPr/>
          <a:lstStyle/>
          <a:p>
            <a:pPr eaLnBrk="1" hangingPunct="1"/>
            <a:r>
              <a:rPr lang="en-US" altLang="en-US"/>
              <a:t>Review of Objectives</a:t>
            </a:r>
          </a:p>
        </p:txBody>
      </p:sp>
      <p:sp>
        <p:nvSpPr>
          <p:cNvPr id="319491" name="Rectangle 1027">
            <a:extLst>
              <a:ext uri="{FF2B5EF4-FFF2-40B4-BE49-F238E27FC236}">
                <a16:creationId xmlns:a16="http://schemas.microsoft.com/office/drawing/2014/main" id="{DC07D638-1E35-4E25-AB6E-8FD4B3B435C9}"/>
              </a:ext>
            </a:extLst>
          </p:cNvPr>
          <p:cNvSpPr>
            <a:spLocks noGrp="1" noChangeArrowheads="1"/>
          </p:cNvSpPr>
          <p:nvPr>
            <p:ph type="subTitle" idx="1"/>
          </p:nvPr>
        </p:nvSpPr>
        <p:spPr>
          <a:xfrm>
            <a:off x="914400" y="1600200"/>
            <a:ext cx="7200900" cy="4572000"/>
          </a:xfrm>
        </p:spPr>
        <p:txBody>
          <a:bodyPr/>
          <a:lstStyle/>
          <a:p>
            <a:pPr marL="685800" indent="-685800" algn="l" eaLnBrk="1" hangingPunct="1">
              <a:buFont typeface="Wingdings" pitchFamily="2" charset="2"/>
              <a:buAutoNum type="alphaUcPeriod"/>
            </a:pPr>
            <a:r>
              <a:rPr lang="en-US" altLang="en-US" sz="3200" dirty="0"/>
              <a:t>Do you understand our leaders counsel on debt?</a:t>
            </a:r>
          </a:p>
          <a:p>
            <a:pPr marL="685800" indent="-685800" algn="l" eaLnBrk="1" hangingPunct="1"/>
            <a:r>
              <a:rPr lang="en-US" altLang="en-US" sz="3200" dirty="0"/>
              <a:t>B.  Do you understand the principles of using debt wisely?</a:t>
            </a:r>
          </a:p>
          <a:p>
            <a:pPr marL="685800" indent="-685800" algn="l" eaLnBrk="1" hangingPunct="1"/>
            <a:r>
              <a:rPr lang="en-US" altLang="en-US" sz="3200" dirty="0"/>
              <a:t>C.  Do you understand how to develop and use debt reduction strategies?</a:t>
            </a:r>
          </a:p>
          <a:p>
            <a:pPr marL="685800" indent="-685800" algn="l" eaLnBrk="1" hangingPunct="1">
              <a:buFont typeface="Wingdings" pitchFamily="2" charset="2"/>
              <a:buAutoNum type="alphaUcPeriod" startAt="4"/>
            </a:pPr>
            <a:r>
              <a:rPr lang="en-US" altLang="en-US" sz="3200" dirty="0"/>
              <a:t>Do you understand and can you create your Debt </a:t>
            </a:r>
            <a:r>
              <a:rPr lang="en-US" altLang="en-US" sz="3200"/>
              <a:t>Reduction Plan?</a:t>
            </a:r>
            <a:endParaRPr lang="en-US" altLang="en-US" sz="3200" dirty="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19491">
                                            <p:txEl>
                                              <p:pRg st="0" end="0"/>
                                            </p:txEl>
                                          </p:spTgt>
                                        </p:tgtEl>
                                        <p:attrNameLst>
                                          <p:attrName>style.visibility</p:attrName>
                                        </p:attrNameLst>
                                      </p:cBhvr>
                                      <p:to>
                                        <p:strVal val="visible"/>
                                      </p:to>
                                    </p:set>
                                    <p:anim calcmode="lin" valueType="num">
                                      <p:cBhvr additive="base">
                                        <p:cTn id="7" dur="500" fill="hold"/>
                                        <p:tgtEl>
                                          <p:spTgt spid="319491">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19491">
                                            <p:txEl>
                                              <p:pRg st="0" end="0"/>
                                            </p:txEl>
                                          </p:spTgt>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319491">
                                            <p:txEl>
                                              <p:pRg st="1" end="1"/>
                                            </p:txEl>
                                          </p:spTgt>
                                        </p:tgtEl>
                                        <p:attrNameLst>
                                          <p:attrName>style.visibility</p:attrName>
                                        </p:attrNameLst>
                                      </p:cBhvr>
                                      <p:to>
                                        <p:strVal val="visible"/>
                                      </p:to>
                                    </p:set>
                                    <p:anim calcmode="lin" valueType="num">
                                      <p:cBhvr additive="base">
                                        <p:cTn id="11" dur="500" fill="hold"/>
                                        <p:tgtEl>
                                          <p:spTgt spid="319491">
                                            <p:txEl>
                                              <p:pRg st="1" end="1"/>
                                            </p:txEl>
                                          </p:spTgt>
                                        </p:tgtEl>
                                        <p:attrNameLst>
                                          <p:attrName>ppt_x</p:attrName>
                                        </p:attrNameLst>
                                      </p:cBhvr>
                                      <p:tavLst>
                                        <p:tav tm="0">
                                          <p:val>
                                            <p:strVal val="0-#ppt_w/2"/>
                                          </p:val>
                                        </p:tav>
                                        <p:tav tm="100000">
                                          <p:val>
                                            <p:strVal val="#ppt_x"/>
                                          </p:val>
                                        </p:tav>
                                      </p:tavLst>
                                    </p:anim>
                                    <p:anim calcmode="lin" valueType="num">
                                      <p:cBhvr additive="base">
                                        <p:cTn id="12" dur="500" fill="hold"/>
                                        <p:tgtEl>
                                          <p:spTgt spid="319491">
                                            <p:txEl>
                                              <p:pRg st="1" end="1"/>
                                            </p:txEl>
                                          </p:spTgt>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319491">
                                            <p:txEl>
                                              <p:pRg st="2" end="2"/>
                                            </p:txEl>
                                          </p:spTgt>
                                        </p:tgtEl>
                                        <p:attrNameLst>
                                          <p:attrName>style.visibility</p:attrName>
                                        </p:attrNameLst>
                                      </p:cBhvr>
                                      <p:to>
                                        <p:strVal val="visible"/>
                                      </p:to>
                                    </p:set>
                                    <p:anim calcmode="lin" valueType="num">
                                      <p:cBhvr additive="base">
                                        <p:cTn id="15" dur="500" fill="hold"/>
                                        <p:tgtEl>
                                          <p:spTgt spid="319491">
                                            <p:txEl>
                                              <p:pRg st="2" end="2"/>
                                            </p:txEl>
                                          </p:spTgt>
                                        </p:tgtEl>
                                        <p:attrNameLst>
                                          <p:attrName>ppt_x</p:attrName>
                                        </p:attrNameLst>
                                      </p:cBhvr>
                                      <p:tavLst>
                                        <p:tav tm="0">
                                          <p:val>
                                            <p:strVal val="0-#ppt_w/2"/>
                                          </p:val>
                                        </p:tav>
                                        <p:tav tm="100000">
                                          <p:val>
                                            <p:strVal val="#ppt_x"/>
                                          </p:val>
                                        </p:tav>
                                      </p:tavLst>
                                    </p:anim>
                                    <p:anim calcmode="lin" valueType="num">
                                      <p:cBhvr additive="base">
                                        <p:cTn id="16" dur="500" fill="hold"/>
                                        <p:tgtEl>
                                          <p:spTgt spid="319491">
                                            <p:txEl>
                                              <p:pRg st="2" end="2"/>
                                            </p:txEl>
                                          </p:spTgt>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319491">
                                            <p:txEl>
                                              <p:pRg st="3" end="3"/>
                                            </p:txEl>
                                          </p:spTgt>
                                        </p:tgtEl>
                                        <p:attrNameLst>
                                          <p:attrName>style.visibility</p:attrName>
                                        </p:attrNameLst>
                                      </p:cBhvr>
                                      <p:to>
                                        <p:strVal val="visible"/>
                                      </p:to>
                                    </p:set>
                                    <p:anim calcmode="lin" valueType="num">
                                      <p:cBhvr additive="base">
                                        <p:cTn id="19" dur="500" fill="hold"/>
                                        <p:tgtEl>
                                          <p:spTgt spid="319491">
                                            <p:txEl>
                                              <p:pRg st="3" end="3"/>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319491">
                                            <p:txEl>
                                              <p:pRg st="3" end="3"/>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9491" grpId="0" uiExpand="1" build="p" bldLvl="3" autoUpdateAnimBg="0"/>
    </p:bldLst>
  </p:timing>
</p:sld>
</file>

<file path=ppt/slides/slide4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0418" name="Rectangle 2">
            <a:extLst>
              <a:ext uri="{FF2B5EF4-FFF2-40B4-BE49-F238E27FC236}">
                <a16:creationId xmlns:a16="http://schemas.microsoft.com/office/drawing/2014/main" id="{728B752C-AA3A-4F2E-B574-434B63A9EB66}"/>
              </a:ext>
            </a:extLst>
          </p:cNvPr>
          <p:cNvSpPr>
            <a:spLocks noGrp="1" noChangeArrowheads="1"/>
          </p:cNvSpPr>
          <p:nvPr>
            <p:ph type="title"/>
          </p:nvPr>
        </p:nvSpPr>
        <p:spPr/>
        <p:txBody>
          <a:bodyPr/>
          <a:lstStyle/>
          <a:p>
            <a:pPr eaLnBrk="1" hangingPunct="1">
              <a:buFont typeface="Wingdings" panose="05000000000000000000" pitchFamily="2" charset="2"/>
              <a:buNone/>
            </a:pPr>
            <a:r>
              <a:rPr lang="en-US" altLang="en-US"/>
              <a:t>Case Study #1</a:t>
            </a:r>
          </a:p>
        </p:txBody>
      </p:sp>
      <p:sp>
        <p:nvSpPr>
          <p:cNvPr id="45060" name="Rectangle 3">
            <a:extLst>
              <a:ext uri="{FF2B5EF4-FFF2-40B4-BE49-F238E27FC236}">
                <a16:creationId xmlns:a16="http://schemas.microsoft.com/office/drawing/2014/main" id="{8A202717-0332-482B-8E47-B28A3CFD4487}"/>
              </a:ext>
            </a:extLst>
          </p:cNvPr>
          <p:cNvSpPr>
            <a:spLocks noGrp="1" noChangeArrowheads="1"/>
          </p:cNvSpPr>
          <p:nvPr>
            <p:ph idx="1"/>
          </p:nvPr>
        </p:nvSpPr>
        <p:spPr>
          <a:xfrm>
            <a:off x="914400" y="1600200"/>
            <a:ext cx="7277100" cy="5219700"/>
          </a:xfrm>
        </p:spPr>
        <p:txBody>
          <a:bodyPr/>
          <a:lstStyle/>
          <a:p>
            <a:pPr eaLnBrk="1" hangingPunct="1">
              <a:lnSpc>
                <a:spcPct val="90000"/>
              </a:lnSpc>
              <a:buFont typeface="Wingdings" panose="05000000000000000000" pitchFamily="2" charset="2"/>
              <a:buNone/>
            </a:pPr>
            <a:r>
              <a:rPr lang="en-US" altLang="en-US" sz="2200" dirty="0"/>
              <a:t>Data</a:t>
            </a:r>
          </a:p>
          <a:p>
            <a:pPr eaLnBrk="1" hangingPunct="1">
              <a:lnSpc>
                <a:spcPct val="90000"/>
              </a:lnSpc>
            </a:pPr>
            <a:r>
              <a:rPr lang="en-US" altLang="en-US" sz="2200" dirty="0"/>
              <a:t>A family friend has asked you to help one of their children who is having some financial problems.  The son came over and gave you the following information.  They have four children, ages 18 to 3 months.  Their bills include: mortgage $150,000 at 6%, 2nd mortgage $20,000 at 7.5% (they took out the 2</a:t>
            </a:r>
            <a:r>
              <a:rPr lang="en-US" altLang="en-US" sz="2200" baseline="30000" dirty="0"/>
              <a:t>nd</a:t>
            </a:r>
            <a:r>
              <a:rPr lang="en-US" altLang="en-US" sz="2200" dirty="0"/>
              <a:t> mortgage three years earlier to pay off credit card debt), various financial institutions $10,000 at between 12% an 28% (she lost her job due to the pregnancy), lease on a new truck $18,000, car loan on her car $5,000, and miscellaneous Christmas bills $3,000. After some work and using </a:t>
            </a:r>
            <a:r>
              <a:rPr lang="en-US" altLang="en-US" sz="2200" dirty="0">
                <a:hlinkClick r:id="rId2"/>
              </a:rPr>
              <a:t>LT20</a:t>
            </a:r>
            <a:r>
              <a:rPr lang="en-US" altLang="en-US" sz="2200" dirty="0"/>
              <a:t>, you determined that debt payments represented 83% of their income for living expenses. </a:t>
            </a:r>
          </a:p>
          <a:p>
            <a:pPr eaLnBrk="1" hangingPunct="1">
              <a:lnSpc>
                <a:spcPct val="90000"/>
              </a:lnSpc>
              <a:buFont typeface="Wingdings" panose="05000000000000000000" pitchFamily="2" charset="2"/>
              <a:buNone/>
            </a:pPr>
            <a:r>
              <a:rPr lang="en-US" altLang="en-US" sz="2200" dirty="0"/>
              <a:t>Application</a:t>
            </a:r>
          </a:p>
          <a:p>
            <a:pPr eaLnBrk="1" hangingPunct="1">
              <a:lnSpc>
                <a:spcPct val="90000"/>
              </a:lnSpc>
            </a:pPr>
            <a:r>
              <a:rPr lang="en-US" altLang="en-US" sz="2200" dirty="0"/>
              <a:t>What suggestions do you have to help them get out of debt?</a:t>
            </a:r>
            <a:r>
              <a:rPr lang="en-US" altLang="en-US" sz="1600" dirty="0"/>
              <a:t>  </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5060">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5060">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45060">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45060">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060" grpId="0" build="p"/>
    </p:bldLst>
  </p:timing>
</p:sld>
</file>

<file path=ppt/slides/slide4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1442" name="Rectangle 2">
            <a:extLst>
              <a:ext uri="{FF2B5EF4-FFF2-40B4-BE49-F238E27FC236}">
                <a16:creationId xmlns:a16="http://schemas.microsoft.com/office/drawing/2014/main" id="{87FCBFC6-088B-4D60-888B-39322FACFB3C}"/>
              </a:ext>
            </a:extLst>
          </p:cNvPr>
          <p:cNvSpPr>
            <a:spLocks noGrp="1" noChangeArrowheads="1"/>
          </p:cNvSpPr>
          <p:nvPr>
            <p:ph type="title"/>
          </p:nvPr>
        </p:nvSpPr>
        <p:spPr/>
        <p:txBody>
          <a:bodyPr/>
          <a:lstStyle/>
          <a:p>
            <a:pPr eaLnBrk="1" hangingPunct="1">
              <a:lnSpc>
                <a:spcPct val="90000"/>
              </a:lnSpc>
            </a:pPr>
            <a:r>
              <a:rPr lang="en-US" altLang="en-US"/>
              <a:t>Case Study #1 Answers</a:t>
            </a:r>
          </a:p>
        </p:txBody>
      </p:sp>
      <p:sp>
        <p:nvSpPr>
          <p:cNvPr id="45060" name="Rectangle 3">
            <a:extLst>
              <a:ext uri="{FF2B5EF4-FFF2-40B4-BE49-F238E27FC236}">
                <a16:creationId xmlns:a16="http://schemas.microsoft.com/office/drawing/2014/main" id="{45313A89-0D86-4AD0-9F9E-3FAD174ECC93}"/>
              </a:ext>
            </a:extLst>
          </p:cNvPr>
          <p:cNvSpPr>
            <a:spLocks noGrp="1" noChangeArrowheads="1"/>
          </p:cNvSpPr>
          <p:nvPr>
            <p:ph idx="1"/>
          </p:nvPr>
        </p:nvSpPr>
        <p:spPr>
          <a:xfrm>
            <a:off x="914400" y="1600200"/>
            <a:ext cx="7277100" cy="5067300"/>
          </a:xfrm>
        </p:spPr>
        <p:txBody>
          <a:bodyPr/>
          <a:lstStyle/>
          <a:p>
            <a:pPr eaLnBrk="1" hangingPunct="1"/>
            <a:r>
              <a:rPr lang="en-US" altLang="en-US" dirty="0"/>
              <a:t>The above was a real case that occurred in a few years ago </a:t>
            </a:r>
          </a:p>
          <a:p>
            <a:pPr lvl="1" eaLnBrk="1" hangingPunct="1"/>
            <a:r>
              <a:rPr lang="en-US" altLang="en-US" dirty="0"/>
              <a:t>Following was my process to help</a:t>
            </a:r>
          </a:p>
          <a:p>
            <a:pPr lvl="2" eaLnBrk="1" hangingPunct="1"/>
            <a:r>
              <a:rPr lang="en-US" altLang="en-US" dirty="0"/>
              <a:t>Please know there are other ways to help as well  and that this is not the only way  </a:t>
            </a:r>
          </a:p>
          <a:p>
            <a:pPr lvl="1" eaLnBrk="1" hangingPunct="1"/>
            <a:r>
              <a:rPr lang="en-US" altLang="en-US" dirty="0"/>
              <a:t>Notice that the topics and order that I helped teach this couple are the topics and order that I teach </a:t>
            </a:r>
            <a:r>
              <a:rPr lang="en-US" altLang="en-US" i="1" dirty="0"/>
              <a:t>in this class</a:t>
            </a:r>
            <a:endParaRPr lang="en-US" altLang="en-US" dirty="0"/>
          </a:p>
          <a:p>
            <a:pPr lvl="2" eaLnBrk="1" hangingPunct="1"/>
            <a:r>
              <a:rPr lang="en-US" altLang="en-US" dirty="0"/>
              <a:t>Through thought, prayer, and the guidance of the Spirit, you will know what to do to help</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45060">
                                            <p:txEl>
                                              <p:pRg st="0" end="0"/>
                                            </p:txEl>
                                          </p:spTgt>
                                        </p:tgtEl>
                                        <p:attrNameLst>
                                          <p:attrName>style.visibility</p:attrName>
                                        </p:attrNameLst>
                                      </p:cBhvr>
                                      <p:to>
                                        <p:strVal val="visible"/>
                                      </p:to>
                                    </p:set>
                                    <p:anim calcmode="lin" valueType="num">
                                      <p:cBhvr additive="base">
                                        <p:cTn id="7" dur="500" fill="hold"/>
                                        <p:tgtEl>
                                          <p:spTgt spid="45060">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45060">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45060">
                                            <p:txEl>
                                              <p:pRg st="1" end="1"/>
                                            </p:txEl>
                                          </p:spTgt>
                                        </p:tgtEl>
                                        <p:attrNameLst>
                                          <p:attrName>style.visibility</p:attrName>
                                        </p:attrNameLst>
                                      </p:cBhvr>
                                      <p:to>
                                        <p:strVal val="visible"/>
                                      </p:to>
                                    </p:set>
                                    <p:anim calcmode="lin" valueType="num">
                                      <p:cBhvr additive="base">
                                        <p:cTn id="13" dur="500" fill="hold"/>
                                        <p:tgtEl>
                                          <p:spTgt spid="45060">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45060">
                                            <p:txEl>
                                              <p:pRg st="1" end="1"/>
                                            </p:txEl>
                                          </p:spTgt>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0"/>
                                  </p:stCondLst>
                                  <p:childTnLst>
                                    <p:set>
                                      <p:cBhvr>
                                        <p:cTn id="16" dur="1" fill="hold">
                                          <p:stCondLst>
                                            <p:cond delay="0"/>
                                          </p:stCondLst>
                                        </p:cTn>
                                        <p:tgtEl>
                                          <p:spTgt spid="45060">
                                            <p:txEl>
                                              <p:pRg st="2" end="2"/>
                                            </p:txEl>
                                          </p:spTgt>
                                        </p:tgtEl>
                                        <p:attrNameLst>
                                          <p:attrName>style.visibility</p:attrName>
                                        </p:attrNameLst>
                                      </p:cBhvr>
                                      <p:to>
                                        <p:strVal val="visible"/>
                                      </p:to>
                                    </p:set>
                                    <p:anim calcmode="lin" valueType="num">
                                      <p:cBhvr additive="base">
                                        <p:cTn id="17" dur="500" fill="hold"/>
                                        <p:tgtEl>
                                          <p:spTgt spid="45060">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45060">
                                            <p:txEl>
                                              <p:pRg st="2" end="2"/>
                                            </p:txEl>
                                          </p:spTgt>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0"/>
                                  </p:stCondLst>
                                  <p:childTnLst>
                                    <p:set>
                                      <p:cBhvr>
                                        <p:cTn id="20" dur="1" fill="hold">
                                          <p:stCondLst>
                                            <p:cond delay="0"/>
                                          </p:stCondLst>
                                        </p:cTn>
                                        <p:tgtEl>
                                          <p:spTgt spid="45060">
                                            <p:txEl>
                                              <p:pRg st="3" end="3"/>
                                            </p:txEl>
                                          </p:spTgt>
                                        </p:tgtEl>
                                        <p:attrNameLst>
                                          <p:attrName>style.visibility</p:attrName>
                                        </p:attrNameLst>
                                      </p:cBhvr>
                                      <p:to>
                                        <p:strVal val="visible"/>
                                      </p:to>
                                    </p:set>
                                    <p:anim calcmode="lin" valueType="num">
                                      <p:cBhvr additive="base">
                                        <p:cTn id="21" dur="500" fill="hold"/>
                                        <p:tgtEl>
                                          <p:spTgt spid="45060">
                                            <p:txEl>
                                              <p:pRg st="3" end="3"/>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45060">
                                            <p:txEl>
                                              <p:pRg st="3" end="3"/>
                                            </p:txEl>
                                          </p:spTgt>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0"/>
                                  </p:stCondLst>
                                  <p:childTnLst>
                                    <p:set>
                                      <p:cBhvr>
                                        <p:cTn id="24" dur="1" fill="hold">
                                          <p:stCondLst>
                                            <p:cond delay="0"/>
                                          </p:stCondLst>
                                        </p:cTn>
                                        <p:tgtEl>
                                          <p:spTgt spid="45060">
                                            <p:txEl>
                                              <p:pRg st="4" end="4"/>
                                            </p:txEl>
                                          </p:spTgt>
                                        </p:tgtEl>
                                        <p:attrNameLst>
                                          <p:attrName>style.visibility</p:attrName>
                                        </p:attrNameLst>
                                      </p:cBhvr>
                                      <p:to>
                                        <p:strVal val="visible"/>
                                      </p:to>
                                    </p:set>
                                    <p:anim calcmode="lin" valueType="num">
                                      <p:cBhvr additive="base">
                                        <p:cTn id="25" dur="500" fill="hold"/>
                                        <p:tgtEl>
                                          <p:spTgt spid="45060">
                                            <p:txEl>
                                              <p:pRg st="4" end="4"/>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45060">
                                            <p:txEl>
                                              <p:pRg st="4" end="4"/>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060" grpId="0" uiExpand="1" build="p" bldLvl="2" autoUpdateAnimBg="0"/>
    </p:bldLst>
  </p:timing>
</p:sld>
</file>

<file path=ppt/slides/slide4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2466" name="Title 1">
            <a:extLst>
              <a:ext uri="{FF2B5EF4-FFF2-40B4-BE49-F238E27FC236}">
                <a16:creationId xmlns:a16="http://schemas.microsoft.com/office/drawing/2014/main" id="{09ACEBBA-D555-4F3A-BC5F-5E3AA5910CD1}"/>
              </a:ext>
            </a:extLst>
          </p:cNvPr>
          <p:cNvSpPr>
            <a:spLocks noGrp="1" noChangeArrowheads="1"/>
          </p:cNvSpPr>
          <p:nvPr>
            <p:ph type="title"/>
          </p:nvPr>
        </p:nvSpPr>
        <p:spPr/>
        <p:txBody>
          <a:bodyPr/>
          <a:lstStyle/>
          <a:p>
            <a:pPr eaLnBrk="1" hangingPunct="1"/>
            <a:r>
              <a:rPr lang="en-US" altLang="en-US"/>
              <a:t>Case Study #1 Answers </a:t>
            </a:r>
            <a:r>
              <a:rPr lang="en-US" altLang="en-US" sz="2400"/>
              <a:t>(continued)</a:t>
            </a:r>
            <a:endParaRPr lang="en-US" altLang="en-US"/>
          </a:p>
        </p:txBody>
      </p:sp>
      <p:sp>
        <p:nvSpPr>
          <p:cNvPr id="3" name="Content Placeholder 2">
            <a:extLst>
              <a:ext uri="{FF2B5EF4-FFF2-40B4-BE49-F238E27FC236}">
                <a16:creationId xmlns:a16="http://schemas.microsoft.com/office/drawing/2014/main" id="{DBDEE815-BCAB-4FF7-B4F1-9470A5DC41B7}"/>
              </a:ext>
            </a:extLst>
          </p:cNvPr>
          <p:cNvSpPr>
            <a:spLocks noGrp="1" noChangeArrowheads="1"/>
          </p:cNvSpPr>
          <p:nvPr>
            <p:ph idx="1"/>
          </p:nvPr>
        </p:nvSpPr>
        <p:spPr>
          <a:xfrm>
            <a:off x="928688" y="1608138"/>
            <a:ext cx="7286625" cy="4419600"/>
          </a:xfrm>
        </p:spPr>
        <p:txBody>
          <a:bodyPr/>
          <a:lstStyle/>
          <a:p>
            <a:pPr eaLnBrk="1" hangingPunct="1"/>
            <a:r>
              <a:rPr lang="en-US" altLang="en-US" dirty="0"/>
              <a:t>1.  Help them to catch their vision of where they want to be</a:t>
            </a:r>
          </a:p>
          <a:p>
            <a:pPr lvl="1" eaLnBrk="1" hangingPunct="1"/>
            <a:r>
              <a:rPr lang="en-US" altLang="en-US" dirty="0"/>
              <a:t>I shared with them the importance of perspective that personal finance is just part of living the gospel of Jesus Christ</a:t>
            </a:r>
          </a:p>
          <a:p>
            <a:pPr lvl="1" eaLnBrk="1" hangingPunct="1"/>
            <a:r>
              <a:rPr lang="en-US" altLang="en-US" dirty="0"/>
              <a:t>I shared with them the “why’s” and “what’s” of personal finance, why the Lord wants us to be financially secure</a:t>
            </a:r>
          </a:p>
          <a:p>
            <a:pPr lvl="1" eaLnBrk="1" hangingPunct="1"/>
            <a:r>
              <a:rPr lang="en-US" altLang="en-US" dirty="0"/>
              <a:t>They recognized they had a debt problem.  They were sick and tired of being sick and tired</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0418" name="Rectangle 2">
            <a:extLst>
              <a:ext uri="{FF2B5EF4-FFF2-40B4-BE49-F238E27FC236}">
                <a16:creationId xmlns:a16="http://schemas.microsoft.com/office/drawing/2014/main" id="{728B752C-AA3A-4F2E-B574-434B63A9EB66}"/>
              </a:ext>
            </a:extLst>
          </p:cNvPr>
          <p:cNvSpPr>
            <a:spLocks noGrp="1" noChangeArrowheads="1"/>
          </p:cNvSpPr>
          <p:nvPr>
            <p:ph type="title"/>
          </p:nvPr>
        </p:nvSpPr>
        <p:spPr/>
        <p:txBody>
          <a:bodyPr/>
          <a:lstStyle/>
          <a:p>
            <a:pPr eaLnBrk="1" hangingPunct="1">
              <a:buFont typeface="Wingdings" panose="05000000000000000000" pitchFamily="2" charset="2"/>
              <a:buNone/>
            </a:pPr>
            <a:r>
              <a:rPr lang="en-US" altLang="en-US" dirty="0"/>
              <a:t>Case Study</a:t>
            </a:r>
          </a:p>
        </p:txBody>
      </p:sp>
      <p:sp>
        <p:nvSpPr>
          <p:cNvPr id="45060" name="Rectangle 3">
            <a:extLst>
              <a:ext uri="{FF2B5EF4-FFF2-40B4-BE49-F238E27FC236}">
                <a16:creationId xmlns:a16="http://schemas.microsoft.com/office/drawing/2014/main" id="{8A202717-0332-482B-8E47-B28A3CFD4487}"/>
              </a:ext>
            </a:extLst>
          </p:cNvPr>
          <p:cNvSpPr>
            <a:spLocks noGrp="1" noChangeArrowheads="1"/>
          </p:cNvSpPr>
          <p:nvPr>
            <p:ph idx="1"/>
          </p:nvPr>
        </p:nvSpPr>
        <p:spPr>
          <a:xfrm>
            <a:off x="914400" y="1600200"/>
            <a:ext cx="7277100" cy="5219700"/>
          </a:xfrm>
        </p:spPr>
        <p:txBody>
          <a:bodyPr/>
          <a:lstStyle/>
          <a:p>
            <a:pPr eaLnBrk="1" hangingPunct="1">
              <a:lnSpc>
                <a:spcPct val="90000"/>
              </a:lnSpc>
              <a:buFont typeface="Wingdings" panose="05000000000000000000" pitchFamily="2" charset="2"/>
              <a:buNone/>
            </a:pPr>
            <a:r>
              <a:rPr lang="en-US" altLang="en-US" sz="2200" dirty="0"/>
              <a:t>Data</a:t>
            </a:r>
          </a:p>
          <a:p>
            <a:pPr eaLnBrk="1" hangingPunct="1">
              <a:lnSpc>
                <a:spcPct val="90000"/>
              </a:lnSpc>
            </a:pPr>
            <a:r>
              <a:rPr lang="en-US" altLang="en-US" sz="2200" dirty="0"/>
              <a:t>A family friend has asked you to help one of their children who is having some financial problems.  The son came over and gave you the following information.  They are married and have four children ages 18 to 3 months.  Their bills include: mortgage $150,000 at 6%, 2nd mortgage $20,000 at 7.5% (they took out the 2</a:t>
            </a:r>
            <a:r>
              <a:rPr lang="en-US" altLang="en-US" sz="2200" baseline="30000" dirty="0"/>
              <a:t>nd</a:t>
            </a:r>
            <a:r>
              <a:rPr lang="en-US" altLang="en-US" sz="2200" dirty="0"/>
              <a:t> mortgage three years earlier to pay off credit card debt), various financial institutions $10,000 at between 12% an 28% (she lost her job due to the pregnancy), lease on a new truck $18,000, car loan on her car $5,000, and miscellaneous Christmas bills $3,000. After some work and using </a:t>
            </a:r>
            <a:r>
              <a:rPr lang="en-US" altLang="en-US" sz="2200" dirty="0">
                <a:hlinkClick r:id="rId2"/>
              </a:rPr>
              <a:t>LT20</a:t>
            </a:r>
            <a:r>
              <a:rPr lang="en-US" altLang="en-US" sz="2200" dirty="0"/>
              <a:t>, you determined that debt payments represented 83% of their income for living expenses. </a:t>
            </a:r>
          </a:p>
          <a:p>
            <a:pPr eaLnBrk="1" hangingPunct="1">
              <a:lnSpc>
                <a:spcPct val="90000"/>
              </a:lnSpc>
              <a:buFont typeface="Wingdings" panose="05000000000000000000" pitchFamily="2" charset="2"/>
              <a:buNone/>
            </a:pPr>
            <a:r>
              <a:rPr lang="en-US" altLang="en-US" sz="2200" dirty="0"/>
              <a:t>Application</a:t>
            </a:r>
          </a:p>
          <a:p>
            <a:pPr eaLnBrk="1" hangingPunct="1">
              <a:lnSpc>
                <a:spcPct val="90000"/>
              </a:lnSpc>
            </a:pPr>
            <a:r>
              <a:rPr lang="en-US" altLang="en-US" sz="2200" dirty="0"/>
              <a:t>What suggestions do you have to help them get out of debt?</a:t>
            </a:r>
            <a:r>
              <a:rPr lang="en-US" altLang="en-US" sz="1600" dirty="0"/>
              <a:t>  </a:t>
            </a:r>
          </a:p>
        </p:txBody>
      </p:sp>
    </p:spTree>
    <p:extLst>
      <p:ext uri="{BB962C8B-B14F-4D97-AF65-F5344CB8AC3E}">
        <p14:creationId xmlns:p14="http://schemas.microsoft.com/office/powerpoint/2010/main" val="723292254"/>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5060">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5060">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45060">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45060">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060" grpId="0" uiExpand="1" build="p"/>
    </p:bldLst>
  </p:timing>
</p:sld>
</file>

<file path=ppt/slides/slide5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2466" name="Title 1">
            <a:extLst>
              <a:ext uri="{FF2B5EF4-FFF2-40B4-BE49-F238E27FC236}">
                <a16:creationId xmlns:a16="http://schemas.microsoft.com/office/drawing/2014/main" id="{09ACEBBA-D555-4F3A-BC5F-5E3AA5910CD1}"/>
              </a:ext>
            </a:extLst>
          </p:cNvPr>
          <p:cNvSpPr>
            <a:spLocks noGrp="1" noChangeArrowheads="1"/>
          </p:cNvSpPr>
          <p:nvPr>
            <p:ph type="title"/>
          </p:nvPr>
        </p:nvSpPr>
        <p:spPr/>
        <p:txBody>
          <a:bodyPr/>
          <a:lstStyle/>
          <a:p>
            <a:pPr eaLnBrk="1" hangingPunct="1"/>
            <a:r>
              <a:rPr lang="en-US" altLang="en-US"/>
              <a:t>Case Study #1 Answers </a:t>
            </a:r>
            <a:r>
              <a:rPr lang="en-US" altLang="en-US" sz="2400"/>
              <a:t>(continued)</a:t>
            </a:r>
            <a:endParaRPr lang="en-US" altLang="en-US"/>
          </a:p>
        </p:txBody>
      </p:sp>
      <p:sp>
        <p:nvSpPr>
          <p:cNvPr id="3" name="Content Placeholder 2">
            <a:extLst>
              <a:ext uri="{FF2B5EF4-FFF2-40B4-BE49-F238E27FC236}">
                <a16:creationId xmlns:a16="http://schemas.microsoft.com/office/drawing/2014/main" id="{DBDEE815-BCAB-4FF7-B4F1-9470A5DC41B7}"/>
              </a:ext>
            </a:extLst>
          </p:cNvPr>
          <p:cNvSpPr>
            <a:spLocks noGrp="1" noChangeArrowheads="1"/>
          </p:cNvSpPr>
          <p:nvPr>
            <p:ph idx="1"/>
          </p:nvPr>
        </p:nvSpPr>
        <p:spPr>
          <a:xfrm>
            <a:off x="928688" y="1608138"/>
            <a:ext cx="7286625" cy="4419600"/>
          </a:xfrm>
        </p:spPr>
        <p:txBody>
          <a:bodyPr/>
          <a:lstStyle/>
          <a:p>
            <a:pPr eaLnBrk="1" hangingPunct="1"/>
            <a:r>
              <a:rPr lang="en-US" altLang="en-US" dirty="0"/>
              <a:t>I encouraged them to do the things they should be doing, their daily conduct on the journey</a:t>
            </a:r>
          </a:p>
          <a:p>
            <a:pPr lvl="1" eaLnBrk="1" hangingPunct="1"/>
            <a:r>
              <a:rPr lang="en-US" altLang="en-US" dirty="0"/>
              <a:t>They resolved to come back to Church and be more active</a:t>
            </a:r>
          </a:p>
          <a:p>
            <a:pPr lvl="1" eaLnBrk="1" hangingPunct="1"/>
            <a:r>
              <a:rPr lang="en-US" altLang="en-US" dirty="0"/>
              <a:t>They started back having family home evening</a:t>
            </a:r>
          </a:p>
          <a:p>
            <a:pPr lvl="1" eaLnBrk="1" hangingPunct="1"/>
            <a:r>
              <a:rPr lang="en-US" altLang="en-US" dirty="0"/>
              <a:t>They began working on family scripture study</a:t>
            </a:r>
          </a:p>
        </p:txBody>
      </p:sp>
    </p:spTree>
    <p:extLst>
      <p:ext uri="{BB962C8B-B14F-4D97-AF65-F5344CB8AC3E}">
        <p14:creationId xmlns:p14="http://schemas.microsoft.com/office/powerpoint/2010/main" val="22773389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5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3490" name="Rectangle 2">
            <a:extLst>
              <a:ext uri="{FF2B5EF4-FFF2-40B4-BE49-F238E27FC236}">
                <a16:creationId xmlns:a16="http://schemas.microsoft.com/office/drawing/2014/main" id="{153D8918-72F6-4FA1-A85D-EDE17DA6CCB1}"/>
              </a:ext>
            </a:extLst>
          </p:cNvPr>
          <p:cNvSpPr>
            <a:spLocks noGrp="1" noChangeArrowheads="1"/>
          </p:cNvSpPr>
          <p:nvPr>
            <p:ph type="title"/>
          </p:nvPr>
        </p:nvSpPr>
        <p:spPr/>
        <p:txBody>
          <a:bodyPr/>
          <a:lstStyle/>
          <a:p>
            <a:pPr eaLnBrk="1" hangingPunct="1"/>
            <a:r>
              <a:rPr lang="en-US" altLang="en-US"/>
              <a:t>Case Study #1 Answers </a:t>
            </a:r>
            <a:r>
              <a:rPr lang="en-US" altLang="en-US" sz="2400"/>
              <a:t>(continued)</a:t>
            </a:r>
          </a:p>
        </p:txBody>
      </p:sp>
      <p:sp>
        <p:nvSpPr>
          <p:cNvPr id="47108" name="Rectangle 3">
            <a:extLst>
              <a:ext uri="{FF2B5EF4-FFF2-40B4-BE49-F238E27FC236}">
                <a16:creationId xmlns:a16="http://schemas.microsoft.com/office/drawing/2014/main" id="{44864F8F-B4C5-4C98-A9ED-100CACBC6400}"/>
              </a:ext>
            </a:extLst>
          </p:cNvPr>
          <p:cNvSpPr>
            <a:spLocks noGrp="1" noChangeArrowheads="1"/>
          </p:cNvSpPr>
          <p:nvPr>
            <p:ph idx="1"/>
          </p:nvPr>
        </p:nvSpPr>
        <p:spPr>
          <a:xfrm>
            <a:off x="952500" y="1600200"/>
            <a:ext cx="7277100" cy="4838700"/>
          </a:xfrm>
        </p:spPr>
        <p:txBody>
          <a:bodyPr/>
          <a:lstStyle/>
          <a:p>
            <a:pPr eaLnBrk="1" hangingPunct="1"/>
            <a:r>
              <a:rPr lang="en-US" altLang="en-US" dirty="0"/>
              <a:t>2.  Help them determine what was important to them with their goals  </a:t>
            </a:r>
          </a:p>
          <a:p>
            <a:pPr lvl="1" eaLnBrk="1" hangingPunct="1"/>
            <a:r>
              <a:rPr lang="en-US" altLang="en-US" dirty="0"/>
              <a:t>We helped them think through the process of setting effective goals from their vision, and then they wrote down their goals so they would be working for the right things</a:t>
            </a:r>
          </a:p>
          <a:p>
            <a:pPr lvl="2" eaLnBrk="1" hangingPunct="1"/>
            <a:r>
              <a:rPr lang="en-US" altLang="en-US" dirty="0"/>
              <a:t>We didn’t spend a lot of time together on this area, but we did emphasize its importance and had them do it on their own</a:t>
            </a:r>
          </a:p>
          <a:p>
            <a:pPr lvl="2" eaLnBrk="1" hangingPunct="1"/>
            <a:r>
              <a:rPr lang="en-US" altLang="en-US" dirty="0"/>
              <a:t>Be careful as they have to be working toward their goals—not yours	</a:t>
            </a:r>
          </a:p>
          <a:p>
            <a:pPr lvl="1" eaLnBrk="1" hangingPunct="1"/>
            <a:r>
              <a:rPr lang="en-US" altLang="en-US" dirty="0"/>
              <a:t>They stopped incurring new debt</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7108">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7108">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47108">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47108">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47108">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108" grpId="0" uiExpand="1" build="p"/>
    </p:bldLst>
  </p:timing>
</p:sld>
</file>

<file path=ppt/slides/slide5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4514" name="Rectangle 2">
            <a:extLst>
              <a:ext uri="{FF2B5EF4-FFF2-40B4-BE49-F238E27FC236}">
                <a16:creationId xmlns:a16="http://schemas.microsoft.com/office/drawing/2014/main" id="{3C04EA10-BE31-414A-9E70-FA5D7DCE4710}"/>
              </a:ext>
            </a:extLst>
          </p:cNvPr>
          <p:cNvSpPr>
            <a:spLocks noGrp="1" noChangeArrowheads="1"/>
          </p:cNvSpPr>
          <p:nvPr>
            <p:ph type="title"/>
          </p:nvPr>
        </p:nvSpPr>
        <p:spPr/>
        <p:txBody>
          <a:bodyPr/>
          <a:lstStyle/>
          <a:p>
            <a:pPr eaLnBrk="1" hangingPunct="1">
              <a:lnSpc>
                <a:spcPct val="90000"/>
              </a:lnSpc>
            </a:pPr>
            <a:r>
              <a:rPr lang="en-US" altLang="en-US"/>
              <a:t>Case Study #1 Answers </a:t>
            </a:r>
            <a:r>
              <a:rPr lang="en-US" altLang="en-US" sz="2400"/>
              <a:t>(continued)</a:t>
            </a:r>
          </a:p>
        </p:txBody>
      </p:sp>
      <p:sp>
        <p:nvSpPr>
          <p:cNvPr id="48132" name="Rectangle 3">
            <a:extLst>
              <a:ext uri="{FF2B5EF4-FFF2-40B4-BE49-F238E27FC236}">
                <a16:creationId xmlns:a16="http://schemas.microsoft.com/office/drawing/2014/main" id="{56CF916C-2A2E-4529-8134-4B9EA1BE2830}"/>
              </a:ext>
            </a:extLst>
          </p:cNvPr>
          <p:cNvSpPr>
            <a:spLocks noGrp="1" noChangeArrowheads="1"/>
          </p:cNvSpPr>
          <p:nvPr>
            <p:ph idx="1"/>
          </p:nvPr>
        </p:nvSpPr>
        <p:spPr>
          <a:xfrm>
            <a:off x="914400" y="1600200"/>
            <a:ext cx="7277100" cy="5219700"/>
          </a:xfrm>
        </p:spPr>
        <p:txBody>
          <a:bodyPr/>
          <a:lstStyle/>
          <a:p>
            <a:pPr eaLnBrk="1" hangingPunct="1"/>
            <a:r>
              <a:rPr lang="en-US" altLang="en-US"/>
              <a:t>3.  Help them realize where they were financially and that their habits are not taking them toward their goals</a:t>
            </a:r>
          </a:p>
          <a:p>
            <a:pPr lvl="1" eaLnBrk="1" hangingPunct="1"/>
            <a:r>
              <a:rPr lang="en-US" altLang="en-US"/>
              <a:t>We developed a balance sheet for the family</a:t>
            </a:r>
          </a:p>
          <a:p>
            <a:pPr lvl="2" eaLnBrk="1" hangingPunct="1"/>
            <a:r>
              <a:rPr lang="en-US" altLang="en-US"/>
              <a:t>We determined what assets were available and  owed on each asset – truck, motorcycle, etc.</a:t>
            </a:r>
          </a:p>
          <a:p>
            <a:pPr lvl="1" eaLnBrk="1" hangingPunct="1"/>
            <a:r>
              <a:rPr lang="en-US" altLang="en-US"/>
              <a:t>We developed an income statement and ratios</a:t>
            </a:r>
          </a:p>
          <a:p>
            <a:pPr lvl="2" eaLnBrk="1" hangingPunct="1"/>
            <a:r>
              <a:rPr lang="en-US" altLang="en-US"/>
              <a:t>We worked at finding out how much was available and where it was going   </a:t>
            </a:r>
          </a:p>
          <a:p>
            <a:pPr lvl="1" eaLnBrk="1" hangingPunct="1"/>
            <a:r>
              <a:rPr lang="en-US" altLang="en-US"/>
              <a:t>They knew they had to change to reach their goals</a:t>
            </a:r>
          </a:p>
          <a:p>
            <a:pPr lvl="2" eaLnBrk="1" hangingPunct="1"/>
            <a:r>
              <a:rPr lang="en-US" altLang="en-US"/>
              <a:t>We put the family on a very strict budget</a:t>
            </a:r>
          </a:p>
          <a:p>
            <a:pPr lvl="2" eaLnBrk="1" hangingPunct="1"/>
            <a:r>
              <a:rPr lang="en-US" altLang="en-US"/>
              <a:t>We did leave a little for a date on Friday though</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8132">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8132">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48132">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48132">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48132">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48132">
                                            <p:txEl>
                                              <p:pRg st="5" end="5"/>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48132">
                                            <p:txEl>
                                              <p:pRg st="6" end="6"/>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48132">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132" grpId="0" uiExpand="1" build="p"/>
    </p:bldLst>
  </p:timing>
</p:sld>
</file>

<file path=ppt/slides/slide5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5538" name="Rectangle 2">
            <a:extLst>
              <a:ext uri="{FF2B5EF4-FFF2-40B4-BE49-F238E27FC236}">
                <a16:creationId xmlns:a16="http://schemas.microsoft.com/office/drawing/2014/main" id="{61FAA26B-4ADC-44A0-9155-B08AE2E226F5}"/>
              </a:ext>
            </a:extLst>
          </p:cNvPr>
          <p:cNvSpPr>
            <a:spLocks noGrp="1" noChangeArrowheads="1"/>
          </p:cNvSpPr>
          <p:nvPr>
            <p:ph type="title"/>
          </p:nvPr>
        </p:nvSpPr>
        <p:spPr/>
        <p:txBody>
          <a:bodyPr/>
          <a:lstStyle/>
          <a:p>
            <a:pPr eaLnBrk="1" hangingPunct="1">
              <a:buFont typeface="Wingdings" panose="05000000000000000000" pitchFamily="2" charset="2"/>
              <a:buNone/>
            </a:pPr>
            <a:r>
              <a:rPr lang="en-US" altLang="en-US"/>
              <a:t>Case Study #1 Answers </a:t>
            </a:r>
            <a:r>
              <a:rPr lang="en-US" altLang="en-US" sz="2400"/>
              <a:t>(continued)</a:t>
            </a:r>
          </a:p>
        </p:txBody>
      </p:sp>
      <p:sp>
        <p:nvSpPr>
          <p:cNvPr id="50180" name="Rectangle 3">
            <a:extLst>
              <a:ext uri="{FF2B5EF4-FFF2-40B4-BE49-F238E27FC236}">
                <a16:creationId xmlns:a16="http://schemas.microsoft.com/office/drawing/2014/main" id="{95DB25D9-1A20-4AF5-8E1A-375A0F9B8F2C}"/>
              </a:ext>
            </a:extLst>
          </p:cNvPr>
          <p:cNvSpPr>
            <a:spLocks noGrp="1" noChangeArrowheads="1"/>
          </p:cNvSpPr>
          <p:nvPr>
            <p:ph idx="1"/>
          </p:nvPr>
        </p:nvSpPr>
        <p:spPr>
          <a:xfrm>
            <a:off x="928688" y="1608138"/>
            <a:ext cx="7286625" cy="4419600"/>
          </a:xfrm>
        </p:spPr>
        <p:txBody>
          <a:bodyPr/>
          <a:lstStyle/>
          <a:p>
            <a:pPr eaLnBrk="1" hangingPunct="1"/>
            <a:r>
              <a:rPr lang="en-US" altLang="en-US" dirty="0"/>
              <a:t>4.  Determine one-off ways of reducing debt</a:t>
            </a:r>
          </a:p>
          <a:p>
            <a:pPr lvl="1" eaLnBrk="1" hangingPunct="1"/>
            <a:r>
              <a:rPr lang="en-US" altLang="en-US" dirty="0"/>
              <a:t>We tried to find one-ways to pay off debt</a:t>
            </a:r>
          </a:p>
          <a:p>
            <a:pPr lvl="2" eaLnBrk="1" hangingPunct="1"/>
            <a:r>
              <a:rPr lang="en-US" altLang="en-US" dirty="0"/>
              <a:t>We had them fill out their income taxes quickly for an early income tax return (January)</a:t>
            </a:r>
          </a:p>
          <a:p>
            <a:pPr lvl="2" eaLnBrk="1" hangingPunct="1"/>
            <a:r>
              <a:rPr lang="en-US" altLang="en-US" dirty="0"/>
              <a:t>We borrowed money against their cash-value insurance policy to reduce assets </a:t>
            </a:r>
          </a:p>
          <a:p>
            <a:pPr lvl="2" eaLnBrk="1" hangingPunct="1"/>
            <a:r>
              <a:rPr lang="en-US" altLang="en-US" dirty="0"/>
              <a:t>We had them sell assets that they could do without, i.e. the leased truck, motorcycle, and old vehicles, etc.</a:t>
            </a:r>
          </a:p>
          <a:p>
            <a:pPr lvl="2" eaLnBrk="1" hangingPunct="1"/>
            <a:r>
              <a:rPr lang="en-US" altLang="en-US" dirty="0"/>
              <a:t>We talked about yard sales, car sales, or anything else they could do to raise funds</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0180">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0180">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50180">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50180">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50180">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50180">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180" grpId="0" uiExpand="1" build="p"/>
    </p:bldLst>
  </p:timing>
</p:sld>
</file>

<file path=ppt/slides/slide5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6562" name="Rectangle 2">
            <a:extLst>
              <a:ext uri="{FF2B5EF4-FFF2-40B4-BE49-F238E27FC236}">
                <a16:creationId xmlns:a16="http://schemas.microsoft.com/office/drawing/2014/main" id="{38335894-3D61-4951-ABCF-354E3E7F92B3}"/>
              </a:ext>
            </a:extLst>
          </p:cNvPr>
          <p:cNvSpPr>
            <a:spLocks noGrp="1" noChangeArrowheads="1"/>
          </p:cNvSpPr>
          <p:nvPr>
            <p:ph type="title"/>
          </p:nvPr>
        </p:nvSpPr>
        <p:spPr/>
        <p:txBody>
          <a:bodyPr/>
          <a:lstStyle/>
          <a:p>
            <a:pPr eaLnBrk="1" hangingPunct="1">
              <a:lnSpc>
                <a:spcPct val="90000"/>
              </a:lnSpc>
              <a:buFont typeface="Wingdings" panose="05000000000000000000" pitchFamily="2" charset="2"/>
              <a:buNone/>
            </a:pPr>
            <a:r>
              <a:rPr lang="en-US" altLang="en-US"/>
              <a:t>Case Study #1 Answers </a:t>
            </a:r>
            <a:r>
              <a:rPr lang="en-US" altLang="en-US" sz="2400"/>
              <a:t>(continued)</a:t>
            </a:r>
          </a:p>
        </p:txBody>
      </p:sp>
      <p:sp>
        <p:nvSpPr>
          <p:cNvPr id="51204" name="Rectangle 3">
            <a:extLst>
              <a:ext uri="{FF2B5EF4-FFF2-40B4-BE49-F238E27FC236}">
                <a16:creationId xmlns:a16="http://schemas.microsoft.com/office/drawing/2014/main" id="{EA775761-A035-4D50-83A2-05DC50D78F8E}"/>
              </a:ext>
            </a:extLst>
          </p:cNvPr>
          <p:cNvSpPr>
            <a:spLocks noGrp="1" noChangeArrowheads="1"/>
          </p:cNvSpPr>
          <p:nvPr>
            <p:ph idx="1"/>
          </p:nvPr>
        </p:nvSpPr>
        <p:spPr>
          <a:xfrm>
            <a:off x="928688" y="1608138"/>
            <a:ext cx="7286625" cy="4419600"/>
          </a:xfrm>
        </p:spPr>
        <p:txBody>
          <a:bodyPr/>
          <a:lstStyle/>
          <a:p>
            <a:pPr eaLnBrk="1" hangingPunct="1"/>
            <a:r>
              <a:rPr lang="en-US" altLang="en-US" dirty="0"/>
              <a:t>5.  We helped them organize a debt reduction plan, and committed them to that course of action</a:t>
            </a:r>
          </a:p>
          <a:p>
            <a:pPr lvl="1" eaLnBrk="1" hangingPunct="1"/>
            <a:r>
              <a:rPr lang="en-US" altLang="en-US" dirty="0"/>
              <a:t>We used </a:t>
            </a:r>
            <a:r>
              <a:rPr lang="en-US" altLang="en-US" u="sng" dirty="0">
                <a:hlinkClick r:id="rId2"/>
              </a:rPr>
              <a:t>Debt-Elimination Spreadsheet with Accelerator</a:t>
            </a:r>
            <a:r>
              <a:rPr lang="en-US" altLang="en-US" dirty="0">
                <a:hlinkClick r:id="rId2"/>
              </a:rPr>
              <a:t> </a:t>
            </a:r>
            <a:r>
              <a:rPr lang="en-US" altLang="en-US" dirty="0"/>
              <a:t>(LT20) to prepare a debt reduction plan and then we worked on that plan together</a:t>
            </a:r>
          </a:p>
          <a:p>
            <a:pPr lvl="1" eaLnBrk="1" hangingPunct="1"/>
            <a:r>
              <a:rPr lang="en-US" altLang="en-US" dirty="0"/>
              <a:t>We got other people involved to help them with talking to creditors and paying off their debts</a:t>
            </a:r>
          </a:p>
          <a:p>
            <a:pPr lvl="1" eaLnBrk="1" hangingPunct="1"/>
            <a:r>
              <a:rPr lang="en-US" altLang="en-US" dirty="0"/>
              <a:t>We worked with family, friends, and enlisted their help to work with this couple</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1204">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1204">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51204">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51204">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04" grpId="0" uiExpand="1" build="p"/>
    </p:bldLst>
  </p:timing>
</p:sld>
</file>

<file path=ppt/slides/slide5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7586" name="Rectangle 2">
            <a:extLst>
              <a:ext uri="{FF2B5EF4-FFF2-40B4-BE49-F238E27FC236}">
                <a16:creationId xmlns:a16="http://schemas.microsoft.com/office/drawing/2014/main" id="{6CE619A2-E723-47EB-B6C0-25EB477CC8DA}"/>
              </a:ext>
            </a:extLst>
          </p:cNvPr>
          <p:cNvSpPr>
            <a:spLocks noGrp="1" noChangeArrowheads="1"/>
          </p:cNvSpPr>
          <p:nvPr>
            <p:ph type="title"/>
          </p:nvPr>
        </p:nvSpPr>
        <p:spPr/>
        <p:txBody>
          <a:bodyPr/>
          <a:lstStyle/>
          <a:p>
            <a:pPr eaLnBrk="1" hangingPunct="1"/>
            <a:r>
              <a:rPr lang="en-US" altLang="en-US"/>
              <a:t>Case Study #1 Answers </a:t>
            </a:r>
            <a:r>
              <a:rPr lang="en-US" altLang="en-US" sz="2400"/>
              <a:t>(continued)</a:t>
            </a:r>
          </a:p>
        </p:txBody>
      </p:sp>
      <p:sp>
        <p:nvSpPr>
          <p:cNvPr id="52228" name="Rectangle 3">
            <a:extLst>
              <a:ext uri="{FF2B5EF4-FFF2-40B4-BE49-F238E27FC236}">
                <a16:creationId xmlns:a16="http://schemas.microsoft.com/office/drawing/2014/main" id="{5153332C-D3F0-46AB-804F-A97CAA3C710F}"/>
              </a:ext>
            </a:extLst>
          </p:cNvPr>
          <p:cNvSpPr>
            <a:spLocks noGrp="1" noChangeArrowheads="1"/>
          </p:cNvSpPr>
          <p:nvPr>
            <p:ph idx="1"/>
          </p:nvPr>
        </p:nvSpPr>
        <p:spPr>
          <a:xfrm>
            <a:off x="928688" y="1608138"/>
            <a:ext cx="7286625" cy="4419600"/>
          </a:xfrm>
        </p:spPr>
        <p:txBody>
          <a:bodyPr/>
          <a:lstStyle/>
          <a:p>
            <a:pPr eaLnBrk="1" hangingPunct="1">
              <a:lnSpc>
                <a:spcPct val="90000"/>
              </a:lnSpc>
            </a:pPr>
            <a:r>
              <a:rPr lang="en-US" altLang="en-US"/>
              <a:t>6.  We helped them follow through with their plan (until total debt elimination*)</a:t>
            </a:r>
          </a:p>
          <a:p>
            <a:pPr lvl="1" eaLnBrk="1" hangingPunct="1"/>
            <a:r>
              <a:rPr lang="en-US" altLang="en-US"/>
              <a:t>We worked together on their debt reduction plan (not our plan) and held them accountable for it</a:t>
            </a:r>
          </a:p>
          <a:p>
            <a:pPr lvl="1" eaLnBrk="1" hangingPunct="1"/>
            <a:r>
              <a:rPr lang="en-US" altLang="en-US"/>
              <a:t>We met with them weekly to see how they were doing and to encourage them to stick with the Plan</a:t>
            </a:r>
          </a:p>
          <a:p>
            <a:pPr lvl="1" eaLnBrk="1" hangingPunct="1"/>
            <a:r>
              <a:rPr lang="en-US" altLang="en-US"/>
              <a:t>We continued to offer encouragement and support in a non-judgmental manner</a:t>
            </a:r>
          </a:p>
          <a:p>
            <a:pPr lvl="1" eaLnBrk="1" hangingPunct="1">
              <a:lnSpc>
                <a:spcPct val="90000"/>
              </a:lnSpc>
            </a:pPr>
            <a:endParaRPr lang="en-US" altLang="en-US"/>
          </a:p>
          <a:p>
            <a:pPr eaLnBrk="1" hangingPunct="1">
              <a:lnSpc>
                <a:spcPct val="90000"/>
              </a:lnSpc>
              <a:buFont typeface="Wingdings" panose="05000000000000000000" pitchFamily="2" charset="2"/>
              <a:buNone/>
            </a:pPr>
            <a:endParaRPr lang="en-US" altLang="en-US" sz="360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2228">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2228">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52228">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52228">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228" grpId="0" uiExpand="1" build="p"/>
    </p:bldLst>
  </p:timing>
</p:sld>
</file>

<file path=ppt/slides/slide5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8610" name="Rectangle 2">
            <a:extLst>
              <a:ext uri="{FF2B5EF4-FFF2-40B4-BE49-F238E27FC236}">
                <a16:creationId xmlns:a16="http://schemas.microsoft.com/office/drawing/2014/main" id="{536030CD-5617-46DC-B885-D11BA42AFF18}"/>
              </a:ext>
            </a:extLst>
          </p:cNvPr>
          <p:cNvSpPr>
            <a:spLocks noGrp="1" noChangeArrowheads="1"/>
          </p:cNvSpPr>
          <p:nvPr>
            <p:ph type="title"/>
          </p:nvPr>
        </p:nvSpPr>
        <p:spPr/>
        <p:txBody>
          <a:bodyPr/>
          <a:lstStyle/>
          <a:p>
            <a:pPr eaLnBrk="1" hangingPunct="1"/>
            <a:r>
              <a:rPr lang="en-US" altLang="en-US"/>
              <a:t>Case Study #1 Answers </a:t>
            </a:r>
            <a:r>
              <a:rPr lang="en-US" altLang="en-US" sz="2400"/>
              <a:t>(continued)</a:t>
            </a:r>
          </a:p>
        </p:txBody>
      </p:sp>
      <p:sp>
        <p:nvSpPr>
          <p:cNvPr id="52228" name="Rectangle 3">
            <a:extLst>
              <a:ext uri="{FF2B5EF4-FFF2-40B4-BE49-F238E27FC236}">
                <a16:creationId xmlns:a16="http://schemas.microsoft.com/office/drawing/2014/main" id="{A0A2EA9E-D836-425D-B167-7DEF1A9451A9}"/>
              </a:ext>
            </a:extLst>
          </p:cNvPr>
          <p:cNvSpPr>
            <a:spLocks noGrp="1" noChangeArrowheads="1"/>
          </p:cNvSpPr>
          <p:nvPr>
            <p:ph idx="1"/>
          </p:nvPr>
        </p:nvSpPr>
        <p:spPr>
          <a:xfrm>
            <a:off x="928688" y="1608138"/>
            <a:ext cx="7451725" cy="4419600"/>
          </a:xfrm>
        </p:spPr>
        <p:txBody>
          <a:bodyPr/>
          <a:lstStyle/>
          <a:p>
            <a:pPr eaLnBrk="1" hangingPunct="1">
              <a:lnSpc>
                <a:spcPct val="90000"/>
              </a:lnSpc>
            </a:pPr>
            <a:r>
              <a:rPr lang="en-US" altLang="en-US"/>
              <a:t>Now, five years later, they are still in debt, but it is much more manageable and they are working to get it all paid off</a:t>
            </a:r>
          </a:p>
          <a:p>
            <a:pPr lvl="1" eaLnBrk="1" hangingPunct="1"/>
            <a:r>
              <a:rPr lang="en-US" altLang="en-US"/>
              <a:t>Was it easy?  No.</a:t>
            </a:r>
          </a:p>
          <a:p>
            <a:pPr lvl="1" eaLnBrk="1" hangingPunct="1"/>
            <a:r>
              <a:rPr lang="en-US" altLang="en-US"/>
              <a:t>Was it worthwhile?  Yes.</a:t>
            </a:r>
          </a:p>
          <a:p>
            <a:pPr lvl="1" eaLnBrk="1" hangingPunct="1"/>
            <a:r>
              <a:rPr lang="en-US" altLang="en-US"/>
              <a:t>Are they doing better with both their temporal and spiritual goals?  Definitely.</a:t>
            </a:r>
          </a:p>
          <a:p>
            <a:pPr lvl="2" eaLnBrk="1" hangingPunct="1"/>
            <a:r>
              <a:rPr lang="en-US" altLang="en-US"/>
              <a:t>The wife shared:  “I just didn’t realize that it would be so hard for so long.  You run into debt, but you crawl out of it!”</a:t>
            </a:r>
          </a:p>
          <a:p>
            <a:pPr eaLnBrk="1" hangingPunct="1">
              <a:lnSpc>
                <a:spcPct val="90000"/>
              </a:lnSpc>
            </a:pPr>
            <a:r>
              <a:rPr lang="en-US" altLang="en-US"/>
              <a:t>*My mistakes (what I would change)</a:t>
            </a:r>
          </a:p>
          <a:p>
            <a:pPr lvl="1" eaLnBrk="1" hangingPunct="1">
              <a:lnSpc>
                <a:spcPct val="90000"/>
              </a:lnSpc>
            </a:pPr>
            <a:r>
              <a:rPr lang="en-US" altLang="en-US"/>
              <a:t>I should have worked longer with them</a:t>
            </a:r>
          </a:p>
          <a:p>
            <a:pPr lvl="1" eaLnBrk="1" hangingPunct="1">
              <a:lnSpc>
                <a:spcPct val="90000"/>
              </a:lnSpc>
            </a:pPr>
            <a:r>
              <a:rPr lang="en-US" altLang="en-US"/>
              <a:t>I should have done better at following up each month</a:t>
            </a:r>
          </a:p>
          <a:p>
            <a:pPr eaLnBrk="1" hangingPunct="1">
              <a:lnSpc>
                <a:spcPct val="90000"/>
              </a:lnSpc>
              <a:buFont typeface="Wingdings" panose="05000000000000000000" pitchFamily="2" charset="2"/>
              <a:buNone/>
            </a:pPr>
            <a:endParaRPr lang="en-US" altLang="en-US" sz="360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2228">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2228">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52228">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52228">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52228">
                                            <p:txEl>
                                              <p:pRg st="4" end="4"/>
                                            </p:txEl>
                                          </p:spTgt>
                                        </p:tgtEl>
                                        <p:attrNameLst>
                                          <p:attrName>style.visibility</p:attrName>
                                        </p:attrNameLst>
                                      </p:cBhvr>
                                      <p:to>
                                        <p:strVal val="visible"/>
                                      </p:to>
                                    </p:set>
                                  </p:childTnLst>
                                </p:cTn>
                              </p:par>
                            </p:childTnLst>
                          </p:cTn>
                        </p:par>
                      </p:childTnLst>
                    </p:cTn>
                  </p:par>
                  <p:par>
                    <p:cTn id="17" fill="hold" nodeType="clickPar">
                      <p:stCondLst>
                        <p:cond delay="indefinite"/>
                      </p:stCondLst>
                      <p:childTnLst>
                        <p:par>
                          <p:cTn id="18" fill="hold" nodeType="withGroup">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52228">
                                            <p:txEl>
                                              <p:pRg st="5" end="5"/>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52228">
                                            <p:txEl>
                                              <p:pRg st="6" end="6"/>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52228">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228" grpId="0" uiExpand="1" build="p"/>
    </p:bldLst>
  </p:timing>
</p:sld>
</file>

<file path=ppt/slides/slide5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9634" name="Rectangle 2">
            <a:extLst>
              <a:ext uri="{FF2B5EF4-FFF2-40B4-BE49-F238E27FC236}">
                <a16:creationId xmlns:a16="http://schemas.microsoft.com/office/drawing/2014/main" id="{AFB343A0-583A-464D-A44C-D40FEA059977}"/>
              </a:ext>
            </a:extLst>
          </p:cNvPr>
          <p:cNvSpPr>
            <a:spLocks noGrp="1" noChangeArrowheads="1"/>
          </p:cNvSpPr>
          <p:nvPr>
            <p:ph type="title"/>
          </p:nvPr>
        </p:nvSpPr>
        <p:spPr/>
        <p:txBody>
          <a:bodyPr/>
          <a:lstStyle/>
          <a:p>
            <a:pPr eaLnBrk="1" hangingPunct="1"/>
            <a:r>
              <a:rPr lang="en-US" altLang="en-US"/>
              <a:t>Case Study #2</a:t>
            </a:r>
            <a:endParaRPr lang="en-US" altLang="en-US" sz="2400"/>
          </a:p>
        </p:txBody>
      </p:sp>
      <p:sp>
        <p:nvSpPr>
          <p:cNvPr id="52228" name="Rectangle 3">
            <a:extLst>
              <a:ext uri="{FF2B5EF4-FFF2-40B4-BE49-F238E27FC236}">
                <a16:creationId xmlns:a16="http://schemas.microsoft.com/office/drawing/2014/main" id="{112B0F8D-71D1-42E8-B51F-FB81DA1E5D29}"/>
              </a:ext>
            </a:extLst>
          </p:cNvPr>
          <p:cNvSpPr>
            <a:spLocks noGrp="1" noChangeArrowheads="1"/>
          </p:cNvSpPr>
          <p:nvPr>
            <p:ph idx="1"/>
          </p:nvPr>
        </p:nvSpPr>
        <p:spPr>
          <a:xfrm>
            <a:off x="928688" y="1608138"/>
            <a:ext cx="7451725" cy="4419600"/>
          </a:xfrm>
        </p:spPr>
        <p:txBody>
          <a:bodyPr/>
          <a:lstStyle/>
          <a:p>
            <a:pPr marL="0" indent="0" eaLnBrk="1" hangingPunct="1">
              <a:lnSpc>
                <a:spcPct val="90000"/>
              </a:lnSpc>
              <a:buFontTx/>
              <a:buNone/>
              <a:defRPr/>
            </a:pPr>
            <a:r>
              <a:rPr lang="en-US" altLang="en-US" sz="2400" dirty="0"/>
              <a:t>Data</a:t>
            </a:r>
          </a:p>
          <a:p>
            <a:pPr eaLnBrk="1" hangingPunct="1">
              <a:lnSpc>
                <a:spcPct val="90000"/>
              </a:lnSpc>
              <a:defRPr/>
            </a:pPr>
            <a:r>
              <a:rPr lang="en-US" altLang="en-US" sz="2400" dirty="0"/>
              <a:t>Emilee has been thinking about how much she has to earn to pay back her loans once she leaves school.  Assume she will be in the 25% Federal tax bracket after school, living in New York (10% state tax rate) and New York City (5% city tax rate), and she pays 12% gross of her income to charity.</a:t>
            </a:r>
          </a:p>
          <a:p>
            <a:pPr marL="0" indent="0" eaLnBrk="1" hangingPunct="1">
              <a:lnSpc>
                <a:spcPct val="90000"/>
              </a:lnSpc>
              <a:buFontTx/>
              <a:buNone/>
              <a:defRPr/>
            </a:pPr>
            <a:r>
              <a:rPr lang="en-US" altLang="en-US" sz="2400" dirty="0"/>
              <a:t>Calculations</a:t>
            </a:r>
          </a:p>
          <a:p>
            <a:pPr eaLnBrk="1" hangingPunct="1">
              <a:lnSpc>
                <a:spcPct val="90000"/>
              </a:lnSpc>
              <a:defRPr/>
            </a:pPr>
            <a:r>
              <a:rPr lang="en-US" altLang="en-US" sz="2400" dirty="0"/>
              <a:t>How much must she earn to pay back $1.00 in student loans (this assumes 0% interest)?</a:t>
            </a:r>
            <a:endParaRPr lang="en-US" altLang="en-US" sz="3200" dirty="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2228">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2228">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2228">
                                            <p:txEl>
                                              <p:pRg st="2" end="2"/>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2228">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228" grpId="0" build="p"/>
    </p:bldLst>
  </p:timing>
</p:sld>
</file>

<file path=ppt/slides/slide5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0658" name="Rectangle 2">
            <a:extLst>
              <a:ext uri="{FF2B5EF4-FFF2-40B4-BE49-F238E27FC236}">
                <a16:creationId xmlns:a16="http://schemas.microsoft.com/office/drawing/2014/main" id="{CAAEAC98-2B61-40F9-9F6B-E42D3D2ACD02}"/>
              </a:ext>
            </a:extLst>
          </p:cNvPr>
          <p:cNvSpPr>
            <a:spLocks noGrp="1" noChangeArrowheads="1"/>
          </p:cNvSpPr>
          <p:nvPr>
            <p:ph type="title"/>
          </p:nvPr>
        </p:nvSpPr>
        <p:spPr/>
        <p:txBody>
          <a:bodyPr/>
          <a:lstStyle/>
          <a:p>
            <a:pPr eaLnBrk="1" hangingPunct="1"/>
            <a:r>
              <a:rPr lang="en-US" altLang="en-US"/>
              <a:t>Case Study #2 Answer</a:t>
            </a:r>
            <a:endParaRPr lang="en-US" altLang="en-US" sz="2400"/>
          </a:p>
        </p:txBody>
      </p:sp>
      <p:sp>
        <p:nvSpPr>
          <p:cNvPr id="52228" name="Rectangle 3">
            <a:extLst>
              <a:ext uri="{FF2B5EF4-FFF2-40B4-BE49-F238E27FC236}">
                <a16:creationId xmlns:a16="http://schemas.microsoft.com/office/drawing/2014/main" id="{D77894B5-F8A4-42D9-BD32-93266F2FCD04}"/>
              </a:ext>
            </a:extLst>
          </p:cNvPr>
          <p:cNvSpPr>
            <a:spLocks noGrp="1" noChangeArrowheads="1"/>
          </p:cNvSpPr>
          <p:nvPr>
            <p:ph idx="1"/>
          </p:nvPr>
        </p:nvSpPr>
        <p:spPr>
          <a:xfrm>
            <a:off x="928688" y="1608138"/>
            <a:ext cx="7451725" cy="4419600"/>
          </a:xfrm>
        </p:spPr>
        <p:txBody>
          <a:bodyPr/>
          <a:lstStyle/>
          <a:p>
            <a:pPr marL="0" indent="0" eaLnBrk="1" hangingPunct="1">
              <a:lnSpc>
                <a:spcPct val="90000"/>
              </a:lnSpc>
              <a:buFontTx/>
              <a:buNone/>
              <a:defRPr/>
            </a:pPr>
            <a:r>
              <a:rPr lang="en-US" altLang="en-US" dirty="0"/>
              <a:t>Calculations</a:t>
            </a:r>
          </a:p>
          <a:p>
            <a:pPr eaLnBrk="1" hangingPunct="1">
              <a:lnSpc>
                <a:spcPct val="90000"/>
              </a:lnSpc>
              <a:defRPr/>
            </a:pPr>
            <a:r>
              <a:rPr lang="en-US" altLang="en-US" dirty="0"/>
              <a:t>To pay back $1.00 in loans:</a:t>
            </a:r>
          </a:p>
          <a:p>
            <a:pPr lvl="1" eaLnBrk="1" hangingPunct="1">
              <a:lnSpc>
                <a:spcPct val="90000"/>
              </a:lnSpc>
              <a:defRPr/>
            </a:pPr>
            <a:r>
              <a:rPr lang="en-US" altLang="en-US" dirty="0"/>
              <a:t>Taxes:</a:t>
            </a:r>
          </a:p>
          <a:p>
            <a:pPr lvl="2" eaLnBrk="1" hangingPunct="1">
              <a:lnSpc>
                <a:spcPct val="90000"/>
              </a:lnSpc>
              <a:defRPr/>
            </a:pPr>
            <a:r>
              <a:rPr lang="en-US" altLang="en-US" dirty="0"/>
              <a:t>Federal tax rate:		25%</a:t>
            </a:r>
          </a:p>
          <a:p>
            <a:pPr lvl="2" eaLnBrk="1" hangingPunct="1">
              <a:lnSpc>
                <a:spcPct val="90000"/>
              </a:lnSpc>
              <a:defRPr/>
            </a:pPr>
            <a:r>
              <a:rPr lang="en-US" altLang="en-US" dirty="0"/>
              <a:t>State tax rate:		10%</a:t>
            </a:r>
          </a:p>
          <a:p>
            <a:pPr lvl="2" eaLnBrk="1" hangingPunct="1">
              <a:lnSpc>
                <a:spcPct val="90000"/>
              </a:lnSpc>
              <a:defRPr/>
            </a:pPr>
            <a:r>
              <a:rPr lang="en-US" altLang="en-US" dirty="0"/>
              <a:t>City tax rate:		  	5%</a:t>
            </a:r>
          </a:p>
          <a:p>
            <a:pPr lvl="2" eaLnBrk="1" hangingPunct="1">
              <a:lnSpc>
                <a:spcPct val="90000"/>
              </a:lnSpc>
              <a:defRPr/>
            </a:pPr>
            <a:r>
              <a:rPr lang="en-US" altLang="en-US" dirty="0"/>
              <a:t>Charitable contributions:	12%</a:t>
            </a:r>
          </a:p>
          <a:p>
            <a:pPr lvl="1" eaLnBrk="1" hangingPunct="1">
              <a:lnSpc>
                <a:spcPct val="90000"/>
              </a:lnSpc>
              <a:defRPr/>
            </a:pPr>
            <a:r>
              <a:rPr lang="en-US" altLang="en-US" dirty="0"/>
              <a:t>The formula is:</a:t>
            </a:r>
          </a:p>
          <a:p>
            <a:pPr lvl="2" eaLnBrk="1" hangingPunct="1">
              <a:lnSpc>
                <a:spcPct val="90000"/>
              </a:lnSpc>
              <a:defRPr/>
            </a:pPr>
            <a:r>
              <a:rPr lang="en-US" altLang="en-US" dirty="0"/>
              <a:t>x - .25x - .10x - .05x - .12x = 1.  Solve for x?</a:t>
            </a:r>
          </a:p>
          <a:p>
            <a:pPr lvl="2" eaLnBrk="1" hangingPunct="1">
              <a:lnSpc>
                <a:spcPct val="90000"/>
              </a:lnSpc>
              <a:defRPr/>
            </a:pPr>
            <a:r>
              <a:rPr lang="en-US" altLang="en-US" dirty="0"/>
              <a:t>X = 2.08  (1/(.25+.10+.05+.12)</a:t>
            </a:r>
          </a:p>
          <a:p>
            <a:pPr lvl="1" eaLnBrk="1" hangingPunct="1">
              <a:lnSpc>
                <a:spcPct val="90000"/>
              </a:lnSpc>
              <a:defRPr/>
            </a:pPr>
            <a:r>
              <a:rPr lang="en-US" altLang="en-US" dirty="0"/>
              <a:t>Emilee must earn $2.08 for every dollar she borrows (and that assumes a 0% interest rate).  That’s expensive </a:t>
            </a:r>
            <a:r>
              <a:rPr lang="en-US" altLang="en-US" sz="1800" dirty="0"/>
              <a:t>(see </a:t>
            </a:r>
            <a:r>
              <a:rPr lang="en-US" u="sng" dirty="0">
                <a:hlinkClick r:id="rId2"/>
              </a:rPr>
              <a:t>Loan Amount to Pay Back</a:t>
            </a:r>
            <a:r>
              <a:rPr lang="en-US" dirty="0"/>
              <a:t> (LT34)</a:t>
            </a:r>
            <a:r>
              <a:rPr lang="en-US" altLang="en-US" sz="1800" dirty="0"/>
              <a:t>)</a:t>
            </a:r>
            <a:endParaRPr lang="en-US" altLang="en-US" dirty="0"/>
          </a:p>
          <a:p>
            <a:pPr marL="914400" lvl="2" indent="0" eaLnBrk="1" hangingPunct="1">
              <a:lnSpc>
                <a:spcPct val="90000"/>
              </a:lnSpc>
              <a:buFontTx/>
              <a:buNone/>
              <a:defRPr/>
            </a:pPr>
            <a:endParaRPr lang="en-US" altLang="en-US" dirty="0"/>
          </a:p>
          <a:p>
            <a:pPr lvl="2" eaLnBrk="1" hangingPunct="1">
              <a:lnSpc>
                <a:spcPct val="90000"/>
              </a:lnSpc>
              <a:defRPr/>
            </a:pPr>
            <a:endParaRPr lang="en-US" altLang="en-US" dirty="0"/>
          </a:p>
        </p:txBody>
      </p:sp>
      <p:pic>
        <p:nvPicPr>
          <p:cNvPr id="2" name="Picture 1">
            <a:extLst>
              <a:ext uri="{FF2B5EF4-FFF2-40B4-BE49-F238E27FC236}">
                <a16:creationId xmlns:a16="http://schemas.microsoft.com/office/drawing/2014/main" id="{85CCEEE6-4E5C-4226-8CE3-AD45E57E3E3D}"/>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6324600" y="1524000"/>
            <a:ext cx="2701925" cy="304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2228">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2228">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52228">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52228">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52228">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52228">
                                            <p:txEl>
                                              <p:pRg st="5" end="5"/>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52228">
                                            <p:txEl>
                                              <p:pRg st="6" end="6"/>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52228">
                                            <p:txEl>
                                              <p:pRg st="7" end="7"/>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52228">
                                            <p:txEl>
                                              <p:pRg st="8" end="8"/>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52228">
                                            <p:txEl>
                                              <p:pRg st="9" end="9"/>
                                            </p:txEl>
                                          </p:spTgt>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52228">
                                            <p:txEl>
                                              <p:pRg st="10" end="10"/>
                                            </p:txEl>
                                          </p:spTgt>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228" grpId="0" uiExpand="1" build="p"/>
    </p:bldLst>
  </p:timing>
</p:sld>
</file>

<file path=ppt/slides/slide5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1682" name="Rectangle 2">
            <a:extLst>
              <a:ext uri="{FF2B5EF4-FFF2-40B4-BE49-F238E27FC236}">
                <a16:creationId xmlns:a16="http://schemas.microsoft.com/office/drawing/2014/main" id="{038FBCF1-B799-4232-BE1B-81C2B7EF1B8D}"/>
              </a:ext>
            </a:extLst>
          </p:cNvPr>
          <p:cNvSpPr>
            <a:spLocks noGrp="1" noChangeArrowheads="1"/>
          </p:cNvSpPr>
          <p:nvPr>
            <p:ph type="title"/>
          </p:nvPr>
        </p:nvSpPr>
        <p:spPr/>
        <p:txBody>
          <a:bodyPr/>
          <a:lstStyle/>
          <a:p>
            <a:pPr eaLnBrk="1" hangingPunct="1"/>
            <a:r>
              <a:rPr lang="en-US" altLang="en-US"/>
              <a:t>Case Study #3</a:t>
            </a:r>
            <a:endParaRPr lang="en-US" altLang="en-US" sz="2400"/>
          </a:p>
        </p:txBody>
      </p:sp>
      <p:sp>
        <p:nvSpPr>
          <p:cNvPr id="52228" name="Rectangle 3">
            <a:extLst>
              <a:ext uri="{FF2B5EF4-FFF2-40B4-BE49-F238E27FC236}">
                <a16:creationId xmlns:a16="http://schemas.microsoft.com/office/drawing/2014/main" id="{ADF976D3-3BE6-480D-B768-568A1DC26758}"/>
              </a:ext>
            </a:extLst>
          </p:cNvPr>
          <p:cNvSpPr>
            <a:spLocks noGrp="1" noChangeArrowheads="1"/>
          </p:cNvSpPr>
          <p:nvPr>
            <p:ph idx="1"/>
          </p:nvPr>
        </p:nvSpPr>
        <p:spPr>
          <a:xfrm>
            <a:off x="928688" y="1608138"/>
            <a:ext cx="7451725" cy="4419600"/>
          </a:xfrm>
        </p:spPr>
        <p:txBody>
          <a:bodyPr/>
          <a:lstStyle/>
          <a:p>
            <a:pPr marL="0" indent="0" eaLnBrk="1" hangingPunct="1">
              <a:lnSpc>
                <a:spcPct val="90000"/>
              </a:lnSpc>
              <a:buFontTx/>
              <a:buNone/>
              <a:defRPr/>
            </a:pPr>
            <a:r>
              <a:rPr lang="en-US" altLang="en-US" dirty="0"/>
              <a:t>Data</a:t>
            </a:r>
          </a:p>
          <a:p>
            <a:pPr eaLnBrk="1" hangingPunct="1">
              <a:lnSpc>
                <a:spcPct val="90000"/>
              </a:lnSpc>
              <a:defRPr/>
            </a:pPr>
            <a:r>
              <a:rPr lang="en-US" altLang="en-US" dirty="0"/>
              <a:t>Use the tax and charity information from the previous case. Emilee is in her second to last year in school (24 months till graduation) and is considering a $5,000 alternative loan at 12% and plans to pay it back in 60 months after she graduates.</a:t>
            </a:r>
          </a:p>
          <a:p>
            <a:pPr marL="0" indent="0" eaLnBrk="1" hangingPunct="1">
              <a:lnSpc>
                <a:spcPct val="90000"/>
              </a:lnSpc>
              <a:buFontTx/>
              <a:buNone/>
              <a:defRPr/>
            </a:pPr>
            <a:r>
              <a:rPr lang="en-US" altLang="en-US" dirty="0"/>
              <a:t>Calculations</a:t>
            </a:r>
          </a:p>
          <a:p>
            <a:pPr eaLnBrk="1" hangingPunct="1">
              <a:lnSpc>
                <a:spcPct val="90000"/>
              </a:lnSpc>
              <a:defRPr/>
            </a:pPr>
            <a:r>
              <a:rPr lang="en-US" altLang="en-US" dirty="0"/>
              <a:t>How much must she earn to pay back that alternative loan of $5,000 (which is not subsidized and accrues interest while she is in school) at 12% interest over 60 months and including taxes and charitable contributions?</a:t>
            </a:r>
            <a:endParaRPr lang="en-US" altLang="en-US" sz="3600" dirty="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2228">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2228">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2228">
                                            <p:txEl>
                                              <p:pRg st="2" end="2"/>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2228">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228" grpId="0" build="p"/>
    </p:bldLst>
  </p:timing>
</p:sld>
</file>

<file path=ppt/slides/slide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2290" name="Rectangle 2">
            <a:extLst>
              <a:ext uri="{FF2B5EF4-FFF2-40B4-BE49-F238E27FC236}">
                <a16:creationId xmlns:a16="http://schemas.microsoft.com/office/drawing/2014/main" id="{C187A610-CC41-403A-A3C7-E899449ADC0F}"/>
              </a:ext>
            </a:extLst>
          </p:cNvPr>
          <p:cNvSpPr>
            <a:spLocks noGrp="1" noChangeArrowheads="1"/>
          </p:cNvSpPr>
          <p:nvPr>
            <p:ph type="title"/>
          </p:nvPr>
        </p:nvSpPr>
        <p:spPr>
          <a:xfrm>
            <a:off x="219393" y="685800"/>
            <a:ext cx="8549640" cy="914400"/>
          </a:xfrm>
        </p:spPr>
        <p:txBody>
          <a:bodyPr/>
          <a:lstStyle/>
          <a:p>
            <a:pPr eaLnBrk="1" hangingPunct="1"/>
            <a:r>
              <a:rPr lang="en-US" altLang="en-US" dirty="0"/>
              <a:t>A. Understand our Leader’s Counsel on Debt </a:t>
            </a:r>
          </a:p>
        </p:txBody>
      </p:sp>
      <p:sp>
        <p:nvSpPr>
          <p:cNvPr id="8196" name="Rectangle 3">
            <a:extLst>
              <a:ext uri="{FF2B5EF4-FFF2-40B4-BE49-F238E27FC236}">
                <a16:creationId xmlns:a16="http://schemas.microsoft.com/office/drawing/2014/main" id="{0C09AC16-67C5-4FA0-B49B-94CEFE80D564}"/>
              </a:ext>
            </a:extLst>
          </p:cNvPr>
          <p:cNvSpPr>
            <a:spLocks noGrp="1" noChangeArrowheads="1"/>
          </p:cNvSpPr>
          <p:nvPr>
            <p:ph idx="1"/>
          </p:nvPr>
        </p:nvSpPr>
        <p:spPr>
          <a:xfrm>
            <a:off x="914400" y="1600200"/>
            <a:ext cx="7277100" cy="5219700"/>
          </a:xfrm>
        </p:spPr>
        <p:txBody>
          <a:bodyPr/>
          <a:lstStyle/>
          <a:p>
            <a:pPr eaLnBrk="1" hangingPunct="1"/>
            <a:r>
              <a:rPr lang="en-US" altLang="en-US" sz="2200" dirty="0"/>
              <a:t>J. Reuben Clark said:</a:t>
            </a:r>
          </a:p>
          <a:p>
            <a:pPr lvl="1" eaLnBrk="1" hangingPunct="1"/>
            <a:r>
              <a:rPr lang="en-US" altLang="en-US" sz="2200" dirty="0"/>
              <a:t>It is a rule of our financial and economic life in all the world that interest is to be paid on borrowed money. . . Interest never sleeps nor sickens nor dies; it never goes to the hospital; . . it never visits nor travels; it is never laid off work; it never works on reduced hours; it never pays taxes; it buys no food, it wears no clothes. . . Once in debt, interest is your constant companion every minute of the day and night; you cannot shun it or slip away from it; you cannot dismiss it;. . .and whenever you get in its way or cross its course or fail to meet its demands it crushes you.  So much for the interest we pay.  Whoever borrows should understand what interest is, it is with them every minute of the day and night. (J. Reuben Clark, conference address, April 6, 1938)</a:t>
            </a:r>
          </a:p>
          <a:p>
            <a:pPr eaLnBrk="1" hangingPunct="1">
              <a:lnSpc>
                <a:spcPct val="90000"/>
              </a:lnSpc>
              <a:buFontTx/>
              <a:buNone/>
            </a:pPr>
            <a:endParaRPr lang="en-US" altLang="en-US" sz="2200" dirty="0"/>
          </a:p>
        </p:txBody>
      </p:sp>
      <p:pic>
        <p:nvPicPr>
          <p:cNvPr id="2" name="Picture 1"/>
          <p:cNvPicPr>
            <a:picLocks noChangeAspect="1"/>
          </p:cNvPicPr>
          <p:nvPr/>
        </p:nvPicPr>
        <p:blipFill>
          <a:blip r:embed="rId2"/>
          <a:stretch>
            <a:fillRect/>
          </a:stretch>
        </p:blipFill>
        <p:spPr>
          <a:xfrm>
            <a:off x="219393" y="4781567"/>
            <a:ext cx="1380807" cy="2038334"/>
          </a:xfrm>
          <a:prstGeom prst="rect">
            <a:avLst/>
          </a:prstGeom>
        </p:spPr>
      </p:pic>
    </p:spTree>
    <p:extLst>
      <p:ext uri="{BB962C8B-B14F-4D97-AF65-F5344CB8AC3E}">
        <p14:creationId xmlns:p14="http://schemas.microsoft.com/office/powerpoint/2010/main" val="14026869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19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196">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6" grpId="0" uiExpand="1" build="p"/>
    </p:bldLst>
  </p:timing>
</p:sld>
</file>

<file path=ppt/slides/slide6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2706" name="Rectangle 2">
            <a:extLst>
              <a:ext uri="{FF2B5EF4-FFF2-40B4-BE49-F238E27FC236}">
                <a16:creationId xmlns:a16="http://schemas.microsoft.com/office/drawing/2014/main" id="{0ECA3423-504B-4B2F-8969-A10C35CA56F4}"/>
              </a:ext>
            </a:extLst>
          </p:cNvPr>
          <p:cNvSpPr>
            <a:spLocks noGrp="1" noChangeArrowheads="1"/>
          </p:cNvSpPr>
          <p:nvPr>
            <p:ph type="title"/>
          </p:nvPr>
        </p:nvSpPr>
        <p:spPr/>
        <p:txBody>
          <a:bodyPr/>
          <a:lstStyle/>
          <a:p>
            <a:pPr eaLnBrk="1" hangingPunct="1"/>
            <a:r>
              <a:rPr lang="en-US" altLang="en-US"/>
              <a:t>Case Study #3 Answer</a:t>
            </a:r>
            <a:endParaRPr lang="en-US" altLang="en-US" sz="2400"/>
          </a:p>
        </p:txBody>
      </p:sp>
      <p:sp>
        <p:nvSpPr>
          <p:cNvPr id="52228" name="Rectangle 3">
            <a:extLst>
              <a:ext uri="{FF2B5EF4-FFF2-40B4-BE49-F238E27FC236}">
                <a16:creationId xmlns:a16="http://schemas.microsoft.com/office/drawing/2014/main" id="{72ACB9C0-8C11-41FD-9A58-7F3C91D42395}"/>
              </a:ext>
            </a:extLst>
          </p:cNvPr>
          <p:cNvSpPr>
            <a:spLocks noGrp="1" noChangeArrowheads="1"/>
          </p:cNvSpPr>
          <p:nvPr>
            <p:ph idx="1"/>
          </p:nvPr>
        </p:nvSpPr>
        <p:spPr>
          <a:xfrm>
            <a:off x="928688" y="1608138"/>
            <a:ext cx="7451725" cy="4419600"/>
          </a:xfrm>
        </p:spPr>
        <p:txBody>
          <a:bodyPr/>
          <a:lstStyle/>
          <a:p>
            <a:pPr marL="0" indent="0" eaLnBrk="1" hangingPunct="1">
              <a:lnSpc>
                <a:spcPct val="90000"/>
              </a:lnSpc>
              <a:buFontTx/>
              <a:buNone/>
              <a:defRPr/>
            </a:pPr>
            <a:r>
              <a:rPr lang="en-US" altLang="en-US" dirty="0"/>
              <a:t>Calculations</a:t>
            </a:r>
          </a:p>
          <a:p>
            <a:pPr eaLnBrk="1" hangingPunct="1">
              <a:lnSpc>
                <a:spcPct val="90000"/>
              </a:lnSpc>
              <a:defRPr/>
            </a:pPr>
            <a:r>
              <a:rPr lang="en-US" altLang="en-US" dirty="0"/>
              <a:t>To pay back $5,000 in student loans requires:</a:t>
            </a:r>
          </a:p>
          <a:p>
            <a:pPr lvl="1" eaLnBrk="1" hangingPunct="1">
              <a:lnSpc>
                <a:spcPct val="90000"/>
              </a:lnSpc>
              <a:defRPr/>
            </a:pPr>
            <a:r>
              <a:rPr lang="en-US" altLang="en-US" dirty="0"/>
              <a:t>At 12% interest and in her second to last year of school, she will add 24 months of interest or $1,349</a:t>
            </a:r>
          </a:p>
          <a:p>
            <a:pPr lvl="2" eaLnBrk="1" hangingPunct="1">
              <a:lnSpc>
                <a:spcPct val="90000"/>
              </a:lnSpc>
              <a:defRPr/>
            </a:pPr>
            <a:r>
              <a:rPr lang="en-US" altLang="en-US" dirty="0" err="1"/>
              <a:t>Pv</a:t>
            </a:r>
            <a:r>
              <a:rPr lang="en-US" altLang="en-US" dirty="0"/>
              <a:t>=5,000, rate = 12%, periods = 2, Solve for FV?</a:t>
            </a:r>
          </a:p>
          <a:p>
            <a:pPr lvl="2" eaLnBrk="1" hangingPunct="1">
              <a:lnSpc>
                <a:spcPct val="90000"/>
              </a:lnSpc>
              <a:defRPr/>
            </a:pPr>
            <a:r>
              <a:rPr lang="en-US" altLang="en-US" dirty="0"/>
              <a:t>Future value = $6,349</a:t>
            </a:r>
          </a:p>
          <a:p>
            <a:pPr lvl="1" eaLnBrk="1" hangingPunct="1">
              <a:lnSpc>
                <a:spcPct val="90000"/>
              </a:lnSpc>
              <a:defRPr/>
            </a:pPr>
            <a:r>
              <a:rPr lang="en-US" altLang="en-US" dirty="0"/>
              <a:t>To pay off $6,349 for 60 months will require a payment of $141.22 per month </a:t>
            </a:r>
          </a:p>
          <a:p>
            <a:pPr lvl="2" eaLnBrk="1" hangingPunct="1">
              <a:lnSpc>
                <a:spcPct val="90000"/>
              </a:lnSpc>
              <a:defRPr/>
            </a:pPr>
            <a:r>
              <a:rPr lang="en-US" altLang="en-US" dirty="0"/>
              <a:t>PV=5,000, rate = 12%/12, Periods = 60 months, Solve for her </a:t>
            </a:r>
            <a:r>
              <a:rPr lang="en-US" altLang="en-US" dirty="0" err="1"/>
              <a:t>Pmt</a:t>
            </a:r>
            <a:r>
              <a:rPr lang="en-US" altLang="en-US" dirty="0"/>
              <a:t> = ?</a:t>
            </a:r>
          </a:p>
          <a:p>
            <a:pPr lvl="2" eaLnBrk="1" hangingPunct="1">
              <a:lnSpc>
                <a:spcPct val="90000"/>
              </a:lnSpc>
              <a:defRPr/>
            </a:pPr>
            <a:r>
              <a:rPr lang="en-US" altLang="en-US" dirty="0"/>
              <a:t>Payment = $141.22</a:t>
            </a:r>
          </a:p>
          <a:p>
            <a:pPr lvl="1" eaLnBrk="1" hangingPunct="1">
              <a:lnSpc>
                <a:spcPct val="90000"/>
              </a:lnSpc>
              <a:defRPr/>
            </a:pPr>
            <a:r>
              <a:rPr lang="en-US" altLang="en-US" dirty="0"/>
              <a:t>Her total payments will be $141.22 * 60 months or</a:t>
            </a:r>
          </a:p>
          <a:p>
            <a:pPr lvl="2" eaLnBrk="1" hangingPunct="1">
              <a:lnSpc>
                <a:spcPct val="90000"/>
              </a:lnSpc>
              <a:defRPr/>
            </a:pPr>
            <a:r>
              <a:rPr lang="en-US" altLang="en-US" dirty="0"/>
              <a:t>Total </a:t>
            </a:r>
            <a:r>
              <a:rPr lang="en-US" altLang="en-US" dirty="0" err="1"/>
              <a:t>Pmts</a:t>
            </a:r>
            <a:r>
              <a:rPr lang="en-US" altLang="en-US" dirty="0"/>
              <a:t> = $8,473 or 68% more than borrowed</a:t>
            </a:r>
          </a:p>
          <a:p>
            <a:pPr marL="914400" lvl="2" indent="0" eaLnBrk="1" hangingPunct="1">
              <a:lnSpc>
                <a:spcPct val="90000"/>
              </a:lnSpc>
              <a:buFontTx/>
              <a:buNone/>
              <a:defRPr/>
            </a:pPr>
            <a:r>
              <a:rPr lang="en-US" altLang="en-US" dirty="0"/>
              <a:t>	</a:t>
            </a:r>
          </a:p>
          <a:p>
            <a:pPr lvl="2" eaLnBrk="1" hangingPunct="1">
              <a:lnSpc>
                <a:spcPct val="90000"/>
              </a:lnSpc>
              <a:defRPr/>
            </a:pPr>
            <a:endParaRPr lang="en-US" altLang="en-US" dirty="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2228">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2228">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52228">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52228">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52228">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52228">
                                            <p:txEl>
                                              <p:pRg st="5" end="5"/>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52228">
                                            <p:txEl>
                                              <p:pRg st="6" end="6"/>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52228">
                                            <p:txEl>
                                              <p:pRg st="7" end="7"/>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52228">
                                            <p:txEl>
                                              <p:pRg st="8" end="8"/>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52228">
                                            <p:txEl>
                                              <p:pRg st="9" end="9"/>
                                            </p:txEl>
                                          </p:spTgt>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52228">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228" grpId="0" uiExpand="1" build="p"/>
    </p:bldLst>
  </p:timing>
</p:sld>
</file>

<file path=ppt/slides/slide6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3730" name="Rectangle 2">
            <a:extLst>
              <a:ext uri="{FF2B5EF4-FFF2-40B4-BE49-F238E27FC236}">
                <a16:creationId xmlns:a16="http://schemas.microsoft.com/office/drawing/2014/main" id="{E203CE4E-CE16-4441-9747-92CED631BD17}"/>
              </a:ext>
            </a:extLst>
          </p:cNvPr>
          <p:cNvSpPr>
            <a:spLocks noGrp="1" noChangeArrowheads="1"/>
          </p:cNvSpPr>
          <p:nvPr>
            <p:ph type="title"/>
          </p:nvPr>
        </p:nvSpPr>
        <p:spPr/>
        <p:txBody>
          <a:bodyPr/>
          <a:lstStyle/>
          <a:p>
            <a:pPr eaLnBrk="1" hangingPunct="1"/>
            <a:r>
              <a:rPr lang="en-US" altLang="en-US"/>
              <a:t>Case Study #3 Answer</a:t>
            </a:r>
            <a:endParaRPr lang="en-US" altLang="en-US" sz="2400"/>
          </a:p>
        </p:txBody>
      </p:sp>
      <p:sp>
        <p:nvSpPr>
          <p:cNvPr id="52228" name="Rectangle 3">
            <a:extLst>
              <a:ext uri="{FF2B5EF4-FFF2-40B4-BE49-F238E27FC236}">
                <a16:creationId xmlns:a16="http://schemas.microsoft.com/office/drawing/2014/main" id="{0EA05794-2F61-4D69-89D8-3A89882F50EA}"/>
              </a:ext>
            </a:extLst>
          </p:cNvPr>
          <p:cNvSpPr>
            <a:spLocks noGrp="1" noChangeArrowheads="1"/>
          </p:cNvSpPr>
          <p:nvPr>
            <p:ph idx="1"/>
          </p:nvPr>
        </p:nvSpPr>
        <p:spPr>
          <a:xfrm>
            <a:off x="928688" y="1608138"/>
            <a:ext cx="7451725" cy="4419600"/>
          </a:xfrm>
        </p:spPr>
        <p:txBody>
          <a:bodyPr/>
          <a:lstStyle/>
          <a:p>
            <a:pPr marL="0" indent="0" eaLnBrk="1" hangingPunct="1">
              <a:lnSpc>
                <a:spcPct val="90000"/>
              </a:lnSpc>
              <a:buFontTx/>
              <a:buNone/>
              <a:defRPr/>
            </a:pPr>
            <a:r>
              <a:rPr lang="en-US" altLang="en-US" dirty="0"/>
              <a:t>Calculations</a:t>
            </a:r>
          </a:p>
          <a:p>
            <a:pPr eaLnBrk="1" hangingPunct="1">
              <a:lnSpc>
                <a:spcPct val="90000"/>
              </a:lnSpc>
              <a:defRPr/>
            </a:pPr>
            <a:r>
              <a:rPr lang="en-US" altLang="en-US" sz="2400" dirty="0"/>
              <a:t>To determine how much she needs to earn to pay back this $8,473, we determine:</a:t>
            </a:r>
          </a:p>
          <a:p>
            <a:pPr lvl="1" eaLnBrk="1" hangingPunct="1">
              <a:lnSpc>
                <a:spcPct val="90000"/>
              </a:lnSpc>
              <a:defRPr/>
            </a:pPr>
            <a:r>
              <a:rPr lang="en-US" altLang="en-US" dirty="0"/>
              <a:t>Taxes:</a:t>
            </a:r>
          </a:p>
          <a:p>
            <a:pPr lvl="2" eaLnBrk="1" hangingPunct="1">
              <a:lnSpc>
                <a:spcPct val="90000"/>
              </a:lnSpc>
              <a:defRPr/>
            </a:pPr>
            <a:r>
              <a:rPr lang="en-US" altLang="en-US" dirty="0"/>
              <a:t>Federal tax rate:		25%</a:t>
            </a:r>
          </a:p>
          <a:p>
            <a:pPr lvl="2" eaLnBrk="1" hangingPunct="1">
              <a:lnSpc>
                <a:spcPct val="90000"/>
              </a:lnSpc>
              <a:defRPr/>
            </a:pPr>
            <a:r>
              <a:rPr lang="en-US" altLang="en-US" dirty="0"/>
              <a:t>State tax rate:		10%</a:t>
            </a:r>
          </a:p>
          <a:p>
            <a:pPr lvl="2" eaLnBrk="1" hangingPunct="1">
              <a:lnSpc>
                <a:spcPct val="90000"/>
              </a:lnSpc>
              <a:defRPr/>
            </a:pPr>
            <a:r>
              <a:rPr lang="en-US" altLang="en-US" dirty="0"/>
              <a:t>City tax rate:		  	5%</a:t>
            </a:r>
          </a:p>
          <a:p>
            <a:pPr lvl="2" eaLnBrk="1" hangingPunct="1">
              <a:lnSpc>
                <a:spcPct val="90000"/>
              </a:lnSpc>
              <a:defRPr/>
            </a:pPr>
            <a:r>
              <a:rPr lang="en-US" altLang="en-US" dirty="0"/>
              <a:t>Charitable contributions:	12%</a:t>
            </a:r>
          </a:p>
          <a:p>
            <a:pPr marL="914400" lvl="2" indent="0" eaLnBrk="1" hangingPunct="1">
              <a:lnSpc>
                <a:spcPct val="90000"/>
              </a:lnSpc>
              <a:buFontTx/>
              <a:buNone/>
              <a:defRPr/>
            </a:pPr>
            <a:r>
              <a:rPr lang="en-US" altLang="en-US" dirty="0"/>
              <a:t>The formula is  x-.25x-.10x-.05x-.12x = 1. X = 2.08</a:t>
            </a:r>
          </a:p>
          <a:p>
            <a:pPr lvl="1" eaLnBrk="1" hangingPunct="1">
              <a:lnSpc>
                <a:spcPct val="90000"/>
              </a:lnSpc>
              <a:defRPr/>
            </a:pPr>
            <a:r>
              <a:rPr lang="en-US" altLang="en-US" dirty="0"/>
              <a:t>To pay back this $8,474, Emilee must earn 2.08 * $8,474 or $17,653</a:t>
            </a:r>
          </a:p>
          <a:p>
            <a:pPr lvl="2" eaLnBrk="1" hangingPunct="1">
              <a:lnSpc>
                <a:spcPct val="90000"/>
              </a:lnSpc>
              <a:defRPr/>
            </a:pPr>
            <a:r>
              <a:rPr lang="en-US" altLang="en-US" dirty="0"/>
              <a:t>Emilee must earn $3.53 for every $1.00 she borrows ($17,653/$5,000=3.53).  Very expensive</a:t>
            </a:r>
          </a:p>
          <a:p>
            <a:pPr marL="914400" lvl="2" indent="0" eaLnBrk="1" hangingPunct="1">
              <a:lnSpc>
                <a:spcPct val="90000"/>
              </a:lnSpc>
              <a:buFontTx/>
              <a:buNone/>
              <a:defRPr/>
            </a:pPr>
            <a:r>
              <a:rPr lang="en-US" altLang="en-US" dirty="0"/>
              <a:t>	</a:t>
            </a:r>
          </a:p>
          <a:p>
            <a:pPr lvl="2" eaLnBrk="1" hangingPunct="1">
              <a:lnSpc>
                <a:spcPct val="90000"/>
              </a:lnSpc>
              <a:defRPr/>
            </a:pPr>
            <a:endParaRPr lang="en-US" altLang="en-US" dirty="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2228">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2228">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52228">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52228">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52228">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52228">
                                            <p:txEl>
                                              <p:pRg st="5" end="5"/>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52228">
                                            <p:txEl>
                                              <p:pRg st="6" end="6"/>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52228">
                                            <p:txEl>
                                              <p:pRg st="7" end="7"/>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52228">
                                            <p:txEl>
                                              <p:pRg st="8" end="8"/>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52228">
                                            <p:txEl>
                                              <p:pRg st="9" end="9"/>
                                            </p:txEl>
                                          </p:spTgt>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52228">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228" grpId="0" build="p"/>
    </p:bldLst>
  </p:timing>
</p:sld>
</file>

<file path=ppt/slides/slide6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4754" name="Rectangle 2">
            <a:extLst>
              <a:ext uri="{FF2B5EF4-FFF2-40B4-BE49-F238E27FC236}">
                <a16:creationId xmlns:a16="http://schemas.microsoft.com/office/drawing/2014/main" id="{6B424CC6-E7BD-4DD8-94D2-9A467C255275}"/>
              </a:ext>
            </a:extLst>
          </p:cNvPr>
          <p:cNvSpPr>
            <a:spLocks noGrp="1" noChangeArrowheads="1"/>
          </p:cNvSpPr>
          <p:nvPr>
            <p:ph type="title"/>
          </p:nvPr>
        </p:nvSpPr>
        <p:spPr>
          <a:xfrm>
            <a:off x="685800" y="773113"/>
            <a:ext cx="7772400" cy="914400"/>
          </a:xfrm>
        </p:spPr>
        <p:txBody>
          <a:bodyPr/>
          <a:lstStyle/>
          <a:p>
            <a:pPr eaLnBrk="1" hangingPunct="1"/>
            <a:r>
              <a:rPr lang="en-US" altLang="en-US"/>
              <a:t>Case Study #3 Answer</a:t>
            </a:r>
            <a:endParaRPr lang="en-US" altLang="en-US" sz="2400"/>
          </a:p>
        </p:txBody>
      </p:sp>
      <p:sp>
        <p:nvSpPr>
          <p:cNvPr id="74755" name="TextBox 2">
            <a:extLst>
              <a:ext uri="{FF2B5EF4-FFF2-40B4-BE49-F238E27FC236}">
                <a16:creationId xmlns:a16="http://schemas.microsoft.com/office/drawing/2014/main" id="{F2655965-57B8-41C6-9E91-448C3724EA7C}"/>
              </a:ext>
            </a:extLst>
          </p:cNvPr>
          <p:cNvSpPr txBox="1">
            <a:spLocks noChangeArrowheads="1"/>
          </p:cNvSpPr>
          <p:nvPr/>
        </p:nvSpPr>
        <p:spPr bwMode="auto">
          <a:xfrm>
            <a:off x="762000" y="1600200"/>
            <a:ext cx="3581400" cy="1816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800">
                <a:solidFill>
                  <a:schemeClr val="tx1"/>
                </a:solidFill>
                <a:latin typeface="Times New Roman" panose="02020603050405020304" pitchFamily="18" charset="0"/>
              </a:defRPr>
            </a:lvl1pPr>
            <a:lvl2pPr marL="742950" indent="-285750">
              <a:spcBef>
                <a:spcPct val="20000"/>
              </a:spcBef>
              <a:buChar char="•"/>
              <a:defRPr sz="24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400">
                <a:solidFill>
                  <a:schemeClr val="tx1"/>
                </a:solidFill>
                <a:latin typeface="Times New Roman" panose="02020603050405020304" pitchFamily="18" charset="0"/>
              </a:defRPr>
            </a:lvl4pPr>
            <a:lvl5pPr marL="2057400" indent="-228600">
              <a:spcBef>
                <a:spcPct val="20000"/>
              </a:spcBef>
              <a:buChar char="•"/>
              <a:defRPr sz="2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400">
                <a:solidFill>
                  <a:schemeClr val="tx1"/>
                </a:solidFill>
                <a:latin typeface="Times New Roman" panose="02020603050405020304" pitchFamily="18" charset="0"/>
              </a:defRPr>
            </a:lvl9pPr>
          </a:lstStyle>
          <a:p>
            <a:pPr>
              <a:spcBef>
                <a:spcPct val="0"/>
              </a:spcBef>
              <a:buFontTx/>
              <a:buNone/>
            </a:pPr>
            <a:r>
              <a:rPr lang="en-US" altLang="en-US"/>
              <a:t>For the logic and calculations, see </a:t>
            </a:r>
            <a:r>
              <a:rPr lang="en-US" altLang="en-US" u="sng">
                <a:hlinkClick r:id="rId2"/>
              </a:rPr>
              <a:t>Loan Amount to Pay Back</a:t>
            </a:r>
            <a:r>
              <a:rPr lang="en-US" altLang="en-US"/>
              <a:t> (LT34)</a:t>
            </a:r>
          </a:p>
        </p:txBody>
      </p:sp>
      <p:pic>
        <p:nvPicPr>
          <p:cNvPr id="74756" name="Content Placeholder 4">
            <a:extLst>
              <a:ext uri="{FF2B5EF4-FFF2-40B4-BE49-F238E27FC236}">
                <a16:creationId xmlns:a16="http://schemas.microsoft.com/office/drawing/2014/main" id="{894E80C8-1B7F-4B04-A9D7-3B5F9A3BA5B1}"/>
              </a:ext>
            </a:extLst>
          </p:cNvPr>
          <p:cNvPicPr>
            <a:picLocks noGrp="1" noChangeAspect="1"/>
          </p:cNvPicPr>
          <p:nvPr>
            <p:ph idx="1"/>
          </p:nvPr>
        </p:nvPicPr>
        <p:blipFill>
          <a:blip r:embed="rId3">
            <a:extLst>
              <a:ext uri="{28A0092B-C50C-407E-A947-70E740481C1C}">
                <a14:useLocalDpi xmlns:a14="http://schemas.microsoft.com/office/drawing/2010/main" val="0"/>
              </a:ext>
            </a:extLst>
          </a:blip>
          <a:srcRect/>
          <a:stretch>
            <a:fillRect/>
          </a:stretch>
        </p:blipFill>
        <p:spPr>
          <a:xfrm>
            <a:off x="4529138" y="1600200"/>
            <a:ext cx="4200525" cy="4724400"/>
          </a:xfr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71043" name="Rectangle 3">
            <a:extLst>
              <a:ext uri="{FF2B5EF4-FFF2-40B4-BE49-F238E27FC236}">
                <a16:creationId xmlns:a16="http://schemas.microsoft.com/office/drawing/2014/main" id="{BA8D9FF3-E553-438D-94D4-43CA9DDF0C6B}"/>
              </a:ext>
            </a:extLst>
          </p:cNvPr>
          <p:cNvSpPr>
            <a:spLocks noGrp="1" noChangeArrowheads="1"/>
          </p:cNvSpPr>
          <p:nvPr>
            <p:ph idx="1"/>
          </p:nvPr>
        </p:nvSpPr>
        <p:spPr>
          <a:xfrm>
            <a:off x="914400" y="1600200"/>
            <a:ext cx="7315200" cy="5486400"/>
          </a:xfrm>
        </p:spPr>
        <p:txBody>
          <a:bodyPr/>
          <a:lstStyle/>
          <a:p>
            <a:pPr eaLnBrk="1" hangingPunct="1"/>
            <a:r>
              <a:rPr lang="en-US" altLang="en-US" dirty="0"/>
              <a:t>We have been counseled for 6,000 years to</a:t>
            </a:r>
          </a:p>
          <a:p>
            <a:pPr lvl="1" eaLnBrk="1" hangingPunct="1"/>
            <a:r>
              <a:rPr lang="en-US" altLang="en-US" dirty="0"/>
              <a:t>“Pay thy debt and live” (2 Kings 4:7)</a:t>
            </a:r>
          </a:p>
          <a:p>
            <a:pPr eaLnBrk="1" hangingPunct="1"/>
            <a:r>
              <a:rPr lang="en-US" altLang="en-US" sz="2400" dirty="0"/>
              <a:t>More recently, James E. Faust stated:</a:t>
            </a:r>
          </a:p>
          <a:p>
            <a:pPr lvl="1" eaLnBrk="1" hangingPunct="1"/>
            <a:r>
              <a:rPr lang="en-US" altLang="en-US" dirty="0"/>
              <a:t>Over the years the wise counsel of our leaders has been to avoid debt except for the purchase of a home or to pay for an education. I have not heard any of the prophets change this counsel (“</a:t>
            </a:r>
            <a:r>
              <a:rPr lang="en-US" altLang="en-US" dirty="0">
                <a:hlinkClick r:id="rId2"/>
              </a:rPr>
              <a:t>Doing the Best Things in the Worst Times</a:t>
            </a:r>
            <a:r>
              <a:rPr lang="en-US" altLang="en-US" dirty="0"/>
              <a:t>,” </a:t>
            </a:r>
            <a:r>
              <a:rPr lang="en-US" altLang="en-US" i="1" dirty="0"/>
              <a:t>Ensign,</a:t>
            </a:r>
            <a:r>
              <a:rPr lang="en-US" altLang="en-US" dirty="0"/>
              <a:t> August 1984, 41).</a:t>
            </a:r>
          </a:p>
          <a:p>
            <a:pPr eaLnBrk="1" hangingPunct="1">
              <a:lnSpc>
                <a:spcPct val="90000"/>
              </a:lnSpc>
              <a:buClr>
                <a:schemeClr val="folHlink"/>
              </a:buClr>
            </a:pPr>
            <a:endParaRPr lang="en-US" altLang="en-US" sz="2400" dirty="0"/>
          </a:p>
        </p:txBody>
      </p:sp>
      <p:sp>
        <p:nvSpPr>
          <p:cNvPr id="4" name="Rectangle 2">
            <a:extLst>
              <a:ext uri="{FF2B5EF4-FFF2-40B4-BE49-F238E27FC236}">
                <a16:creationId xmlns:a16="http://schemas.microsoft.com/office/drawing/2014/main" id="{E4239B20-D9D7-4FD1-8325-551C06F0BF7E}"/>
              </a:ext>
            </a:extLst>
          </p:cNvPr>
          <p:cNvSpPr>
            <a:spLocks noGrp="1" noChangeArrowheads="1"/>
          </p:cNvSpPr>
          <p:nvPr>
            <p:ph type="title"/>
          </p:nvPr>
        </p:nvSpPr>
        <p:spPr/>
        <p:txBody>
          <a:bodyPr/>
          <a:lstStyle/>
          <a:p>
            <a:pPr eaLnBrk="1" hangingPunct="1"/>
            <a:r>
              <a:rPr lang="en-US" altLang="en-US" dirty="0"/>
              <a:t>Counsel on Debt </a:t>
            </a:r>
            <a:r>
              <a:rPr lang="en-US" altLang="en-US" sz="2400" dirty="0"/>
              <a:t>(continued)</a:t>
            </a:r>
          </a:p>
        </p:txBody>
      </p:sp>
      <p:pic>
        <p:nvPicPr>
          <p:cNvPr id="2" name="Picture 1"/>
          <p:cNvPicPr>
            <a:picLocks noChangeAspect="1"/>
          </p:cNvPicPr>
          <p:nvPr/>
        </p:nvPicPr>
        <p:blipFill>
          <a:blip r:embed="rId3"/>
          <a:stretch>
            <a:fillRect/>
          </a:stretch>
        </p:blipFill>
        <p:spPr>
          <a:xfrm>
            <a:off x="100012" y="4191000"/>
            <a:ext cx="1628775" cy="25527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471043">
                                            <p:txEl>
                                              <p:pRg st="0" end="0"/>
                                            </p:txEl>
                                          </p:spTgt>
                                        </p:tgtEl>
                                        <p:attrNameLst>
                                          <p:attrName>style.visibility</p:attrName>
                                        </p:attrNameLst>
                                      </p:cBhvr>
                                      <p:to>
                                        <p:strVal val="visible"/>
                                      </p:to>
                                    </p:set>
                                    <p:animEffect transition="in" filter="slide(fromBottom)">
                                      <p:cBhvr>
                                        <p:cTn id="7" dur="500"/>
                                        <p:tgtEl>
                                          <p:spTgt spid="47104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4" fill="hold" grpId="0" nodeType="clickEffect">
                                  <p:stCondLst>
                                    <p:cond delay="0"/>
                                  </p:stCondLst>
                                  <p:childTnLst>
                                    <p:set>
                                      <p:cBhvr>
                                        <p:cTn id="11" dur="1" fill="hold">
                                          <p:stCondLst>
                                            <p:cond delay="0"/>
                                          </p:stCondLst>
                                        </p:cTn>
                                        <p:tgtEl>
                                          <p:spTgt spid="471043">
                                            <p:txEl>
                                              <p:pRg st="1" end="1"/>
                                            </p:txEl>
                                          </p:spTgt>
                                        </p:tgtEl>
                                        <p:attrNameLst>
                                          <p:attrName>style.visibility</p:attrName>
                                        </p:attrNameLst>
                                      </p:cBhvr>
                                      <p:to>
                                        <p:strVal val="visible"/>
                                      </p:to>
                                    </p:set>
                                    <p:animEffect transition="in" filter="slide(fromBottom)">
                                      <p:cBhvr>
                                        <p:cTn id="12" dur="500"/>
                                        <p:tgtEl>
                                          <p:spTgt spid="471043">
                                            <p:txEl>
                                              <p:pRg st="1" end="1"/>
                                            </p:txEl>
                                          </p:spTgt>
                                        </p:tgtEl>
                                      </p:cBhvr>
                                    </p:animEffect>
                                  </p:childTnLst>
                                </p:cTn>
                              </p:par>
                              <p:par>
                                <p:cTn id="13" presetID="12" presetClass="entr" presetSubtype="4" fill="hold" grpId="0" nodeType="withEffect">
                                  <p:stCondLst>
                                    <p:cond delay="0"/>
                                  </p:stCondLst>
                                  <p:childTnLst>
                                    <p:set>
                                      <p:cBhvr>
                                        <p:cTn id="14" dur="1" fill="hold">
                                          <p:stCondLst>
                                            <p:cond delay="0"/>
                                          </p:stCondLst>
                                        </p:cTn>
                                        <p:tgtEl>
                                          <p:spTgt spid="471043">
                                            <p:txEl>
                                              <p:pRg st="2" end="2"/>
                                            </p:txEl>
                                          </p:spTgt>
                                        </p:tgtEl>
                                        <p:attrNameLst>
                                          <p:attrName>style.visibility</p:attrName>
                                        </p:attrNameLst>
                                      </p:cBhvr>
                                      <p:to>
                                        <p:strVal val="visible"/>
                                      </p:to>
                                    </p:set>
                                    <p:animEffect transition="in" filter="slide(fromBottom)">
                                      <p:cBhvr>
                                        <p:cTn id="15" dur="500"/>
                                        <p:tgtEl>
                                          <p:spTgt spid="471043">
                                            <p:txEl>
                                              <p:pRg st="2" end="2"/>
                                            </p:txEl>
                                          </p:spTgt>
                                        </p:tgtEl>
                                      </p:cBhvr>
                                    </p:animEffect>
                                  </p:childTnLst>
                                </p:cTn>
                              </p:par>
                              <p:par>
                                <p:cTn id="16" presetID="12" presetClass="entr" presetSubtype="4" fill="hold" grpId="0" nodeType="withEffect">
                                  <p:stCondLst>
                                    <p:cond delay="0"/>
                                  </p:stCondLst>
                                  <p:childTnLst>
                                    <p:set>
                                      <p:cBhvr>
                                        <p:cTn id="17" dur="1" fill="hold">
                                          <p:stCondLst>
                                            <p:cond delay="0"/>
                                          </p:stCondLst>
                                        </p:cTn>
                                        <p:tgtEl>
                                          <p:spTgt spid="471043">
                                            <p:txEl>
                                              <p:pRg st="3" end="3"/>
                                            </p:txEl>
                                          </p:spTgt>
                                        </p:tgtEl>
                                        <p:attrNameLst>
                                          <p:attrName>style.visibility</p:attrName>
                                        </p:attrNameLst>
                                      </p:cBhvr>
                                      <p:to>
                                        <p:strVal val="visible"/>
                                      </p:to>
                                    </p:set>
                                    <p:animEffect transition="in" filter="slide(fromBottom)">
                                      <p:cBhvr>
                                        <p:cTn id="18" dur="500"/>
                                        <p:tgtEl>
                                          <p:spTgt spid="471043">
                                            <p:txEl>
                                              <p:pRg st="3" end="3"/>
                                            </p:txEl>
                                          </p:spTgt>
                                        </p:tgtEl>
                                      </p:cBhvr>
                                    </p:animEffect>
                                  </p:childTnLst>
                                </p:cTn>
                              </p:par>
                              <p:par>
                                <p:cTn id="19" presetID="1" presetClass="entr" presetSubtype="0" fill="hold" nodeType="withEffect">
                                  <p:stCondLst>
                                    <p:cond delay="0"/>
                                  </p:stCondLst>
                                  <p:childTnLst>
                                    <p:set>
                                      <p:cBhvr>
                                        <p:cTn id="20"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1043" grpId="0" uiExpand="1" build="p" bldLvl="2" autoUpdateAnimBg="0"/>
    </p:bldLst>
  </p:timing>
</p:sld>
</file>

<file path=ppt/slides/slide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71043" name="Rectangle 3">
            <a:extLst>
              <a:ext uri="{FF2B5EF4-FFF2-40B4-BE49-F238E27FC236}">
                <a16:creationId xmlns:a16="http://schemas.microsoft.com/office/drawing/2014/main" id="{01BDE65C-E3F2-4409-8705-2B0433A9E047}"/>
              </a:ext>
            </a:extLst>
          </p:cNvPr>
          <p:cNvSpPr>
            <a:spLocks noGrp="1" noChangeArrowheads="1"/>
          </p:cNvSpPr>
          <p:nvPr>
            <p:ph idx="1"/>
          </p:nvPr>
        </p:nvSpPr>
        <p:spPr>
          <a:xfrm>
            <a:off x="914400" y="1600200"/>
            <a:ext cx="7315200" cy="5486400"/>
          </a:xfrm>
        </p:spPr>
        <p:txBody>
          <a:bodyPr/>
          <a:lstStyle/>
          <a:p>
            <a:pPr eaLnBrk="1" hangingPunct="1"/>
            <a:r>
              <a:rPr lang="en-US" altLang="en-US" dirty="0"/>
              <a:t>Why is repaying debt so hard?</a:t>
            </a:r>
          </a:p>
          <a:p>
            <a:pPr lvl="1" eaLnBrk="1" hangingPunct="1"/>
            <a:r>
              <a:rPr lang="en-US" altLang="en-US" dirty="0"/>
              <a:t>We are not consistent in our thinking.  With debt, we borrow an after-tax amount, while with  repayment, we must earn a before-tax amount</a:t>
            </a:r>
          </a:p>
        </p:txBody>
      </p:sp>
      <p:sp>
        <p:nvSpPr>
          <p:cNvPr id="7" name="Rectangle 2">
            <a:extLst>
              <a:ext uri="{FF2B5EF4-FFF2-40B4-BE49-F238E27FC236}">
                <a16:creationId xmlns:a16="http://schemas.microsoft.com/office/drawing/2014/main" id="{E4239B20-D9D7-4FD1-8325-551C06F0BF7E}"/>
              </a:ext>
            </a:extLst>
          </p:cNvPr>
          <p:cNvSpPr>
            <a:spLocks noGrp="1" noChangeArrowheads="1"/>
          </p:cNvSpPr>
          <p:nvPr>
            <p:ph type="title"/>
          </p:nvPr>
        </p:nvSpPr>
        <p:spPr/>
        <p:txBody>
          <a:bodyPr/>
          <a:lstStyle/>
          <a:p>
            <a:pPr eaLnBrk="1" hangingPunct="1"/>
            <a:r>
              <a:rPr lang="en-US" altLang="en-US" dirty="0"/>
              <a:t>Counsel on Debt </a:t>
            </a:r>
            <a:r>
              <a:rPr lang="en-US" altLang="en-US" sz="2400" dirty="0"/>
              <a:t>(continued)</a:t>
            </a:r>
          </a:p>
        </p:txBody>
      </p:sp>
      <p:pic>
        <p:nvPicPr>
          <p:cNvPr id="2" name="Picture 1"/>
          <p:cNvPicPr>
            <a:picLocks noChangeAspect="1"/>
          </p:cNvPicPr>
          <p:nvPr/>
        </p:nvPicPr>
        <p:blipFill>
          <a:blip r:embed="rId2"/>
          <a:stretch>
            <a:fillRect/>
          </a:stretch>
        </p:blipFill>
        <p:spPr>
          <a:xfrm>
            <a:off x="2487706" y="3303494"/>
            <a:ext cx="4169920" cy="3463445"/>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471043">
                                            <p:txEl>
                                              <p:pRg st="0" end="0"/>
                                            </p:txEl>
                                          </p:spTgt>
                                        </p:tgtEl>
                                        <p:attrNameLst>
                                          <p:attrName>style.visibility</p:attrName>
                                        </p:attrNameLst>
                                      </p:cBhvr>
                                      <p:to>
                                        <p:strVal val="visible"/>
                                      </p:to>
                                    </p:set>
                                    <p:animEffect transition="in" filter="slide(fromBottom)">
                                      <p:cBhvr>
                                        <p:cTn id="7" dur="500"/>
                                        <p:tgtEl>
                                          <p:spTgt spid="47104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4" fill="hold" grpId="0" nodeType="clickEffect">
                                  <p:stCondLst>
                                    <p:cond delay="0"/>
                                  </p:stCondLst>
                                  <p:childTnLst>
                                    <p:set>
                                      <p:cBhvr>
                                        <p:cTn id="11" dur="1" fill="hold">
                                          <p:stCondLst>
                                            <p:cond delay="0"/>
                                          </p:stCondLst>
                                        </p:cTn>
                                        <p:tgtEl>
                                          <p:spTgt spid="471043">
                                            <p:txEl>
                                              <p:pRg st="1" end="1"/>
                                            </p:txEl>
                                          </p:spTgt>
                                        </p:tgtEl>
                                        <p:attrNameLst>
                                          <p:attrName>style.visibility</p:attrName>
                                        </p:attrNameLst>
                                      </p:cBhvr>
                                      <p:to>
                                        <p:strVal val="visible"/>
                                      </p:to>
                                    </p:set>
                                    <p:animEffect transition="in" filter="slide(fromBottom)">
                                      <p:cBhvr>
                                        <p:cTn id="12" dur="500"/>
                                        <p:tgtEl>
                                          <p:spTgt spid="471043">
                                            <p:txEl>
                                              <p:pRg st="1" end="1"/>
                                            </p:txEl>
                                          </p:spTgt>
                                        </p:tgtEl>
                                      </p:cBhvr>
                                    </p:animEffect>
                                  </p:childTnLst>
                                </p:cTn>
                              </p:par>
                              <p:par>
                                <p:cTn id="13" presetID="1" presetClass="entr" presetSubtype="0" fill="hold" nodeType="withEffect">
                                  <p:stCondLst>
                                    <p:cond delay="0"/>
                                  </p:stCondLst>
                                  <p:childTnLst>
                                    <p:set>
                                      <p:cBhvr>
                                        <p:cTn id="14"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1043" grpId="0" uiExpand="1" build="p" bldLvl="2" autoUpdateAnimBg="0"/>
    </p:bldLst>
  </p:timing>
</p:sld>
</file>

<file path=ppt/slides/slide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2" name="SNL - How to Get Out of Debt">
            <a:hlinkClick r:id="" action="ppaction://media"/>
          </p:cNvPr>
          <p:cNvPicPr>
            <a:picLocks noGrp="1" noChangeAspect="1"/>
          </p:cNvPicPr>
          <p:nvPr>
            <p:ph idx="1"/>
            <a:videoFile r:link="rId2"/>
            <p:extLst>
              <p:ext uri="{DAA4B4D4-6D71-4841-9C94-3DE7FCFB9230}">
                <p14:media xmlns:p14="http://schemas.microsoft.com/office/powerpoint/2010/main" r:embed="rId1"/>
              </p:ext>
            </p:extLst>
          </p:nvPr>
        </p:nvPicPr>
        <p:blipFill>
          <a:blip r:embed="rId4"/>
          <a:stretch>
            <a:fillRect/>
          </a:stretch>
        </p:blipFill>
        <p:spPr>
          <a:xfrm>
            <a:off x="914400" y="1600200"/>
            <a:ext cx="7315200" cy="4876800"/>
          </a:xfrm>
        </p:spPr>
      </p:pic>
      <p:sp>
        <p:nvSpPr>
          <p:cNvPr id="6" name="Rectangle 2">
            <a:extLst>
              <a:ext uri="{FF2B5EF4-FFF2-40B4-BE49-F238E27FC236}">
                <a16:creationId xmlns:a16="http://schemas.microsoft.com/office/drawing/2014/main" id="{E4239B20-D9D7-4FD1-8325-551C06F0BF7E}"/>
              </a:ext>
            </a:extLst>
          </p:cNvPr>
          <p:cNvSpPr>
            <a:spLocks noGrp="1" noChangeArrowheads="1"/>
          </p:cNvSpPr>
          <p:nvPr>
            <p:ph type="title"/>
          </p:nvPr>
        </p:nvSpPr>
        <p:spPr/>
        <p:txBody>
          <a:bodyPr/>
          <a:lstStyle/>
          <a:p>
            <a:pPr eaLnBrk="1" hangingPunct="1"/>
            <a:r>
              <a:rPr lang="en-US" altLang="en-US" dirty="0"/>
              <a:t>SNL Counsel on Debt </a:t>
            </a:r>
            <a:r>
              <a:rPr lang="en-US" altLang="en-US" sz="2400" dirty="0"/>
              <a:t>(continued)</a:t>
            </a:r>
          </a:p>
        </p:txBody>
      </p:sp>
    </p:spTree>
    <p:extLst>
      <p:ext uri="{BB962C8B-B14F-4D97-AF65-F5344CB8AC3E}">
        <p14:creationId xmlns:p14="http://schemas.microsoft.com/office/powerpoint/2010/main" val="1729994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35433"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seq concurrent="1" nextAc="seek">
              <p:cTn id="7" restart="whenNotActive" fill="hold" evtFilter="cancelBubble" nodeType="interactiveSeq">
                <p:stCondLst>
                  <p:cond evt="onClick" delay="0">
                    <p:tgtEl>
                      <p:spTgt spid="2"/>
                    </p:tgtEl>
                  </p:cond>
                </p:stCondLst>
                <p:endSync evt="end" delay="0">
                  <p:rtn val="all"/>
                </p:endSync>
                <p:childTnLst>
                  <p:par>
                    <p:cTn id="8" fill="hold">
                      <p:stCondLst>
                        <p:cond delay="0"/>
                      </p:stCondLst>
                      <p:childTnLst>
                        <p:par>
                          <p:cTn id="9" fill="hold">
                            <p:stCondLst>
                              <p:cond delay="0"/>
                            </p:stCondLst>
                            <p:childTnLst>
                              <p:par>
                                <p:cTn id="10" presetID="2" presetClass="mediacall" presetSubtype="0" fill="hold" nodeType="clickEffect">
                                  <p:stCondLst>
                                    <p:cond delay="0"/>
                                  </p:stCondLst>
                                  <p:childTnLst>
                                    <p:cmd type="call" cmd="togglePause">
                                      <p:cBhvr>
                                        <p:cTn id="11" dur="1" fill="hold"/>
                                        <p:tgtEl>
                                          <p:spTgt spid="2"/>
                                        </p:tgtEl>
                                      </p:cBhvr>
                                    </p:cmd>
                                  </p:childTnLst>
                                </p:cTn>
                              </p:par>
                            </p:childTnLst>
                          </p:cTn>
                        </p:par>
                      </p:childTnLst>
                    </p:cTn>
                  </p:par>
                </p:childTnLst>
              </p:cTn>
              <p:nextCondLst>
                <p:cond evt="onClick" delay="0">
                  <p:tgtEl>
                    <p:spTgt spid="2"/>
                  </p:tgtEl>
                </p:cond>
              </p:nextCondLst>
            </p:seq>
            <p:video>
              <p:cMediaNode vol="80000">
                <p:cTn id="12" fill="hold" display="0">
                  <p:stCondLst>
                    <p:cond delay="indefinite"/>
                  </p:stCondLst>
                </p:cTn>
                <p:tgtEl>
                  <p:spTgt spid="2"/>
                </p:tgtEl>
              </p:cMediaNode>
            </p:video>
          </p:childTnLst>
        </p:cTn>
      </p:par>
    </p:tnLst>
  </p:timing>
</p:sld>
</file>

<file path=ppt/theme/theme1.xml><?xml version="1.0" encoding="utf-8"?>
<a:theme xmlns:a="http://schemas.openxmlformats.org/drawingml/2006/main" name="BM418-Theme1">
  <a:themeElements>
    <a:clrScheme name="East Bay Presentation 21Jan05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East Bay Presentation 21Jan05">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spAutoFit/>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chemeClr val="bg1"/>
            </a:solidFill>
            <a:effectLst/>
            <a:latin typeface="Times New Roman" pitchFamily="18"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spAutoFit/>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chemeClr val="bg1"/>
            </a:solidFill>
            <a:effectLst/>
            <a:latin typeface="Times New Roman" pitchFamily="18" charset="0"/>
          </a:defRPr>
        </a:defPPr>
      </a:lstStyle>
    </a:lnDef>
  </a:objectDefaults>
  <a:extraClrSchemeLst>
    <a:extraClrScheme>
      <a:clrScheme name="East Bay Presentation 21Jan05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East Bay Presentation 21Jan05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East Bay Presentation 21Jan05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East Bay Presentation 21Jan05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East Bay Presentation 21Jan05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East Bay Presentation 21Jan05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East Bay Presentation 21Jan05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BM418-Theme1</Template>
  <TotalTime>6324</TotalTime>
  <Pages>50</Pages>
  <Words>4580</Words>
  <Application>Microsoft Office PowerPoint</Application>
  <PresentationFormat>On-screen Show (4:3)</PresentationFormat>
  <Paragraphs>398</Paragraphs>
  <Slides>62</Slides>
  <Notes>5</Notes>
  <HiddenSlides>0</HiddenSlides>
  <MMClips>2</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62</vt:i4>
      </vt:variant>
    </vt:vector>
  </HeadingPairs>
  <TitlesOfParts>
    <vt:vector size="66" baseType="lpstr">
      <vt:lpstr>Arial</vt:lpstr>
      <vt:lpstr>Times New Roman</vt:lpstr>
      <vt:lpstr>Wingdings</vt:lpstr>
      <vt:lpstr>BM418-Theme1</vt:lpstr>
      <vt:lpstr>Personal Finance: Another Perspective</vt:lpstr>
      <vt:lpstr>Objectives</vt:lpstr>
      <vt:lpstr>Your Personal Financial Plan</vt:lpstr>
      <vt:lpstr>A Lighthearted Look at Debt</vt:lpstr>
      <vt:lpstr>Case Study</vt:lpstr>
      <vt:lpstr>A. Understand our Leader’s Counsel on Debt </vt:lpstr>
      <vt:lpstr>Counsel on Debt (continued)</vt:lpstr>
      <vt:lpstr>Counsel on Debt (continued)</vt:lpstr>
      <vt:lpstr>SNL Counsel on Debt (continued)</vt:lpstr>
      <vt:lpstr>B. Understand Principles of Using Debt Wisely </vt:lpstr>
      <vt:lpstr>Using Debt Wisely (continued)</vt:lpstr>
      <vt:lpstr>Using Debt Wisely (continued)</vt:lpstr>
      <vt:lpstr>Questions</vt:lpstr>
      <vt:lpstr>B. Know How to Develop and  Use Debt Reduction Strategies</vt:lpstr>
      <vt:lpstr>Debt Reduction Strategies (continued)</vt:lpstr>
      <vt:lpstr>Debt Reduction Strategies (continued)</vt:lpstr>
      <vt:lpstr>a. Personal: Expensive Debt First</vt:lpstr>
      <vt:lpstr>Expensive Debt First</vt:lpstr>
      <vt:lpstr>Debt Elimination: Expensive Debt First</vt:lpstr>
      <vt:lpstr>b. Personal: Smallest Debt First</vt:lpstr>
      <vt:lpstr>Smallest Debt First</vt:lpstr>
      <vt:lpstr>Debt Elimination: Smallest Debt First</vt:lpstr>
      <vt:lpstr>Does it Matter Which Method You Use?</vt:lpstr>
      <vt:lpstr>c. Personal: Exchange Secured Debt</vt:lpstr>
      <vt:lpstr>Home Equity Loans (continued)</vt:lpstr>
      <vt:lpstr>Counseling: Credit Counseling Agencies</vt:lpstr>
      <vt:lpstr>a. Counseling: Non-profit CCAs</vt:lpstr>
      <vt:lpstr>Counseling: Non-profit CCAs (continued)</vt:lpstr>
      <vt:lpstr>b. Counseling: For-profit CCAs</vt:lpstr>
      <vt:lpstr>Counseling: For-profit CCAs (continued)</vt:lpstr>
      <vt:lpstr>Counseling: Warning Signs</vt:lpstr>
      <vt:lpstr>Legal:  Bankruptcy Chapter 7</vt:lpstr>
      <vt:lpstr>Legal: Bankruptcy Chapter 13 (continued) </vt:lpstr>
      <vt:lpstr>Legal: Bankruptcy (continued)</vt:lpstr>
      <vt:lpstr>Bankruptcy (continued)</vt:lpstr>
      <vt:lpstr>Bankruptcy (continued)</vt:lpstr>
      <vt:lpstr>C. Understand and Create you  Consumer Loan and Debt Plan</vt:lpstr>
      <vt:lpstr>Consumer Loans and Debt Plan (continued)</vt:lpstr>
      <vt:lpstr>Consumer Loans and Debt Plan (continued)</vt:lpstr>
      <vt:lpstr>Consumer Loans and Debt Plan (continued)</vt:lpstr>
      <vt:lpstr>Consumer Loans and Debt Plan (continued)</vt:lpstr>
      <vt:lpstr>Consumer Loans and Debt Plan (continued)</vt:lpstr>
      <vt:lpstr>Consumer Loans and Debt Plan (continued)</vt:lpstr>
      <vt:lpstr>Consumer Loans and Debt Plan (continued)</vt:lpstr>
      <vt:lpstr>Consumer Loans and Debt Plan (continued)</vt:lpstr>
      <vt:lpstr>Review of Objectives</vt:lpstr>
      <vt:lpstr>Case Study #1</vt:lpstr>
      <vt:lpstr>Case Study #1 Answers</vt:lpstr>
      <vt:lpstr>Case Study #1 Answers (continued)</vt:lpstr>
      <vt:lpstr>Case Study #1 Answers (continued)</vt:lpstr>
      <vt:lpstr>Case Study #1 Answers (continued)</vt:lpstr>
      <vt:lpstr>Case Study #1 Answers (continued)</vt:lpstr>
      <vt:lpstr>Case Study #1 Answers (continued)</vt:lpstr>
      <vt:lpstr>Case Study #1 Answers (continued)</vt:lpstr>
      <vt:lpstr>Case Study #1 Answers (continued)</vt:lpstr>
      <vt:lpstr>Case Study #1 Answers (continued)</vt:lpstr>
      <vt:lpstr>Case Study #2</vt:lpstr>
      <vt:lpstr>Case Study #2 Answer</vt:lpstr>
      <vt:lpstr>Case Study #3</vt:lpstr>
      <vt:lpstr>Case Study #3 Answer</vt:lpstr>
      <vt:lpstr>Case Study #3 Answer</vt:lpstr>
      <vt:lpstr>Case Study #3 Answer</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Debt and Debt Reduction Strategies</dc:title>
  <dc:subject>Debt and Debt Reduction Strategies</dc:subject>
  <dc:creator>Bryan Sudweeks</dc:creator>
  <cp:lastModifiedBy>Bryan Sudweeks</cp:lastModifiedBy>
  <cp:revision>302</cp:revision>
  <cp:lastPrinted>2020-01-14T19:40:26Z</cp:lastPrinted>
  <dcterms:created xsi:type="dcterms:W3CDTF">1998-03-30T23:37:16Z</dcterms:created>
  <dcterms:modified xsi:type="dcterms:W3CDTF">2020-05-07T17:25:13Z</dcterms:modified>
</cp:coreProperties>
</file>