
<file path=[Content_Types].xml><?xml version="1.0" encoding="utf-8"?>
<Types xmlns="http://schemas.openxmlformats.org/package/2006/content-types">
  <Default Extension="avi" ContentType="video/x-msvideo"/>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notesMasterIdLst>
    <p:notesMasterId r:id="rId83"/>
  </p:notesMasterIdLst>
  <p:handoutMasterIdLst>
    <p:handoutMasterId r:id="rId84"/>
  </p:handoutMasterIdLst>
  <p:sldIdLst>
    <p:sldId id="257" r:id="rId2"/>
    <p:sldId id="258" r:id="rId3"/>
    <p:sldId id="306" r:id="rId4"/>
    <p:sldId id="307" r:id="rId5"/>
    <p:sldId id="772" r:id="rId6"/>
    <p:sldId id="358" r:id="rId7"/>
    <p:sldId id="359" r:id="rId8"/>
    <p:sldId id="360" r:id="rId9"/>
    <p:sldId id="361" r:id="rId10"/>
    <p:sldId id="362" r:id="rId11"/>
    <p:sldId id="344" r:id="rId12"/>
    <p:sldId id="369" r:id="rId13"/>
    <p:sldId id="380" r:id="rId14"/>
    <p:sldId id="383" r:id="rId15"/>
    <p:sldId id="368" r:id="rId16"/>
    <p:sldId id="354" r:id="rId17"/>
    <p:sldId id="355" r:id="rId18"/>
    <p:sldId id="345" r:id="rId19"/>
    <p:sldId id="346" r:id="rId20"/>
    <p:sldId id="347" r:id="rId21"/>
    <p:sldId id="348" r:id="rId22"/>
    <p:sldId id="349" r:id="rId23"/>
    <p:sldId id="350" r:id="rId24"/>
    <p:sldId id="351" r:id="rId25"/>
    <p:sldId id="295" r:id="rId26"/>
    <p:sldId id="296" r:id="rId27"/>
    <p:sldId id="327" r:id="rId28"/>
    <p:sldId id="298" r:id="rId29"/>
    <p:sldId id="299" r:id="rId30"/>
    <p:sldId id="314" r:id="rId31"/>
    <p:sldId id="315" r:id="rId32"/>
    <p:sldId id="776" r:id="rId33"/>
    <p:sldId id="303" r:id="rId34"/>
    <p:sldId id="304" r:id="rId35"/>
    <p:sldId id="313" r:id="rId36"/>
    <p:sldId id="308" r:id="rId37"/>
    <p:sldId id="777" r:id="rId38"/>
    <p:sldId id="778" r:id="rId39"/>
    <p:sldId id="779" r:id="rId40"/>
    <p:sldId id="780" r:id="rId41"/>
    <p:sldId id="781" r:id="rId42"/>
    <p:sldId id="782" r:id="rId43"/>
    <p:sldId id="783" r:id="rId44"/>
    <p:sldId id="784" r:id="rId45"/>
    <p:sldId id="792" r:id="rId46"/>
    <p:sldId id="785" r:id="rId47"/>
    <p:sldId id="786" r:id="rId48"/>
    <p:sldId id="787" r:id="rId49"/>
    <p:sldId id="788" r:id="rId50"/>
    <p:sldId id="789" r:id="rId51"/>
    <p:sldId id="790" r:id="rId52"/>
    <p:sldId id="791" r:id="rId53"/>
    <p:sldId id="267" r:id="rId54"/>
    <p:sldId id="268" r:id="rId55"/>
    <p:sldId id="366" r:id="rId56"/>
    <p:sldId id="269" r:id="rId57"/>
    <p:sldId id="270" r:id="rId58"/>
    <p:sldId id="290" r:id="rId59"/>
    <p:sldId id="291" r:id="rId60"/>
    <p:sldId id="271" r:id="rId61"/>
    <p:sldId id="292" r:id="rId62"/>
    <p:sldId id="293" r:id="rId63"/>
    <p:sldId id="272" r:id="rId64"/>
    <p:sldId id="310" r:id="rId65"/>
    <p:sldId id="311" r:id="rId66"/>
    <p:sldId id="329" r:id="rId67"/>
    <p:sldId id="320" r:id="rId68"/>
    <p:sldId id="341" r:id="rId69"/>
    <p:sldId id="324" r:id="rId70"/>
    <p:sldId id="323" r:id="rId71"/>
    <p:sldId id="338" r:id="rId72"/>
    <p:sldId id="793" r:id="rId73"/>
    <p:sldId id="332" r:id="rId74"/>
    <p:sldId id="342" r:id="rId75"/>
    <p:sldId id="318" r:id="rId76"/>
    <p:sldId id="317" r:id="rId77"/>
    <p:sldId id="367" r:id="rId78"/>
    <p:sldId id="322" r:id="rId79"/>
    <p:sldId id="325" r:id="rId80"/>
    <p:sldId id="339" r:id="rId81"/>
    <p:sldId id="340" r:id="rId82"/>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00"/>
    <a:srgbClr val="000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90667" autoAdjust="0"/>
  </p:normalViewPr>
  <p:slideViewPr>
    <p:cSldViewPr>
      <p:cViewPr varScale="1">
        <p:scale>
          <a:sx n="58" d="100"/>
          <a:sy n="58" d="100"/>
        </p:scale>
        <p:origin x="84" y="894"/>
      </p:cViewPr>
      <p:guideLst>
        <p:guide orient="horz" pos="2160"/>
        <p:guide pos="2880"/>
      </p:guideLst>
    </p:cSldViewPr>
  </p:slideViewPr>
  <p:outlineViewPr>
    <p:cViewPr>
      <p:scale>
        <a:sx n="33" d="100"/>
        <a:sy n="33" d="100"/>
      </p:scale>
      <p:origin x="0" y="10932"/>
    </p:cViewPr>
  </p:outlineViewPr>
  <p:notesTextViewPr>
    <p:cViewPr>
      <p:scale>
        <a:sx n="3" d="2"/>
        <a:sy n="3" d="2"/>
      </p:scale>
      <p:origin x="0" y="0"/>
    </p:cViewPr>
  </p:notesTextViewPr>
  <p:sorterViewPr>
    <p:cViewPr>
      <p:scale>
        <a:sx n="66" d="100"/>
        <a:sy n="66" d="100"/>
      </p:scale>
      <p:origin x="0" y="0"/>
    </p:cViewPr>
  </p:sorterViewPr>
  <p:notesViewPr>
    <p:cSldViewPr>
      <p:cViewPr>
        <p:scale>
          <a:sx n="90" d="100"/>
          <a:sy n="90" d="100"/>
        </p:scale>
        <p:origin x="1104" y="66"/>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1" name="Rectangle 3"/>
          <p:cNvSpPr>
            <a:spLocks noGrp="1" noChangeArrowheads="1"/>
          </p:cNvSpPr>
          <p:nvPr>
            <p:ph type="dt" sz="quarter" idx="1"/>
          </p:nvPr>
        </p:nvSpPr>
        <p:spPr bwMode="auto">
          <a:xfrm>
            <a:off x="762000" y="233363"/>
            <a:ext cx="5486400" cy="463550"/>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lvl1pPr algn="r" eaLnBrk="1" hangingPunct="1">
              <a:defRPr sz="1200"/>
            </a:lvl1pPr>
          </a:lstStyle>
          <a:p>
            <a:pPr>
              <a:defRPr/>
            </a:pPr>
            <a:r>
              <a:rPr lang="en-US" dirty="0"/>
              <a:t>Measuring Your Financial Health and Saving, Income and Expense Planning</a:t>
            </a:r>
          </a:p>
          <a:p>
            <a:pPr algn="ctr">
              <a:defRPr/>
            </a:pPr>
            <a:r>
              <a:rPr lang="en-US" dirty="0"/>
              <a:t>Personal Finance: Another Perspective</a:t>
            </a:r>
          </a:p>
          <a:p>
            <a:pPr>
              <a:defRPr/>
            </a:pPr>
            <a:endParaRPr lang="en-US" dirty="0"/>
          </a:p>
        </p:txBody>
      </p:sp>
      <p:sp>
        <p:nvSpPr>
          <p:cNvPr id="68613" name="Rectangle 5"/>
          <p:cNvSpPr>
            <a:spLocks noGrp="1" noChangeArrowheads="1"/>
          </p:cNvSpPr>
          <p:nvPr>
            <p:ph type="sldNum" sz="quarter" idx="3"/>
          </p:nvPr>
        </p:nvSpPr>
        <p:spPr bwMode="auto">
          <a:xfrm>
            <a:off x="1985963" y="8599488"/>
            <a:ext cx="3038475" cy="463550"/>
          </a:xfrm>
          <a:prstGeom prst="rect">
            <a:avLst/>
          </a:prstGeom>
          <a:noFill/>
          <a:ln w="9525">
            <a:noFill/>
            <a:miter lim="800000"/>
            <a:headEnd/>
            <a:tailEnd/>
          </a:ln>
          <a:effectLst/>
        </p:spPr>
        <p:txBody>
          <a:bodyPr vert="horz" wrap="square" lIns="93333" tIns="46666" rIns="93333" bIns="46666" numCol="1" anchor="b" anchorCtr="0" compatLnSpc="1">
            <a:prstTxWarp prst="textNoShape">
              <a:avLst/>
            </a:prstTxWarp>
          </a:bodyPr>
          <a:lstStyle>
            <a:lvl1pPr algn="ctr" eaLnBrk="1" hangingPunct="1">
              <a:defRPr sz="1200"/>
            </a:lvl1pPr>
          </a:lstStyle>
          <a:p>
            <a:pPr>
              <a:defRPr/>
            </a:pPr>
            <a:fld id="{97CA52FC-440C-4CD1-B286-C57B17ABD3EA}" type="slidenum">
              <a:rPr lang="en-US" altLang="en-US"/>
              <a:pPr>
                <a:defRPr/>
              </a:pPr>
              <a:t>‹#›</a:t>
            </a:fld>
            <a:endParaRPr lang="en-US" altLang="en-US"/>
          </a:p>
        </p:txBody>
      </p:sp>
    </p:spTree>
    <p:extLst>
      <p:ext uri="{BB962C8B-B14F-4D97-AF65-F5344CB8AC3E}">
        <p14:creationId xmlns:p14="http://schemas.microsoft.com/office/powerpoint/2010/main" val="1963867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lvl1pPr algn="l" eaLnBrk="1" hangingPunct="1">
              <a:defRPr sz="1200"/>
            </a:lvl1pPr>
          </a:lstStyle>
          <a:p>
            <a:pPr>
              <a:defRPr/>
            </a:pPr>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lvl1pPr algn="r" eaLnBrk="1" hangingPunct="1">
              <a:defRPr sz="1200"/>
            </a:lvl1pPr>
          </a:lstStyle>
          <a:p>
            <a:pPr>
              <a:defRPr/>
            </a:pPr>
            <a:endParaRPr lang="en-US"/>
          </a:p>
        </p:txBody>
      </p:sp>
      <p:sp>
        <p:nvSpPr>
          <p:cNvPr id="5124"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333" tIns="46666" rIns="93333" bIns="46666" numCol="1" anchor="b" anchorCtr="0" compatLnSpc="1">
            <a:prstTxWarp prst="textNoShape">
              <a:avLst/>
            </a:prstTxWarp>
          </a:bodyPr>
          <a:lstStyle>
            <a:lvl1pPr algn="l" eaLnBrk="1" hangingPunct="1">
              <a:defRPr sz="1200"/>
            </a:lvl1pPr>
          </a:lstStyle>
          <a:p>
            <a:pPr>
              <a:defRPr/>
            </a:pPr>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333" tIns="46666" rIns="93333" bIns="46666" numCol="1" anchor="b" anchorCtr="0" compatLnSpc="1">
            <a:prstTxWarp prst="textNoShape">
              <a:avLst/>
            </a:prstTxWarp>
          </a:bodyPr>
          <a:lstStyle>
            <a:lvl1pPr algn="r" eaLnBrk="1" hangingPunct="1">
              <a:defRPr sz="1200"/>
            </a:lvl1pPr>
          </a:lstStyle>
          <a:p>
            <a:pPr>
              <a:defRPr/>
            </a:pPr>
            <a:fld id="{EB8F4F5E-0855-42A1-B3BF-3CEC9A933028}" type="slidenum">
              <a:rPr lang="en-US" altLang="en-US"/>
              <a:pPr>
                <a:defRPr/>
              </a:pPr>
              <a:t>‹#›</a:t>
            </a:fld>
            <a:endParaRPr lang="en-US" altLang="en-US"/>
          </a:p>
        </p:txBody>
      </p:sp>
    </p:spTree>
    <p:extLst>
      <p:ext uri="{BB962C8B-B14F-4D97-AF65-F5344CB8AC3E}">
        <p14:creationId xmlns:p14="http://schemas.microsoft.com/office/powerpoint/2010/main" val="2827180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D81EA8E-3080-4957-9CCE-A27376B33917}" type="slidenum">
              <a:rPr lang="en-US" altLang="en-US" smtClean="0"/>
              <a:pPr>
                <a:spcBef>
                  <a:spcPct val="0"/>
                </a:spcBef>
              </a:pPr>
              <a:t>1</a:t>
            </a:fld>
            <a:endParaRPr lang="en-US" altLang="en-US"/>
          </a:p>
        </p:txBody>
      </p:sp>
      <p:sp>
        <p:nvSpPr>
          <p:cNvPr id="8195" name="Rectangle 2"/>
          <p:cNvSpPr>
            <a:spLocks noGrp="1" noRot="1" noChangeAspect="1" noChangeArrowheads="1" noTextEdit="1"/>
          </p:cNvSpPr>
          <p:nvPr>
            <p:ph type="sldImg"/>
          </p:nvPr>
        </p:nvSpPr>
        <p:spPr>
          <a:xfrm>
            <a:off x="1190625" y="704850"/>
            <a:ext cx="4629150" cy="3471863"/>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429E4A3-7254-4A66-9DD6-5B7CE6D29A1F}" type="slidenum">
              <a:rPr lang="en-US" altLang="en-US" smtClean="0"/>
              <a:pPr>
                <a:spcBef>
                  <a:spcPct val="0"/>
                </a:spcBef>
              </a:pPr>
              <a:t>33</a:t>
            </a:fld>
            <a:endParaRPr lang="en-US" altLang="en-US"/>
          </a:p>
        </p:txBody>
      </p:sp>
      <p:sp>
        <p:nvSpPr>
          <p:cNvPr id="41987" name="Rectangle 2"/>
          <p:cNvSpPr>
            <a:spLocks noGrp="1" noRot="1" noChangeAspect="1" noChangeArrowheads="1" noTextEdit="1"/>
          </p:cNvSpPr>
          <p:nvPr>
            <p:ph type="sldImg"/>
          </p:nvPr>
        </p:nvSpPr>
        <p:spPr>
          <a:xfrm>
            <a:off x="1190625" y="704850"/>
            <a:ext cx="4629150" cy="3471863"/>
          </a:xfrm>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4DFA0A4-69F0-407A-B469-5EBFA779D103}" type="slidenum">
              <a:rPr lang="en-US" altLang="en-US" smtClean="0"/>
              <a:pPr>
                <a:spcBef>
                  <a:spcPct val="0"/>
                </a:spcBef>
              </a:pPr>
              <a:t>34</a:t>
            </a:fld>
            <a:endParaRPr lang="en-US" alt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66FFFF"/>
              </a:buClr>
            </a:pPr>
            <a:r>
              <a:rPr lang="en-US" altLang="en-US"/>
              <a:t>Compare your budget to actual</a:t>
            </a:r>
          </a:p>
          <a:p>
            <a:pPr lvl="1" eaLnBrk="1" hangingPunct="1"/>
            <a:r>
              <a:rPr lang="en-US" altLang="en-US"/>
              <a:t>Adjust the plan or your expenses as necessary to maintain the plan</a:t>
            </a:r>
          </a:p>
          <a:p>
            <a:pPr lvl="2" eaLnBrk="1" hangingPunct="1"/>
            <a:r>
              <a:rPr lang="en-US" altLang="en-US"/>
              <a:t>Don’t reduce payments to the Lord or yourself</a:t>
            </a:r>
          </a:p>
          <a:p>
            <a:pPr eaLnBrk="1" hangingPunct="1">
              <a:buClr>
                <a:srgbClr val="66FFFF"/>
              </a:buClr>
            </a:pPr>
            <a:r>
              <a:rPr lang="en-US" altLang="en-US" sz="1000"/>
              <a:t>If all else fails, this system will work!</a:t>
            </a:r>
          </a:p>
          <a:p>
            <a:pPr lvl="1" eaLnBrk="1" hangingPunct="1"/>
            <a:r>
              <a:rPr lang="en-US" altLang="en-US"/>
              <a:t>The Envelope System:</a:t>
            </a:r>
          </a:p>
          <a:p>
            <a:pPr lvl="2" eaLnBrk="1" hangingPunct="1"/>
            <a:r>
              <a:rPr lang="en-US" altLang="en-US"/>
              <a:t>Put money for each expense in an envelope, and when the money is gone, its gone</a:t>
            </a:r>
          </a:p>
          <a:p>
            <a:pPr lvl="3" eaLnBrk="1" hangingPunct="1"/>
            <a:r>
              <a:rPr lang="en-US" altLang="en-US"/>
              <a:t>It forces you to make it work (no cheating)</a:t>
            </a:r>
          </a:p>
          <a:p>
            <a:pPr eaLnBrk="1" hangingPunct="1"/>
            <a:r>
              <a:rPr lang="en-US" altLang="en-US"/>
              <a:t>	The 60% solution</a:t>
            </a:r>
          </a:p>
          <a:p>
            <a:pPr eaLnBrk="1" hangingPunct="1"/>
            <a:r>
              <a:rPr lang="en-US" altLang="en-US"/>
              <a:t>		Live on 60% of your income.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35</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37</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125310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38</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883011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39</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053049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40</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745333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41</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817298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42</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4108194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A4A304F-3C63-4B42-9527-5F160B58EA9C}" type="slidenum">
              <a:rPr lang="en-US" altLang="en-US" smtClean="0"/>
              <a:pPr>
                <a:spcBef>
                  <a:spcPct val="0"/>
                </a:spcBef>
              </a:pPr>
              <a:t>43</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736687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63A0DD9-BAB0-49F4-BBBE-B86CB16B8D1F}" type="slidenum">
              <a:rPr lang="en-US" altLang="en-US" smtClean="0"/>
              <a:pPr>
                <a:spcBef>
                  <a:spcPct val="0"/>
                </a:spcBef>
              </a:pPr>
              <a:t>2</a:t>
            </a:fld>
            <a:endParaRPr lang="en-US" altLang="en-US"/>
          </a:p>
        </p:txBody>
      </p:sp>
      <p:sp>
        <p:nvSpPr>
          <p:cNvPr id="10243" name="Rectangle 2"/>
          <p:cNvSpPr>
            <a:spLocks noGrp="1" noRot="1" noChangeAspect="1" noChangeArrowheads="1" noTextEdit="1"/>
          </p:cNvSpPr>
          <p:nvPr>
            <p:ph type="sldImg"/>
          </p:nvPr>
        </p:nvSpPr>
        <p:spPr>
          <a:xfrm>
            <a:off x="1190625" y="704850"/>
            <a:ext cx="4629150" cy="3471863"/>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BC85810-75A1-49CD-BD30-C2BF74A7D40F}" type="slidenum">
              <a:rPr lang="en-US" altLang="en-US" smtClean="0"/>
              <a:pPr>
                <a:spcBef>
                  <a:spcPct val="0"/>
                </a:spcBef>
              </a:pPr>
              <a:t>46</a:t>
            </a:fld>
            <a:endParaRPr lang="en-US" altLang="en-US"/>
          </a:p>
        </p:txBody>
      </p:sp>
      <p:sp>
        <p:nvSpPr>
          <p:cNvPr id="49155" name="Rectangle 2"/>
          <p:cNvSpPr>
            <a:spLocks noGrp="1" noRot="1" noChangeAspect="1" noChangeArrowheads="1" noTextEdit="1"/>
          </p:cNvSpPr>
          <p:nvPr>
            <p:ph type="sldImg"/>
          </p:nvPr>
        </p:nvSpPr>
        <p:spPr>
          <a:xfrm>
            <a:off x="1190625" y="704850"/>
            <a:ext cx="4629150" cy="3471863"/>
          </a:xfrm>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6640262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B260018-67E7-4B5C-8AB1-B1DE79C9924B}" type="slidenum">
              <a:rPr lang="en-US" altLang="en-US" smtClean="0"/>
              <a:pPr>
                <a:spcBef>
                  <a:spcPct val="0"/>
                </a:spcBef>
              </a:pPr>
              <a:t>47</a:t>
            </a:fld>
            <a:endParaRPr lang="en-US" altLang="en-US"/>
          </a:p>
        </p:txBody>
      </p:sp>
      <p:sp>
        <p:nvSpPr>
          <p:cNvPr id="51203" name="Rectangle 2"/>
          <p:cNvSpPr>
            <a:spLocks noGrp="1" noRot="1" noChangeAspect="1" noChangeArrowheads="1" noTextEdit="1"/>
          </p:cNvSpPr>
          <p:nvPr>
            <p:ph type="sldImg"/>
          </p:nvPr>
        </p:nvSpPr>
        <p:spPr>
          <a:xfrm>
            <a:off x="1190625" y="704850"/>
            <a:ext cx="4629150" cy="3471863"/>
          </a:xfrm>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7870130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92FA8E-DD2A-4062-9509-C88132BCDF8C}" type="slidenum">
              <a:rPr lang="en-US" altLang="en-US" smtClean="0"/>
              <a:pPr>
                <a:spcBef>
                  <a:spcPct val="0"/>
                </a:spcBef>
              </a:pPr>
              <a:t>48</a:t>
            </a:fld>
            <a:endParaRPr lang="en-US" altLang="en-US"/>
          </a:p>
        </p:txBody>
      </p:sp>
      <p:sp>
        <p:nvSpPr>
          <p:cNvPr id="57347" name="Rectangle 2"/>
          <p:cNvSpPr>
            <a:spLocks noGrp="1" noRot="1" noChangeAspect="1" noChangeArrowheads="1" noTextEdit="1"/>
          </p:cNvSpPr>
          <p:nvPr>
            <p:ph type="sldImg"/>
          </p:nvPr>
        </p:nvSpPr>
        <p:spPr>
          <a:xfrm>
            <a:off x="1190625" y="704850"/>
            <a:ext cx="4629150" cy="3471863"/>
          </a:xfrm>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87857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310CF22-0F2B-4F67-A996-EC61ED116B02}" type="slidenum">
              <a:rPr lang="en-US" altLang="en-US" smtClean="0"/>
              <a:pPr>
                <a:spcBef>
                  <a:spcPct val="0"/>
                </a:spcBef>
              </a:pPr>
              <a:t>49</a:t>
            </a:fld>
            <a:endParaRPr lang="en-US" alt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1381267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647478-D100-452E-93A0-DC90EA553A7E}" type="slidenum">
              <a:rPr lang="en-US" altLang="en-US" smtClean="0"/>
              <a:pPr>
                <a:spcBef>
                  <a:spcPct val="0"/>
                </a:spcBef>
              </a:pPr>
              <a:t>50</a:t>
            </a:fld>
            <a:endParaRPr lang="en-US" altLang="en-US"/>
          </a:p>
        </p:txBody>
      </p:sp>
      <p:sp>
        <p:nvSpPr>
          <p:cNvPr id="67587" name="Rectangle 2"/>
          <p:cNvSpPr>
            <a:spLocks noGrp="1" noRot="1" noChangeAspect="1" noChangeArrowheads="1" noTextEdit="1"/>
          </p:cNvSpPr>
          <p:nvPr>
            <p:ph type="sldImg"/>
          </p:nvPr>
        </p:nvSpPr>
        <p:spPr>
          <a:xfrm>
            <a:off x="1190625" y="704850"/>
            <a:ext cx="4629150" cy="3471863"/>
          </a:xfrm>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032735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1ACEEE6-6343-4D86-93D3-106044E9F6D3}" type="slidenum">
              <a:rPr lang="en-US" altLang="en-US" smtClean="0"/>
              <a:pPr>
                <a:spcBef>
                  <a:spcPct val="0"/>
                </a:spcBef>
              </a:pPr>
              <a:t>51</a:t>
            </a:fld>
            <a:endParaRPr lang="en-US" alt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8054753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85CAEA5-C116-4922-B4F4-40CD491F75BC}" type="slidenum">
              <a:rPr lang="en-US" altLang="en-US" smtClean="0"/>
              <a:pPr>
                <a:spcBef>
                  <a:spcPct val="0"/>
                </a:spcBef>
              </a:pPr>
              <a:t>53</a:t>
            </a:fld>
            <a:endParaRPr lang="en-US" altLang="en-US"/>
          </a:p>
        </p:txBody>
      </p:sp>
      <p:sp>
        <p:nvSpPr>
          <p:cNvPr id="76803" name="Rectangle 2"/>
          <p:cNvSpPr>
            <a:spLocks noGrp="1" noRot="1" noChangeAspect="1" noChangeArrowheads="1" noTextEdit="1"/>
          </p:cNvSpPr>
          <p:nvPr>
            <p:ph type="sldImg"/>
          </p:nvPr>
        </p:nvSpPr>
        <p:spPr>
          <a:xfrm>
            <a:off x="1190625" y="704850"/>
            <a:ext cx="4629150" cy="3471863"/>
          </a:xfrm>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a:t>What is a Personal Income Statement ?</a:t>
            </a:r>
          </a:p>
          <a:p>
            <a:pPr lvl="1" eaLnBrk="1" hangingPunct="1"/>
            <a:endParaRPr lang="en-US" altLang="en-US"/>
          </a:p>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9854AE9-4B0F-4D7E-847C-D19FFBE12D55}" type="slidenum">
              <a:rPr lang="en-US" altLang="en-US" smtClean="0"/>
              <a:pPr>
                <a:spcBef>
                  <a:spcPct val="0"/>
                </a:spcBef>
              </a:pPr>
              <a:t>54</a:t>
            </a:fld>
            <a:endParaRPr lang="en-US" alt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A35F00C-6C1E-4915-BD88-3659F3FC12AB}" type="slidenum">
              <a:rPr lang="en-US" altLang="en-US" smtClean="0"/>
              <a:pPr>
                <a:spcBef>
                  <a:spcPct val="0"/>
                </a:spcBef>
              </a:pPr>
              <a:t>55</a:t>
            </a:fld>
            <a:endParaRPr lang="en-US" altLang="en-US"/>
          </a:p>
        </p:txBody>
      </p:sp>
      <p:sp>
        <p:nvSpPr>
          <p:cNvPr id="82947" name="Rectangle 2"/>
          <p:cNvSpPr>
            <a:spLocks noGrp="1" noRot="1" noChangeAspect="1" noChangeArrowheads="1" noTextEdit="1"/>
          </p:cNvSpPr>
          <p:nvPr>
            <p:ph type="sldImg"/>
          </p:nvPr>
        </p:nvSpPr>
        <p:spPr>
          <a:xfrm>
            <a:off x="1190625" y="704850"/>
            <a:ext cx="4629150" cy="3471863"/>
          </a:xfrm>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14913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A35F00C-6C1E-4915-BD88-3659F3FC12AB}" type="slidenum">
              <a:rPr lang="en-US" altLang="en-US" smtClean="0"/>
              <a:pPr>
                <a:spcBef>
                  <a:spcPct val="0"/>
                </a:spcBef>
              </a:pPr>
              <a:t>56</a:t>
            </a:fld>
            <a:endParaRPr lang="en-US" altLang="en-US"/>
          </a:p>
        </p:txBody>
      </p:sp>
      <p:sp>
        <p:nvSpPr>
          <p:cNvPr id="82947" name="Rectangle 2"/>
          <p:cNvSpPr>
            <a:spLocks noGrp="1" noRot="1" noChangeAspect="1" noChangeArrowheads="1" noTextEdit="1"/>
          </p:cNvSpPr>
          <p:nvPr>
            <p:ph type="sldImg"/>
          </p:nvPr>
        </p:nvSpPr>
        <p:spPr>
          <a:xfrm>
            <a:off x="1190625" y="704850"/>
            <a:ext cx="4629150" cy="3471863"/>
          </a:xfrm>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8F4F5E-0855-42A1-B3BF-3CEC9A933028}" type="slidenum">
              <a:rPr lang="en-US" altLang="en-US" smtClean="0"/>
              <a:pPr>
                <a:defRPr/>
              </a:pPr>
              <a:t>4</a:t>
            </a:fld>
            <a:endParaRPr lang="en-US" altLang="en-US"/>
          </a:p>
        </p:txBody>
      </p:sp>
    </p:spTree>
    <p:extLst>
      <p:ext uri="{BB962C8B-B14F-4D97-AF65-F5344CB8AC3E}">
        <p14:creationId xmlns:p14="http://schemas.microsoft.com/office/powerpoint/2010/main" val="6888003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4071830-0702-4715-B739-01578D6933DE}" type="slidenum">
              <a:rPr lang="en-US" altLang="en-US" smtClean="0"/>
              <a:pPr>
                <a:spcBef>
                  <a:spcPct val="0"/>
                </a:spcBef>
              </a:pPr>
              <a:t>57</a:t>
            </a:fld>
            <a:endParaRPr lang="en-US" altLang="en-US"/>
          </a:p>
        </p:txBody>
      </p:sp>
      <p:sp>
        <p:nvSpPr>
          <p:cNvPr id="84995" name="Rectangle 2"/>
          <p:cNvSpPr>
            <a:spLocks noGrp="1" noRot="1" noChangeAspect="1" noChangeArrowheads="1" noTextEdit="1"/>
          </p:cNvSpPr>
          <p:nvPr>
            <p:ph type="sldImg"/>
          </p:nvPr>
        </p:nvSpPr>
        <p:spPr>
          <a:xfrm>
            <a:off x="1190625" y="704850"/>
            <a:ext cx="4629150" cy="3471863"/>
          </a:xfrm>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D6D8BF0-9B1D-47E6-A890-CA4E9C2EEF0F}" type="slidenum">
              <a:rPr lang="en-US" altLang="en-US" smtClean="0"/>
              <a:pPr>
                <a:spcBef>
                  <a:spcPct val="0"/>
                </a:spcBef>
              </a:pPr>
              <a:t>58</a:t>
            </a:fld>
            <a:endParaRPr lang="en-US" alt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1F2EA58-5E77-479B-A79A-BCFF88F16E2E}" type="slidenum">
              <a:rPr lang="en-US" altLang="en-US" smtClean="0"/>
              <a:pPr>
                <a:spcBef>
                  <a:spcPct val="0"/>
                </a:spcBef>
              </a:pPr>
              <a:t>60</a:t>
            </a:fld>
            <a:endParaRPr lang="en-US" altLang="en-US"/>
          </a:p>
        </p:txBody>
      </p:sp>
      <p:sp>
        <p:nvSpPr>
          <p:cNvPr id="90115" name="Rectangle 2"/>
          <p:cNvSpPr>
            <a:spLocks noGrp="1" noRot="1" noChangeAspect="1" noChangeArrowheads="1" noTextEdit="1"/>
          </p:cNvSpPr>
          <p:nvPr>
            <p:ph type="sldImg"/>
          </p:nvPr>
        </p:nvSpPr>
        <p:spPr>
          <a:xfrm>
            <a:off x="1190625" y="704850"/>
            <a:ext cx="4629150" cy="3471863"/>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6F0A440-94C2-4424-AF0A-D5756B221039}" type="slidenum">
              <a:rPr lang="en-US" altLang="en-US" smtClean="0"/>
              <a:pPr>
                <a:spcBef>
                  <a:spcPct val="0"/>
                </a:spcBef>
              </a:pPr>
              <a:t>63</a:t>
            </a:fld>
            <a:endParaRPr lang="en-US" altLang="en-US"/>
          </a:p>
        </p:txBody>
      </p:sp>
      <p:sp>
        <p:nvSpPr>
          <p:cNvPr id="94211" name="Rectangle 2"/>
          <p:cNvSpPr>
            <a:spLocks noGrp="1" noRot="1" noChangeAspect="1" noChangeArrowheads="1" noTextEdit="1"/>
          </p:cNvSpPr>
          <p:nvPr>
            <p:ph type="sldImg"/>
          </p:nvPr>
        </p:nvSpPr>
        <p:spPr>
          <a:xfrm>
            <a:off x="1190625" y="704850"/>
            <a:ext cx="4629150" cy="3471863"/>
          </a:xfrm>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F8EA532-67FA-4679-A114-BE7E89DFF622}" type="slidenum">
              <a:rPr lang="en-US" altLang="en-US" smtClean="0"/>
              <a:pPr>
                <a:spcBef>
                  <a:spcPct val="0"/>
                </a:spcBef>
              </a:pPr>
              <a:t>66</a:t>
            </a:fld>
            <a:endParaRPr lang="en-US" altLang="en-US"/>
          </a:p>
        </p:txBody>
      </p:sp>
      <p:sp>
        <p:nvSpPr>
          <p:cNvPr id="100355" name="Rectangle 2"/>
          <p:cNvSpPr>
            <a:spLocks noGrp="1" noRot="1" noChangeAspect="1" noChangeArrowheads="1" noTextEdit="1"/>
          </p:cNvSpPr>
          <p:nvPr>
            <p:ph type="sldImg"/>
          </p:nvPr>
        </p:nvSpPr>
        <p:spPr>
          <a:xfrm>
            <a:off x="1190625" y="704850"/>
            <a:ext cx="4629150" cy="3471863"/>
          </a:xfrm>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75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35E6298-E79F-4124-B494-00F83CC5EAD9}" type="slidenum">
              <a:rPr lang="en-US" altLang="en-US" sz="1200" smtClean="0"/>
              <a:pPr/>
              <a:t>71</a:t>
            </a:fld>
            <a:endParaRPr lang="en-US" alt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75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35E6298-E79F-4124-B494-00F83CC5EAD9}" type="slidenum">
              <a:rPr lang="en-US" altLang="en-US" sz="1200" smtClean="0"/>
              <a:pPr/>
              <a:t>72</a:t>
            </a:fld>
            <a:endParaRPr lang="en-US" altLang="en-US" sz="1200"/>
          </a:p>
        </p:txBody>
      </p:sp>
    </p:spTree>
    <p:extLst>
      <p:ext uri="{BB962C8B-B14F-4D97-AF65-F5344CB8AC3E}">
        <p14:creationId xmlns:p14="http://schemas.microsoft.com/office/powerpoint/2010/main" val="2568692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B05365F-9354-49CB-AC95-A405B9156F0B}" type="slidenum">
              <a:rPr lang="en-US" altLang="en-US" smtClean="0"/>
              <a:pPr>
                <a:spcBef>
                  <a:spcPct val="0"/>
                </a:spcBef>
              </a:pPr>
              <a:t>25</a:t>
            </a:fld>
            <a:endParaRPr lang="en-US" altLang="en-US"/>
          </a:p>
        </p:txBody>
      </p:sp>
      <p:sp>
        <p:nvSpPr>
          <p:cNvPr id="22531" name="Rectangle 2"/>
          <p:cNvSpPr>
            <a:spLocks noGrp="1" noRot="1" noChangeAspect="1" noChangeArrowheads="1" noTextEdit="1"/>
          </p:cNvSpPr>
          <p:nvPr>
            <p:ph type="sldImg"/>
          </p:nvPr>
        </p:nvSpPr>
        <p:spPr>
          <a:xfrm>
            <a:off x="1190625" y="704850"/>
            <a:ext cx="4629150" cy="3471863"/>
          </a:xfrm>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F8798F0-6A18-4ACE-9DF9-B937F5C9A14D}" type="slidenum">
              <a:rPr lang="en-US" altLang="en-US" smtClean="0"/>
              <a:pPr>
                <a:spcBef>
                  <a:spcPct val="0"/>
                </a:spcBef>
              </a:pPr>
              <a:t>26</a:t>
            </a:fld>
            <a:endParaRPr lang="en-US" alt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66FFFF"/>
              </a:buClr>
            </a:pPr>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E6B5CAB-EC8E-4C66-ACD5-C1BD5EDD14A5}" type="slidenum">
              <a:rPr lang="en-US" altLang="en-US" smtClean="0"/>
              <a:pPr>
                <a:spcBef>
                  <a:spcPct val="0"/>
                </a:spcBef>
              </a:pPr>
              <a:t>27</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95B9293-1D40-4087-BD91-986D3953AF1F}" type="slidenum">
              <a:rPr lang="en-US" altLang="en-US" smtClean="0"/>
              <a:pPr>
                <a:spcBef>
                  <a:spcPct val="0"/>
                </a:spcBef>
              </a:pPr>
              <a:t>28</a:t>
            </a:fld>
            <a:endParaRPr lang="en-US" altLang="en-US"/>
          </a:p>
        </p:txBody>
      </p:sp>
      <p:sp>
        <p:nvSpPr>
          <p:cNvPr id="29699" name="Rectangle 2"/>
          <p:cNvSpPr>
            <a:spLocks noGrp="1" noRot="1" noChangeAspect="1" noChangeArrowheads="1" noTextEdit="1"/>
          </p:cNvSpPr>
          <p:nvPr>
            <p:ph type="sldImg"/>
          </p:nvPr>
        </p:nvSpPr>
        <p:spPr>
          <a:xfrm>
            <a:off x="1190625" y="704850"/>
            <a:ext cx="4629150" cy="3471863"/>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3EA83BB-982E-4664-950D-FD532BF4C5B3}" type="slidenum">
              <a:rPr lang="en-US" altLang="en-US" smtClean="0"/>
              <a:pPr>
                <a:spcBef>
                  <a:spcPct val="0"/>
                </a:spcBef>
              </a:pPr>
              <a:t>29</a:t>
            </a:fld>
            <a:endParaRPr lang="en-US" altLang="en-US"/>
          </a:p>
        </p:txBody>
      </p:sp>
      <p:sp>
        <p:nvSpPr>
          <p:cNvPr id="31747" name="Rectangle 2"/>
          <p:cNvSpPr>
            <a:spLocks noGrp="1" noRot="1" noChangeAspect="1" noChangeArrowheads="1" noTextEdit="1"/>
          </p:cNvSpPr>
          <p:nvPr>
            <p:ph type="sldImg"/>
          </p:nvPr>
        </p:nvSpPr>
        <p:spPr>
          <a:xfrm>
            <a:off x="1190625" y="704850"/>
            <a:ext cx="4629150" cy="3471863"/>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5A72203-E886-49E4-B4B0-F4CF22378904}" type="slidenum">
              <a:rPr lang="en-US" altLang="en-US" smtClean="0"/>
              <a:pPr>
                <a:spcBef>
                  <a:spcPct val="0"/>
                </a:spcBef>
              </a:pPr>
              <a:t>32</a:t>
            </a:fld>
            <a:endParaRPr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He is saying to pay yourself a predetermined amount.  I recommend 20%, but whatever you choose, pay yourself.</a:t>
            </a:r>
          </a:p>
        </p:txBody>
      </p:sp>
    </p:spTree>
    <p:extLst>
      <p:ext uri="{BB962C8B-B14F-4D97-AF65-F5344CB8AC3E}">
        <p14:creationId xmlns:p14="http://schemas.microsoft.com/office/powerpoint/2010/main" val="33074695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1C529EE7-33C9-427D-8726-FD289DB92EB7}"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229600" y="6172200"/>
            <a:ext cx="571500" cy="307975"/>
          </a:xfrm>
          <a:prstGeom prst="rect">
            <a:avLst/>
          </a:prstGeom>
          <a:noFill/>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69E463AB-E54B-4A7E-A739-F7B2C300DE59}"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3" name="Rectangle 7"/>
          <p:cNvSpPr>
            <a:spLocks noChangeArrowheads="1"/>
          </p:cNvSpPr>
          <p:nvPr userDrawn="1"/>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1112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503A00D0-AE96-4CF4-A81D-DF56E39D47E8}"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9" name="Rectangle 7"/>
          <p:cNvSpPr>
            <a:spLocks noChangeArrowheads="1"/>
          </p:cNvSpPr>
          <p:nvPr userDrawn="1"/>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257240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userDrawn="1">
  <p:cSld name="Title, Text,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userDrawn="1"/>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TextBox 5"/>
          <p:cNvSpPr txBox="1">
            <a:spLocks noChangeArrowheads="1"/>
          </p:cNvSpPr>
          <p:nvPr userDrawn="1"/>
        </p:nvSpPr>
        <p:spPr bwMode="auto">
          <a:xfrm>
            <a:off x="8229600" y="6248400"/>
            <a:ext cx="60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58F1789C-2366-4E4D-AEE0-E9BF63AD6D04}" type="slidenum">
              <a:rPr lang="en-US" altLang="en-US" sz="1400" smtClean="0">
                <a:solidFill>
                  <a:schemeClr val="bg1"/>
                </a:solidFill>
              </a:rPr>
              <a:pPr algn="ctr" eaLnBrk="1" hangingPunct="1">
                <a:defRPr/>
              </a:pPr>
              <a:t>‹#›</a:t>
            </a:fld>
            <a:endParaRPr lang="en-US" altLang="en-US">
              <a:solidFill>
                <a:schemeClr val="bg1"/>
              </a:solidFill>
            </a:endParaRPr>
          </a:p>
        </p:txBody>
      </p:sp>
      <p:sp>
        <p:nvSpPr>
          <p:cNvPr id="7" name="Slide Number Placeholder 3"/>
          <p:cNvSpPr txBox="1">
            <a:spLocks noGrp="1"/>
          </p:cNvSpPr>
          <p:nvPr userDrawn="1"/>
        </p:nvSpPr>
        <p:spPr bwMode="auto">
          <a:xfrm>
            <a:off x="8240713" y="6172200"/>
            <a:ext cx="59848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BB4C3327-B4B6-4113-BD60-3029E747C103}" type="slidenum">
              <a:rPr lang="en-US" altLang="en-US" sz="1400" smtClean="0"/>
              <a:pPr algn="ctr" eaLnBrk="1" hangingPunct="1">
                <a:defRPr/>
              </a:pPr>
              <a:t>‹#›</a:t>
            </a:fld>
            <a:endParaRPr lang="en-US" altLang="en-US" sz="1400"/>
          </a:p>
        </p:txBody>
      </p:sp>
      <p:sp>
        <p:nvSpPr>
          <p:cNvPr id="2" name="Title 1"/>
          <p:cNvSpPr>
            <a:spLocks noGrp="1"/>
          </p:cNvSpPr>
          <p:nvPr>
            <p:ph type="title"/>
          </p:nvPr>
        </p:nvSpPr>
        <p:spPr>
          <a:xfrm>
            <a:off x="608013" y="776288"/>
            <a:ext cx="7772400" cy="762000"/>
          </a:xfrm>
        </p:spPr>
        <p:txBody>
          <a:bodyPr/>
          <a:lstStyle/>
          <a:p>
            <a:r>
              <a:rPr lang="en-US" dirty="0"/>
              <a:t>Click to edit Master title style</a:t>
            </a:r>
          </a:p>
        </p:txBody>
      </p:sp>
      <p:sp>
        <p:nvSpPr>
          <p:cNvPr id="3" name="Text Placeholder 2"/>
          <p:cNvSpPr>
            <a:spLocks noGrp="1"/>
          </p:cNvSpPr>
          <p:nvPr>
            <p:ph type="body" sz="half" idx="1"/>
          </p:nvPr>
        </p:nvSpPr>
        <p:spPr>
          <a:xfrm>
            <a:off x="914400" y="1828800"/>
            <a:ext cx="7315200" cy="4419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15410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Text and Clip Ar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914400" y="1600200"/>
            <a:ext cx="3581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3581400" cy="4114800"/>
          </a:xfrm>
        </p:spPr>
        <p:txBody>
          <a:bodyPr/>
          <a:lstStyle/>
          <a:p>
            <a:pPr lvl="0"/>
            <a:endParaRPr lang="en-US" noProof="0"/>
          </a:p>
        </p:txBody>
      </p:sp>
    </p:spTree>
    <p:extLst>
      <p:ext uri="{BB962C8B-B14F-4D97-AF65-F5344CB8AC3E}">
        <p14:creationId xmlns:p14="http://schemas.microsoft.com/office/powerpoint/2010/main" val="4221457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DB455305-1ACE-4609-B32C-F3FE9C30F65B}"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34" name="Rectangle 7"/>
          <p:cNvSpPr>
            <a:spLocks noChangeArrowheads="1"/>
          </p:cNvSpPr>
          <p:nvPr userDrawn="1"/>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0"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investopedia.com/articles/investing/093015/6-investing-mistakes-ultra-wealthy-dont-make.asp" TargetMode="External"/><Relationship Id="rId2" Type="http://schemas.openxmlformats.org/officeDocument/2006/relationships/hyperlink" Target="https://www.dropbox.com/s/5it49e7fu72w424/How%20Much%20Should%20I%20Save.docx?dl=0" TargetMode="Externa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dropbox.com/s/fjjyklybj6dkokt/TT04%20-%20Budget%20Balance%20Sheet%20and%20Income%20Statements%20w%20Macro.xlsm?dl=0" TargetMode="External"/><Relationship Id="rId2" Type="http://schemas.openxmlformats.org/officeDocument/2006/relationships/hyperlink" Target="https://www.dropbox.com/s/cwdy0rhc8u3ww9f/TT04C%20-%20Simple%20Saving%20Income%20and%20Expense%20Plan%20Spreadsheet.xlsx?dl=0" TargetMode="External"/><Relationship Id="rId1" Type="http://schemas.openxmlformats.org/officeDocument/2006/relationships/slideLayout" Target="../slideLayouts/slideLayout3.xml"/><Relationship Id="rId4" Type="http://schemas.openxmlformats.org/officeDocument/2006/relationships/hyperlink" Target="https://www.dropbox.com/s/qkeajwj9j7806td/TT31A%20-%20Debt%20Free%20Planned%20Spending%20Spreadsheet%20unlocked%2019Dec08.xlsm?dl=0"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cwdy0rhc8u3ww9f/TT04C%20-%20Simple%20Saving%20Income%20and%20Expense%20Plan%20Spreadsheet.xlsx?dl=0" TargetMode="External"/><Relationship Id="rId2" Type="http://schemas.openxmlformats.org/officeDocument/2006/relationships/hyperlink" Target="https://www.dropbox.com/s/g3uh9t866802677/TT01-03%20-%20PFP%20Financial%20Statements%20Template.docx?dl=0" TargetMode="External"/><Relationship Id="rId1" Type="http://schemas.openxmlformats.org/officeDocument/2006/relationships/slideLayout" Target="../slideLayouts/slideLayout1.xml"/><Relationship Id="rId4" Type="http://schemas.openxmlformats.org/officeDocument/2006/relationships/hyperlink" Target="https://www.dropbox.com/s/1blkt0s537u3tsl/TT04B%20-%20Balance%20Sheet%20and%20Ratios.xlsm?dl=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www.churchofjesuschrist.org/study/general-conference/1991/10/becoming-self-reliant?lang=eng"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www.churchofjesuschrist.org/study/ensign/1982/09/its-no-fun-being-poor?lang=eng"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hyperlink" Target="https://www.dropbox.com/s/fjjyklybj6dkokt/TT04%20-%20Budget%20Balance%20Sheet%20and%20Income%20Statements%20w%20Macro.xlsm?dl=0" TargetMode="External"/><Relationship Id="rId2" Type="http://schemas.openxmlformats.org/officeDocument/2006/relationships/hyperlink" Target="https://www.dropbox.com/s/cwdy0rhc8u3ww9f/TT04C%20-%20Simple%20Saving%20Income%20and%20Expense%20Plan%20Spreadsheet.xlsx?dl=0"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www.dropbox.com/s/5it49e7fu72w424/How%20Much%20Should%20I%20Save.docx?dl=0"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dropbox.com/s/0wqeght84uiwl09/TT01-04%20-%20PFP%20Budget%20Template.docx?dl=0"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dropbox.com/s/qkeajwj9j7806td/TT31A%20-%20Debt%20Free%20Planned%20Spending%20Spreadsheet%20unlocked%2019Dec08.xlsm?dl=0" TargetMode="External"/><Relationship Id="rId5" Type="http://schemas.openxmlformats.org/officeDocument/2006/relationships/hyperlink" Target="https://www.dropbox.com/s/fjjyklybj6dkokt/TT04%20-%20Budget%20Balance%20Sheet%20and%20Income%20Statements%20w%20Macro.xlsm?dl=0" TargetMode="External"/><Relationship Id="rId4" Type="http://schemas.openxmlformats.org/officeDocument/2006/relationships/hyperlink" Target="https://www.dropbox.com/s/cwdy0rhc8u3ww9f/TT04C%20-%20Simple%20Saving%20Income%20and%20Expense%20Plan%20Spreadsheet.xlsx?dl=0"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churchofjesuschrist.org/general-conference/1987/04/patience-a-key-to-happiness?lang=eng"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hyperlink" Target="https://www.dropbox.com/s/1blkt0s537u3tsl/TT04B%20-%20Balance%20Sheet%20and%20Ratios.xlsm?dl=0"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www.dropbox.com/s/1blkt0s537u3tsl/TT04B%20-%20Balance%20Sheet%20and%20Ratios.xlsm?dl=0" TargetMode="External"/><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hyperlink" Target="https://www.dropbox.com/s/fjjyklybj6dkokt/TT04%20-%20Budget%20Balance%20Sheet%20and%20Income%20Statements%20w%20Macro.xlsm?dl=0"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hyperlink" Target="https://www.dropbox.com/s/cwdy0rhc8u3ww9f/TT04C%20-%20Simple%20Saving%20Income%20and%20Expense%20Plan%20Spreadsheet.xlsx?dl=0"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https://www.dropbox.com/s/1blkt0s537u3tsl/TT04B%20-%20Balance%20Sheet%20and%20Ratios.xlsm?dl=0"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hyperlink" Target="https://www.dropbox.com/s/1blkt0s537u3tsl/TT04B%20-%20Balance%20Sheet%20and%20Ratios.xlsm?dl=0" TargetMode="External"/><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hyperlink" Target="https://www.dropbox.com/s/cwdy0rhc8u3ww9f/TT04C%20-%20Simple%20Saving%20Income%20and%20Expense%20Plan%20Spreadsheet.xlsx?dl=0" TargetMode="External"/><Relationship Id="rId4" Type="http://schemas.openxmlformats.org/officeDocument/2006/relationships/image" Target="../media/image25.e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655638"/>
            <a:ext cx="7772400" cy="944562"/>
          </a:xfrm>
          <a:noFill/>
        </p:spPr>
        <p:txBody>
          <a:bodyPr lIns="90488" tIns="44450" rIns="90488" bIns="44450"/>
          <a:lstStyle/>
          <a:p>
            <a:pPr eaLnBrk="1" hangingPunct="1"/>
            <a:r>
              <a:rPr lang="en-US" altLang="en-US" sz="3200"/>
              <a:t>Personal Finance: Another Perspective</a:t>
            </a:r>
          </a:p>
        </p:txBody>
      </p:sp>
      <p:sp>
        <p:nvSpPr>
          <p:cNvPr id="7171" name="Rectangle 3"/>
          <p:cNvSpPr>
            <a:spLocks noGrp="1" noChangeArrowheads="1"/>
          </p:cNvSpPr>
          <p:nvPr>
            <p:ph type="subTitle" idx="1"/>
          </p:nvPr>
        </p:nvSpPr>
        <p:spPr>
          <a:xfrm>
            <a:off x="685800" y="2133600"/>
            <a:ext cx="7772400" cy="2819400"/>
          </a:xfrm>
          <a:noFill/>
        </p:spPr>
        <p:txBody>
          <a:bodyPr lIns="90488" tIns="44450" rIns="90488" bIns="44450"/>
          <a:lstStyle/>
          <a:p>
            <a:pPr eaLnBrk="1" hangingPunct="1"/>
            <a:r>
              <a:rPr lang="en-US" altLang="en-US" sz="4000" dirty="0"/>
              <a:t>Saving, Income and Expense Planning:</a:t>
            </a:r>
          </a:p>
          <a:p>
            <a:pPr eaLnBrk="1" hangingPunct="1"/>
            <a:r>
              <a:rPr lang="en-US" altLang="en-US" sz="4000" dirty="0"/>
              <a:t>Giving Every Dollar a Name</a:t>
            </a:r>
          </a:p>
          <a:p>
            <a:pPr eaLnBrk="1" hangingPunct="1"/>
            <a:endParaRPr lang="en-US" altLang="en-US" sz="2400" dirty="0"/>
          </a:p>
          <a:p>
            <a:pPr eaLnBrk="1" hangingPunct="1"/>
            <a:r>
              <a:rPr lang="en-US" altLang="en-US" sz="2400" dirty="0"/>
              <a:t>Updated 2020-01-10</a:t>
            </a:r>
          </a:p>
          <a:p>
            <a:pPr eaLnBrk="1" hangingPunct="1"/>
            <a:br>
              <a:rPr lang="en-US" altLang="en-US" sz="2400" dirty="0"/>
            </a:br>
            <a:endParaRPr lang="en-US" altLang="en-US" sz="24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a:t>Family Record Keeping </a:t>
            </a:r>
            <a:r>
              <a:rPr lang="en-US" altLang="en-US" sz="2400" dirty="0"/>
              <a:t>(continued)</a:t>
            </a:r>
            <a:endParaRPr lang="en-US" altLang="en-US" dirty="0"/>
          </a:p>
        </p:txBody>
      </p:sp>
      <p:sp>
        <p:nvSpPr>
          <p:cNvPr id="53251" name="Content Placeholder 2"/>
          <p:cNvSpPr>
            <a:spLocks noGrp="1"/>
          </p:cNvSpPr>
          <p:nvPr>
            <p:ph idx="1"/>
          </p:nvPr>
        </p:nvSpPr>
        <p:spPr>
          <a:xfrm>
            <a:off x="928688" y="1608138"/>
            <a:ext cx="7286625" cy="4419600"/>
          </a:xfrm>
        </p:spPr>
        <p:txBody>
          <a:bodyPr/>
          <a:lstStyle/>
          <a:p>
            <a:pPr eaLnBrk="1" hangingPunct="1"/>
            <a:r>
              <a:rPr lang="en-US" altLang="en-US" dirty="0"/>
              <a:t>4. Where should you store your records?</a:t>
            </a:r>
          </a:p>
          <a:p>
            <a:pPr lvl="1"/>
            <a:r>
              <a:rPr lang="en-US" dirty="0"/>
              <a:t>Safe deposit box </a:t>
            </a:r>
          </a:p>
          <a:p>
            <a:pPr lvl="1"/>
            <a:r>
              <a:rPr lang="en-US" dirty="0"/>
              <a:t>Fireproof storage safe</a:t>
            </a:r>
          </a:p>
          <a:p>
            <a:pPr lvl="1"/>
            <a:r>
              <a:rPr lang="en-US" dirty="0"/>
              <a:t>Digital copies (with back up)</a:t>
            </a:r>
          </a:p>
          <a:p>
            <a:pPr lvl="1"/>
            <a:r>
              <a:rPr lang="en-US" b="1" i="1" dirty="0"/>
              <a:t>Secure </a:t>
            </a:r>
            <a:r>
              <a:rPr lang="en-US" dirty="0"/>
              <a:t>online storage</a:t>
            </a:r>
          </a:p>
          <a:p>
            <a:pPr lvl="2"/>
            <a:r>
              <a:rPr lang="en-US" dirty="0"/>
              <a:t>Cloud </a:t>
            </a:r>
          </a:p>
          <a:p>
            <a:pPr lvl="1"/>
            <a:r>
              <a:rPr lang="en-US" dirty="0"/>
              <a:t>Multiple hard copies to relatives (copies to executor of the estate).</a:t>
            </a:r>
          </a:p>
          <a:p>
            <a:pPr lvl="1"/>
            <a:r>
              <a:rPr lang="en-US" b="1" i="1" dirty="0"/>
              <a:t>If it is not replaceable have a copy somewhere else!</a:t>
            </a:r>
          </a:p>
          <a:p>
            <a:pPr lvl="1" eaLnBrk="1" hangingPunct="1"/>
            <a:endParaRPr lang="en-US" altLang="en-US" dirty="0"/>
          </a:p>
        </p:txBody>
      </p:sp>
      <p:pic>
        <p:nvPicPr>
          <p:cNvPr id="2" name="Picture 1"/>
          <p:cNvPicPr>
            <a:picLocks noChangeAspect="1"/>
          </p:cNvPicPr>
          <p:nvPr/>
        </p:nvPicPr>
        <p:blipFill>
          <a:blip r:embed="rId2"/>
          <a:stretch>
            <a:fillRect/>
          </a:stretch>
        </p:blipFill>
        <p:spPr>
          <a:xfrm>
            <a:off x="6735194" y="2091645"/>
            <a:ext cx="2170364" cy="1219306"/>
          </a:xfrm>
          <a:prstGeom prst="rect">
            <a:avLst/>
          </a:prstGeom>
        </p:spPr>
      </p:pic>
      <p:pic>
        <p:nvPicPr>
          <p:cNvPr id="3" name="Picture 2"/>
          <p:cNvPicPr>
            <a:picLocks noChangeAspect="1"/>
          </p:cNvPicPr>
          <p:nvPr/>
        </p:nvPicPr>
        <p:blipFill>
          <a:blip r:embed="rId3"/>
          <a:stretch>
            <a:fillRect/>
          </a:stretch>
        </p:blipFill>
        <p:spPr>
          <a:xfrm>
            <a:off x="6723001" y="3563084"/>
            <a:ext cx="2182557" cy="1676545"/>
          </a:xfrm>
          <a:prstGeom prst="rect">
            <a:avLst/>
          </a:prstGeom>
        </p:spPr>
      </p:pic>
    </p:spTree>
    <p:extLst>
      <p:ext uri="{BB962C8B-B14F-4D97-AF65-F5344CB8AC3E}">
        <p14:creationId xmlns:p14="http://schemas.microsoft.com/office/powerpoint/2010/main" val="423566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3251">
                                            <p:txEl>
                                              <p:pRg st="3" end="3"/>
                                            </p:txEl>
                                          </p:spTgt>
                                        </p:tgtEl>
                                        <p:attrNameLst>
                                          <p:attrName>style.visibility</p:attrName>
                                        </p:attrNameLst>
                                      </p:cBhvr>
                                      <p:to>
                                        <p:strVal val="visible"/>
                                      </p:to>
                                    </p:set>
                                    <p:animEffect transition="in" filter="box(in)">
                                      <p:cBhvr>
                                        <p:cTn id="18" dur="500"/>
                                        <p:tgtEl>
                                          <p:spTgt spid="5325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3251">
                                            <p:txEl>
                                              <p:pRg st="4" end="4"/>
                                            </p:txEl>
                                          </p:spTgt>
                                        </p:tgtEl>
                                        <p:attrNameLst>
                                          <p:attrName>style.visibility</p:attrName>
                                        </p:attrNameLst>
                                      </p:cBhvr>
                                      <p:to>
                                        <p:strVal val="visible"/>
                                      </p:to>
                                    </p:set>
                                    <p:animEffect transition="in" filter="box(in)">
                                      <p:cBhvr>
                                        <p:cTn id="21" dur="500"/>
                                        <p:tgtEl>
                                          <p:spTgt spid="5325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3251">
                                            <p:txEl>
                                              <p:pRg st="5" end="5"/>
                                            </p:txEl>
                                          </p:spTgt>
                                        </p:tgtEl>
                                        <p:attrNameLst>
                                          <p:attrName>style.visibility</p:attrName>
                                        </p:attrNameLst>
                                      </p:cBhvr>
                                      <p:to>
                                        <p:strVal val="visible"/>
                                      </p:to>
                                    </p:set>
                                    <p:animEffect transition="in" filter="box(in)">
                                      <p:cBhvr>
                                        <p:cTn id="24" dur="500"/>
                                        <p:tgtEl>
                                          <p:spTgt spid="53251">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3251">
                                            <p:txEl>
                                              <p:pRg st="6" end="6"/>
                                            </p:txEl>
                                          </p:spTgt>
                                        </p:tgtEl>
                                        <p:attrNameLst>
                                          <p:attrName>style.visibility</p:attrName>
                                        </p:attrNameLst>
                                      </p:cBhvr>
                                      <p:to>
                                        <p:strVal val="visible"/>
                                      </p:to>
                                    </p:set>
                                    <p:animEffect transition="in" filter="box(in)">
                                      <p:cBhvr>
                                        <p:cTn id="27" dur="500"/>
                                        <p:tgtEl>
                                          <p:spTgt spid="53251">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3251">
                                            <p:txEl>
                                              <p:pRg st="7" end="7"/>
                                            </p:txEl>
                                          </p:spTgt>
                                        </p:tgtEl>
                                        <p:attrNameLst>
                                          <p:attrName>style.visibility</p:attrName>
                                        </p:attrNameLst>
                                      </p:cBhvr>
                                      <p:to>
                                        <p:strVal val="visible"/>
                                      </p:to>
                                    </p:set>
                                    <p:animEffect transition="in" filter="box(in)">
                                      <p:cBhvr>
                                        <p:cTn id="30" dur="500"/>
                                        <p:tgtEl>
                                          <p:spTgt spid="532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sz="3200" dirty="0"/>
              <a:t>B.  Understand the Principles of Successful Saving, Income and Expense Planning and Methods</a:t>
            </a:r>
            <a:endParaRPr lang="en-US" altLang="en-US" dirty="0"/>
          </a:p>
        </p:txBody>
      </p:sp>
      <p:sp>
        <p:nvSpPr>
          <p:cNvPr id="26627" name="Text Placeholder 2"/>
          <p:cNvSpPr>
            <a:spLocks noGrp="1"/>
          </p:cNvSpPr>
          <p:nvPr>
            <p:ph type="body" sz="half" idx="1"/>
          </p:nvPr>
        </p:nvSpPr>
        <p:spPr>
          <a:xfrm>
            <a:off x="914400" y="1600200"/>
            <a:ext cx="7315200" cy="4419600"/>
          </a:xfrm>
        </p:spPr>
        <p:txBody>
          <a:bodyPr/>
          <a:lstStyle/>
          <a:p>
            <a:pPr eaLnBrk="1" hangingPunct="1">
              <a:spcBef>
                <a:spcPts val="600"/>
              </a:spcBef>
            </a:pPr>
            <a:r>
              <a:rPr lang="en-US" altLang="en-US" dirty="0"/>
              <a:t>Why saving, income and expense planning, and not just budgeting?</a:t>
            </a:r>
          </a:p>
          <a:p>
            <a:pPr lvl="1" eaLnBrk="1" hangingPunct="1">
              <a:spcBef>
                <a:spcPts val="600"/>
              </a:spcBef>
            </a:pPr>
            <a:r>
              <a:rPr lang="en-US" altLang="en-US" dirty="0"/>
              <a:t>Too many people when they think of budgeting think only of expense recording and planning—they leave out a critical parts of a saving and income strategy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dissolve">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dissolve">
                                      <p:cBhvr>
                                        <p:cTn id="12" dur="500"/>
                                        <p:tgtEl>
                                          <p:spTgt spid="266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Principles </a:t>
            </a:r>
            <a:r>
              <a:rPr lang="en-US" altLang="en-US" sz="2800" dirty="0"/>
              <a:t>(continued)</a:t>
            </a:r>
            <a:endParaRPr lang="en-US" altLang="en-US" sz="4000" dirty="0"/>
          </a:p>
        </p:txBody>
      </p:sp>
      <p:sp>
        <p:nvSpPr>
          <p:cNvPr id="26627" name="Text Placeholder 2"/>
          <p:cNvSpPr>
            <a:spLocks noGrp="1"/>
          </p:cNvSpPr>
          <p:nvPr>
            <p:ph type="body" sz="half" idx="1"/>
          </p:nvPr>
        </p:nvSpPr>
        <p:spPr>
          <a:xfrm>
            <a:off x="914400" y="1600200"/>
            <a:ext cx="7315200" cy="4419600"/>
          </a:xfrm>
        </p:spPr>
        <p:txBody>
          <a:bodyPr/>
          <a:lstStyle/>
          <a:p>
            <a:pPr eaLnBrk="1" hangingPunct="1">
              <a:spcBef>
                <a:spcPts val="600"/>
              </a:spcBef>
            </a:pPr>
            <a:r>
              <a:rPr lang="en-US" altLang="en-US" dirty="0"/>
              <a:t>What is your savings plan and strategy?</a:t>
            </a:r>
          </a:p>
          <a:p>
            <a:pPr lvl="1" eaLnBrk="1" hangingPunct="1">
              <a:spcBef>
                <a:spcPts val="600"/>
              </a:spcBef>
            </a:pPr>
            <a:r>
              <a:rPr lang="en-US" altLang="en-US" dirty="0"/>
              <a:t>Developing a saving strategy is critical.  Ideas include:</a:t>
            </a:r>
          </a:p>
          <a:p>
            <a:pPr lvl="2" eaLnBrk="1" hangingPunct="1">
              <a:spcBef>
                <a:spcPts val="600"/>
              </a:spcBef>
            </a:pPr>
            <a:r>
              <a:rPr lang="en-US" altLang="en-US" sz="2000" dirty="0"/>
              <a:t>My purpose is to save, not just record expenses</a:t>
            </a:r>
          </a:p>
          <a:p>
            <a:pPr lvl="2" eaLnBrk="1" hangingPunct="1">
              <a:spcBef>
                <a:spcPts val="600"/>
              </a:spcBef>
            </a:pPr>
            <a:r>
              <a:rPr lang="en-US" altLang="en-US" sz="2000" dirty="0"/>
              <a:t>I will save 20% of every dollar, with 15% for retirement (</a:t>
            </a:r>
            <a:r>
              <a:rPr lang="en-US" altLang="en-US" sz="2000" dirty="0">
                <a:hlinkClick r:id="rId2"/>
              </a:rPr>
              <a:t>How Much Should I Save</a:t>
            </a:r>
            <a:r>
              <a:rPr lang="en-US" altLang="en-US" sz="2000" dirty="0"/>
              <a:t>, Sudweeks 2018)</a:t>
            </a:r>
          </a:p>
          <a:p>
            <a:pPr lvl="2" eaLnBrk="1" hangingPunct="1">
              <a:spcBef>
                <a:spcPts val="600"/>
              </a:spcBef>
            </a:pPr>
            <a:r>
              <a:rPr lang="en-US" altLang="en-US" sz="2000" dirty="0"/>
              <a:t>I will automate my savings, with __% to my 401k and $200 to my favorite index fund (taxable) monthly</a:t>
            </a:r>
          </a:p>
          <a:p>
            <a:pPr lvl="2" eaLnBrk="1" hangingPunct="1">
              <a:spcBef>
                <a:spcPts val="600"/>
              </a:spcBef>
            </a:pPr>
            <a:r>
              <a:rPr lang="en-US" altLang="en-US" sz="2000" dirty="0"/>
              <a:t>I will not make the mistake of not having a saving strategy (</a:t>
            </a:r>
            <a:r>
              <a:rPr lang="en-US" altLang="en-US" sz="2000" dirty="0">
                <a:hlinkClick r:id="rId3"/>
              </a:rPr>
              <a:t>6 Investing Mistakes the Ultra Wealth Do Not Make</a:t>
            </a:r>
            <a:r>
              <a:rPr lang="en-US" altLang="en-US" sz="2000" dirty="0"/>
              <a:t>, Investopedia, 08/2018)</a:t>
            </a:r>
          </a:p>
          <a:p>
            <a:pPr lvl="2" eaLnBrk="1" hangingPunct="1">
              <a:spcBef>
                <a:spcPts val="600"/>
              </a:spcBef>
            </a:pPr>
            <a:r>
              <a:rPr lang="en-US" altLang="en-US" sz="2000" dirty="0"/>
              <a:t>I know my vision and goals, and have plans and strategies in place to save for them</a:t>
            </a:r>
          </a:p>
          <a:p>
            <a:pPr lvl="2" eaLnBrk="1" hangingPunct="1">
              <a:spcBef>
                <a:spcPts val="600"/>
              </a:spcBef>
            </a:pPr>
            <a:endParaRPr lang="en-US" altLang="en-US" dirty="0"/>
          </a:p>
          <a:p>
            <a:pPr lvl="2" eaLnBrk="1" hangingPunct="1">
              <a:spcBef>
                <a:spcPts val="600"/>
              </a:spcBef>
            </a:pPr>
            <a:endParaRPr lang="en-US" altLang="en-US" sz="1600" dirty="0"/>
          </a:p>
          <a:p>
            <a:pPr lvl="1" eaLnBrk="1" hangingPunct="1">
              <a:spcBef>
                <a:spcPts val="600"/>
              </a:spcBef>
            </a:pPr>
            <a:endParaRPr lang="en-US" altLang="en-US" dirty="0"/>
          </a:p>
        </p:txBody>
      </p:sp>
      <p:pic>
        <p:nvPicPr>
          <p:cNvPr id="2" name="Picture 1">
            <a:extLst>
              <a:ext uri="{FF2B5EF4-FFF2-40B4-BE49-F238E27FC236}">
                <a16:creationId xmlns:a16="http://schemas.microsoft.com/office/drawing/2014/main" id="{A4B8CB9B-4F93-41D2-871A-921B634E4CCB}"/>
              </a:ext>
            </a:extLst>
          </p:cNvPr>
          <p:cNvPicPr>
            <a:picLocks noChangeAspect="1"/>
          </p:cNvPicPr>
          <p:nvPr/>
        </p:nvPicPr>
        <p:blipFill>
          <a:blip r:embed="rId4"/>
          <a:stretch>
            <a:fillRect/>
          </a:stretch>
        </p:blipFill>
        <p:spPr>
          <a:xfrm>
            <a:off x="6327404" y="5443"/>
            <a:ext cx="2816596" cy="1810669"/>
          </a:xfrm>
          <a:prstGeom prst="rect">
            <a:avLst/>
          </a:prstGeom>
        </p:spPr>
      </p:pic>
    </p:spTree>
    <p:extLst>
      <p:ext uri="{BB962C8B-B14F-4D97-AF65-F5344CB8AC3E}">
        <p14:creationId xmlns:p14="http://schemas.microsoft.com/office/powerpoint/2010/main" val="111903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62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62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Principles </a:t>
            </a:r>
            <a:r>
              <a:rPr lang="en-US" altLang="en-US" sz="2800" dirty="0"/>
              <a:t>(continued)</a:t>
            </a:r>
            <a:endParaRPr lang="en-US" altLang="en-US" sz="4000" dirty="0"/>
          </a:p>
        </p:txBody>
      </p:sp>
      <p:sp>
        <p:nvSpPr>
          <p:cNvPr id="26627" name="Text Placeholder 2"/>
          <p:cNvSpPr>
            <a:spLocks noGrp="1"/>
          </p:cNvSpPr>
          <p:nvPr>
            <p:ph type="body" sz="half" idx="1"/>
          </p:nvPr>
        </p:nvSpPr>
        <p:spPr>
          <a:xfrm>
            <a:off x="914400" y="1600200"/>
            <a:ext cx="7620000" cy="4419600"/>
          </a:xfrm>
        </p:spPr>
        <p:txBody>
          <a:bodyPr/>
          <a:lstStyle/>
          <a:p>
            <a:pPr eaLnBrk="1" hangingPunct="1">
              <a:spcBef>
                <a:spcPts val="600"/>
              </a:spcBef>
            </a:pPr>
            <a:r>
              <a:rPr lang="en-US" altLang="en-US" dirty="0"/>
              <a:t>What is your income plan and strategy?</a:t>
            </a:r>
          </a:p>
          <a:p>
            <a:pPr lvl="1" eaLnBrk="1" hangingPunct="1">
              <a:spcBef>
                <a:spcPts val="600"/>
              </a:spcBef>
            </a:pPr>
            <a:r>
              <a:rPr lang="en-US" altLang="en-US" dirty="0"/>
              <a:t>Having an income strategy is important. Ideas include:</a:t>
            </a:r>
          </a:p>
          <a:p>
            <a:pPr lvl="2"/>
            <a:r>
              <a:rPr lang="en-US" sz="2200" dirty="0"/>
              <a:t>I will invest in myself through increased education, i.e., associates, bachelors, masters, etc. and certification, i.e., CPA, CFP, CFA, etc.  </a:t>
            </a:r>
          </a:p>
          <a:p>
            <a:pPr lvl="2"/>
            <a:r>
              <a:rPr lang="en-US" sz="2200" dirty="0"/>
              <a:t>I will increase my ability to do the job better, through spending time and getting help</a:t>
            </a:r>
          </a:p>
          <a:p>
            <a:pPr lvl="2"/>
            <a:r>
              <a:rPr lang="en-US" sz="2200" dirty="0"/>
              <a:t>I will improve my attitude toward my work</a:t>
            </a:r>
          </a:p>
          <a:p>
            <a:pPr lvl="2"/>
            <a:r>
              <a:rPr lang="en-US" sz="2200" dirty="0"/>
              <a:t>I will pray daily to “work beyond my abilities” </a:t>
            </a:r>
          </a:p>
          <a:p>
            <a:pPr lvl="2"/>
            <a:r>
              <a:rPr lang="en-US" sz="2200" dirty="0"/>
              <a:t>I will increase my ability to work faster, through thought, automation and computerization</a:t>
            </a:r>
          </a:p>
          <a:p>
            <a:pPr lvl="2"/>
            <a:r>
              <a:rPr lang="en-US" sz="2200" dirty="0"/>
              <a:t>I will “go the extra mile” and do more than expected</a:t>
            </a:r>
          </a:p>
          <a:p>
            <a:pPr lvl="2"/>
            <a:r>
              <a:rPr lang="en-US" sz="2200" dirty="0"/>
              <a:t>I will improve my resume each year</a:t>
            </a:r>
          </a:p>
          <a:p>
            <a:pPr lvl="2"/>
            <a:endParaRPr lang="en-US" sz="2200" dirty="0"/>
          </a:p>
        </p:txBody>
      </p:sp>
      <p:pic>
        <p:nvPicPr>
          <p:cNvPr id="2" name="Picture 1">
            <a:extLst>
              <a:ext uri="{FF2B5EF4-FFF2-40B4-BE49-F238E27FC236}">
                <a16:creationId xmlns:a16="http://schemas.microsoft.com/office/drawing/2014/main" id="{980AE19F-9069-4174-B5CC-FDD7A76C0BF4}"/>
              </a:ext>
            </a:extLst>
          </p:cNvPr>
          <p:cNvPicPr>
            <a:picLocks noChangeAspect="1"/>
          </p:cNvPicPr>
          <p:nvPr/>
        </p:nvPicPr>
        <p:blipFill>
          <a:blip r:embed="rId2"/>
          <a:stretch>
            <a:fillRect/>
          </a:stretch>
        </p:blipFill>
        <p:spPr>
          <a:xfrm>
            <a:off x="98612" y="3796553"/>
            <a:ext cx="1572904" cy="2908044"/>
          </a:xfrm>
          <a:prstGeom prst="rect">
            <a:avLst/>
          </a:prstGeom>
        </p:spPr>
      </p:pic>
    </p:spTree>
    <p:extLst>
      <p:ext uri="{BB962C8B-B14F-4D97-AF65-F5344CB8AC3E}">
        <p14:creationId xmlns:p14="http://schemas.microsoft.com/office/powerpoint/2010/main" val="293619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62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62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Principles </a:t>
            </a:r>
            <a:r>
              <a:rPr lang="en-US" altLang="en-US" sz="2800" dirty="0"/>
              <a:t>(continued)</a:t>
            </a:r>
            <a:endParaRPr lang="en-US" altLang="en-US" sz="4000" dirty="0"/>
          </a:p>
        </p:txBody>
      </p:sp>
      <p:sp>
        <p:nvSpPr>
          <p:cNvPr id="26627" name="Text Placeholder 2"/>
          <p:cNvSpPr>
            <a:spLocks noGrp="1"/>
          </p:cNvSpPr>
          <p:nvPr>
            <p:ph type="body" sz="half" idx="1"/>
          </p:nvPr>
        </p:nvSpPr>
        <p:spPr>
          <a:xfrm>
            <a:off x="914400" y="1600200"/>
            <a:ext cx="7315200" cy="4419600"/>
          </a:xfrm>
        </p:spPr>
        <p:txBody>
          <a:bodyPr/>
          <a:lstStyle/>
          <a:p>
            <a:pPr eaLnBrk="1" hangingPunct="1">
              <a:spcBef>
                <a:spcPts val="600"/>
              </a:spcBef>
            </a:pPr>
            <a:r>
              <a:rPr lang="en-US" altLang="en-US" dirty="0"/>
              <a:t>What is your expense strategy?</a:t>
            </a:r>
          </a:p>
          <a:p>
            <a:pPr lvl="1" eaLnBrk="1" hangingPunct="1">
              <a:spcBef>
                <a:spcPts val="600"/>
              </a:spcBef>
            </a:pPr>
            <a:r>
              <a:rPr lang="en-US" altLang="en-US" dirty="0"/>
              <a:t>Having an expense strategy is critical.  Ideas include:</a:t>
            </a:r>
          </a:p>
          <a:p>
            <a:pPr lvl="2"/>
            <a:r>
              <a:rPr lang="en-US" sz="2200" dirty="0"/>
              <a:t>I will record every dollar that I earn and spend</a:t>
            </a:r>
          </a:p>
          <a:p>
            <a:pPr lvl="2"/>
            <a:r>
              <a:rPr lang="en-US" sz="2200" dirty="0"/>
              <a:t>I will minimize fixed expenses, and keep them low</a:t>
            </a:r>
          </a:p>
          <a:p>
            <a:pPr lvl="2"/>
            <a:r>
              <a:rPr lang="en-US" sz="2200" dirty="0"/>
              <a:t>I will only spend on things in my SIE Plan</a:t>
            </a:r>
          </a:p>
          <a:p>
            <a:pPr lvl="2"/>
            <a:r>
              <a:rPr lang="en-US" sz="2200" dirty="0"/>
              <a:t>I will ensure the cares of the world will not impact spending and hence reduced saving</a:t>
            </a:r>
          </a:p>
          <a:p>
            <a:pPr lvl="2"/>
            <a:r>
              <a:rPr lang="en-US" sz="2200" dirty="0"/>
              <a:t>I will have patience and save for purchases instead of going into debt</a:t>
            </a:r>
          </a:p>
          <a:p>
            <a:pPr lvl="2"/>
            <a:r>
              <a:rPr lang="en-US" sz="2200" dirty="0"/>
              <a:t>I will not make large purchases that are not in our SIE Plan and not without prayer and fasting</a:t>
            </a:r>
          </a:p>
          <a:p>
            <a:pPr lvl="2"/>
            <a:r>
              <a:rPr lang="en-US" sz="2200" dirty="0"/>
              <a:t>I will not sell my birthright for a mess of pottage</a:t>
            </a:r>
          </a:p>
          <a:p>
            <a:pPr lvl="2"/>
            <a:endParaRPr lang="en-US" sz="2200" dirty="0"/>
          </a:p>
        </p:txBody>
      </p:sp>
      <p:pic>
        <p:nvPicPr>
          <p:cNvPr id="2" name="Picture 1"/>
          <p:cNvPicPr>
            <a:picLocks noChangeAspect="1"/>
          </p:cNvPicPr>
          <p:nvPr/>
        </p:nvPicPr>
        <p:blipFill>
          <a:blip r:embed="rId2"/>
          <a:stretch>
            <a:fillRect/>
          </a:stretch>
        </p:blipFill>
        <p:spPr>
          <a:xfrm rot="16200000">
            <a:off x="-2638424" y="3316356"/>
            <a:ext cx="6191250" cy="914402"/>
          </a:xfrm>
          <a:prstGeom prst="rect">
            <a:avLst/>
          </a:prstGeom>
        </p:spPr>
      </p:pic>
    </p:spTree>
    <p:extLst>
      <p:ext uri="{BB962C8B-B14F-4D97-AF65-F5344CB8AC3E}">
        <p14:creationId xmlns:p14="http://schemas.microsoft.com/office/powerpoint/2010/main" val="402217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2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62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6627">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627">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627">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627">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627">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627">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Principles </a:t>
            </a:r>
            <a:r>
              <a:rPr lang="en-US" altLang="en-US" sz="2800" dirty="0"/>
              <a:t>(continued)</a:t>
            </a:r>
            <a:endParaRPr lang="en-US" altLang="en-US" sz="4000" dirty="0"/>
          </a:p>
        </p:txBody>
      </p:sp>
      <p:sp>
        <p:nvSpPr>
          <p:cNvPr id="26627" name="Text Placeholder 2"/>
          <p:cNvSpPr>
            <a:spLocks noGrp="1"/>
          </p:cNvSpPr>
          <p:nvPr>
            <p:ph type="body" sz="half" idx="1"/>
          </p:nvPr>
        </p:nvSpPr>
        <p:spPr>
          <a:xfrm>
            <a:off x="990600" y="1600200"/>
            <a:ext cx="7315200" cy="5257800"/>
          </a:xfrm>
        </p:spPr>
        <p:txBody>
          <a:bodyPr/>
          <a:lstStyle/>
          <a:p>
            <a:pPr eaLnBrk="1" hangingPunct="1">
              <a:spcBef>
                <a:spcPts val="600"/>
              </a:spcBef>
            </a:pPr>
            <a:r>
              <a:rPr lang="en-US" altLang="en-US" dirty="0"/>
              <a:t>What are the principles of successful saving, income and expense planning?</a:t>
            </a:r>
          </a:p>
          <a:p>
            <a:pPr lvl="1" eaLnBrk="1" hangingPunct="1">
              <a:spcBef>
                <a:spcPts val="600"/>
              </a:spcBef>
            </a:pPr>
            <a:r>
              <a:rPr lang="en-US" altLang="en-US" dirty="0"/>
              <a:t>1.  Understand yourself and your vision and goals</a:t>
            </a:r>
          </a:p>
          <a:p>
            <a:pPr lvl="1" eaLnBrk="1" hangingPunct="1">
              <a:spcBef>
                <a:spcPts val="600"/>
              </a:spcBef>
            </a:pPr>
            <a:r>
              <a:rPr lang="en-US" altLang="en-US" dirty="0"/>
              <a:t>2.  Seek, receive and act on the Spirit’s guidance</a:t>
            </a:r>
          </a:p>
          <a:p>
            <a:pPr lvl="1" eaLnBrk="1" hangingPunct="1">
              <a:spcBef>
                <a:spcPts val="600"/>
              </a:spcBef>
            </a:pPr>
            <a:r>
              <a:rPr lang="en-US" altLang="en-US" dirty="0"/>
              <a:t>3. Understand the basics of wise saving, income and expense planning, spend less that you earn</a:t>
            </a:r>
          </a:p>
          <a:p>
            <a:pPr lvl="1" eaLnBrk="1" hangingPunct="1">
              <a:spcBef>
                <a:spcPts val="600"/>
              </a:spcBef>
            </a:pPr>
            <a:r>
              <a:rPr lang="en-US" altLang="en-US" dirty="0"/>
              <a:t>4.  Keep good records for saving, income, spending, tax and other purposes</a:t>
            </a:r>
          </a:p>
          <a:p>
            <a:pPr lvl="1" eaLnBrk="1" hangingPunct="1">
              <a:spcBef>
                <a:spcPts val="600"/>
              </a:spcBef>
            </a:pPr>
            <a:r>
              <a:rPr lang="en-US" altLang="en-US" dirty="0"/>
              <a:t>5.  Use a budgeting method that meets your individual and family needs and objectives</a:t>
            </a:r>
          </a:p>
          <a:p>
            <a:pPr lvl="1" eaLnBrk="1" hangingPunct="1">
              <a:spcBef>
                <a:spcPts val="600"/>
              </a:spcBef>
            </a:pPr>
            <a:r>
              <a:rPr lang="en-US" altLang="en-US" dirty="0"/>
              <a:t>6.  Eliminate (unproductive) consumer debt and minimize (productive) mortgage and education debt</a:t>
            </a:r>
          </a:p>
        </p:txBody>
      </p:sp>
    </p:spTree>
    <p:extLst>
      <p:ext uri="{BB962C8B-B14F-4D97-AF65-F5344CB8AC3E}">
        <p14:creationId xmlns:p14="http://schemas.microsoft.com/office/powerpoint/2010/main" val="25030708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dissolve">
                                      <p:cBhvr>
                                        <p:cTn id="7" dur="500"/>
                                        <p:tgtEl>
                                          <p:spTgt spid="266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dissolve">
                                      <p:cBhvr>
                                        <p:cTn id="12" dur="500"/>
                                        <p:tgtEl>
                                          <p:spTgt spid="26627">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Effect transition="in" filter="dissolve">
                                      <p:cBhvr>
                                        <p:cTn id="15" dur="500"/>
                                        <p:tgtEl>
                                          <p:spTgt spid="26627">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6627">
                                            <p:txEl>
                                              <p:pRg st="3" end="3"/>
                                            </p:txEl>
                                          </p:spTgt>
                                        </p:tgtEl>
                                        <p:attrNameLst>
                                          <p:attrName>style.visibility</p:attrName>
                                        </p:attrNameLst>
                                      </p:cBhvr>
                                      <p:to>
                                        <p:strVal val="visible"/>
                                      </p:to>
                                    </p:set>
                                    <p:animEffect transition="in" filter="dissolve">
                                      <p:cBhvr>
                                        <p:cTn id="18" dur="500"/>
                                        <p:tgtEl>
                                          <p:spTgt spid="26627">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6627">
                                            <p:txEl>
                                              <p:pRg st="4" end="4"/>
                                            </p:txEl>
                                          </p:spTgt>
                                        </p:tgtEl>
                                        <p:attrNameLst>
                                          <p:attrName>style.visibility</p:attrName>
                                        </p:attrNameLst>
                                      </p:cBhvr>
                                      <p:to>
                                        <p:strVal val="visible"/>
                                      </p:to>
                                    </p:set>
                                    <p:animEffect transition="in" filter="dissolve">
                                      <p:cBhvr>
                                        <p:cTn id="21" dur="500"/>
                                        <p:tgtEl>
                                          <p:spTgt spid="26627">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6627">
                                            <p:txEl>
                                              <p:pRg st="5" end="5"/>
                                            </p:txEl>
                                          </p:spTgt>
                                        </p:tgtEl>
                                        <p:attrNameLst>
                                          <p:attrName>style.visibility</p:attrName>
                                        </p:attrNameLst>
                                      </p:cBhvr>
                                      <p:to>
                                        <p:strVal val="visible"/>
                                      </p:to>
                                    </p:set>
                                    <p:animEffect transition="in" filter="dissolve">
                                      <p:cBhvr>
                                        <p:cTn id="24" dur="500"/>
                                        <p:tgtEl>
                                          <p:spTgt spid="26627">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6627">
                                            <p:txEl>
                                              <p:pRg st="6" end="6"/>
                                            </p:txEl>
                                          </p:spTgt>
                                        </p:tgtEl>
                                        <p:attrNameLst>
                                          <p:attrName>style.visibility</p:attrName>
                                        </p:attrNameLst>
                                      </p:cBhvr>
                                      <p:to>
                                        <p:strVal val="visible"/>
                                      </p:to>
                                    </p:set>
                                    <p:animEffect transition="in" filter="dissolve">
                                      <p:cBhvr>
                                        <p:cTn id="27" dur="500"/>
                                        <p:tgtEl>
                                          <p:spTgt spid="266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Doctrines </a:t>
            </a:r>
            <a:r>
              <a:rPr lang="en-US" altLang="en-US" sz="2800" dirty="0"/>
              <a:t>(continued)</a:t>
            </a:r>
            <a:endParaRPr lang="en-US" altLang="en-US" sz="4000" dirty="0"/>
          </a:p>
        </p:txBody>
      </p:sp>
      <p:sp>
        <p:nvSpPr>
          <p:cNvPr id="26627" name="Text Placeholder 2"/>
          <p:cNvSpPr>
            <a:spLocks noGrp="1"/>
          </p:cNvSpPr>
          <p:nvPr>
            <p:ph type="body" sz="half" idx="1"/>
          </p:nvPr>
        </p:nvSpPr>
        <p:spPr>
          <a:xfrm>
            <a:off x="914400" y="1600200"/>
            <a:ext cx="7696200" cy="4419600"/>
          </a:xfrm>
        </p:spPr>
        <p:txBody>
          <a:bodyPr/>
          <a:lstStyle/>
          <a:p>
            <a:pPr eaLnBrk="1" hangingPunct="1">
              <a:spcBef>
                <a:spcPts val="600"/>
              </a:spcBef>
            </a:pPr>
            <a:r>
              <a:rPr lang="en-US" altLang="en-US" dirty="0"/>
              <a:t>What are the doctrines behind the principles?</a:t>
            </a:r>
          </a:p>
          <a:p>
            <a:pPr lvl="1" eaLnBrk="1" hangingPunct="1">
              <a:spcBef>
                <a:spcPts val="600"/>
              </a:spcBef>
            </a:pPr>
            <a:r>
              <a:rPr lang="en-US" altLang="en-US" dirty="0"/>
              <a:t>Guiding Principles			Doctrines</a:t>
            </a:r>
          </a:p>
          <a:p>
            <a:pPr lvl="1" eaLnBrk="1" hangingPunct="1">
              <a:spcBef>
                <a:spcPts val="600"/>
              </a:spcBef>
            </a:pPr>
            <a:r>
              <a:rPr lang="en-US" altLang="en-US" dirty="0"/>
              <a:t>1. Understand yourself, vision/goals 	Identity</a:t>
            </a:r>
          </a:p>
          <a:p>
            <a:pPr lvl="1" eaLnBrk="1" hangingPunct="1">
              <a:spcBef>
                <a:spcPts val="600"/>
              </a:spcBef>
            </a:pPr>
            <a:r>
              <a:rPr lang="en-US" altLang="en-US" dirty="0"/>
              <a:t>2. Seek, receive and act on guidance	Obedience</a:t>
            </a:r>
          </a:p>
          <a:p>
            <a:pPr lvl="1" eaLnBrk="1" hangingPunct="1">
              <a:spcBef>
                <a:spcPts val="600"/>
              </a:spcBef>
            </a:pPr>
            <a:r>
              <a:rPr lang="en-US" altLang="en-US" dirty="0"/>
              <a:t>3. Understand the basics of budgeting	Stewardship</a:t>
            </a:r>
          </a:p>
          <a:p>
            <a:pPr lvl="1" eaLnBrk="1" hangingPunct="1">
              <a:spcBef>
                <a:spcPts val="600"/>
              </a:spcBef>
            </a:pPr>
            <a:r>
              <a:rPr lang="en-US" altLang="en-US" dirty="0"/>
              <a:t>4. Keep good records			Stewardship</a:t>
            </a:r>
          </a:p>
          <a:p>
            <a:pPr lvl="1" eaLnBrk="1" hangingPunct="1">
              <a:spcBef>
                <a:spcPts val="600"/>
              </a:spcBef>
            </a:pPr>
            <a:r>
              <a:rPr lang="en-US" altLang="en-US" dirty="0"/>
              <a:t>5. Method that meets needs 		Accountability</a:t>
            </a:r>
          </a:p>
          <a:p>
            <a:pPr lvl="1" eaLnBrk="1" hangingPunct="1">
              <a:spcBef>
                <a:spcPts val="600"/>
              </a:spcBef>
            </a:pPr>
            <a:r>
              <a:rPr lang="en-US" altLang="en-US" dirty="0"/>
              <a:t>6. Eliminate debt			Stewardship</a:t>
            </a:r>
          </a:p>
        </p:txBody>
      </p:sp>
    </p:spTree>
    <p:extLst>
      <p:ext uri="{BB962C8B-B14F-4D97-AF65-F5344CB8AC3E}">
        <p14:creationId xmlns:p14="http://schemas.microsoft.com/office/powerpoint/2010/main" val="3018027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dissolve">
                                      <p:cBhvr>
                                        <p:cTn id="7" dur="500"/>
                                        <p:tgtEl>
                                          <p:spTgt spid="26627">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6627">
                                            <p:txEl>
                                              <p:pRg st="1" end="1"/>
                                            </p:txEl>
                                          </p:spTgt>
                                        </p:tgtEl>
                                        <p:attrNameLst>
                                          <p:attrName>style.visibility</p:attrName>
                                        </p:attrNameLst>
                                      </p:cBhvr>
                                      <p:to>
                                        <p:strVal val="visible"/>
                                      </p:to>
                                    </p:set>
                                    <p:animEffect transition="in" filter="dissolve">
                                      <p:cBhvr>
                                        <p:cTn id="10" dur="500"/>
                                        <p:tgtEl>
                                          <p:spTgt spid="2662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Effect transition="in" filter="dissolve">
                                      <p:cBhvr>
                                        <p:cTn id="15" dur="500"/>
                                        <p:tgtEl>
                                          <p:spTgt spid="26627">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6627">
                                            <p:txEl>
                                              <p:pRg st="3" end="3"/>
                                            </p:txEl>
                                          </p:spTgt>
                                        </p:tgtEl>
                                        <p:attrNameLst>
                                          <p:attrName>style.visibility</p:attrName>
                                        </p:attrNameLst>
                                      </p:cBhvr>
                                      <p:to>
                                        <p:strVal val="visible"/>
                                      </p:to>
                                    </p:set>
                                    <p:animEffect transition="in" filter="dissolve">
                                      <p:cBhvr>
                                        <p:cTn id="18" dur="500"/>
                                        <p:tgtEl>
                                          <p:spTgt spid="26627">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6627">
                                            <p:txEl>
                                              <p:pRg st="4" end="4"/>
                                            </p:txEl>
                                          </p:spTgt>
                                        </p:tgtEl>
                                        <p:attrNameLst>
                                          <p:attrName>style.visibility</p:attrName>
                                        </p:attrNameLst>
                                      </p:cBhvr>
                                      <p:to>
                                        <p:strVal val="visible"/>
                                      </p:to>
                                    </p:set>
                                    <p:animEffect transition="in" filter="dissolve">
                                      <p:cBhvr>
                                        <p:cTn id="21" dur="500"/>
                                        <p:tgtEl>
                                          <p:spTgt spid="26627">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6627">
                                            <p:txEl>
                                              <p:pRg st="5" end="5"/>
                                            </p:txEl>
                                          </p:spTgt>
                                        </p:tgtEl>
                                        <p:attrNameLst>
                                          <p:attrName>style.visibility</p:attrName>
                                        </p:attrNameLst>
                                      </p:cBhvr>
                                      <p:to>
                                        <p:strVal val="visible"/>
                                      </p:to>
                                    </p:set>
                                    <p:animEffect transition="in" filter="dissolve">
                                      <p:cBhvr>
                                        <p:cTn id="24" dur="500"/>
                                        <p:tgtEl>
                                          <p:spTgt spid="26627">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6627">
                                            <p:txEl>
                                              <p:pRg st="6" end="6"/>
                                            </p:txEl>
                                          </p:spTgt>
                                        </p:tgtEl>
                                        <p:attrNameLst>
                                          <p:attrName>style.visibility</p:attrName>
                                        </p:attrNameLst>
                                      </p:cBhvr>
                                      <p:to>
                                        <p:strVal val="visible"/>
                                      </p:to>
                                    </p:set>
                                    <p:animEffect transition="in" filter="dissolve">
                                      <p:cBhvr>
                                        <p:cTn id="27" dur="500"/>
                                        <p:tgtEl>
                                          <p:spTgt spid="26627">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26627">
                                            <p:txEl>
                                              <p:pRg st="7" end="7"/>
                                            </p:txEl>
                                          </p:spTgt>
                                        </p:tgtEl>
                                        <p:attrNameLst>
                                          <p:attrName>style.visibility</p:attrName>
                                        </p:attrNameLst>
                                      </p:cBhvr>
                                      <p:to>
                                        <p:strVal val="visible"/>
                                      </p:to>
                                    </p:set>
                                    <p:animEffect transition="in" filter="dissolve">
                                      <p:cBhvr>
                                        <p:cTn id="30" dur="500"/>
                                        <p:tgtEl>
                                          <p:spTgt spid="2662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77863"/>
            <a:ext cx="8839200" cy="922337"/>
          </a:xfrm>
        </p:spPr>
        <p:txBody>
          <a:bodyPr/>
          <a:lstStyle/>
          <a:p>
            <a:pPr eaLnBrk="1" hangingPunct="1"/>
            <a:r>
              <a:rPr lang="en-US" altLang="en-US" dirty="0"/>
              <a:t>SIE Plan Principles </a:t>
            </a:r>
            <a:r>
              <a:rPr lang="en-US" altLang="en-US" sz="2400" dirty="0"/>
              <a:t>(continued)</a:t>
            </a:r>
            <a:endParaRPr lang="en-US" altLang="en-US" dirty="0"/>
          </a:p>
        </p:txBody>
      </p:sp>
      <p:sp>
        <p:nvSpPr>
          <p:cNvPr id="26627" name="Text Placeholder 2"/>
          <p:cNvSpPr>
            <a:spLocks noGrp="1"/>
          </p:cNvSpPr>
          <p:nvPr>
            <p:ph type="body" sz="half" idx="1"/>
          </p:nvPr>
        </p:nvSpPr>
        <p:spPr>
          <a:xfrm>
            <a:off x="914400" y="1600200"/>
            <a:ext cx="7315200" cy="4419600"/>
          </a:xfrm>
        </p:spPr>
        <p:txBody>
          <a:bodyPr/>
          <a:lstStyle/>
          <a:p>
            <a:pPr marL="0" indent="0" algn="ctr" eaLnBrk="1" hangingPunct="1">
              <a:spcBef>
                <a:spcPts val="600"/>
              </a:spcBef>
              <a:buNone/>
            </a:pPr>
            <a:r>
              <a:rPr lang="en-US" altLang="en-US" i="1" dirty="0"/>
              <a:t>From obedience to consecration</a:t>
            </a:r>
          </a:p>
          <a:p>
            <a:pPr lvl="1"/>
            <a:r>
              <a:rPr lang="en-US" dirty="0"/>
              <a:t>We are children of Heavenly parents with an unlimited potential (identity); living worthy of the Spirit (obedience), trying to be wise stewards over the things that God has blessed us with (stewardship), and planning for and keeping good records of our saving, income and expenses.  This way we can save for our long-term goals, minimize our payments to others (accountability); use a method that most meets our needs (stewardship); so we can accomplish what God would have us do, including attaining our personal mission and our personal and family and vision goals.</a:t>
            </a:r>
          </a:p>
        </p:txBody>
      </p:sp>
    </p:spTree>
    <p:extLst>
      <p:ext uri="{BB962C8B-B14F-4D97-AF65-F5344CB8AC3E}">
        <p14:creationId xmlns:p14="http://schemas.microsoft.com/office/powerpoint/2010/main" val="1508774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 y="696278"/>
            <a:ext cx="8991600" cy="922020"/>
          </a:xfrm>
        </p:spPr>
        <p:txBody>
          <a:bodyPr/>
          <a:lstStyle/>
          <a:p>
            <a:pPr eaLnBrk="1" hangingPunct="1">
              <a:defRPr/>
            </a:pPr>
            <a:r>
              <a:rPr lang="en-US" altLang="en-US" dirty="0"/>
              <a:t>SIE Plan </a:t>
            </a:r>
            <a:r>
              <a:rPr lang="en-US" dirty="0"/>
              <a:t>Methods and Process </a:t>
            </a:r>
            <a:endParaRPr lang="en-US" dirty="0">
              <a:latin typeface="+mn-lt"/>
            </a:endParaRPr>
          </a:p>
        </p:txBody>
      </p:sp>
      <p:sp>
        <p:nvSpPr>
          <p:cNvPr id="27651" name="Text Placeholder 2"/>
          <p:cNvSpPr>
            <a:spLocks noGrp="1"/>
          </p:cNvSpPr>
          <p:nvPr>
            <p:ph type="body" sz="half" idx="1"/>
          </p:nvPr>
        </p:nvSpPr>
        <p:spPr>
          <a:xfrm>
            <a:off x="914400" y="1600200"/>
            <a:ext cx="7315200" cy="4419600"/>
          </a:xfrm>
        </p:spPr>
        <p:txBody>
          <a:bodyPr/>
          <a:lstStyle/>
          <a:p>
            <a:pPr eaLnBrk="1" hangingPunct="1">
              <a:defRPr/>
            </a:pPr>
            <a:r>
              <a:rPr lang="en-US" dirty="0"/>
              <a:t>What saving, income and expense planning methods do you use?</a:t>
            </a:r>
          </a:p>
          <a:p>
            <a:pPr lvl="1" eaLnBrk="1" hangingPunct="1">
              <a:defRPr/>
            </a:pPr>
            <a:r>
              <a:rPr lang="en-US" dirty="0"/>
              <a:t>Useful methods:</a:t>
            </a:r>
          </a:p>
          <a:p>
            <a:pPr lvl="2" eaLnBrk="1" hangingPunct="1">
              <a:defRPr/>
            </a:pPr>
            <a:r>
              <a:rPr lang="en-US" dirty="0"/>
              <a:t>1.  The Envelope Method</a:t>
            </a:r>
          </a:p>
          <a:p>
            <a:pPr lvl="2" eaLnBrk="1" hangingPunct="1">
              <a:defRPr/>
            </a:pPr>
            <a:r>
              <a:rPr lang="en-US" dirty="0"/>
              <a:t>2.  The 60% Rule</a:t>
            </a:r>
          </a:p>
          <a:p>
            <a:pPr lvl="2" eaLnBrk="1" hangingPunct="1">
              <a:defRPr/>
            </a:pPr>
            <a:r>
              <a:rPr lang="en-US" dirty="0"/>
              <a:t>3.  Spreadsheets</a:t>
            </a:r>
          </a:p>
          <a:p>
            <a:pPr lvl="2" eaLnBrk="1" hangingPunct="1">
              <a:defRPr/>
            </a:pPr>
            <a:r>
              <a:rPr lang="en-US" dirty="0"/>
              <a:t>4.  Budgeting Software </a:t>
            </a:r>
          </a:p>
          <a:p>
            <a:pPr lvl="1" eaLnBrk="1" hangingPunct="1">
              <a:defRPr/>
            </a:pPr>
            <a:r>
              <a:rPr lang="en-US" dirty="0"/>
              <a:t>The method too many of us use:</a:t>
            </a:r>
          </a:p>
          <a:p>
            <a:pPr lvl="2" eaLnBrk="1" hangingPunct="1">
              <a:defRPr/>
            </a:pPr>
            <a:r>
              <a:rPr lang="en-US" dirty="0"/>
              <a:t>5.  DNAH-</a:t>
            </a:r>
            <a:r>
              <a:rPr lang="en-US" dirty="0" err="1"/>
              <a:t>ial</a:t>
            </a:r>
            <a:r>
              <a:rPr lang="en-US" dirty="0"/>
              <a:t>  Methods (Do Nothing and Hope)</a:t>
            </a:r>
          </a:p>
          <a:p>
            <a:pPr marL="457200" lvl="1" indent="0" eaLnBrk="1" hangingPunct="1">
              <a:buFontTx/>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ssolve">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ssolve">
                                      <p:cBhvr>
                                        <p:cTn id="12" dur="500"/>
                                        <p:tgtEl>
                                          <p:spTgt spid="27651">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animEffect transition="in" filter="dissolve">
                                      <p:cBhvr>
                                        <p:cTn id="15" dur="500"/>
                                        <p:tgtEl>
                                          <p:spTgt spid="27651">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7651">
                                            <p:txEl>
                                              <p:pRg st="3" end="3"/>
                                            </p:txEl>
                                          </p:spTgt>
                                        </p:tgtEl>
                                        <p:attrNameLst>
                                          <p:attrName>style.visibility</p:attrName>
                                        </p:attrNameLst>
                                      </p:cBhvr>
                                      <p:to>
                                        <p:strVal val="visible"/>
                                      </p:to>
                                    </p:set>
                                    <p:animEffect transition="in" filter="dissolve">
                                      <p:cBhvr>
                                        <p:cTn id="18" dur="500"/>
                                        <p:tgtEl>
                                          <p:spTgt spid="27651">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7651">
                                            <p:txEl>
                                              <p:pRg st="4" end="4"/>
                                            </p:txEl>
                                          </p:spTgt>
                                        </p:tgtEl>
                                        <p:attrNameLst>
                                          <p:attrName>style.visibility</p:attrName>
                                        </p:attrNameLst>
                                      </p:cBhvr>
                                      <p:to>
                                        <p:strVal val="visible"/>
                                      </p:to>
                                    </p:set>
                                    <p:animEffect transition="in" filter="dissolve">
                                      <p:cBhvr>
                                        <p:cTn id="21" dur="500"/>
                                        <p:tgtEl>
                                          <p:spTgt spid="27651">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7651">
                                            <p:txEl>
                                              <p:pRg st="5" end="5"/>
                                            </p:txEl>
                                          </p:spTgt>
                                        </p:tgtEl>
                                        <p:attrNameLst>
                                          <p:attrName>style.visibility</p:attrName>
                                        </p:attrNameLst>
                                      </p:cBhvr>
                                      <p:to>
                                        <p:strVal val="visible"/>
                                      </p:to>
                                    </p:set>
                                    <p:animEffect transition="in" filter="dissolve">
                                      <p:cBhvr>
                                        <p:cTn id="24" dur="500"/>
                                        <p:tgtEl>
                                          <p:spTgt spid="27651">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7651">
                                            <p:txEl>
                                              <p:pRg st="6" end="6"/>
                                            </p:txEl>
                                          </p:spTgt>
                                        </p:tgtEl>
                                        <p:attrNameLst>
                                          <p:attrName>style.visibility</p:attrName>
                                        </p:attrNameLst>
                                      </p:cBhvr>
                                      <p:to>
                                        <p:strVal val="visible"/>
                                      </p:to>
                                    </p:set>
                                    <p:animEffect transition="in" filter="dissolve">
                                      <p:cBhvr>
                                        <p:cTn id="27" dur="500"/>
                                        <p:tgtEl>
                                          <p:spTgt spid="27651">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27651">
                                            <p:txEl>
                                              <p:pRg st="7" end="7"/>
                                            </p:txEl>
                                          </p:spTgt>
                                        </p:tgtEl>
                                        <p:attrNameLst>
                                          <p:attrName>style.visibility</p:attrName>
                                        </p:attrNameLst>
                                      </p:cBhvr>
                                      <p:to>
                                        <p:strVal val="visible"/>
                                      </p:to>
                                    </p:set>
                                    <p:animEffect transition="in" filter="dissolve">
                                      <p:cBhvr>
                                        <p:cTn id="30" dur="500"/>
                                        <p:tgtEl>
                                          <p:spTgt spid="276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76200" y="776288"/>
            <a:ext cx="8991600" cy="762000"/>
          </a:xfrm>
        </p:spPr>
        <p:txBody>
          <a:bodyPr/>
          <a:lstStyle/>
          <a:p>
            <a:pPr eaLnBrk="1" hangingPunct="1"/>
            <a:r>
              <a:rPr lang="en-US" altLang="en-US" dirty="0"/>
              <a:t>SIE Plan Methods and Process </a:t>
            </a:r>
            <a:r>
              <a:rPr lang="en-US" altLang="en-US" sz="2400" dirty="0"/>
              <a:t>(continued)</a:t>
            </a:r>
            <a:endParaRPr lang="en-US" altLang="en-US" dirty="0"/>
          </a:p>
        </p:txBody>
      </p:sp>
      <p:sp>
        <p:nvSpPr>
          <p:cNvPr id="3" name="Text Placeholder 2"/>
          <p:cNvSpPr>
            <a:spLocks noGrp="1"/>
          </p:cNvSpPr>
          <p:nvPr>
            <p:ph type="body" sz="half" idx="1"/>
          </p:nvPr>
        </p:nvSpPr>
        <p:spPr>
          <a:xfrm>
            <a:off x="914400" y="1600200"/>
            <a:ext cx="7315200" cy="4419600"/>
          </a:xfrm>
        </p:spPr>
        <p:txBody>
          <a:bodyPr/>
          <a:lstStyle/>
          <a:p>
            <a:pPr eaLnBrk="1" hangingPunct="1"/>
            <a:r>
              <a:rPr lang="en-US" altLang="en-US" dirty="0"/>
              <a:t>The Envelope Method</a:t>
            </a:r>
          </a:p>
          <a:p>
            <a:pPr lvl="1" eaLnBrk="1" hangingPunct="1"/>
            <a:r>
              <a:rPr lang="en-US" altLang="en-US" dirty="0"/>
              <a:t>Requirements:  Envelopes for each category</a:t>
            </a:r>
          </a:p>
          <a:p>
            <a:pPr lvl="2" eaLnBrk="1" hangingPunct="1"/>
            <a:r>
              <a:rPr lang="en-US" altLang="en-US" dirty="0"/>
              <a:t>Divide spending each month into categories.  At the beginning of each month, take the money you have planned for each category and put it in the envelope</a:t>
            </a:r>
          </a:p>
          <a:p>
            <a:pPr lvl="3" eaLnBrk="1" hangingPunct="1"/>
            <a:r>
              <a:rPr lang="en-US" altLang="en-US" dirty="0"/>
              <a:t>Once a bill comes, take the money from the corresponding envelope and pay the bill</a:t>
            </a:r>
          </a:p>
          <a:p>
            <a:pPr lvl="3" eaLnBrk="1" hangingPunct="1"/>
            <a:r>
              <a:rPr lang="en-US" altLang="en-US" dirty="0"/>
              <a:t>Once the money is gone from one envelope and you need more, you must shift money between other envelopes or make do with what you have</a:t>
            </a:r>
          </a:p>
          <a:p>
            <a:pPr lvl="3" eaLnBrk="1" hangingPunct="1"/>
            <a:r>
              <a:rPr lang="en-US" altLang="en-US" dirty="0"/>
              <a:t>There is no getting money outside the system</a:t>
            </a:r>
          </a:p>
        </p:txBody>
      </p:sp>
      <p:pic>
        <p:nvPicPr>
          <p:cNvPr id="4" name="Picture 3">
            <a:extLst>
              <a:ext uri="{FF2B5EF4-FFF2-40B4-BE49-F238E27FC236}">
                <a16:creationId xmlns:a16="http://schemas.microsoft.com/office/drawing/2014/main" id="{8EEB3C69-E469-4CB6-9B35-11B0A5E6E162}"/>
              </a:ext>
            </a:extLst>
          </p:cNvPr>
          <p:cNvPicPr>
            <a:picLocks noChangeAspect="1"/>
          </p:cNvPicPr>
          <p:nvPr/>
        </p:nvPicPr>
        <p:blipFill>
          <a:blip r:embed="rId2"/>
          <a:stretch>
            <a:fillRect/>
          </a:stretch>
        </p:blipFill>
        <p:spPr>
          <a:xfrm>
            <a:off x="5396329" y="116682"/>
            <a:ext cx="3671471" cy="17883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42938"/>
            <a:ext cx="7772400" cy="944562"/>
          </a:xfrm>
          <a:noFill/>
        </p:spPr>
        <p:txBody>
          <a:bodyPr lIns="90488" tIns="44450" rIns="90488" bIns="44450"/>
          <a:lstStyle/>
          <a:p>
            <a:pPr eaLnBrk="1" hangingPunct="1"/>
            <a:r>
              <a:rPr lang="en-US" altLang="en-US"/>
              <a:t>Objectives</a:t>
            </a:r>
          </a:p>
        </p:txBody>
      </p:sp>
      <p:sp>
        <p:nvSpPr>
          <p:cNvPr id="9219" name="Rectangle 3"/>
          <p:cNvSpPr>
            <a:spLocks noGrp="1" noChangeArrowheads="1"/>
          </p:cNvSpPr>
          <p:nvPr>
            <p:ph idx="1"/>
          </p:nvPr>
        </p:nvSpPr>
        <p:spPr>
          <a:xfrm>
            <a:off x="914400" y="1600200"/>
            <a:ext cx="7251700" cy="4114800"/>
          </a:xfrm>
        </p:spPr>
        <p:txBody>
          <a:bodyPr lIns="90488" tIns="44450" rIns="90488" bIns="44450"/>
          <a:lstStyle/>
          <a:p>
            <a:pPr marL="0" indent="0" eaLnBrk="1" hangingPunct="1">
              <a:lnSpc>
                <a:spcPct val="110000"/>
              </a:lnSpc>
              <a:buNone/>
              <a:defRPr/>
            </a:pPr>
            <a:r>
              <a:rPr lang="en-US" altLang="en-US" sz="2400" dirty="0"/>
              <a:t>A. Family Record Keeping – What should you keep?</a:t>
            </a:r>
          </a:p>
          <a:p>
            <a:pPr marL="0" indent="0" eaLnBrk="1" hangingPunct="1">
              <a:lnSpc>
                <a:spcPct val="110000"/>
              </a:lnSpc>
              <a:buFontTx/>
              <a:buNone/>
              <a:defRPr/>
            </a:pPr>
            <a:r>
              <a:rPr lang="en-US" altLang="en-US" sz="2400" dirty="0"/>
              <a:t>B. Understand the principles of successful saving, income and expense planning (budgeting) and its methods and process</a:t>
            </a:r>
          </a:p>
          <a:p>
            <a:pPr marL="0" indent="0" eaLnBrk="1" hangingPunct="1">
              <a:lnSpc>
                <a:spcPct val="110000"/>
              </a:lnSpc>
              <a:buFontTx/>
              <a:buNone/>
              <a:defRPr/>
            </a:pPr>
            <a:r>
              <a:rPr lang="en-US" altLang="en-US" sz="2400" dirty="0"/>
              <a:t>C.  Understand and create your Saving, Income and Expense Plans (budgets)</a:t>
            </a:r>
          </a:p>
          <a:p>
            <a:pPr marL="0" indent="0" eaLnBrk="1" hangingPunct="1">
              <a:lnSpc>
                <a:spcPct val="110000"/>
              </a:lnSpc>
              <a:buFontTx/>
              <a:buNone/>
              <a:defRPr/>
            </a:pPr>
            <a:r>
              <a:rPr lang="en-US" altLang="en-US" sz="2400" dirty="0"/>
              <a:t>D.  Calculate your Net Worth using a Balance Sheet</a:t>
            </a:r>
          </a:p>
          <a:p>
            <a:pPr marL="0" indent="0" eaLnBrk="1" hangingPunct="1">
              <a:lnSpc>
                <a:spcPct val="110000"/>
              </a:lnSpc>
              <a:buFontTx/>
              <a:buNone/>
              <a:defRPr/>
            </a:pPr>
            <a:r>
              <a:rPr lang="en-US" altLang="en-US" sz="2400" dirty="0"/>
              <a:t>E.  Develop a personal Income Statement and use ratios to analyze your spending</a:t>
            </a:r>
          </a:p>
          <a:p>
            <a:pPr eaLnBrk="1" hangingPunct="1">
              <a:defRPr/>
            </a:pPr>
            <a:endParaRPr lang="en-US" altLang="en-US" dirty="0"/>
          </a:p>
        </p:txBody>
      </p:sp>
    </p:spTree>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6200" y="776288"/>
            <a:ext cx="8839200" cy="762000"/>
          </a:xfrm>
        </p:spPr>
        <p:txBody>
          <a:bodyPr/>
          <a:lstStyle/>
          <a:p>
            <a:pPr eaLnBrk="1" hangingPunct="1"/>
            <a:r>
              <a:rPr lang="en-US" altLang="en-US" dirty="0"/>
              <a:t>SIE Plan Methods and Process </a:t>
            </a:r>
            <a:r>
              <a:rPr lang="en-US" altLang="en-US" sz="2400" dirty="0"/>
              <a:t>(continued)</a:t>
            </a:r>
            <a:endParaRPr lang="en-US" altLang="en-US" dirty="0"/>
          </a:p>
        </p:txBody>
      </p:sp>
      <p:sp>
        <p:nvSpPr>
          <p:cNvPr id="3" name="Text Placeholder 2"/>
          <p:cNvSpPr>
            <a:spLocks noGrp="1"/>
          </p:cNvSpPr>
          <p:nvPr>
            <p:ph type="body" sz="half" idx="1"/>
          </p:nvPr>
        </p:nvSpPr>
        <p:spPr>
          <a:xfrm>
            <a:off x="914400" y="1600200"/>
            <a:ext cx="7315200" cy="4419600"/>
          </a:xfrm>
        </p:spPr>
        <p:txBody>
          <a:bodyPr/>
          <a:lstStyle/>
          <a:p>
            <a:pPr eaLnBrk="1" hangingPunct="1"/>
            <a:r>
              <a:rPr lang="en-US" altLang="en-US"/>
              <a:t>The 60% Solution Method</a:t>
            </a:r>
          </a:p>
          <a:p>
            <a:pPr lvl="1" eaLnBrk="1" hangingPunct="1"/>
            <a:r>
              <a:rPr lang="en-US" altLang="en-US"/>
              <a:t>Requirements:  Journal or spreadsheet</a:t>
            </a:r>
          </a:p>
          <a:p>
            <a:pPr lvl="2" eaLnBrk="1" hangingPunct="1"/>
            <a:r>
              <a:rPr lang="en-US" altLang="en-US"/>
              <a:t>Determine your gross salary each month.  Take 60% of that amount and only spend that amount each month.  Do not spend beyond that amount</a:t>
            </a:r>
          </a:p>
          <a:p>
            <a:pPr lvl="3" eaLnBrk="1" hangingPunct="1"/>
            <a:r>
              <a:rPr lang="en-US" altLang="en-US"/>
              <a:t>Take 20% of your salary and save for long-term goals</a:t>
            </a:r>
          </a:p>
          <a:p>
            <a:pPr lvl="3" eaLnBrk="1" hangingPunct="1"/>
            <a:r>
              <a:rPr lang="en-US" altLang="en-US"/>
              <a:t>Take 20% of your salary and save to pay your taxes at year-end</a:t>
            </a:r>
          </a:p>
          <a:p>
            <a:pPr lvl="3" eaLnBrk="1" hangingPunct="1"/>
            <a:r>
              <a:rPr lang="en-US" altLang="en-US"/>
              <a:t>Once you have spent your money, you cannot go outside the method for more money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52400" y="776288"/>
            <a:ext cx="8915400" cy="762000"/>
          </a:xfrm>
        </p:spPr>
        <p:txBody>
          <a:bodyPr/>
          <a:lstStyle/>
          <a:p>
            <a:pPr eaLnBrk="1" hangingPunct="1"/>
            <a:r>
              <a:rPr lang="en-US" altLang="en-US" dirty="0"/>
              <a:t>SIE Plan Methods and Process </a:t>
            </a:r>
            <a:r>
              <a:rPr lang="en-US" altLang="en-US" sz="2400" dirty="0"/>
              <a:t>(continued)</a:t>
            </a:r>
          </a:p>
        </p:txBody>
      </p:sp>
      <p:sp>
        <p:nvSpPr>
          <p:cNvPr id="3" name="Text Placeholder 2"/>
          <p:cNvSpPr>
            <a:spLocks noGrp="1"/>
          </p:cNvSpPr>
          <p:nvPr>
            <p:ph type="body" sz="half" idx="1"/>
          </p:nvPr>
        </p:nvSpPr>
        <p:spPr>
          <a:xfrm>
            <a:off x="914400" y="1600200"/>
            <a:ext cx="7467600" cy="4419600"/>
          </a:xfrm>
        </p:spPr>
        <p:txBody>
          <a:bodyPr/>
          <a:lstStyle/>
          <a:p>
            <a:pPr eaLnBrk="1" hangingPunct="1"/>
            <a:r>
              <a:rPr lang="en-US" altLang="en-US" dirty="0"/>
              <a:t>Spreadsheet Methods (</a:t>
            </a:r>
            <a:r>
              <a:rPr lang="en-US" altLang="en-US" dirty="0">
                <a:hlinkClick r:id="rId2"/>
              </a:rPr>
              <a:t>LT04C</a:t>
            </a:r>
            <a:r>
              <a:rPr lang="en-US" altLang="en-US" dirty="0"/>
              <a:t>, </a:t>
            </a:r>
            <a:r>
              <a:rPr lang="en-US" altLang="en-US" dirty="0">
                <a:hlinkClick r:id="rId3"/>
              </a:rPr>
              <a:t>LT04</a:t>
            </a:r>
            <a:r>
              <a:rPr lang="en-US" altLang="en-US" dirty="0"/>
              <a:t>, </a:t>
            </a:r>
            <a:r>
              <a:rPr lang="en-US" altLang="en-US" dirty="0">
                <a:hlinkClick r:id="rId4"/>
              </a:rPr>
              <a:t>LT31</a:t>
            </a:r>
            <a:r>
              <a:rPr lang="en-US" altLang="en-US" dirty="0"/>
              <a:t>)</a:t>
            </a:r>
          </a:p>
          <a:p>
            <a:pPr lvl="1" eaLnBrk="1" hangingPunct="1"/>
            <a:r>
              <a:rPr lang="en-US" altLang="en-US" dirty="0"/>
              <a:t>Requirements:  Computer and spreadsheets</a:t>
            </a:r>
          </a:p>
          <a:p>
            <a:pPr lvl="2" eaLnBrk="1" hangingPunct="1"/>
            <a:r>
              <a:rPr lang="en-US" altLang="en-US" dirty="0"/>
              <a:t>Determine your gross salary and take home each month after taxes and other deductions   </a:t>
            </a:r>
          </a:p>
          <a:p>
            <a:pPr lvl="3" eaLnBrk="1" hangingPunct="1"/>
            <a:r>
              <a:rPr lang="en-US" altLang="en-US" dirty="0"/>
              <a:t>Determine spending by categories (rows) and dates (columns), and budget each category </a:t>
            </a:r>
          </a:p>
          <a:p>
            <a:pPr lvl="3" eaLnBrk="1" hangingPunct="1"/>
            <a:r>
              <a:rPr lang="en-US" altLang="en-US" dirty="0"/>
              <a:t>As bills come in, input the spending on each date (column) and row (category)</a:t>
            </a:r>
          </a:p>
          <a:p>
            <a:pPr lvl="3" eaLnBrk="1" hangingPunct="1"/>
            <a:r>
              <a:rPr lang="en-US" altLang="en-US" dirty="0"/>
              <a:t>Plan in adequate amounts for a financial reserve and long-term goals</a:t>
            </a:r>
          </a:p>
          <a:p>
            <a:pPr lvl="3" eaLnBrk="1" hangingPunct="1"/>
            <a:r>
              <a:rPr lang="en-US" altLang="en-US" dirty="0"/>
              <a:t>Type in spending directly into spreadsheet</a:t>
            </a:r>
          </a:p>
          <a:p>
            <a:pPr lvl="3" eaLnBrk="1" hangingPunct="1"/>
            <a:r>
              <a:rPr lang="en-US" altLang="en-US" dirty="0"/>
              <a:t>Can be useful if updated regularly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 y="776288"/>
            <a:ext cx="8839200" cy="762000"/>
          </a:xfrm>
        </p:spPr>
        <p:txBody>
          <a:bodyPr/>
          <a:lstStyle/>
          <a:p>
            <a:pPr eaLnBrk="1" hangingPunct="1"/>
            <a:r>
              <a:rPr lang="en-US" altLang="en-US" dirty="0"/>
              <a:t>SIE Plan Methods and Process </a:t>
            </a:r>
            <a:r>
              <a:rPr lang="en-US" altLang="en-US" sz="2400" dirty="0"/>
              <a:t>(continued)</a:t>
            </a:r>
            <a:endParaRPr lang="en-US" altLang="en-US" dirty="0"/>
          </a:p>
        </p:txBody>
      </p:sp>
      <p:sp>
        <p:nvSpPr>
          <p:cNvPr id="3" name="Text Placeholder 2"/>
          <p:cNvSpPr>
            <a:spLocks noGrp="1"/>
          </p:cNvSpPr>
          <p:nvPr>
            <p:ph type="body" sz="half" idx="1"/>
          </p:nvPr>
        </p:nvSpPr>
        <p:spPr>
          <a:xfrm>
            <a:off x="914400" y="1600200"/>
            <a:ext cx="7315200" cy="4419600"/>
          </a:xfrm>
        </p:spPr>
        <p:txBody>
          <a:bodyPr/>
          <a:lstStyle/>
          <a:p>
            <a:pPr eaLnBrk="1" hangingPunct="1"/>
            <a:r>
              <a:rPr lang="en-US" altLang="en-US"/>
              <a:t>Computer Software Methods</a:t>
            </a:r>
          </a:p>
          <a:p>
            <a:pPr lvl="1" eaLnBrk="1" hangingPunct="1"/>
            <a:r>
              <a:rPr lang="en-US" altLang="en-US"/>
              <a:t>Requirements:  Computer and software, such as Mint.com (free), Quicken, Mvelopes</a:t>
            </a:r>
          </a:p>
          <a:p>
            <a:pPr lvl="2" eaLnBrk="1" hangingPunct="1"/>
            <a:r>
              <a:rPr lang="en-US" altLang="en-US"/>
              <a:t>Determine your gross salary and take home each month after taxes and other deductions   </a:t>
            </a:r>
          </a:p>
          <a:p>
            <a:pPr lvl="3" eaLnBrk="1" hangingPunct="1"/>
            <a:r>
              <a:rPr lang="en-US" altLang="en-US"/>
              <a:t>Determine spending by category, and budget each category.  Work to within your budget for each spending category</a:t>
            </a:r>
          </a:p>
          <a:p>
            <a:pPr lvl="3" eaLnBrk="1" hangingPunct="1"/>
            <a:r>
              <a:rPr lang="en-US" altLang="en-US"/>
              <a:t>Obtain receipts and credit card information directly via internet from financial institutions</a:t>
            </a:r>
          </a:p>
          <a:p>
            <a:pPr lvl="3" eaLnBrk="1" hangingPunct="1"/>
            <a:r>
              <a:rPr lang="en-US" altLang="en-US"/>
              <a:t>Can plan in adequate amounts for a financial reserve and long-term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8600" y="776288"/>
            <a:ext cx="8763000" cy="762000"/>
          </a:xfrm>
        </p:spPr>
        <p:txBody>
          <a:bodyPr/>
          <a:lstStyle/>
          <a:p>
            <a:pPr eaLnBrk="1" hangingPunct="1"/>
            <a:r>
              <a:rPr lang="en-US" altLang="en-US" dirty="0"/>
              <a:t>SIE Plan Methods and Process </a:t>
            </a:r>
            <a:r>
              <a:rPr lang="en-US" altLang="en-US" sz="2400" dirty="0"/>
              <a:t>(continued)</a:t>
            </a:r>
            <a:endParaRPr lang="en-US" altLang="en-US" dirty="0"/>
          </a:p>
        </p:txBody>
      </p:sp>
      <p:sp>
        <p:nvSpPr>
          <p:cNvPr id="3" name="Text Placeholder 2"/>
          <p:cNvSpPr>
            <a:spLocks noGrp="1"/>
          </p:cNvSpPr>
          <p:nvPr>
            <p:ph type="body" sz="half" idx="1"/>
          </p:nvPr>
        </p:nvSpPr>
        <p:spPr>
          <a:xfrm>
            <a:off x="914400" y="1600200"/>
            <a:ext cx="7315200" cy="4419600"/>
          </a:xfrm>
        </p:spPr>
        <p:txBody>
          <a:bodyPr/>
          <a:lstStyle/>
          <a:p>
            <a:pPr eaLnBrk="1" hangingPunct="1"/>
            <a:r>
              <a:rPr lang="en-US" altLang="en-US"/>
              <a:t>DNAH-ial Methods (Denial - Do nothing and hope for the best)</a:t>
            </a:r>
          </a:p>
          <a:p>
            <a:pPr lvl="1" eaLnBrk="1" hangingPunct="1"/>
            <a:r>
              <a:rPr lang="en-US" altLang="en-US"/>
              <a:t>Requirements:  None</a:t>
            </a:r>
          </a:p>
          <a:p>
            <a:pPr lvl="2" eaLnBrk="1" hangingPunct="1"/>
            <a:r>
              <a:rPr lang="en-US" altLang="en-US"/>
              <a:t>This is what the majority use</a:t>
            </a:r>
          </a:p>
          <a:p>
            <a:pPr lvl="2" eaLnBrk="1" hangingPunct="1"/>
            <a:r>
              <a:rPr lang="en-US" altLang="en-US"/>
              <a:t>Do nothing in this areas</a:t>
            </a:r>
          </a:p>
          <a:p>
            <a:pPr lvl="2" eaLnBrk="1" hangingPunct="1"/>
            <a:r>
              <a:rPr lang="en-US" altLang="en-US"/>
              <a:t>Deny there is a concern</a:t>
            </a:r>
          </a:p>
          <a:p>
            <a:pPr lvl="2" eaLnBrk="1" hangingPunct="1"/>
            <a:r>
              <a:rPr lang="en-US" altLang="en-US"/>
              <a:t>Hope things work out (they should because I pay my tithing)</a:t>
            </a:r>
          </a:p>
          <a:p>
            <a:pPr lvl="2" eaLnBrk="1" hangingPunct="1"/>
            <a:r>
              <a:rPr lang="en-US" altLang="en-US"/>
              <a:t>Only respond when things get so bad that you have to act</a:t>
            </a:r>
          </a:p>
          <a:p>
            <a:pPr lvl="1" eaLnBrk="1" hangingPunct="1"/>
            <a:endParaRPr lang="en-US" altLang="en-US"/>
          </a:p>
          <a:p>
            <a:pPr lvl="1" eaLnBrk="1" hangingPunct="1">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a:t>Which is the best method?</a:t>
            </a:r>
          </a:p>
        </p:txBody>
      </p:sp>
      <p:sp>
        <p:nvSpPr>
          <p:cNvPr id="38915" name="Text Placeholder 2"/>
          <p:cNvSpPr>
            <a:spLocks noGrp="1"/>
          </p:cNvSpPr>
          <p:nvPr>
            <p:ph type="body" sz="half" idx="1"/>
          </p:nvPr>
        </p:nvSpPr>
        <p:spPr>
          <a:xfrm>
            <a:off x="914400" y="1600200"/>
            <a:ext cx="7315200" cy="4419600"/>
          </a:xfrm>
        </p:spPr>
        <p:txBody>
          <a:bodyPr/>
          <a:lstStyle/>
          <a:p>
            <a:pPr eaLnBrk="1" hangingPunct="1"/>
            <a:r>
              <a:rPr lang="en-US" altLang="en-US"/>
              <a:t>In my experience, the best plans are those that:</a:t>
            </a:r>
          </a:p>
          <a:p>
            <a:pPr lvl="1" eaLnBrk="1" hangingPunct="1"/>
            <a:r>
              <a:rPr lang="en-US" altLang="en-US"/>
              <a:t>1.  Are low cost and relatively easy to use</a:t>
            </a:r>
          </a:p>
          <a:p>
            <a:pPr lvl="1" eaLnBrk="1" hangingPunct="1"/>
            <a:r>
              <a:rPr lang="en-US" altLang="en-US"/>
              <a:t>2.  Allows downloading of bills from banks and credit card companies--makes data entry easier</a:t>
            </a:r>
          </a:p>
          <a:p>
            <a:pPr lvl="1" eaLnBrk="1" hangingPunct="1"/>
            <a:r>
              <a:rPr lang="en-US" altLang="en-US"/>
              <a:t>3.  Allows adequate categorization of spending for income, spending, reporting and tax purposes</a:t>
            </a:r>
          </a:p>
          <a:p>
            <a:pPr lvl="1" eaLnBrk="1" hangingPunct="1"/>
            <a:r>
              <a:rPr lang="en-US" altLang="en-US"/>
              <a:t>4.  Minimizes the time spent in doing finances (I spend roughly 1-2 hours per week)</a:t>
            </a:r>
          </a:p>
          <a:p>
            <a:pPr eaLnBrk="1" hangingPunct="1"/>
            <a:r>
              <a:rPr lang="en-US" altLang="en-US" sz="2400"/>
              <a:t>What I recommend (for most):  </a:t>
            </a:r>
          </a:p>
          <a:p>
            <a:pPr lvl="1" eaLnBrk="1" hangingPunct="1"/>
            <a:r>
              <a:rPr lang="en-US" altLang="en-US"/>
              <a:t>Mint.com for those starting out (free), spreadsheets for Excel wizards, and Quicken for more advanced users who are willing to put in the upfront time</a:t>
            </a:r>
          </a:p>
          <a:p>
            <a:pPr lvl="1" eaLnBrk="1" hangingPunct="1"/>
            <a:endParaRPr lang="en-US" altLang="en-US"/>
          </a:p>
          <a:p>
            <a:pPr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dissolve">
                                      <p:cBhvr>
                                        <p:cTn id="7" dur="500"/>
                                        <p:tgtEl>
                                          <p:spTgt spid="38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dissolve">
                                      <p:cBhvr>
                                        <p:cTn id="12" dur="500"/>
                                        <p:tgtEl>
                                          <p:spTgt spid="38915">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8915">
                                            <p:txEl>
                                              <p:pRg st="2" end="2"/>
                                            </p:txEl>
                                          </p:spTgt>
                                        </p:tgtEl>
                                        <p:attrNameLst>
                                          <p:attrName>style.visibility</p:attrName>
                                        </p:attrNameLst>
                                      </p:cBhvr>
                                      <p:to>
                                        <p:strVal val="visible"/>
                                      </p:to>
                                    </p:set>
                                    <p:animEffect transition="in" filter="dissolve">
                                      <p:cBhvr>
                                        <p:cTn id="15" dur="500"/>
                                        <p:tgtEl>
                                          <p:spTgt spid="38915">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8915">
                                            <p:txEl>
                                              <p:pRg st="3" end="3"/>
                                            </p:txEl>
                                          </p:spTgt>
                                        </p:tgtEl>
                                        <p:attrNameLst>
                                          <p:attrName>style.visibility</p:attrName>
                                        </p:attrNameLst>
                                      </p:cBhvr>
                                      <p:to>
                                        <p:strVal val="visible"/>
                                      </p:to>
                                    </p:set>
                                    <p:animEffect transition="in" filter="dissolve">
                                      <p:cBhvr>
                                        <p:cTn id="18" dur="500"/>
                                        <p:tgtEl>
                                          <p:spTgt spid="38915">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8915">
                                            <p:txEl>
                                              <p:pRg st="4" end="4"/>
                                            </p:txEl>
                                          </p:spTgt>
                                        </p:tgtEl>
                                        <p:attrNameLst>
                                          <p:attrName>style.visibility</p:attrName>
                                        </p:attrNameLst>
                                      </p:cBhvr>
                                      <p:to>
                                        <p:strVal val="visible"/>
                                      </p:to>
                                    </p:set>
                                    <p:animEffect transition="in" filter="dissolve">
                                      <p:cBhvr>
                                        <p:cTn id="21" dur="500"/>
                                        <p:tgtEl>
                                          <p:spTgt spid="38915">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8915">
                                            <p:txEl>
                                              <p:pRg st="5" end="5"/>
                                            </p:txEl>
                                          </p:spTgt>
                                        </p:tgtEl>
                                        <p:attrNameLst>
                                          <p:attrName>style.visibility</p:attrName>
                                        </p:attrNameLst>
                                      </p:cBhvr>
                                      <p:to>
                                        <p:strVal val="visible"/>
                                      </p:to>
                                    </p:set>
                                    <p:animEffect transition="in" filter="dissolve">
                                      <p:cBhvr>
                                        <p:cTn id="24" dur="500"/>
                                        <p:tgtEl>
                                          <p:spTgt spid="38915">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8915">
                                            <p:txEl>
                                              <p:pRg st="6" end="6"/>
                                            </p:txEl>
                                          </p:spTgt>
                                        </p:tgtEl>
                                        <p:attrNameLst>
                                          <p:attrName>style.visibility</p:attrName>
                                        </p:attrNameLst>
                                      </p:cBhvr>
                                      <p:to>
                                        <p:strVal val="visible"/>
                                      </p:to>
                                    </p:set>
                                    <p:animEffect transition="in" filter="dissolve">
                                      <p:cBhvr>
                                        <p:cTn id="27" dur="500"/>
                                        <p:tgtEl>
                                          <p:spTgt spid="389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55638"/>
            <a:ext cx="7772400" cy="944562"/>
          </a:xfrm>
          <a:noFill/>
        </p:spPr>
        <p:txBody>
          <a:bodyPr lIns="90488" tIns="44450" rIns="90488" bIns="44450"/>
          <a:lstStyle/>
          <a:p>
            <a:pPr marL="838200" indent="-838200" eaLnBrk="1" hangingPunct="1"/>
            <a:r>
              <a:rPr lang="en-US" altLang="en-US" dirty="0"/>
              <a:t>SIE Plan Methods and Process </a:t>
            </a:r>
            <a:r>
              <a:rPr lang="en-US" altLang="en-US" sz="2400" dirty="0"/>
              <a:t>(continued)</a:t>
            </a:r>
          </a:p>
        </p:txBody>
      </p:sp>
      <p:sp>
        <p:nvSpPr>
          <p:cNvPr id="72707" name="Rectangle 3"/>
          <p:cNvSpPr>
            <a:spLocks noGrp="1" noChangeArrowheads="1"/>
          </p:cNvSpPr>
          <p:nvPr>
            <p:ph idx="1"/>
          </p:nvPr>
        </p:nvSpPr>
        <p:spPr>
          <a:xfrm>
            <a:off x="914400" y="1600200"/>
            <a:ext cx="7277100" cy="4953000"/>
          </a:xfrm>
        </p:spPr>
        <p:txBody>
          <a:bodyPr lIns="90488" tIns="44450" rIns="90488" bIns="44450"/>
          <a:lstStyle/>
          <a:p>
            <a:pPr eaLnBrk="1" hangingPunct="1">
              <a:buFontTx/>
              <a:buNone/>
              <a:defRPr/>
            </a:pPr>
            <a:r>
              <a:rPr lang="en-US" altLang="en-US" dirty="0"/>
              <a:t>Spencer W. Kimball said:</a:t>
            </a:r>
          </a:p>
          <a:p>
            <a:pPr lvl="1" eaLnBrk="1" hangingPunct="1">
              <a:defRPr/>
            </a:pPr>
            <a:r>
              <a:rPr lang="en-US" altLang="en-US" dirty="0">
                <a:cs typeface="Times New Roman" panose="02020603050405020304" pitchFamily="18" charset="0"/>
              </a:rPr>
              <a:t>Every family should have a budget. Why, we would not think of going one day without a budget in this Church or our businesses.  We have to know approximately what we may receive, and we certainly must know what we are going to spend.  And one of the successes of the Church would have to be that the Brethren watch these things very carefully, and</a:t>
            </a:r>
            <a:r>
              <a:rPr lang="en-US" altLang="en-US" i="1" dirty="0">
                <a:cs typeface="Times New Roman" panose="02020603050405020304" pitchFamily="18" charset="0"/>
              </a:rPr>
              <a:t> we do not spend that which we do not have</a:t>
            </a:r>
            <a:r>
              <a:rPr lang="en-US" altLang="en-US" dirty="0">
                <a:cs typeface="Times New Roman" panose="02020603050405020304" pitchFamily="18" charset="0"/>
              </a:rPr>
              <a:t> (italics added, </a:t>
            </a:r>
            <a:r>
              <a:rPr lang="en-US" altLang="en-US" dirty="0"/>
              <a:t>Conference Report, April 1975, pp. 166-167).</a:t>
            </a:r>
          </a:p>
          <a:p>
            <a:pPr marL="457200" lvl="1" indent="0" eaLnBrk="1" hangingPunct="1">
              <a:lnSpc>
                <a:spcPct val="90000"/>
              </a:lnSpc>
              <a:buFontTx/>
              <a:buNone/>
              <a:defRPr/>
            </a:pPr>
            <a:endParaRPr lang="en-US" altLang="en-US" sz="2000" dirty="0"/>
          </a:p>
        </p:txBody>
      </p:sp>
      <p:pic>
        <p:nvPicPr>
          <p:cNvPr id="4" name="Picture 3">
            <a:extLst>
              <a:ext uri="{FF2B5EF4-FFF2-40B4-BE49-F238E27FC236}">
                <a16:creationId xmlns:a16="http://schemas.microsoft.com/office/drawing/2014/main" id="{A84B2493-64FF-4E24-B7AC-53F83DA37EF5}"/>
              </a:ext>
            </a:extLst>
          </p:cNvPr>
          <p:cNvPicPr>
            <a:picLocks noChangeAspect="1"/>
          </p:cNvPicPr>
          <p:nvPr/>
        </p:nvPicPr>
        <p:blipFill>
          <a:blip r:embed="rId3"/>
          <a:stretch>
            <a:fillRect/>
          </a:stretch>
        </p:blipFill>
        <p:spPr>
          <a:xfrm>
            <a:off x="0" y="4698797"/>
            <a:ext cx="1676400" cy="2159203"/>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 calcmode="lin" valueType="num">
                                      <p:cBhvr additive="base">
                                        <p:cTn id="7" dur="500" fill="hold"/>
                                        <p:tgtEl>
                                          <p:spTgt spid="72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27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2707">
                                            <p:txEl>
                                              <p:pRg st="1" end="1"/>
                                            </p:txEl>
                                          </p:spTgt>
                                        </p:tgtEl>
                                        <p:attrNameLst>
                                          <p:attrName>style.visibility</p:attrName>
                                        </p:attrNameLst>
                                      </p:cBhvr>
                                      <p:to>
                                        <p:strVal val="visible"/>
                                      </p:to>
                                    </p:set>
                                    <p:anim calcmode="lin" valueType="num">
                                      <p:cBhvr additive="base">
                                        <p:cTn id="13" dur="500" fill="hold"/>
                                        <p:tgtEl>
                                          <p:spTgt spid="727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2707">
                                            <p:txEl>
                                              <p:pRg st="1" end="1"/>
                                            </p:txEl>
                                          </p:spTgt>
                                        </p:tgtEl>
                                        <p:attrNameLst>
                                          <p:attrName>ppt_y</p:attrName>
                                        </p:attrNameLst>
                                      </p:cBhvr>
                                      <p:tavLst>
                                        <p:tav tm="0">
                                          <p:val>
                                            <p:strVal val="#ppt_y"/>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685800"/>
            <a:ext cx="9144000" cy="914400"/>
          </a:xfrm>
        </p:spPr>
        <p:txBody>
          <a:bodyPr/>
          <a:lstStyle/>
          <a:p>
            <a:pPr eaLnBrk="1" hangingPunct="1"/>
            <a:r>
              <a:rPr lang="en-US" altLang="en-US" dirty="0"/>
              <a:t>Your SIE Plan</a:t>
            </a:r>
            <a:r>
              <a:rPr lang="en-US" altLang="en-US" sz="2400" dirty="0"/>
              <a:t>)</a:t>
            </a:r>
          </a:p>
        </p:txBody>
      </p:sp>
      <p:sp>
        <p:nvSpPr>
          <p:cNvPr id="74755" name="Rectangle 3"/>
          <p:cNvSpPr>
            <a:spLocks noGrp="1" noChangeArrowheads="1"/>
          </p:cNvSpPr>
          <p:nvPr>
            <p:ph idx="1"/>
          </p:nvPr>
        </p:nvSpPr>
        <p:spPr>
          <a:xfrm>
            <a:off x="914400" y="1600200"/>
            <a:ext cx="7251700" cy="4724400"/>
          </a:xfrm>
        </p:spPr>
        <p:txBody>
          <a:bodyPr/>
          <a:lstStyle/>
          <a:p>
            <a:pPr eaLnBrk="1" hangingPunct="1">
              <a:buClr>
                <a:srgbClr val="66FFFF"/>
              </a:buClr>
            </a:pPr>
            <a:r>
              <a:rPr lang="en-US" altLang="en-US" dirty="0"/>
              <a:t>What is a Saving, Income and Expense Plan (budget)?</a:t>
            </a:r>
          </a:p>
          <a:p>
            <a:pPr lvl="1" eaLnBrk="1" hangingPunct="1">
              <a:spcBef>
                <a:spcPts val="400"/>
              </a:spcBef>
            </a:pPr>
            <a:r>
              <a:rPr lang="en-US" altLang="en-US" sz="2200" dirty="0"/>
              <a:t>It is the single most important tool in helping you  attain your personal financial goals</a:t>
            </a:r>
          </a:p>
          <a:p>
            <a:pPr lvl="1" eaLnBrk="1" hangingPunct="1">
              <a:spcBef>
                <a:spcPts val="400"/>
              </a:spcBef>
              <a:buClr>
                <a:schemeClr val="folHlink"/>
              </a:buClr>
            </a:pPr>
            <a:r>
              <a:rPr lang="en-US" altLang="en-US" sz="2200" dirty="0"/>
              <a:t>The process is:</a:t>
            </a:r>
          </a:p>
          <a:p>
            <a:pPr lvl="2" eaLnBrk="1" hangingPunct="1">
              <a:spcBef>
                <a:spcPts val="400"/>
              </a:spcBef>
              <a:buClr>
                <a:schemeClr val="folHlink"/>
              </a:buClr>
            </a:pPr>
            <a:r>
              <a:rPr lang="en-US" altLang="en-US" sz="2200" dirty="0"/>
              <a:t>1.  Know what you want to accomplish--</a:t>
            </a:r>
            <a:r>
              <a:rPr lang="en-US" altLang="en-US" sz="2200" b="1" i="1" dirty="0"/>
              <a:t>set your savings goal</a:t>
            </a:r>
          </a:p>
          <a:p>
            <a:pPr lvl="2" eaLnBrk="1" hangingPunct="1">
              <a:spcBef>
                <a:spcPts val="400"/>
              </a:spcBef>
              <a:buClr>
                <a:schemeClr val="folHlink"/>
              </a:buClr>
            </a:pPr>
            <a:r>
              <a:rPr lang="en-US" altLang="en-US" sz="2200" dirty="0"/>
              <a:t>2.  Track your saving, income and expenses</a:t>
            </a:r>
          </a:p>
          <a:p>
            <a:pPr lvl="2" eaLnBrk="1" hangingPunct="1">
              <a:spcBef>
                <a:spcPts val="400"/>
              </a:spcBef>
              <a:buClr>
                <a:schemeClr val="folHlink"/>
              </a:buClr>
            </a:pPr>
            <a:r>
              <a:rPr lang="en-US" altLang="en-US" sz="2200" dirty="0"/>
              <a:t>3.  Develop your cash budget (plan)</a:t>
            </a:r>
          </a:p>
          <a:p>
            <a:pPr lvl="2" eaLnBrk="1" hangingPunct="1">
              <a:spcBef>
                <a:spcPts val="400"/>
              </a:spcBef>
              <a:buClr>
                <a:schemeClr val="folHlink"/>
              </a:buClr>
            </a:pPr>
            <a:r>
              <a:rPr lang="en-US" altLang="en-US" sz="2200" dirty="0"/>
              <a:t>4.  Implement your saving, income and expense plan</a:t>
            </a:r>
          </a:p>
          <a:p>
            <a:pPr lvl="2" eaLnBrk="1" hangingPunct="1">
              <a:spcBef>
                <a:spcPts val="400"/>
              </a:spcBef>
              <a:buClr>
                <a:schemeClr val="folHlink"/>
              </a:buClr>
            </a:pPr>
            <a:r>
              <a:rPr lang="en-US" altLang="en-US" sz="2200" dirty="0"/>
              <a:t>5. Pay the Lord first, and yourself second</a:t>
            </a:r>
          </a:p>
          <a:p>
            <a:pPr lvl="2" eaLnBrk="1" hangingPunct="1">
              <a:spcBef>
                <a:spcPts val="400"/>
              </a:spcBef>
              <a:buClr>
                <a:schemeClr val="folHlink"/>
              </a:buClr>
            </a:pPr>
            <a:r>
              <a:rPr lang="en-US" altLang="en-US" sz="2200" dirty="0"/>
              <a:t>6.  Compare it to actual saving, income and expenses and make changes where necessary to achieve your goals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475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475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75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475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75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475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475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buClr>
                <a:schemeClr val="folHlink"/>
              </a:buClr>
            </a:pPr>
            <a:r>
              <a:rPr lang="en-US" altLang="en-US" dirty="0"/>
              <a:t>Your SIE Plan</a:t>
            </a:r>
            <a:r>
              <a:rPr lang="en-US" altLang="en-US" sz="2400" dirty="0"/>
              <a:t> (continued)</a:t>
            </a:r>
            <a:endParaRPr lang="en-US" altLang="en-US" dirty="0"/>
          </a:p>
        </p:txBody>
      </p:sp>
      <p:sp>
        <p:nvSpPr>
          <p:cNvPr id="11268" name="Rectangle 3"/>
          <p:cNvSpPr>
            <a:spLocks noGrp="1" noChangeArrowheads="1"/>
          </p:cNvSpPr>
          <p:nvPr>
            <p:ph idx="1"/>
          </p:nvPr>
        </p:nvSpPr>
        <p:spPr>
          <a:xfrm>
            <a:off x="914400" y="1600200"/>
            <a:ext cx="7315200" cy="4724400"/>
          </a:xfrm>
        </p:spPr>
        <p:txBody>
          <a:bodyPr/>
          <a:lstStyle/>
          <a:p>
            <a:pPr eaLnBrk="1" hangingPunct="1"/>
            <a:r>
              <a:rPr lang="en-US" altLang="en-US" dirty="0"/>
              <a:t>1.  Know what you want to accomplish</a:t>
            </a:r>
          </a:p>
          <a:p>
            <a:pPr lvl="1" eaLnBrk="1" hangingPunct="1"/>
            <a:r>
              <a:rPr lang="en-US" altLang="en-US" dirty="0"/>
              <a:t>Know and write down your vision and your goals, </a:t>
            </a:r>
            <a:r>
              <a:rPr lang="en-US" altLang="en-US" b="1" i="1" dirty="0"/>
              <a:t>especially your savings goals</a:t>
            </a:r>
          </a:p>
          <a:p>
            <a:pPr lvl="2" eaLnBrk="1" hangingPunct="1"/>
            <a:r>
              <a:rPr lang="en-US" altLang="en-US" dirty="0"/>
              <a:t>What do you want to accomplish?</a:t>
            </a:r>
          </a:p>
          <a:p>
            <a:pPr lvl="3" eaLnBrk="1" hangingPunct="1"/>
            <a:r>
              <a:rPr lang="en-US" altLang="en-US" dirty="0"/>
              <a:t>Do you want to:</a:t>
            </a:r>
          </a:p>
          <a:p>
            <a:pPr lvl="4" eaLnBrk="1" hangingPunct="1"/>
            <a:r>
              <a:rPr lang="en-US" altLang="en-US" dirty="0"/>
              <a:t>Graduate from college</a:t>
            </a:r>
          </a:p>
          <a:p>
            <a:pPr lvl="4" eaLnBrk="1" hangingPunct="1"/>
            <a:r>
              <a:rPr lang="en-US" altLang="en-US" dirty="0"/>
              <a:t>Prepare to be a worthy spouse</a:t>
            </a:r>
          </a:p>
          <a:p>
            <a:pPr lvl="4" eaLnBrk="1" hangingPunct="1"/>
            <a:r>
              <a:rPr lang="en-US" altLang="en-US" dirty="0"/>
              <a:t>Get a great job</a:t>
            </a:r>
          </a:p>
          <a:p>
            <a:pPr lvl="4" eaLnBrk="1" hangingPunct="1"/>
            <a:r>
              <a:rPr lang="en-US" altLang="en-US" dirty="0"/>
              <a:t>Send kids to college and on missions</a:t>
            </a:r>
          </a:p>
          <a:p>
            <a:pPr lvl="4" eaLnBrk="1" hangingPunct="1"/>
            <a:r>
              <a:rPr lang="en-US" altLang="en-US" dirty="0"/>
              <a:t>Return to your Heavenly Father</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box(in)">
                                      <p:cBhvr>
                                        <p:cTn id="7" dur="500"/>
                                        <p:tgtEl>
                                          <p:spTgt spid="112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268">
                                            <p:txEl>
                                              <p:pRg st="1" end="1"/>
                                            </p:txEl>
                                          </p:spTgt>
                                        </p:tgtEl>
                                        <p:attrNameLst>
                                          <p:attrName>style.visibility</p:attrName>
                                        </p:attrNameLst>
                                      </p:cBhvr>
                                      <p:to>
                                        <p:strVal val="visible"/>
                                      </p:to>
                                    </p:set>
                                    <p:animEffect transition="in" filter="box(in)">
                                      <p:cBhvr>
                                        <p:cTn id="12" dur="500"/>
                                        <p:tgtEl>
                                          <p:spTgt spid="1126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1268">
                                            <p:txEl>
                                              <p:pRg st="2" end="2"/>
                                            </p:txEl>
                                          </p:spTgt>
                                        </p:tgtEl>
                                        <p:attrNameLst>
                                          <p:attrName>style.visibility</p:attrName>
                                        </p:attrNameLst>
                                      </p:cBhvr>
                                      <p:to>
                                        <p:strVal val="visible"/>
                                      </p:to>
                                    </p:set>
                                    <p:animEffect transition="in" filter="box(in)">
                                      <p:cBhvr>
                                        <p:cTn id="15" dur="500"/>
                                        <p:tgtEl>
                                          <p:spTgt spid="1126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268">
                                            <p:txEl>
                                              <p:pRg st="3" end="3"/>
                                            </p:txEl>
                                          </p:spTgt>
                                        </p:tgtEl>
                                        <p:attrNameLst>
                                          <p:attrName>style.visibility</p:attrName>
                                        </p:attrNameLst>
                                      </p:cBhvr>
                                      <p:to>
                                        <p:strVal val="visible"/>
                                      </p:to>
                                    </p:set>
                                    <p:animEffect transition="in" filter="box(in)">
                                      <p:cBhvr>
                                        <p:cTn id="18" dur="500"/>
                                        <p:tgtEl>
                                          <p:spTgt spid="1126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268">
                                            <p:txEl>
                                              <p:pRg st="4" end="4"/>
                                            </p:txEl>
                                          </p:spTgt>
                                        </p:tgtEl>
                                        <p:attrNameLst>
                                          <p:attrName>style.visibility</p:attrName>
                                        </p:attrNameLst>
                                      </p:cBhvr>
                                      <p:to>
                                        <p:strVal val="visible"/>
                                      </p:to>
                                    </p:set>
                                    <p:animEffect transition="in" filter="box(in)">
                                      <p:cBhvr>
                                        <p:cTn id="21" dur="500"/>
                                        <p:tgtEl>
                                          <p:spTgt spid="1126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1268">
                                            <p:txEl>
                                              <p:pRg st="5" end="5"/>
                                            </p:txEl>
                                          </p:spTgt>
                                        </p:tgtEl>
                                        <p:attrNameLst>
                                          <p:attrName>style.visibility</p:attrName>
                                        </p:attrNameLst>
                                      </p:cBhvr>
                                      <p:to>
                                        <p:strVal val="visible"/>
                                      </p:to>
                                    </p:set>
                                    <p:animEffect transition="in" filter="box(in)">
                                      <p:cBhvr>
                                        <p:cTn id="24" dur="500"/>
                                        <p:tgtEl>
                                          <p:spTgt spid="11268">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1268">
                                            <p:txEl>
                                              <p:pRg st="6" end="6"/>
                                            </p:txEl>
                                          </p:spTgt>
                                        </p:tgtEl>
                                        <p:attrNameLst>
                                          <p:attrName>style.visibility</p:attrName>
                                        </p:attrNameLst>
                                      </p:cBhvr>
                                      <p:to>
                                        <p:strVal val="visible"/>
                                      </p:to>
                                    </p:set>
                                    <p:animEffect transition="in" filter="box(in)">
                                      <p:cBhvr>
                                        <p:cTn id="27" dur="500"/>
                                        <p:tgtEl>
                                          <p:spTgt spid="11268">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1268">
                                            <p:txEl>
                                              <p:pRg st="7" end="7"/>
                                            </p:txEl>
                                          </p:spTgt>
                                        </p:tgtEl>
                                        <p:attrNameLst>
                                          <p:attrName>style.visibility</p:attrName>
                                        </p:attrNameLst>
                                      </p:cBhvr>
                                      <p:to>
                                        <p:strVal val="visible"/>
                                      </p:to>
                                    </p:set>
                                    <p:animEffect transition="in" filter="box(in)">
                                      <p:cBhvr>
                                        <p:cTn id="30" dur="500"/>
                                        <p:tgtEl>
                                          <p:spTgt spid="11268">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1268">
                                            <p:txEl>
                                              <p:pRg st="8" end="8"/>
                                            </p:txEl>
                                          </p:spTgt>
                                        </p:tgtEl>
                                        <p:attrNameLst>
                                          <p:attrName>style.visibility</p:attrName>
                                        </p:attrNameLst>
                                      </p:cBhvr>
                                      <p:to>
                                        <p:strVal val="visible"/>
                                      </p:to>
                                    </p:set>
                                    <p:animEffect transition="in" filter="box(in)">
                                      <p:cBhvr>
                                        <p:cTn id="33" dur="500"/>
                                        <p:tgtEl>
                                          <p:spTgt spid="1126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bldLvl="2"/>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79450"/>
            <a:ext cx="7772400" cy="944563"/>
          </a:xfrm>
          <a:noFill/>
        </p:spPr>
        <p:txBody>
          <a:bodyPr lIns="90488" tIns="44450" rIns="90488" bIns="44450"/>
          <a:lstStyle/>
          <a:p>
            <a:pPr marL="838200" indent="-838200" eaLnBrk="1" hangingPunct="1"/>
            <a:r>
              <a:rPr lang="en-US" altLang="en-US" dirty="0"/>
              <a:t>Your SIE Plan</a:t>
            </a:r>
            <a:r>
              <a:rPr lang="en-US" altLang="en-US" sz="2400" dirty="0"/>
              <a:t> (continued)</a:t>
            </a:r>
            <a:endParaRPr lang="en-US" altLang="en-US" dirty="0"/>
          </a:p>
        </p:txBody>
      </p:sp>
      <p:sp>
        <p:nvSpPr>
          <p:cNvPr id="76803" name="Rectangle 3"/>
          <p:cNvSpPr>
            <a:spLocks noGrp="1" noChangeArrowheads="1"/>
          </p:cNvSpPr>
          <p:nvPr>
            <p:ph idx="1"/>
          </p:nvPr>
        </p:nvSpPr>
        <p:spPr>
          <a:xfrm>
            <a:off x="914400" y="1600200"/>
            <a:ext cx="7315200" cy="5257800"/>
          </a:xfrm>
        </p:spPr>
        <p:txBody>
          <a:bodyPr lIns="90488" tIns="44450" rIns="90488" bIns="44450"/>
          <a:lstStyle/>
          <a:p>
            <a:pPr eaLnBrk="1" hangingPunct="1">
              <a:lnSpc>
                <a:spcPct val="90000"/>
              </a:lnSpc>
              <a:buClr>
                <a:srgbClr val="66FFFF"/>
              </a:buClr>
            </a:pPr>
            <a:r>
              <a:rPr lang="en-US" altLang="en-US" dirty="0"/>
              <a:t>2. Track Saving, Income and Expenses</a:t>
            </a:r>
          </a:p>
          <a:p>
            <a:pPr lvl="1" eaLnBrk="1" hangingPunct="1">
              <a:lnSpc>
                <a:spcPct val="90000"/>
              </a:lnSpc>
              <a:buClr>
                <a:srgbClr val="66FFFF"/>
              </a:buClr>
            </a:pPr>
            <a:r>
              <a:rPr lang="en-US" altLang="en-US" dirty="0"/>
              <a:t>There are different methods to track spending</a:t>
            </a:r>
            <a:r>
              <a:rPr lang="en-US" altLang="en-US" sz="2000" dirty="0"/>
              <a:t>:</a:t>
            </a:r>
          </a:p>
          <a:p>
            <a:pPr lvl="2" eaLnBrk="1" hangingPunct="1">
              <a:lnSpc>
                <a:spcPct val="90000"/>
              </a:lnSpc>
            </a:pPr>
            <a:r>
              <a:rPr lang="en-US" altLang="en-US" dirty="0"/>
              <a:t>Checks and credit cards</a:t>
            </a:r>
          </a:p>
          <a:p>
            <a:pPr lvl="3" eaLnBrk="1" hangingPunct="1">
              <a:lnSpc>
                <a:spcPct val="90000"/>
              </a:lnSpc>
            </a:pPr>
            <a:r>
              <a:rPr lang="en-US" altLang="en-US" dirty="0"/>
              <a:t>These expenditures leave a paper trail</a:t>
            </a:r>
          </a:p>
          <a:p>
            <a:pPr lvl="2" eaLnBrk="1" hangingPunct="1">
              <a:lnSpc>
                <a:spcPct val="90000"/>
              </a:lnSpc>
            </a:pPr>
            <a:r>
              <a:rPr lang="en-US" altLang="en-US" dirty="0"/>
              <a:t>Cash</a:t>
            </a:r>
          </a:p>
          <a:p>
            <a:pPr lvl="3" eaLnBrk="1" hangingPunct="1">
              <a:lnSpc>
                <a:spcPct val="90000"/>
              </a:lnSpc>
            </a:pPr>
            <a:r>
              <a:rPr lang="en-US" altLang="en-US" dirty="0"/>
              <a:t>Record expenditures in a notebook</a:t>
            </a:r>
          </a:p>
          <a:p>
            <a:pPr lvl="2" eaLnBrk="1" hangingPunct="1">
              <a:lnSpc>
                <a:spcPct val="90000"/>
              </a:lnSpc>
            </a:pPr>
            <a:r>
              <a:rPr lang="en-US" altLang="en-US" dirty="0"/>
              <a:t>Computer programs, i.e., Quicken, Money</a:t>
            </a:r>
          </a:p>
          <a:p>
            <a:pPr lvl="3" eaLnBrk="1" hangingPunct="1">
              <a:lnSpc>
                <a:spcPct val="90000"/>
              </a:lnSpc>
            </a:pPr>
            <a:r>
              <a:rPr lang="en-US" altLang="en-US" dirty="0"/>
              <a:t>These are very useful, especially if tied to bank and credit card companies</a:t>
            </a:r>
          </a:p>
          <a:p>
            <a:pPr lvl="2" eaLnBrk="1" hangingPunct="1">
              <a:lnSpc>
                <a:spcPct val="90000"/>
              </a:lnSpc>
            </a:pPr>
            <a:r>
              <a:rPr lang="en-US" altLang="en-US" dirty="0"/>
              <a:t>The goal is to generate a monthly income and expense statement</a:t>
            </a:r>
          </a:p>
          <a:p>
            <a:pPr lvl="1" eaLnBrk="1" hangingPunct="1">
              <a:lnSpc>
                <a:spcPct val="90000"/>
              </a:lnSpc>
              <a:buFontTx/>
              <a:buNone/>
            </a:pPr>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box(in)">
                                      <p:cBhvr>
                                        <p:cTn id="7" dur="500"/>
                                        <p:tgtEl>
                                          <p:spTgt spid="768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6803">
                                            <p:txEl>
                                              <p:pRg st="1" end="1"/>
                                            </p:txEl>
                                          </p:spTgt>
                                        </p:tgtEl>
                                        <p:attrNameLst>
                                          <p:attrName>style.visibility</p:attrName>
                                        </p:attrNameLst>
                                      </p:cBhvr>
                                      <p:to>
                                        <p:strVal val="visible"/>
                                      </p:to>
                                    </p:set>
                                    <p:animEffect transition="in" filter="box(in)">
                                      <p:cBhvr>
                                        <p:cTn id="12" dur="500"/>
                                        <p:tgtEl>
                                          <p:spTgt spid="7680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76803">
                                            <p:txEl>
                                              <p:pRg st="2" end="2"/>
                                            </p:txEl>
                                          </p:spTgt>
                                        </p:tgtEl>
                                        <p:attrNameLst>
                                          <p:attrName>style.visibility</p:attrName>
                                        </p:attrNameLst>
                                      </p:cBhvr>
                                      <p:to>
                                        <p:strVal val="visible"/>
                                      </p:to>
                                    </p:set>
                                    <p:animEffect transition="in" filter="box(in)">
                                      <p:cBhvr>
                                        <p:cTn id="15" dur="500"/>
                                        <p:tgtEl>
                                          <p:spTgt spid="7680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6803">
                                            <p:txEl>
                                              <p:pRg st="3" end="3"/>
                                            </p:txEl>
                                          </p:spTgt>
                                        </p:tgtEl>
                                        <p:attrNameLst>
                                          <p:attrName>style.visibility</p:attrName>
                                        </p:attrNameLst>
                                      </p:cBhvr>
                                      <p:to>
                                        <p:strVal val="visible"/>
                                      </p:to>
                                    </p:set>
                                    <p:animEffect transition="in" filter="box(in)">
                                      <p:cBhvr>
                                        <p:cTn id="18" dur="500"/>
                                        <p:tgtEl>
                                          <p:spTgt spid="7680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6803">
                                            <p:txEl>
                                              <p:pRg st="4" end="4"/>
                                            </p:txEl>
                                          </p:spTgt>
                                        </p:tgtEl>
                                        <p:attrNameLst>
                                          <p:attrName>style.visibility</p:attrName>
                                        </p:attrNameLst>
                                      </p:cBhvr>
                                      <p:to>
                                        <p:strVal val="visible"/>
                                      </p:to>
                                    </p:set>
                                    <p:animEffect transition="in" filter="box(in)">
                                      <p:cBhvr>
                                        <p:cTn id="21" dur="300"/>
                                        <p:tgtEl>
                                          <p:spTgt spid="76803">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76803">
                                            <p:txEl>
                                              <p:pRg st="5" end="5"/>
                                            </p:txEl>
                                          </p:spTgt>
                                        </p:tgtEl>
                                        <p:attrNameLst>
                                          <p:attrName>style.visibility</p:attrName>
                                        </p:attrNameLst>
                                      </p:cBhvr>
                                      <p:to>
                                        <p:strVal val="visible"/>
                                      </p:to>
                                    </p:set>
                                    <p:animEffect transition="in" filter="box(in)">
                                      <p:cBhvr>
                                        <p:cTn id="24" dur="500"/>
                                        <p:tgtEl>
                                          <p:spTgt spid="76803">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76803">
                                            <p:txEl>
                                              <p:pRg st="6" end="6"/>
                                            </p:txEl>
                                          </p:spTgt>
                                        </p:tgtEl>
                                        <p:attrNameLst>
                                          <p:attrName>style.visibility</p:attrName>
                                        </p:attrNameLst>
                                      </p:cBhvr>
                                      <p:to>
                                        <p:strVal val="visible"/>
                                      </p:to>
                                    </p:set>
                                    <p:animEffect transition="in" filter="box(in)">
                                      <p:cBhvr>
                                        <p:cTn id="27" dur="500"/>
                                        <p:tgtEl>
                                          <p:spTgt spid="76803">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76803">
                                            <p:txEl>
                                              <p:pRg st="7" end="7"/>
                                            </p:txEl>
                                          </p:spTgt>
                                        </p:tgtEl>
                                        <p:attrNameLst>
                                          <p:attrName>style.visibility</p:attrName>
                                        </p:attrNameLst>
                                      </p:cBhvr>
                                      <p:to>
                                        <p:strVal val="visible"/>
                                      </p:to>
                                    </p:set>
                                    <p:animEffect transition="in" filter="box(in)">
                                      <p:cBhvr>
                                        <p:cTn id="30" dur="500"/>
                                        <p:tgtEl>
                                          <p:spTgt spid="76803">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76803">
                                            <p:txEl>
                                              <p:pRg st="8" end="8"/>
                                            </p:txEl>
                                          </p:spTgt>
                                        </p:tgtEl>
                                        <p:attrNameLst>
                                          <p:attrName>style.visibility</p:attrName>
                                        </p:attrNameLst>
                                      </p:cBhvr>
                                      <p:to>
                                        <p:strVal val="visible"/>
                                      </p:to>
                                    </p:set>
                                    <p:animEffect transition="in" filter="box(in)">
                                      <p:cBhvr>
                                        <p:cTn id="33" dur="500"/>
                                        <p:tgtEl>
                                          <p:spTgt spid="7680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373063" y="698500"/>
            <a:ext cx="9974263" cy="944563"/>
          </a:xfrm>
        </p:spPr>
        <p:txBody>
          <a:bodyPr/>
          <a:lstStyle/>
          <a:p>
            <a:pPr eaLnBrk="1" hangingPunct="1"/>
            <a:r>
              <a:rPr lang="en-US" altLang="en-US" dirty="0"/>
              <a:t>Your SIE Plan</a:t>
            </a:r>
            <a:r>
              <a:rPr lang="en-US" altLang="en-US" sz="2400" dirty="0"/>
              <a:t> (continued)</a:t>
            </a:r>
            <a:endParaRPr lang="en-US" altLang="en-US" dirty="0"/>
          </a:p>
        </p:txBody>
      </p:sp>
      <p:sp>
        <p:nvSpPr>
          <p:cNvPr id="78851" name="Rectangle 3"/>
          <p:cNvSpPr>
            <a:spLocks noGrp="1" noChangeArrowheads="1"/>
          </p:cNvSpPr>
          <p:nvPr>
            <p:ph type="body" sz="half" idx="1"/>
          </p:nvPr>
        </p:nvSpPr>
        <p:spPr>
          <a:xfrm>
            <a:off x="931718" y="1600200"/>
            <a:ext cx="7297882" cy="5257800"/>
          </a:xfrm>
        </p:spPr>
        <p:txBody>
          <a:bodyPr/>
          <a:lstStyle/>
          <a:p>
            <a:pPr eaLnBrk="1" hangingPunct="1"/>
            <a:r>
              <a:rPr lang="en-US" altLang="en-US" dirty="0"/>
              <a:t>3. Develop your Cash Budget (the better way)</a:t>
            </a:r>
          </a:p>
          <a:p>
            <a:pPr lvl="1" eaLnBrk="1" hangingPunct="1"/>
            <a:r>
              <a:rPr lang="en-US" altLang="en-US" dirty="0"/>
              <a:t>What is a Cash Budget?</a:t>
            </a:r>
          </a:p>
          <a:p>
            <a:pPr lvl="2" eaLnBrk="1" hangingPunct="1"/>
            <a:r>
              <a:rPr lang="en-US" altLang="en-US" dirty="0"/>
              <a:t>A plan for controlling cash, inflows and outflows</a:t>
            </a:r>
          </a:p>
          <a:p>
            <a:pPr lvl="1" eaLnBrk="1" hangingPunct="1"/>
            <a:r>
              <a:rPr lang="en-US" altLang="en-US" dirty="0"/>
              <a:t>Income:</a:t>
            </a:r>
          </a:p>
          <a:p>
            <a:pPr lvl="2" eaLnBrk="1" hangingPunct="1"/>
            <a:r>
              <a:rPr lang="en-US" altLang="en-US" dirty="0"/>
              <a:t>Examine last year’s after-tax total income and make adjustments for the current year. </a:t>
            </a:r>
          </a:p>
          <a:p>
            <a:pPr lvl="1" eaLnBrk="1" hangingPunct="1"/>
            <a:r>
              <a:rPr lang="en-US" altLang="en-US" dirty="0"/>
              <a:t>Expenses:</a:t>
            </a:r>
          </a:p>
          <a:p>
            <a:pPr lvl="2" eaLnBrk="1" hangingPunct="1"/>
            <a:r>
              <a:rPr lang="en-US" altLang="en-US" dirty="0"/>
              <a:t>Identify all fixed (“must have”) and variable (“would be nice to have”) expenditures</a:t>
            </a:r>
          </a:p>
          <a:p>
            <a:pPr lvl="3" eaLnBrk="1" hangingPunct="1"/>
            <a:r>
              <a:rPr lang="en-US" altLang="en-US" dirty="0"/>
              <a:t>Look for ways to reduce your variable and fixed expenses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500" fill="hold"/>
                                        <p:tgtEl>
                                          <p:spTgt spid="788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88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1">
                                            <p:txEl>
                                              <p:pRg st="1" end="1"/>
                                            </p:txEl>
                                          </p:spTgt>
                                        </p:tgtEl>
                                        <p:attrNameLst>
                                          <p:attrName>style.visibility</p:attrName>
                                        </p:attrNameLst>
                                      </p:cBhvr>
                                      <p:to>
                                        <p:strVal val="visible"/>
                                      </p:to>
                                    </p:set>
                                    <p:anim calcmode="lin" valueType="num">
                                      <p:cBhvr additive="base">
                                        <p:cTn id="13" dur="500" fill="hold"/>
                                        <p:tgtEl>
                                          <p:spTgt spid="788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8851">
                                            <p:txEl>
                                              <p:pRg st="2" end="2"/>
                                            </p:txEl>
                                          </p:spTgt>
                                        </p:tgtEl>
                                        <p:attrNameLst>
                                          <p:attrName>style.visibility</p:attrName>
                                        </p:attrNameLst>
                                      </p:cBhvr>
                                      <p:to>
                                        <p:strVal val="visible"/>
                                      </p:to>
                                    </p:set>
                                    <p:anim calcmode="lin" valueType="num">
                                      <p:cBhvr additive="base">
                                        <p:cTn id="17" dur="500" fill="hold"/>
                                        <p:tgtEl>
                                          <p:spTgt spid="788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88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8851">
                                            <p:txEl>
                                              <p:pRg st="3" end="3"/>
                                            </p:txEl>
                                          </p:spTgt>
                                        </p:tgtEl>
                                        <p:attrNameLst>
                                          <p:attrName>style.visibility</p:attrName>
                                        </p:attrNameLst>
                                      </p:cBhvr>
                                      <p:to>
                                        <p:strVal val="visible"/>
                                      </p:to>
                                    </p:set>
                                    <p:anim calcmode="lin" valueType="num">
                                      <p:cBhvr additive="base">
                                        <p:cTn id="21" dur="500" fill="hold"/>
                                        <p:tgtEl>
                                          <p:spTgt spid="788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88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8851">
                                            <p:txEl>
                                              <p:pRg st="4" end="4"/>
                                            </p:txEl>
                                          </p:spTgt>
                                        </p:tgtEl>
                                        <p:attrNameLst>
                                          <p:attrName>style.visibility</p:attrName>
                                        </p:attrNameLst>
                                      </p:cBhvr>
                                      <p:to>
                                        <p:strVal val="visible"/>
                                      </p:to>
                                    </p:set>
                                    <p:anim calcmode="lin" valueType="num">
                                      <p:cBhvr additive="base">
                                        <p:cTn id="25" dur="500" fill="hold"/>
                                        <p:tgtEl>
                                          <p:spTgt spid="788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88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8851">
                                            <p:txEl>
                                              <p:pRg st="5" end="5"/>
                                            </p:txEl>
                                          </p:spTgt>
                                        </p:tgtEl>
                                        <p:attrNameLst>
                                          <p:attrName>style.visibility</p:attrName>
                                        </p:attrNameLst>
                                      </p:cBhvr>
                                      <p:to>
                                        <p:strVal val="visible"/>
                                      </p:to>
                                    </p:set>
                                    <p:anim calcmode="lin" valueType="num">
                                      <p:cBhvr additive="base">
                                        <p:cTn id="29" dur="500" fill="hold"/>
                                        <p:tgtEl>
                                          <p:spTgt spid="788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885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8851">
                                            <p:txEl>
                                              <p:pRg st="6" end="6"/>
                                            </p:txEl>
                                          </p:spTgt>
                                        </p:tgtEl>
                                        <p:attrNameLst>
                                          <p:attrName>style.visibility</p:attrName>
                                        </p:attrNameLst>
                                      </p:cBhvr>
                                      <p:to>
                                        <p:strVal val="visible"/>
                                      </p:to>
                                    </p:set>
                                    <p:anim calcmode="lin" valueType="num">
                                      <p:cBhvr additive="base">
                                        <p:cTn id="33" dur="500" fill="hold"/>
                                        <p:tgtEl>
                                          <p:spTgt spid="7885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885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8851">
                                            <p:txEl>
                                              <p:pRg st="7" end="7"/>
                                            </p:txEl>
                                          </p:spTgt>
                                        </p:tgtEl>
                                        <p:attrNameLst>
                                          <p:attrName>style.visibility</p:attrName>
                                        </p:attrNameLst>
                                      </p:cBhvr>
                                      <p:to>
                                        <p:strVal val="visible"/>
                                      </p:to>
                                    </p:set>
                                    <p:anim calcmode="lin" valueType="num">
                                      <p:cBhvr additive="base">
                                        <p:cTn id="37" dur="500" fill="hold"/>
                                        <p:tgtEl>
                                          <p:spTgt spid="7885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885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a:t>Your Personal Financial Plan</a:t>
            </a:r>
          </a:p>
        </p:txBody>
      </p:sp>
      <p:sp>
        <p:nvSpPr>
          <p:cNvPr id="88067" name="Rectangle 3"/>
          <p:cNvSpPr>
            <a:spLocks noGrp="1" noChangeArrowheads="1"/>
          </p:cNvSpPr>
          <p:nvPr>
            <p:ph idx="1"/>
          </p:nvPr>
        </p:nvSpPr>
        <p:spPr>
          <a:xfrm>
            <a:off x="914400" y="1600200"/>
            <a:ext cx="7466013" cy="5257800"/>
          </a:xfrm>
        </p:spPr>
        <p:txBody>
          <a:bodyPr/>
          <a:lstStyle/>
          <a:p>
            <a:pPr lvl="1" eaLnBrk="1" hangingPunct="1">
              <a:buFont typeface="Wingdings" panose="05000000000000000000" pitchFamily="2" charset="2"/>
              <a:buChar char="ü"/>
            </a:pPr>
            <a:r>
              <a:rPr lang="en-US" altLang="en-US" sz="2800" dirty="0"/>
              <a:t>Section III.  Personal Financial Statements:</a:t>
            </a:r>
          </a:p>
          <a:p>
            <a:pPr lvl="2" eaLnBrk="1" hangingPunct="1"/>
            <a:r>
              <a:rPr lang="en-US" altLang="en-US" dirty="0"/>
              <a:t>Have a cover sheet with current situation and action plan for each section below explaining where you are and your action plan for getting where you want to be</a:t>
            </a:r>
            <a:r>
              <a:rPr lang="en-US" altLang="en-US" sz="2000" dirty="0"/>
              <a:t> (use </a:t>
            </a:r>
            <a:r>
              <a:rPr lang="en-US" sz="2000" u="sng" dirty="0">
                <a:hlinkClick r:id="rId2"/>
              </a:rPr>
              <a:t>Financial Statements</a:t>
            </a:r>
            <a:r>
              <a:rPr lang="en-US" sz="2000" dirty="0"/>
              <a:t> LT01-03 template)</a:t>
            </a:r>
            <a:endParaRPr lang="en-US" altLang="en-US" sz="2000" dirty="0"/>
          </a:p>
          <a:p>
            <a:pPr lvl="2" eaLnBrk="1" hangingPunct="1"/>
            <a:r>
              <a:rPr lang="en-US" altLang="en-US" dirty="0"/>
              <a:t>Show first and last months data for your personal</a:t>
            </a:r>
          </a:p>
          <a:p>
            <a:pPr lvl="3" eaLnBrk="1" hangingPunct="1"/>
            <a:r>
              <a:rPr lang="en-US" altLang="en-US" dirty="0"/>
              <a:t>a. Income Statements </a:t>
            </a:r>
            <a:r>
              <a:rPr lang="en-US" altLang="en-US" sz="2000" dirty="0"/>
              <a:t>(from your budget/</a:t>
            </a:r>
            <a:r>
              <a:rPr lang="en-US" altLang="en-US" sz="2000" dirty="0">
                <a:hlinkClick r:id="rId3"/>
              </a:rPr>
              <a:t>LT04C</a:t>
            </a:r>
            <a:r>
              <a:rPr lang="en-US" altLang="en-US" sz="2000" dirty="0"/>
              <a:t>)</a:t>
            </a:r>
            <a:endParaRPr lang="en-US" altLang="en-US" sz="1800" dirty="0"/>
          </a:p>
          <a:p>
            <a:pPr lvl="3" eaLnBrk="1" hangingPunct="1"/>
            <a:r>
              <a:rPr lang="en-US" altLang="en-US" dirty="0"/>
              <a:t>b. Balance Sheets </a:t>
            </a:r>
            <a:r>
              <a:rPr lang="en-US" altLang="en-US" sz="2000" dirty="0"/>
              <a:t>(</a:t>
            </a:r>
            <a:r>
              <a:rPr lang="en-US" sz="2000" u="sng" dirty="0">
                <a:hlinkClick r:id="rId4"/>
              </a:rPr>
              <a:t>Balance Sheets</a:t>
            </a:r>
            <a:r>
              <a:rPr lang="en-US" sz="2000" u="sng" dirty="0"/>
              <a:t> </a:t>
            </a:r>
            <a:r>
              <a:rPr lang="en-US" sz="2000" dirty="0"/>
              <a:t>LT4B)</a:t>
            </a:r>
            <a:endParaRPr lang="en-US" altLang="en-US" sz="2000" dirty="0"/>
          </a:p>
          <a:p>
            <a:pPr lvl="3" eaLnBrk="1" hangingPunct="1"/>
            <a:r>
              <a:rPr lang="en-US" altLang="en-US" dirty="0"/>
              <a:t>c. Financial Ratios </a:t>
            </a:r>
            <a:r>
              <a:rPr lang="en-US" altLang="en-US" sz="2000" dirty="0"/>
              <a:t>(</a:t>
            </a:r>
            <a:r>
              <a:rPr lang="en-US" sz="2000" u="sng" dirty="0">
                <a:hlinkClick r:id="rId4"/>
              </a:rPr>
              <a:t>Ratios</a:t>
            </a:r>
            <a:r>
              <a:rPr lang="en-US" sz="2000" u="sng" dirty="0"/>
              <a:t> </a:t>
            </a:r>
            <a:r>
              <a:rPr lang="en-US" sz="2000" dirty="0"/>
              <a:t>LT4B)</a:t>
            </a:r>
            <a:endParaRPr lang="en-US" altLang="en-US" sz="2000" dirty="0"/>
          </a:p>
          <a:p>
            <a:pPr lvl="2" eaLnBrk="1" hangingPunct="1"/>
            <a:r>
              <a:rPr lang="en-US" altLang="en-US" dirty="0"/>
              <a:t>Action Plan for a-c</a:t>
            </a:r>
          </a:p>
          <a:p>
            <a:pPr lvl="3" eaLnBrk="1" hangingPunct="1"/>
            <a:r>
              <a:rPr lang="en-US" altLang="en-US" dirty="0"/>
              <a:t>What can you do to improve each of  these statements in the future?</a:t>
            </a:r>
          </a:p>
          <a:p>
            <a:pPr lvl="1" eaLnBrk="1" hangingPunct="1"/>
            <a:endParaRPr lang="en-US" altLang="en-US" dirty="0"/>
          </a:p>
          <a:p>
            <a:pPr lvl="1" eaLnBrk="1" hangingPunct="1"/>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 calcmode="lin" valueType="num">
                                      <p:cBhvr additive="base">
                                        <p:cTn id="7" dur="500" fill="hold"/>
                                        <p:tgtEl>
                                          <p:spTgt spid="88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8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8067">
                                            <p:txEl>
                                              <p:pRg st="1" end="1"/>
                                            </p:txEl>
                                          </p:spTgt>
                                        </p:tgtEl>
                                        <p:attrNameLst>
                                          <p:attrName>style.visibility</p:attrName>
                                        </p:attrNameLst>
                                      </p:cBhvr>
                                      <p:to>
                                        <p:strVal val="visible"/>
                                      </p:to>
                                    </p:set>
                                    <p:anim calcmode="lin" valueType="num">
                                      <p:cBhvr additive="base">
                                        <p:cTn id="13" dur="500" fill="hold"/>
                                        <p:tgtEl>
                                          <p:spTgt spid="88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8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 calcmode="lin" valueType="num">
                                      <p:cBhvr additive="base">
                                        <p:cTn id="17" dur="500" fill="hold"/>
                                        <p:tgtEl>
                                          <p:spTgt spid="88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8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8067">
                                            <p:txEl>
                                              <p:pRg st="3" end="3"/>
                                            </p:txEl>
                                          </p:spTgt>
                                        </p:tgtEl>
                                        <p:attrNameLst>
                                          <p:attrName>style.visibility</p:attrName>
                                        </p:attrNameLst>
                                      </p:cBhvr>
                                      <p:to>
                                        <p:strVal val="visible"/>
                                      </p:to>
                                    </p:set>
                                    <p:anim calcmode="lin" valueType="num">
                                      <p:cBhvr additive="base">
                                        <p:cTn id="21" dur="500" fill="hold"/>
                                        <p:tgtEl>
                                          <p:spTgt spid="88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8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8067">
                                            <p:txEl>
                                              <p:pRg st="4" end="4"/>
                                            </p:txEl>
                                          </p:spTgt>
                                        </p:tgtEl>
                                        <p:attrNameLst>
                                          <p:attrName>style.visibility</p:attrName>
                                        </p:attrNameLst>
                                      </p:cBhvr>
                                      <p:to>
                                        <p:strVal val="visible"/>
                                      </p:to>
                                    </p:set>
                                    <p:anim calcmode="lin" valueType="num">
                                      <p:cBhvr additive="base">
                                        <p:cTn id="25" dur="500" fill="hold"/>
                                        <p:tgtEl>
                                          <p:spTgt spid="88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8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8067">
                                            <p:txEl>
                                              <p:pRg st="5" end="5"/>
                                            </p:txEl>
                                          </p:spTgt>
                                        </p:tgtEl>
                                        <p:attrNameLst>
                                          <p:attrName>style.visibility</p:attrName>
                                        </p:attrNameLst>
                                      </p:cBhvr>
                                      <p:to>
                                        <p:strVal val="visible"/>
                                      </p:to>
                                    </p:set>
                                    <p:anim calcmode="lin" valueType="num">
                                      <p:cBhvr additive="base">
                                        <p:cTn id="29" dur="500" fill="hold"/>
                                        <p:tgtEl>
                                          <p:spTgt spid="88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8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8067">
                                            <p:txEl>
                                              <p:pRg st="6" end="6"/>
                                            </p:txEl>
                                          </p:spTgt>
                                        </p:tgtEl>
                                        <p:attrNameLst>
                                          <p:attrName>style.visibility</p:attrName>
                                        </p:attrNameLst>
                                      </p:cBhvr>
                                      <p:to>
                                        <p:strVal val="visible"/>
                                      </p:to>
                                    </p:set>
                                    <p:anim calcmode="lin" valueType="num">
                                      <p:cBhvr additive="base">
                                        <p:cTn id="33" dur="500" fill="hold"/>
                                        <p:tgtEl>
                                          <p:spTgt spid="88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8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8067">
                                            <p:txEl>
                                              <p:pRg st="7" end="7"/>
                                            </p:txEl>
                                          </p:spTgt>
                                        </p:tgtEl>
                                        <p:attrNameLst>
                                          <p:attrName>style.visibility</p:attrName>
                                        </p:attrNameLst>
                                      </p:cBhvr>
                                      <p:to>
                                        <p:strVal val="visible"/>
                                      </p:to>
                                    </p:set>
                                    <p:anim calcmode="lin" valueType="num">
                                      <p:cBhvr additive="base">
                                        <p:cTn id="37" dur="500" fill="hold"/>
                                        <p:tgtEl>
                                          <p:spTgt spid="88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80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allAtOnce" bldLvl="3"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dirty="0"/>
              <a:t>Budgeting:  The Old Way</a:t>
            </a:r>
            <a:endParaRPr lang="en-US" altLang="en-US" sz="2400" dirty="0"/>
          </a:p>
        </p:txBody>
      </p:sp>
      <p:sp>
        <p:nvSpPr>
          <p:cNvPr id="112643" name="Text Box 3"/>
          <p:cNvSpPr txBox="1">
            <a:spLocks noChangeArrowheads="1"/>
          </p:cNvSpPr>
          <p:nvPr/>
        </p:nvSpPr>
        <p:spPr bwMode="auto">
          <a:xfrm>
            <a:off x="6553200" y="2457450"/>
            <a:ext cx="2133600" cy="971550"/>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a:t>Available for Savings</a:t>
            </a:r>
          </a:p>
        </p:txBody>
      </p:sp>
      <p:sp>
        <p:nvSpPr>
          <p:cNvPr id="112644" name="Line 4"/>
          <p:cNvSpPr>
            <a:spLocks noChangeShapeType="1"/>
          </p:cNvSpPr>
          <p:nvPr/>
        </p:nvSpPr>
        <p:spPr bwMode="auto">
          <a:xfrm>
            <a:off x="6096000" y="29718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2645" name="Line 5"/>
          <p:cNvSpPr>
            <a:spLocks noChangeShapeType="1"/>
          </p:cNvSpPr>
          <p:nvPr/>
        </p:nvSpPr>
        <p:spPr bwMode="auto">
          <a:xfrm>
            <a:off x="6096000" y="30480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2646" name="Oval 6"/>
          <p:cNvSpPr>
            <a:spLocks noChangeArrowheads="1"/>
          </p:cNvSpPr>
          <p:nvPr/>
        </p:nvSpPr>
        <p:spPr bwMode="auto">
          <a:xfrm>
            <a:off x="876300" y="4876800"/>
            <a:ext cx="7391400" cy="1219200"/>
          </a:xfrm>
          <a:prstGeom prst="ellipse">
            <a:avLst/>
          </a:prstGeom>
          <a:noFill/>
          <a:ln w="76200">
            <a:solidFill>
              <a:schemeClr val="accent1">
                <a:lumMod val="60000"/>
                <a:lumOff val="40000"/>
              </a:schemeClr>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defRPr/>
            </a:pPr>
            <a:endParaRPr lang="en-US" altLang="en-US" sz="2400"/>
          </a:p>
        </p:txBody>
      </p:sp>
      <p:sp>
        <p:nvSpPr>
          <p:cNvPr id="112647" name="Text Box 7"/>
          <p:cNvSpPr txBox="1">
            <a:spLocks noChangeArrowheads="1"/>
          </p:cNvSpPr>
          <p:nvPr/>
        </p:nvSpPr>
        <p:spPr bwMode="auto">
          <a:xfrm>
            <a:off x="2895600" y="5181600"/>
            <a:ext cx="335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200"/>
              <a:t>Personal Goals</a:t>
            </a:r>
          </a:p>
        </p:txBody>
      </p:sp>
      <p:sp>
        <p:nvSpPr>
          <p:cNvPr id="112648" name="AutoShape 8"/>
          <p:cNvSpPr>
            <a:spLocks noChangeArrowheads="1"/>
          </p:cNvSpPr>
          <p:nvPr/>
        </p:nvSpPr>
        <p:spPr bwMode="auto">
          <a:xfrm>
            <a:off x="7315200" y="3581400"/>
            <a:ext cx="304800" cy="1447800"/>
          </a:xfrm>
          <a:prstGeom prst="downArrow">
            <a:avLst>
              <a:gd name="adj1" fmla="val 50000"/>
              <a:gd name="adj2" fmla="val 118750"/>
            </a:avLst>
          </a:prstGeom>
          <a:noFill/>
          <a:ln w="38100">
            <a:solidFill>
              <a:schemeClr val="accent2"/>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112649" name="Text Box 9"/>
          <p:cNvSpPr txBox="1">
            <a:spLocks noChangeArrowheads="1"/>
          </p:cNvSpPr>
          <p:nvPr/>
        </p:nvSpPr>
        <p:spPr bwMode="auto">
          <a:xfrm>
            <a:off x="609600" y="2459038"/>
            <a:ext cx="1295400" cy="969962"/>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1400"/>
          </a:p>
          <a:p>
            <a:pPr algn="ctr" eaLnBrk="1" hangingPunct="1">
              <a:spcBef>
                <a:spcPct val="0"/>
              </a:spcBef>
              <a:buFontTx/>
              <a:buNone/>
            </a:pPr>
            <a:r>
              <a:rPr lang="en-US" altLang="en-US"/>
              <a:t>Income</a:t>
            </a:r>
          </a:p>
          <a:p>
            <a:pPr algn="ctr" eaLnBrk="1" hangingPunct="1">
              <a:spcBef>
                <a:spcPct val="0"/>
              </a:spcBef>
              <a:buFontTx/>
              <a:buNone/>
            </a:pPr>
            <a:endParaRPr lang="en-US" altLang="en-US" sz="1400"/>
          </a:p>
        </p:txBody>
      </p:sp>
      <p:sp>
        <p:nvSpPr>
          <p:cNvPr id="112650" name="Text Box 10"/>
          <p:cNvSpPr txBox="1">
            <a:spLocks noChangeArrowheads="1"/>
          </p:cNvSpPr>
          <p:nvPr/>
        </p:nvSpPr>
        <p:spPr bwMode="auto">
          <a:xfrm>
            <a:off x="4267200" y="2459038"/>
            <a:ext cx="1600200" cy="969962"/>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1400"/>
          </a:p>
          <a:p>
            <a:pPr algn="ctr" eaLnBrk="1" hangingPunct="1">
              <a:spcBef>
                <a:spcPct val="0"/>
              </a:spcBef>
              <a:buFontTx/>
              <a:buNone/>
            </a:pPr>
            <a:r>
              <a:rPr lang="en-US" altLang="en-US"/>
              <a:t>Expenses</a:t>
            </a:r>
          </a:p>
          <a:p>
            <a:pPr algn="ctr" eaLnBrk="1" hangingPunct="1">
              <a:spcBef>
                <a:spcPct val="0"/>
              </a:spcBef>
              <a:buFontTx/>
              <a:buNone/>
            </a:pPr>
            <a:endParaRPr lang="en-US" altLang="en-US" sz="1400"/>
          </a:p>
        </p:txBody>
      </p:sp>
      <p:sp>
        <p:nvSpPr>
          <p:cNvPr id="112651" name="Line 11"/>
          <p:cNvSpPr>
            <a:spLocks noChangeShapeType="1"/>
          </p:cNvSpPr>
          <p:nvPr/>
        </p:nvSpPr>
        <p:spPr bwMode="auto">
          <a:xfrm>
            <a:off x="2057400" y="29718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2652" name="Text Box 12"/>
          <p:cNvSpPr txBox="1">
            <a:spLocks noChangeArrowheads="1"/>
          </p:cNvSpPr>
          <p:nvPr/>
        </p:nvSpPr>
        <p:spPr bwMode="auto">
          <a:xfrm>
            <a:off x="2438400" y="2459038"/>
            <a:ext cx="1295400" cy="969962"/>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1400"/>
          </a:p>
          <a:p>
            <a:pPr algn="ctr" eaLnBrk="1" hangingPunct="1">
              <a:spcBef>
                <a:spcPct val="0"/>
              </a:spcBef>
              <a:buFontTx/>
              <a:buNone/>
            </a:pPr>
            <a:r>
              <a:rPr lang="en-US" altLang="en-US"/>
              <a:t>Tithing</a:t>
            </a:r>
          </a:p>
          <a:p>
            <a:pPr algn="ctr" eaLnBrk="1" hangingPunct="1">
              <a:spcBef>
                <a:spcPct val="0"/>
              </a:spcBef>
              <a:buFontTx/>
              <a:buNone/>
            </a:pPr>
            <a:endParaRPr lang="en-US" altLang="en-US" sz="1400"/>
          </a:p>
        </p:txBody>
      </p:sp>
      <p:sp>
        <p:nvSpPr>
          <p:cNvPr id="112653" name="Line 13"/>
          <p:cNvSpPr>
            <a:spLocks noChangeShapeType="1"/>
          </p:cNvSpPr>
          <p:nvPr/>
        </p:nvSpPr>
        <p:spPr bwMode="auto">
          <a:xfrm>
            <a:off x="3886200" y="29718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46"/>
                                        </p:tgtEl>
                                        <p:attrNameLst>
                                          <p:attrName>style.visibility</p:attrName>
                                        </p:attrNameLst>
                                      </p:cBhvr>
                                      <p:to>
                                        <p:strVal val="visible"/>
                                      </p:to>
                                    </p:set>
                                    <p:animEffect transition="in" filter="checkerboard(across)">
                                      <p:cBhvr>
                                        <p:cTn id="7" dur="500"/>
                                        <p:tgtEl>
                                          <p:spTgt spid="11264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2647"/>
                                        </p:tgtEl>
                                        <p:attrNameLst>
                                          <p:attrName>style.visibility</p:attrName>
                                        </p:attrNameLst>
                                      </p:cBhvr>
                                      <p:to>
                                        <p:strVal val="visible"/>
                                      </p:to>
                                    </p:set>
                                    <p:animEffect transition="in" filter="checkerboard(across)">
                                      <p:cBhvr>
                                        <p:cTn id="10" dur="500"/>
                                        <p:tgtEl>
                                          <p:spTgt spid="11264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2649"/>
                                        </p:tgtEl>
                                        <p:attrNameLst>
                                          <p:attrName>style.visibility</p:attrName>
                                        </p:attrNameLst>
                                      </p:cBhvr>
                                      <p:to>
                                        <p:strVal val="visible"/>
                                      </p:to>
                                    </p:set>
                                    <p:animEffect transition="in" filter="wipe(left)">
                                      <p:cBhvr>
                                        <p:cTn id="15" dur="500"/>
                                        <p:tgtEl>
                                          <p:spTgt spid="11264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112651"/>
                                        </p:tgtEl>
                                        <p:attrNameLst>
                                          <p:attrName>style.visibility</p:attrName>
                                        </p:attrNameLst>
                                      </p:cBhvr>
                                      <p:to>
                                        <p:strVal val="visible"/>
                                      </p:to>
                                    </p:set>
                                    <p:animEffect transition="in" filter="wipe(left)">
                                      <p:cBhvr>
                                        <p:cTn id="20" dur="500"/>
                                        <p:tgtEl>
                                          <p:spTgt spid="11265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2652"/>
                                        </p:tgtEl>
                                        <p:attrNameLst>
                                          <p:attrName>style.visibility</p:attrName>
                                        </p:attrNameLst>
                                      </p:cBhvr>
                                      <p:to>
                                        <p:strVal val="visible"/>
                                      </p:to>
                                    </p:set>
                                    <p:animEffect transition="in" filter="wipe(left)">
                                      <p:cBhvr>
                                        <p:cTn id="25" dur="500"/>
                                        <p:tgtEl>
                                          <p:spTgt spid="11265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112653"/>
                                        </p:tgtEl>
                                        <p:attrNameLst>
                                          <p:attrName>style.visibility</p:attrName>
                                        </p:attrNameLst>
                                      </p:cBhvr>
                                      <p:to>
                                        <p:strVal val="visible"/>
                                      </p:to>
                                    </p:set>
                                    <p:animEffect transition="in" filter="wipe(left)">
                                      <p:cBhvr>
                                        <p:cTn id="30" dur="500"/>
                                        <p:tgtEl>
                                          <p:spTgt spid="11265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12650"/>
                                        </p:tgtEl>
                                        <p:attrNameLst>
                                          <p:attrName>style.visibility</p:attrName>
                                        </p:attrNameLst>
                                      </p:cBhvr>
                                      <p:to>
                                        <p:strVal val="visible"/>
                                      </p:to>
                                    </p:set>
                                    <p:animEffect transition="in" filter="wipe(left)">
                                      <p:cBhvr>
                                        <p:cTn id="35" dur="500"/>
                                        <p:tgtEl>
                                          <p:spTgt spid="11265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nodeType="clickEffect">
                                  <p:stCondLst>
                                    <p:cond delay="0"/>
                                  </p:stCondLst>
                                  <p:childTnLst>
                                    <p:set>
                                      <p:cBhvr>
                                        <p:cTn id="39" dur="1" fill="hold">
                                          <p:stCondLst>
                                            <p:cond delay="0"/>
                                          </p:stCondLst>
                                        </p:cTn>
                                        <p:tgtEl>
                                          <p:spTgt spid="112644"/>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12643"/>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112645"/>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112648"/>
                                        </p:tgtEl>
                                        <p:attrNameLst>
                                          <p:attrName>style.visibility</p:attrName>
                                        </p:attrNameLst>
                                      </p:cBhvr>
                                      <p:to>
                                        <p:strVal val="visible"/>
                                      </p:to>
                                    </p:set>
                                    <p:animEffect transition="in" filter="wipe(up)">
                                      <p:cBhvr>
                                        <p:cTn id="50" dur="500"/>
                                        <p:tgtEl>
                                          <p:spTgt spid="112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animBg="1"/>
      <p:bldP spid="112646" grpId="0" animBg="1"/>
      <p:bldP spid="112647" grpId="0"/>
      <p:bldP spid="112648" grpId="0" animBg="1"/>
      <p:bldP spid="112649" grpId="0" animBg="1"/>
      <p:bldP spid="112650" grpId="0" animBg="1"/>
      <p:bldP spid="11265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dirty="0"/>
              <a:t>Budgeting:  The Better Way</a:t>
            </a:r>
          </a:p>
        </p:txBody>
      </p:sp>
      <p:sp>
        <p:nvSpPr>
          <p:cNvPr id="113667" name="Line 3"/>
          <p:cNvSpPr>
            <a:spLocks noChangeShapeType="1"/>
          </p:cNvSpPr>
          <p:nvPr/>
        </p:nvSpPr>
        <p:spPr bwMode="auto">
          <a:xfrm>
            <a:off x="7162800" y="27432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3668" name="Line 4"/>
          <p:cNvSpPr>
            <a:spLocks noChangeShapeType="1"/>
          </p:cNvSpPr>
          <p:nvPr/>
        </p:nvSpPr>
        <p:spPr bwMode="auto">
          <a:xfrm>
            <a:off x="7162800" y="28194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3669" name="Text Box 5"/>
          <p:cNvSpPr txBox="1">
            <a:spLocks noChangeArrowheads="1"/>
          </p:cNvSpPr>
          <p:nvPr/>
        </p:nvSpPr>
        <p:spPr bwMode="auto">
          <a:xfrm>
            <a:off x="381000" y="2244725"/>
            <a:ext cx="1295400" cy="1184275"/>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1800"/>
          </a:p>
          <a:p>
            <a:pPr algn="ctr" eaLnBrk="1" hangingPunct="1">
              <a:spcBef>
                <a:spcPct val="0"/>
              </a:spcBef>
              <a:buFontTx/>
              <a:buNone/>
            </a:pPr>
            <a:r>
              <a:rPr lang="en-US" altLang="en-US"/>
              <a:t>Income</a:t>
            </a:r>
          </a:p>
          <a:p>
            <a:pPr algn="ctr" eaLnBrk="1" hangingPunct="1">
              <a:spcBef>
                <a:spcPct val="0"/>
              </a:spcBef>
              <a:buFontTx/>
              <a:buNone/>
            </a:pPr>
            <a:endParaRPr lang="en-US" altLang="en-US" sz="2400"/>
          </a:p>
        </p:txBody>
      </p:sp>
      <p:sp>
        <p:nvSpPr>
          <p:cNvPr id="113670" name="Text Box 6"/>
          <p:cNvSpPr txBox="1">
            <a:spLocks noChangeArrowheads="1"/>
          </p:cNvSpPr>
          <p:nvPr/>
        </p:nvSpPr>
        <p:spPr bwMode="auto">
          <a:xfrm>
            <a:off x="5486400" y="2244725"/>
            <a:ext cx="1600200" cy="1184275"/>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1400"/>
          </a:p>
          <a:p>
            <a:pPr algn="ctr" eaLnBrk="1" hangingPunct="1">
              <a:spcBef>
                <a:spcPct val="0"/>
              </a:spcBef>
              <a:buFontTx/>
              <a:buNone/>
            </a:pPr>
            <a:r>
              <a:rPr lang="en-US" altLang="en-US"/>
              <a:t>Expenses</a:t>
            </a:r>
          </a:p>
          <a:p>
            <a:pPr algn="ctr" eaLnBrk="1" hangingPunct="1">
              <a:spcBef>
                <a:spcPct val="0"/>
              </a:spcBef>
              <a:buFontTx/>
              <a:buNone/>
            </a:pPr>
            <a:endParaRPr lang="en-US" altLang="en-US"/>
          </a:p>
        </p:txBody>
      </p:sp>
      <p:sp>
        <p:nvSpPr>
          <p:cNvPr id="113671" name="Oval 7"/>
          <p:cNvSpPr>
            <a:spLocks noChangeArrowheads="1"/>
          </p:cNvSpPr>
          <p:nvPr/>
        </p:nvSpPr>
        <p:spPr bwMode="auto">
          <a:xfrm>
            <a:off x="876300" y="4953000"/>
            <a:ext cx="7391400" cy="1219200"/>
          </a:xfrm>
          <a:prstGeom prst="ellipse">
            <a:avLst/>
          </a:prstGeom>
          <a:noFill/>
          <a:ln w="76200">
            <a:solidFill>
              <a:schemeClr val="accent1">
                <a:lumMod val="60000"/>
                <a:lumOff val="40000"/>
              </a:schemeClr>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defRPr/>
            </a:pPr>
            <a:endParaRPr lang="en-US" altLang="en-US" sz="2400"/>
          </a:p>
        </p:txBody>
      </p:sp>
      <p:sp>
        <p:nvSpPr>
          <p:cNvPr id="113672" name="Text Box 8"/>
          <p:cNvSpPr txBox="1">
            <a:spLocks noChangeArrowheads="1"/>
          </p:cNvSpPr>
          <p:nvPr/>
        </p:nvSpPr>
        <p:spPr bwMode="auto">
          <a:xfrm>
            <a:off x="2895600" y="5257800"/>
            <a:ext cx="335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200"/>
              <a:t>Personal Goals</a:t>
            </a:r>
          </a:p>
        </p:txBody>
      </p:sp>
      <p:sp>
        <p:nvSpPr>
          <p:cNvPr id="113673" name="AutoShape 9"/>
          <p:cNvSpPr>
            <a:spLocks noChangeArrowheads="1"/>
          </p:cNvSpPr>
          <p:nvPr/>
        </p:nvSpPr>
        <p:spPr bwMode="auto">
          <a:xfrm>
            <a:off x="7772400" y="3581400"/>
            <a:ext cx="304800" cy="1600200"/>
          </a:xfrm>
          <a:prstGeom prst="downArrow">
            <a:avLst>
              <a:gd name="adj1" fmla="val 50000"/>
              <a:gd name="adj2" fmla="val 131250"/>
            </a:avLst>
          </a:prstGeom>
          <a:noFill/>
          <a:ln w="38100">
            <a:solidFill>
              <a:srgbClr val="FF0000"/>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
        <p:nvSpPr>
          <p:cNvPr id="113674" name="Text Box 10"/>
          <p:cNvSpPr txBox="1">
            <a:spLocks noChangeArrowheads="1"/>
          </p:cNvSpPr>
          <p:nvPr/>
        </p:nvSpPr>
        <p:spPr bwMode="auto">
          <a:xfrm>
            <a:off x="7543800" y="2214563"/>
            <a:ext cx="1219200" cy="1214437"/>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a:t>Other</a:t>
            </a:r>
          </a:p>
          <a:p>
            <a:pPr algn="ctr" eaLnBrk="1" hangingPunct="1">
              <a:spcBef>
                <a:spcPct val="0"/>
              </a:spcBef>
              <a:buFontTx/>
              <a:buNone/>
            </a:pPr>
            <a:r>
              <a:rPr lang="en-US" altLang="en-US" sz="2400"/>
              <a:t>Savings</a:t>
            </a:r>
          </a:p>
          <a:p>
            <a:pPr algn="ctr" eaLnBrk="1" hangingPunct="1">
              <a:spcBef>
                <a:spcPct val="0"/>
              </a:spcBef>
              <a:buFontTx/>
              <a:buNone/>
            </a:pPr>
            <a:endParaRPr lang="en-US" altLang="en-US" sz="2000"/>
          </a:p>
        </p:txBody>
      </p:sp>
      <p:sp>
        <p:nvSpPr>
          <p:cNvPr id="113675" name="Text Box 11"/>
          <p:cNvSpPr txBox="1">
            <a:spLocks noChangeArrowheads="1"/>
          </p:cNvSpPr>
          <p:nvPr/>
        </p:nvSpPr>
        <p:spPr bwMode="auto">
          <a:xfrm>
            <a:off x="2057400" y="2244725"/>
            <a:ext cx="1295400" cy="1184275"/>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a:t>Pay the</a:t>
            </a:r>
            <a:r>
              <a:rPr lang="en-US" altLang="en-US" sz="2400"/>
              <a:t> </a:t>
            </a:r>
          </a:p>
          <a:p>
            <a:pPr algn="ctr" eaLnBrk="1" hangingPunct="1">
              <a:spcBef>
                <a:spcPct val="0"/>
              </a:spcBef>
              <a:buFontTx/>
              <a:buNone/>
            </a:pPr>
            <a:r>
              <a:rPr lang="en-US" altLang="en-US"/>
              <a:t>Lord</a:t>
            </a:r>
          </a:p>
          <a:p>
            <a:pPr algn="ctr" eaLnBrk="1" hangingPunct="1">
              <a:spcBef>
                <a:spcPct val="0"/>
              </a:spcBef>
              <a:buFontTx/>
              <a:buNone/>
            </a:pPr>
            <a:endParaRPr lang="en-US" altLang="en-US" sz="1400"/>
          </a:p>
        </p:txBody>
      </p:sp>
      <p:sp>
        <p:nvSpPr>
          <p:cNvPr id="113676" name="Text Box 12"/>
          <p:cNvSpPr txBox="1">
            <a:spLocks noChangeArrowheads="1"/>
          </p:cNvSpPr>
          <p:nvPr/>
        </p:nvSpPr>
        <p:spPr bwMode="auto">
          <a:xfrm>
            <a:off x="3733800" y="2243138"/>
            <a:ext cx="1371600" cy="1185862"/>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a:t>Pay</a:t>
            </a:r>
          </a:p>
          <a:p>
            <a:pPr algn="ctr" eaLnBrk="1" hangingPunct="1">
              <a:spcBef>
                <a:spcPct val="0"/>
              </a:spcBef>
              <a:buFontTx/>
              <a:buNone/>
            </a:pPr>
            <a:r>
              <a:rPr lang="en-US" altLang="en-US" sz="2600"/>
              <a:t>Yourself</a:t>
            </a:r>
          </a:p>
          <a:p>
            <a:pPr algn="ctr" eaLnBrk="1" hangingPunct="1">
              <a:spcBef>
                <a:spcPct val="0"/>
              </a:spcBef>
              <a:buFontTx/>
              <a:buNone/>
            </a:pPr>
            <a:endParaRPr lang="en-US" altLang="en-US" sz="1600"/>
          </a:p>
        </p:txBody>
      </p:sp>
      <p:sp>
        <p:nvSpPr>
          <p:cNvPr id="113677" name="Line 13"/>
          <p:cNvSpPr>
            <a:spLocks noChangeShapeType="1"/>
          </p:cNvSpPr>
          <p:nvPr/>
        </p:nvSpPr>
        <p:spPr bwMode="auto">
          <a:xfrm>
            <a:off x="1752600" y="28194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3678" name="Line 14"/>
          <p:cNvSpPr>
            <a:spLocks noChangeShapeType="1"/>
          </p:cNvSpPr>
          <p:nvPr/>
        </p:nvSpPr>
        <p:spPr bwMode="auto">
          <a:xfrm>
            <a:off x="3429000" y="28194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3679" name="Line 15"/>
          <p:cNvSpPr>
            <a:spLocks noChangeShapeType="1"/>
          </p:cNvSpPr>
          <p:nvPr/>
        </p:nvSpPr>
        <p:spPr bwMode="auto">
          <a:xfrm>
            <a:off x="5181600" y="2819400"/>
            <a:ext cx="228600" cy="0"/>
          </a:xfrm>
          <a:prstGeom prst="line">
            <a:avLst/>
          </a:prstGeom>
          <a:noFill/>
          <a:ln w="25400">
            <a:solidFill>
              <a:schemeClr val="tx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a:p>
        </p:txBody>
      </p:sp>
      <p:sp>
        <p:nvSpPr>
          <p:cNvPr id="113680" name="AutoShape 16"/>
          <p:cNvSpPr>
            <a:spLocks noChangeArrowheads="1"/>
          </p:cNvSpPr>
          <p:nvPr/>
        </p:nvSpPr>
        <p:spPr bwMode="auto">
          <a:xfrm>
            <a:off x="4267200" y="3581400"/>
            <a:ext cx="304800" cy="1295400"/>
          </a:xfrm>
          <a:prstGeom prst="downArrow">
            <a:avLst>
              <a:gd name="adj1" fmla="val 50000"/>
              <a:gd name="adj2" fmla="val 106250"/>
            </a:avLst>
          </a:prstGeom>
          <a:noFill/>
          <a:ln w="38100">
            <a:solidFill>
              <a:schemeClr val="accent2"/>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3671"/>
                                        </p:tgtEl>
                                        <p:attrNameLst>
                                          <p:attrName>style.visibility</p:attrName>
                                        </p:attrNameLst>
                                      </p:cBhvr>
                                      <p:to>
                                        <p:strVal val="visible"/>
                                      </p:to>
                                    </p:set>
                                    <p:animEffect transition="in" filter="checkerboard(across)">
                                      <p:cBhvr>
                                        <p:cTn id="7" dur="500"/>
                                        <p:tgtEl>
                                          <p:spTgt spid="11367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3672"/>
                                        </p:tgtEl>
                                        <p:attrNameLst>
                                          <p:attrName>style.visibility</p:attrName>
                                        </p:attrNameLst>
                                      </p:cBhvr>
                                      <p:to>
                                        <p:strVal val="visible"/>
                                      </p:to>
                                    </p:set>
                                    <p:animEffect transition="in" filter="checkerboard(across)">
                                      <p:cBhvr>
                                        <p:cTn id="10" dur="500"/>
                                        <p:tgtEl>
                                          <p:spTgt spid="11367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3669"/>
                                        </p:tgtEl>
                                        <p:attrNameLst>
                                          <p:attrName>style.visibility</p:attrName>
                                        </p:attrNameLst>
                                      </p:cBhvr>
                                      <p:to>
                                        <p:strVal val="visible"/>
                                      </p:to>
                                    </p:set>
                                    <p:animEffect transition="in" filter="wipe(left)">
                                      <p:cBhvr>
                                        <p:cTn id="15" dur="500"/>
                                        <p:tgtEl>
                                          <p:spTgt spid="11366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113677"/>
                                        </p:tgtEl>
                                        <p:attrNameLst>
                                          <p:attrName>style.visibility</p:attrName>
                                        </p:attrNameLst>
                                      </p:cBhvr>
                                      <p:to>
                                        <p:strVal val="visible"/>
                                      </p:to>
                                    </p:set>
                                    <p:animEffect transition="in" filter="wipe(left)">
                                      <p:cBhvr>
                                        <p:cTn id="20" dur="500"/>
                                        <p:tgtEl>
                                          <p:spTgt spid="11367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3675"/>
                                        </p:tgtEl>
                                        <p:attrNameLst>
                                          <p:attrName>style.visibility</p:attrName>
                                        </p:attrNameLst>
                                      </p:cBhvr>
                                      <p:to>
                                        <p:strVal val="visible"/>
                                      </p:to>
                                    </p:set>
                                    <p:animEffect transition="in" filter="wipe(left)">
                                      <p:cBhvr>
                                        <p:cTn id="25" dur="500"/>
                                        <p:tgtEl>
                                          <p:spTgt spid="11367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113678"/>
                                        </p:tgtEl>
                                        <p:attrNameLst>
                                          <p:attrName>style.visibility</p:attrName>
                                        </p:attrNameLst>
                                      </p:cBhvr>
                                      <p:to>
                                        <p:strVal val="visible"/>
                                      </p:to>
                                    </p:set>
                                    <p:animEffect transition="in" filter="wipe(left)">
                                      <p:cBhvr>
                                        <p:cTn id="30" dur="500"/>
                                        <p:tgtEl>
                                          <p:spTgt spid="113678"/>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13676"/>
                                        </p:tgtEl>
                                        <p:attrNameLst>
                                          <p:attrName>style.visibility</p:attrName>
                                        </p:attrNameLst>
                                      </p:cBhvr>
                                      <p:to>
                                        <p:strVal val="visible"/>
                                      </p:to>
                                    </p:set>
                                    <p:animEffect transition="in" filter="wipe(left)">
                                      <p:cBhvr>
                                        <p:cTn id="35" dur="500"/>
                                        <p:tgtEl>
                                          <p:spTgt spid="11367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113680"/>
                                        </p:tgtEl>
                                        <p:attrNameLst>
                                          <p:attrName>style.visibility</p:attrName>
                                        </p:attrNameLst>
                                      </p:cBhvr>
                                      <p:to>
                                        <p:strVal val="visible"/>
                                      </p:to>
                                    </p:set>
                                    <p:animEffect transition="in" filter="wipe(up)">
                                      <p:cBhvr>
                                        <p:cTn id="40" dur="500"/>
                                        <p:tgtEl>
                                          <p:spTgt spid="113680"/>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113679"/>
                                        </p:tgtEl>
                                        <p:attrNameLst>
                                          <p:attrName>style.visibility</p:attrName>
                                        </p:attrNameLst>
                                      </p:cBhvr>
                                      <p:to>
                                        <p:strVal val="visible"/>
                                      </p:to>
                                    </p:set>
                                    <p:animEffect transition="in" filter="wipe(left)">
                                      <p:cBhvr>
                                        <p:cTn id="45" dur="500"/>
                                        <p:tgtEl>
                                          <p:spTgt spid="113679"/>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13670"/>
                                        </p:tgtEl>
                                        <p:attrNameLst>
                                          <p:attrName>style.visibility</p:attrName>
                                        </p:attrNameLst>
                                      </p:cBhvr>
                                      <p:to>
                                        <p:strVal val="visible"/>
                                      </p:to>
                                    </p:set>
                                    <p:animEffect transition="in" filter="wipe(left)">
                                      <p:cBhvr>
                                        <p:cTn id="50" dur="500"/>
                                        <p:tgtEl>
                                          <p:spTgt spid="113670"/>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11366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13667"/>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13674"/>
                                        </p:tgtEl>
                                        <p:attrNameLst>
                                          <p:attrName>style.visibility</p:attrName>
                                        </p:attrNameLst>
                                      </p:cBhvr>
                                      <p:to>
                                        <p:strVal val="visible"/>
                                      </p:to>
                                    </p:set>
                                    <p:animEffect transition="in" filter="wipe(left)">
                                      <p:cBhvr>
                                        <p:cTn id="61" dur="500"/>
                                        <p:tgtEl>
                                          <p:spTgt spid="113674"/>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113673"/>
                                        </p:tgtEl>
                                        <p:attrNameLst>
                                          <p:attrName>style.visibility</p:attrName>
                                        </p:attrNameLst>
                                      </p:cBhvr>
                                      <p:to>
                                        <p:strVal val="visible"/>
                                      </p:to>
                                    </p:set>
                                    <p:animEffect transition="in" filter="wipe(up)">
                                      <p:cBhvr>
                                        <p:cTn id="66" dur="500"/>
                                        <p:tgtEl>
                                          <p:spTgt spid="113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animBg="1"/>
      <p:bldP spid="113670" grpId="0" animBg="1"/>
      <p:bldP spid="113671" grpId="0" animBg="1"/>
      <p:bldP spid="113672" grpId="0"/>
      <p:bldP spid="113673" grpId="0" animBg="1"/>
      <p:bldP spid="113674" grpId="0" animBg="1"/>
      <p:bldP spid="113675" grpId="0" animBg="1"/>
      <p:bldP spid="113676" grpId="0" animBg="1"/>
      <p:bldP spid="113680"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3"/>
          <p:cNvSpPr>
            <a:spLocks noGrp="1" noChangeArrowheads="1"/>
          </p:cNvSpPr>
          <p:nvPr>
            <p:ph idx="1"/>
          </p:nvPr>
        </p:nvSpPr>
        <p:spPr>
          <a:xfrm>
            <a:off x="914400" y="1600200"/>
            <a:ext cx="7315200" cy="5257800"/>
          </a:xfrm>
        </p:spPr>
        <p:txBody>
          <a:bodyPr/>
          <a:lstStyle/>
          <a:p>
            <a:pPr eaLnBrk="1" hangingPunct="1">
              <a:lnSpc>
                <a:spcPct val="90000"/>
              </a:lnSpc>
              <a:buFont typeface="Wingdings" panose="05000000000000000000" pitchFamily="2" charset="2"/>
              <a:buNone/>
            </a:pPr>
            <a:r>
              <a:rPr lang="en-US" altLang="en-US" dirty="0"/>
              <a:t>L. Tom Perry said:</a:t>
            </a:r>
          </a:p>
          <a:p>
            <a:pPr lvl="1" eaLnBrk="1" hangingPunct="1"/>
            <a:r>
              <a:rPr lang="en-US" altLang="en-US" dirty="0"/>
              <a:t>After paying your tithing of 10 percent to the Lord, you pay yourself a predetermined amount directly into savings. That leaves you a balance of your income to budget for taxes, food, clothing, shelter, transportation, etc. It is amazing to me that so many people work all of their lives for the grocer, the landlord, the power company, the automobile salesman, and the bank, and yet think so little of their own efforts that they pay themselves nothing (L. Tom Perry, “</a:t>
            </a:r>
            <a:r>
              <a:rPr lang="en-US" altLang="en-US" dirty="0">
                <a:hlinkClick r:id="rId3"/>
              </a:rPr>
              <a:t>Becoming Self-Reliant</a:t>
            </a:r>
            <a:r>
              <a:rPr lang="en-US" altLang="en-US" dirty="0"/>
              <a:t>,” </a:t>
            </a:r>
            <a:r>
              <a:rPr lang="en-US" altLang="en-US" i="1" dirty="0"/>
              <a:t>Ensign, </a:t>
            </a:r>
            <a:r>
              <a:rPr lang="en-US" altLang="en-US" dirty="0"/>
              <a:t>Nov. 1991, 64).</a:t>
            </a:r>
            <a:br>
              <a:rPr lang="en-US" altLang="en-US" dirty="0"/>
            </a:br>
            <a:endParaRPr lang="en-US" altLang="en-US" dirty="0"/>
          </a:p>
        </p:txBody>
      </p:sp>
      <p:sp>
        <p:nvSpPr>
          <p:cNvPr id="5" name="Rectangle 2"/>
          <p:cNvSpPr>
            <a:spLocks noGrp="1" noChangeArrowheads="1"/>
          </p:cNvSpPr>
          <p:nvPr>
            <p:ph type="title"/>
          </p:nvPr>
        </p:nvSpPr>
        <p:spPr/>
        <p:txBody>
          <a:bodyPr/>
          <a:lstStyle/>
          <a:p>
            <a:pPr eaLnBrk="1" hangingPunct="1">
              <a:buClr>
                <a:schemeClr val="folHlink"/>
              </a:buClr>
            </a:pPr>
            <a:r>
              <a:rPr lang="en-US" altLang="en-US" dirty="0"/>
              <a:t>Your SIE Plan</a:t>
            </a:r>
            <a:r>
              <a:rPr lang="en-US" altLang="en-US" sz="2400" dirty="0"/>
              <a:t> (continued)</a:t>
            </a:r>
          </a:p>
        </p:txBody>
      </p:sp>
      <p:pic>
        <p:nvPicPr>
          <p:cNvPr id="4" name="Picture 3" descr="L tom Perry.jpg">
            <a:extLst>
              <a:ext uri="{FF2B5EF4-FFF2-40B4-BE49-F238E27FC236}">
                <a16:creationId xmlns:a16="http://schemas.microsoft.com/office/drawing/2014/main" id="{97F2ADED-4228-413B-AF97-607C06F653F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117850"/>
            <a:ext cx="163830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755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Effect transition="in" filter="box(in)">
                                      <p:cBhvr>
                                        <p:cTn id="7" dur="500"/>
                                        <p:tgtEl>
                                          <p:spTgt spid="18436">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436">
                                            <p:txEl>
                                              <p:pRg st="1" end="1"/>
                                            </p:txEl>
                                          </p:spTgt>
                                        </p:tgtEl>
                                        <p:attrNameLst>
                                          <p:attrName>style.visibility</p:attrName>
                                        </p:attrNameLst>
                                      </p:cBhvr>
                                      <p:to>
                                        <p:strVal val="visible"/>
                                      </p:to>
                                    </p:set>
                                    <p:animEffect transition="in" filter="box(in)">
                                      <p:cBhvr>
                                        <p:cTn id="10" dur="500"/>
                                        <p:tgtEl>
                                          <p:spTgt spid="1843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85800"/>
            <a:ext cx="7772400" cy="944563"/>
          </a:xfrm>
          <a:noFill/>
        </p:spPr>
        <p:txBody>
          <a:bodyPr lIns="90488" tIns="44450" rIns="90488" bIns="44450"/>
          <a:lstStyle/>
          <a:p>
            <a:pPr eaLnBrk="1" hangingPunct="1"/>
            <a:r>
              <a:rPr lang="en-US" altLang="en-US" dirty="0"/>
              <a:t>Your SIE Plan</a:t>
            </a:r>
            <a:r>
              <a:rPr lang="en-US" altLang="en-US" sz="2400" dirty="0"/>
              <a:t> (continued)</a:t>
            </a:r>
            <a:endParaRPr lang="en-US" altLang="en-US" dirty="0"/>
          </a:p>
        </p:txBody>
      </p:sp>
      <p:sp>
        <p:nvSpPr>
          <p:cNvPr id="83971"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t>4.  Implement your Cash Budget</a:t>
            </a:r>
          </a:p>
          <a:p>
            <a:pPr lvl="1" eaLnBrk="1" hangingPunct="1"/>
            <a:r>
              <a:rPr lang="en-US" altLang="en-US" dirty="0"/>
              <a:t>Try the budget for a month</a:t>
            </a:r>
          </a:p>
          <a:p>
            <a:pPr lvl="2" eaLnBrk="1" hangingPunct="1"/>
            <a:r>
              <a:rPr lang="en-US" altLang="en-US" dirty="0"/>
              <a:t>Record all saving, income and expenses in the proper category by date</a:t>
            </a:r>
          </a:p>
          <a:p>
            <a:pPr lvl="2" eaLnBrk="1" hangingPunct="1"/>
            <a:r>
              <a:rPr lang="en-US" altLang="en-US" dirty="0"/>
              <a:t>Sum all days or columns</a:t>
            </a:r>
          </a:p>
          <a:p>
            <a:pPr lvl="2" eaLnBrk="1" hangingPunct="1"/>
            <a:r>
              <a:rPr lang="en-US" altLang="en-US" dirty="0"/>
              <a:t>Note how much you have available in each category at the end of each week</a:t>
            </a:r>
          </a:p>
          <a:p>
            <a:pPr lvl="3" eaLnBrk="1" hangingPunct="1"/>
            <a:r>
              <a:rPr lang="en-US" altLang="en-US" dirty="0"/>
              <a:t>Adjust the plan or expenses as necessary to maintain the plan</a:t>
            </a:r>
          </a:p>
          <a:p>
            <a:pPr lvl="3" eaLnBrk="1" hangingPunct="1"/>
            <a:r>
              <a:rPr lang="en-US" altLang="en-US" dirty="0"/>
              <a:t>Try to be as financially prudent as possible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additive="base">
                                        <p:cTn id="7" dur="500" fill="hold"/>
                                        <p:tgtEl>
                                          <p:spTgt spid="839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397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83971">
                                            <p:txEl>
                                              <p:pRg st="1" end="1"/>
                                            </p:txEl>
                                          </p:spTgt>
                                        </p:tgtEl>
                                        <p:attrNameLst>
                                          <p:attrName>style.visibility</p:attrName>
                                        </p:attrNameLst>
                                      </p:cBhvr>
                                      <p:to>
                                        <p:strVal val="visible"/>
                                      </p:to>
                                    </p:set>
                                    <p:anim calcmode="lin" valueType="num">
                                      <p:cBhvr additive="base">
                                        <p:cTn id="13" dur="500" fill="hold"/>
                                        <p:tgtEl>
                                          <p:spTgt spid="8397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3971">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83971">
                                            <p:txEl>
                                              <p:pRg st="2" end="2"/>
                                            </p:txEl>
                                          </p:spTgt>
                                        </p:tgtEl>
                                        <p:attrNameLst>
                                          <p:attrName>style.visibility</p:attrName>
                                        </p:attrNameLst>
                                      </p:cBhvr>
                                      <p:to>
                                        <p:strVal val="visible"/>
                                      </p:to>
                                    </p:set>
                                    <p:anim calcmode="lin" valueType="num">
                                      <p:cBhvr additive="base">
                                        <p:cTn id="17" dur="500" fill="hold"/>
                                        <p:tgtEl>
                                          <p:spTgt spid="8397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83971">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83971">
                                            <p:txEl>
                                              <p:pRg st="3" end="3"/>
                                            </p:txEl>
                                          </p:spTgt>
                                        </p:tgtEl>
                                        <p:attrNameLst>
                                          <p:attrName>style.visibility</p:attrName>
                                        </p:attrNameLst>
                                      </p:cBhvr>
                                      <p:to>
                                        <p:strVal val="visible"/>
                                      </p:to>
                                    </p:set>
                                    <p:anim calcmode="lin" valueType="num">
                                      <p:cBhvr additive="base">
                                        <p:cTn id="21" dur="500" fill="hold"/>
                                        <p:tgtEl>
                                          <p:spTgt spid="83971">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3971">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83971">
                                            <p:txEl>
                                              <p:pRg st="4" end="4"/>
                                            </p:txEl>
                                          </p:spTgt>
                                        </p:tgtEl>
                                        <p:attrNameLst>
                                          <p:attrName>style.visibility</p:attrName>
                                        </p:attrNameLst>
                                      </p:cBhvr>
                                      <p:to>
                                        <p:strVal val="visible"/>
                                      </p:to>
                                    </p:set>
                                    <p:anim calcmode="lin" valueType="num">
                                      <p:cBhvr additive="base">
                                        <p:cTn id="25" dur="500" fill="hold"/>
                                        <p:tgtEl>
                                          <p:spTgt spid="8397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3971">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0"/>
                                  </p:stCondLst>
                                  <p:childTnLst>
                                    <p:set>
                                      <p:cBhvr>
                                        <p:cTn id="28" dur="1" fill="hold">
                                          <p:stCondLst>
                                            <p:cond delay="0"/>
                                          </p:stCondLst>
                                        </p:cTn>
                                        <p:tgtEl>
                                          <p:spTgt spid="83971">
                                            <p:txEl>
                                              <p:pRg st="5" end="5"/>
                                            </p:txEl>
                                          </p:spTgt>
                                        </p:tgtEl>
                                        <p:attrNameLst>
                                          <p:attrName>style.visibility</p:attrName>
                                        </p:attrNameLst>
                                      </p:cBhvr>
                                      <p:to>
                                        <p:strVal val="visible"/>
                                      </p:to>
                                    </p:set>
                                    <p:anim calcmode="lin" valueType="num">
                                      <p:cBhvr additive="base">
                                        <p:cTn id="29" dur="500" fill="hold"/>
                                        <p:tgtEl>
                                          <p:spTgt spid="83971">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83971">
                                            <p:txEl>
                                              <p:pRg st="5" end="5"/>
                                            </p:txEl>
                                          </p:spTgt>
                                        </p:tgtEl>
                                        <p:attrNameLst>
                                          <p:attrName>ppt_y</p:attrName>
                                        </p:attrNameLst>
                                      </p:cBhvr>
                                      <p:tavLst>
                                        <p:tav tm="0">
                                          <p:val>
                                            <p:strVal val="0-#ppt_h/2"/>
                                          </p:val>
                                        </p:tav>
                                        <p:tav tm="100000">
                                          <p:val>
                                            <p:strVal val="#ppt_y"/>
                                          </p:val>
                                        </p:tav>
                                      </p:tavLst>
                                    </p:anim>
                                  </p:childTnLst>
                                </p:cTn>
                              </p:par>
                              <p:par>
                                <p:cTn id="31" presetID="2" presetClass="entr" presetSubtype="3" fill="hold" grpId="0" nodeType="withEffect">
                                  <p:stCondLst>
                                    <p:cond delay="0"/>
                                  </p:stCondLst>
                                  <p:childTnLst>
                                    <p:set>
                                      <p:cBhvr>
                                        <p:cTn id="32" dur="1" fill="hold">
                                          <p:stCondLst>
                                            <p:cond delay="0"/>
                                          </p:stCondLst>
                                        </p:cTn>
                                        <p:tgtEl>
                                          <p:spTgt spid="83971">
                                            <p:txEl>
                                              <p:pRg st="6" end="6"/>
                                            </p:txEl>
                                          </p:spTgt>
                                        </p:tgtEl>
                                        <p:attrNameLst>
                                          <p:attrName>style.visibility</p:attrName>
                                        </p:attrNameLst>
                                      </p:cBhvr>
                                      <p:to>
                                        <p:strVal val="visible"/>
                                      </p:to>
                                    </p:set>
                                    <p:anim calcmode="lin" valueType="num">
                                      <p:cBhvr additive="base">
                                        <p:cTn id="33" dur="500" fill="hold"/>
                                        <p:tgtEl>
                                          <p:spTgt spid="83971">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83971">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marL="762000" indent="-762000" eaLnBrk="1" hangingPunct="1"/>
            <a:r>
              <a:rPr lang="en-US" altLang="en-US" dirty="0"/>
              <a:t>Your SIE Plan</a:t>
            </a:r>
            <a:r>
              <a:rPr lang="en-US" altLang="en-US" sz="2400" dirty="0"/>
              <a:t> (continued)</a:t>
            </a:r>
            <a:endParaRPr lang="en-US" altLang="en-US" dirty="0"/>
          </a:p>
        </p:txBody>
      </p:sp>
      <p:sp>
        <p:nvSpPr>
          <p:cNvPr id="86019" name="Rectangle 3"/>
          <p:cNvSpPr>
            <a:spLocks noGrp="1" noChangeArrowheads="1"/>
          </p:cNvSpPr>
          <p:nvPr>
            <p:ph idx="1"/>
          </p:nvPr>
        </p:nvSpPr>
        <p:spPr>
          <a:xfrm>
            <a:off x="914400" y="1600200"/>
            <a:ext cx="7186613" cy="5257800"/>
          </a:xfrm>
        </p:spPr>
        <p:txBody>
          <a:bodyPr/>
          <a:lstStyle/>
          <a:p>
            <a:pPr eaLnBrk="1" hangingPunct="1">
              <a:buClr>
                <a:srgbClr val="66FFFF"/>
              </a:buClr>
            </a:pPr>
            <a:r>
              <a:rPr lang="en-US" altLang="en-US" dirty="0"/>
              <a:t>5. Compare budget to actual saving, income and expenses</a:t>
            </a:r>
          </a:p>
          <a:p>
            <a:pPr lvl="1" eaLnBrk="1" hangingPunct="1">
              <a:buClr>
                <a:srgbClr val="66FFFF"/>
              </a:buClr>
            </a:pPr>
            <a:r>
              <a:rPr lang="en-US" altLang="en-US" dirty="0"/>
              <a:t>Compare your budget to actual saving, income and expenses to actual</a:t>
            </a:r>
          </a:p>
          <a:p>
            <a:pPr lvl="2" eaLnBrk="1" hangingPunct="1"/>
            <a:r>
              <a:rPr lang="en-US" altLang="en-US" dirty="0"/>
              <a:t>Adjust the plan or your expenses as necessary to maintain the plan and keep saving</a:t>
            </a:r>
          </a:p>
          <a:p>
            <a:pPr lvl="3" eaLnBrk="1" hangingPunct="1"/>
            <a:r>
              <a:rPr lang="en-US" altLang="en-US" dirty="0"/>
              <a:t>Don’t reduce payments to the Lord or yourself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0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60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Your SIE Plan</a:t>
            </a:r>
            <a:r>
              <a:rPr lang="en-US" altLang="en-US" sz="2400" dirty="0"/>
              <a:t> (continued)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Marvin J. Ashton stated:</a:t>
            </a:r>
            <a:r>
              <a:rPr lang="en-US" altLang="en-US" sz="3600" dirty="0"/>
              <a:t>	</a:t>
            </a:r>
          </a:p>
          <a:p>
            <a:pPr lvl="1" eaLnBrk="1" hangingPunct="1">
              <a:spcBef>
                <a:spcPts val="600"/>
              </a:spcBef>
            </a:pPr>
            <a:r>
              <a:rPr lang="en-US" altLang="en-US" dirty="0"/>
              <a:t>Some claim living within a budget takes the fun out of life and is too restrictive. But those who avoid the inconvenience of a budget must suffer the pains of living outside of it. The Church operates within a budget. Successful business functions within a budget. Families free of crushing debt have a budget. </a:t>
            </a:r>
            <a:r>
              <a:rPr lang="en-US" altLang="en-US" i="1" dirty="0"/>
              <a:t>Budget guidelines encourage better performance and management</a:t>
            </a:r>
            <a:r>
              <a:rPr lang="en-US" altLang="en-US" dirty="0">
                <a:solidFill>
                  <a:srgbClr val="000000"/>
                </a:solidFill>
              </a:rPr>
              <a:t> </a:t>
            </a:r>
            <a:r>
              <a:rPr lang="en-US" altLang="en-US" dirty="0"/>
              <a:t>(italics added,</a:t>
            </a:r>
            <a:r>
              <a:rPr lang="en-US" altLang="en-US" dirty="0">
                <a:solidFill>
                  <a:srgbClr val="000000"/>
                </a:solidFill>
              </a:rPr>
              <a:t> </a:t>
            </a:r>
            <a:r>
              <a:rPr lang="en-US" altLang="en-US" dirty="0"/>
              <a:t>Marvin J. Ashton, “</a:t>
            </a:r>
            <a:r>
              <a:rPr lang="en-US" altLang="en-US" dirty="0">
                <a:hlinkClick r:id="rId3"/>
              </a:rPr>
              <a:t>It’s No Fun Being Poor</a:t>
            </a:r>
            <a:r>
              <a:rPr lang="en-US" altLang="en-US" dirty="0"/>
              <a:t>,” </a:t>
            </a:r>
            <a:r>
              <a:rPr lang="en-US" altLang="en-US" i="1" dirty="0"/>
              <a:t>Ensign, </a:t>
            </a:r>
            <a:r>
              <a:rPr lang="en-US" altLang="en-US" dirty="0"/>
              <a:t>Sept. 1982, 72).</a:t>
            </a:r>
          </a:p>
        </p:txBody>
      </p:sp>
      <p:pic>
        <p:nvPicPr>
          <p:cNvPr id="4" name="Picture 3">
            <a:extLst>
              <a:ext uri="{FF2B5EF4-FFF2-40B4-BE49-F238E27FC236}">
                <a16:creationId xmlns:a16="http://schemas.microsoft.com/office/drawing/2014/main" id="{B8B26AA3-3C2D-45B9-8F35-C186916E29D8}"/>
              </a:ext>
            </a:extLst>
          </p:cNvPr>
          <p:cNvPicPr>
            <a:picLocks noChangeAspect="1"/>
          </p:cNvPicPr>
          <p:nvPr/>
        </p:nvPicPr>
        <p:blipFill>
          <a:blip r:embed="rId4"/>
          <a:stretch>
            <a:fillRect/>
          </a:stretch>
        </p:blipFill>
        <p:spPr>
          <a:xfrm>
            <a:off x="58736" y="4515686"/>
            <a:ext cx="1693863" cy="2266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en-US"/>
              <a:t>Questions</a:t>
            </a:r>
          </a:p>
        </p:txBody>
      </p:sp>
      <p:sp>
        <p:nvSpPr>
          <p:cNvPr id="22532"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Saving, Income and Expense Planning?</a:t>
            </a:r>
          </a:p>
          <a:p>
            <a:pPr lvl="1" eaLnBrk="1" hangingPunct="1"/>
            <a:r>
              <a:rPr lang="en-US" altLang="en-US" sz="2000" dirty="0"/>
              <a:t>Teaching Tool Examples include:</a:t>
            </a:r>
          </a:p>
          <a:p>
            <a:pPr lvl="2" eaLnBrk="1" hangingPunct="1"/>
            <a:r>
              <a:rPr lang="en-US" altLang="en-US" sz="2000" dirty="0">
                <a:hlinkClick r:id="rId2"/>
              </a:rPr>
              <a:t>Simple Saving, Income and Expense Plan </a:t>
            </a:r>
            <a:r>
              <a:rPr lang="en-US" altLang="en-US" sz="2000" dirty="0"/>
              <a:t>(LT04C) - Most simple SIE Budget</a:t>
            </a:r>
            <a:endParaRPr lang="en-US" altLang="en-US" sz="2000" dirty="0">
              <a:hlinkClick r:id="rId3"/>
            </a:endParaRPr>
          </a:p>
          <a:p>
            <a:pPr lvl="2" eaLnBrk="1" hangingPunct="1"/>
            <a:r>
              <a:rPr lang="en-US" altLang="en-US" sz="2000" dirty="0">
                <a:hlinkClick r:id="rId3"/>
              </a:rPr>
              <a:t>Budget, Balance Sheet and Ratios</a:t>
            </a:r>
            <a:r>
              <a:rPr lang="en-US" altLang="en-US" sz="2000" dirty="0"/>
              <a:t> (LT04) – More detailed</a:t>
            </a:r>
          </a:p>
          <a:p>
            <a:pPr lvl="1" eaLnBrk="1" hangingPunct="1"/>
            <a:r>
              <a:rPr lang="en-US" altLang="en-US" sz="2000" dirty="0"/>
              <a:t>Budgeting Programs include (among others):</a:t>
            </a:r>
          </a:p>
          <a:p>
            <a:pPr lvl="2" eaLnBrk="1" hangingPunct="1"/>
            <a:r>
              <a:rPr lang="en-US" altLang="en-US" sz="2000" dirty="0"/>
              <a:t>Mint.com, Quicken (my favorite), MoneyDesktop.com, Mvelopes.com, YNAB, etc.</a:t>
            </a:r>
          </a:p>
          <a:p>
            <a:pPr lvl="1" eaLnBrk="1" hangingPunct="1"/>
            <a:endParaRPr lang="en-US" altLang="en-US" sz="2000" dirty="0"/>
          </a:p>
          <a:p>
            <a:pPr marL="457200" lvl="1" indent="0" eaLnBrk="1" hangingPunct="1">
              <a:buNone/>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box(in)">
                                      <p:cBhvr>
                                        <p:cTn id="7" dur="500"/>
                                        <p:tgtEl>
                                          <p:spTgt spid="22532">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2532">
                                            <p:txEl>
                                              <p:pRg st="1" end="1"/>
                                            </p:txEl>
                                          </p:spTgt>
                                        </p:tgtEl>
                                        <p:attrNameLst>
                                          <p:attrName>style.visibility</p:attrName>
                                        </p:attrNameLst>
                                      </p:cBhvr>
                                      <p:to>
                                        <p:strVal val="visible"/>
                                      </p:to>
                                    </p:set>
                                    <p:animEffect transition="in" filter="box(in)">
                                      <p:cBhvr>
                                        <p:cTn id="10" dur="500"/>
                                        <p:tgtEl>
                                          <p:spTgt spid="22532">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animEffect transition="in" filter="box(in)">
                                      <p:cBhvr>
                                        <p:cTn id="13" dur="500"/>
                                        <p:tgtEl>
                                          <p:spTgt spid="22532">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2532">
                                            <p:txEl>
                                              <p:pRg st="3" end="3"/>
                                            </p:txEl>
                                          </p:spTgt>
                                        </p:tgtEl>
                                        <p:attrNameLst>
                                          <p:attrName>style.visibility</p:attrName>
                                        </p:attrNameLst>
                                      </p:cBhvr>
                                      <p:to>
                                        <p:strVal val="visible"/>
                                      </p:to>
                                    </p:set>
                                    <p:animEffect transition="in" filter="box(in)">
                                      <p:cBhvr>
                                        <p:cTn id="16" dur="500"/>
                                        <p:tgtEl>
                                          <p:spTgt spid="22532">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22532">
                                            <p:txEl>
                                              <p:pRg st="4" end="4"/>
                                            </p:txEl>
                                          </p:spTgt>
                                        </p:tgtEl>
                                        <p:attrNameLst>
                                          <p:attrName>style.visibility</p:attrName>
                                        </p:attrNameLst>
                                      </p:cBhvr>
                                      <p:to>
                                        <p:strVal val="visible"/>
                                      </p:to>
                                    </p:set>
                                    <p:animEffect transition="in" filter="box(in)">
                                      <p:cBhvr>
                                        <p:cTn id="19" dur="500"/>
                                        <p:tgtEl>
                                          <p:spTgt spid="22532">
                                            <p:txEl>
                                              <p:pRg st="4" end="4"/>
                                            </p:txEl>
                                          </p:spTgt>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22532">
                                            <p:txEl>
                                              <p:pRg st="5" end="5"/>
                                            </p:txEl>
                                          </p:spTgt>
                                        </p:tgtEl>
                                        <p:attrNameLst>
                                          <p:attrName>style.visibility</p:attrName>
                                        </p:attrNameLst>
                                      </p:cBhvr>
                                      <p:to>
                                        <p:strVal val="visible"/>
                                      </p:to>
                                    </p:set>
                                    <p:animEffect transition="in" filter="box(in)">
                                      <p:cBhvr>
                                        <p:cTn id="22" dur="500"/>
                                        <p:tgtEl>
                                          <p:spTgt spid="225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 Understand and Create Your Saving, Income and Expense Plans</a:t>
            </a:r>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pPr>
            <a:r>
              <a:rPr lang="en-US" altLang="en-US" dirty="0"/>
              <a:t>What are your saving, income and expense plans?</a:t>
            </a:r>
          </a:p>
          <a:p>
            <a:pPr lvl="1" eaLnBrk="1" hangingPunct="1">
              <a:spcBef>
                <a:spcPts val="600"/>
              </a:spcBef>
            </a:pPr>
            <a:r>
              <a:rPr lang="en-US" altLang="en-US" dirty="0"/>
              <a:t>You will create monthly plans, which are what you did and where you can improve</a:t>
            </a:r>
          </a:p>
          <a:p>
            <a:pPr lvl="2" eaLnBrk="1" hangingPunct="1">
              <a:spcBef>
                <a:spcPts val="600"/>
              </a:spcBef>
            </a:pPr>
            <a:r>
              <a:rPr lang="en-US" altLang="en-US" dirty="0"/>
              <a:t>This includes your current situation and action plans,</a:t>
            </a:r>
          </a:p>
          <a:p>
            <a:pPr lvl="1" eaLnBrk="1" hangingPunct="1">
              <a:spcBef>
                <a:spcPts val="600"/>
              </a:spcBef>
            </a:pPr>
            <a:r>
              <a:rPr lang="en-US" altLang="en-US" dirty="0"/>
              <a:t> You will create an annual plan, which take into account your yearly spending.  </a:t>
            </a:r>
          </a:p>
          <a:p>
            <a:pPr lvl="2" eaLnBrk="1" hangingPunct="1">
              <a:spcBef>
                <a:spcPts val="600"/>
              </a:spcBef>
            </a:pPr>
            <a:r>
              <a:rPr lang="en-US" altLang="en-US" dirty="0"/>
              <a:t>This includes your vision, goals, plans and strategies, constraints and accountability</a:t>
            </a:r>
          </a:p>
          <a:p>
            <a:pPr lvl="1" eaLnBrk="1" hangingPunct="1">
              <a:spcBef>
                <a:spcPts val="600"/>
              </a:spcBef>
            </a:pPr>
            <a:r>
              <a:rPr lang="en-US" altLang="en-US" dirty="0"/>
              <a:t>You will do both for your PFP</a:t>
            </a:r>
          </a:p>
        </p:txBody>
      </p:sp>
    </p:spTree>
    <p:extLst>
      <p:ext uri="{BB962C8B-B14F-4D97-AF65-F5344CB8AC3E}">
        <p14:creationId xmlns:p14="http://schemas.microsoft.com/office/powerpoint/2010/main" val="258277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508">
                                            <p:txEl>
                                              <p:pRg st="5" end="5"/>
                                            </p:txEl>
                                          </p:spTgt>
                                        </p:tgtEl>
                                        <p:attrNameLst>
                                          <p:attrName>style.visibility</p:attrName>
                                        </p:attrNameLst>
                                      </p:cBhvr>
                                      <p:to>
                                        <p:strVal val="visible"/>
                                      </p:to>
                                    </p:set>
                                    <p:animEffect transition="in" filter="box(in)">
                                      <p:cBhvr>
                                        <p:cTn id="24" dur="500"/>
                                        <p:tgtEl>
                                          <p:spTgt spid="2150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Vision</a:t>
            </a:r>
          </a:p>
          <a:p>
            <a:pPr lvl="1" eaLnBrk="1" hangingPunct="1">
              <a:spcBef>
                <a:spcPts val="600"/>
              </a:spcBef>
            </a:pPr>
            <a:r>
              <a:rPr lang="en-US" altLang="en-US" dirty="0"/>
              <a:t>From your Plan for Life</a:t>
            </a:r>
          </a:p>
          <a:p>
            <a:pPr lvl="1" eaLnBrk="1" hangingPunct="1">
              <a:spcBef>
                <a:spcPts val="600"/>
              </a:spcBef>
            </a:pPr>
            <a:r>
              <a:rPr lang="en-US" altLang="en-US" dirty="0"/>
              <a:t>Other ideas include:</a:t>
            </a:r>
          </a:p>
          <a:p>
            <a:pPr lvl="2" eaLnBrk="1" hangingPunct="1">
              <a:spcBef>
                <a:spcPts val="600"/>
              </a:spcBef>
            </a:pPr>
            <a:r>
              <a:rPr lang="en-US" altLang="en-US" dirty="0"/>
              <a:t>Through proper use of my financial resources, I will have sufficient to accomplish my individual mission and our family vision and goals</a:t>
            </a:r>
          </a:p>
          <a:p>
            <a:pPr lvl="2" eaLnBrk="1" hangingPunct="1">
              <a:spcBef>
                <a:spcPts val="600"/>
              </a:spcBef>
            </a:pPr>
            <a:r>
              <a:rPr lang="en-US" altLang="en-US" dirty="0">
                <a:hlinkClick r:id="rId3"/>
              </a:rPr>
              <a:t>We will save 20% gross after college</a:t>
            </a:r>
            <a:r>
              <a:rPr lang="en-US" altLang="en-US" dirty="0"/>
              <a:t>, and will save it for retirement, education, missions and other goals</a:t>
            </a:r>
          </a:p>
        </p:txBody>
      </p:sp>
    </p:spTree>
    <p:extLst>
      <p:ext uri="{BB962C8B-B14F-4D97-AF65-F5344CB8AC3E}">
        <p14:creationId xmlns:p14="http://schemas.microsoft.com/office/powerpoint/2010/main" val="337352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399" y="1600200"/>
            <a:ext cx="7315201" cy="5181600"/>
          </a:xfrm>
        </p:spPr>
        <p:txBody>
          <a:bodyPr/>
          <a:lstStyle/>
          <a:p>
            <a:pPr marL="0" indent="0" eaLnBrk="1" hangingPunct="1">
              <a:spcBef>
                <a:spcPts val="600"/>
              </a:spcBef>
              <a:buNone/>
            </a:pPr>
            <a:r>
              <a:rPr lang="en-US" altLang="en-US" dirty="0"/>
              <a:t>Goals</a:t>
            </a:r>
          </a:p>
          <a:p>
            <a:pPr eaLnBrk="1" hangingPunct="1">
              <a:spcBef>
                <a:spcPts val="600"/>
              </a:spcBef>
            </a:pPr>
            <a:r>
              <a:rPr lang="en-US" altLang="en-US" sz="2400" i="1" dirty="0"/>
              <a:t>Savings.</a:t>
            </a:r>
            <a:r>
              <a:rPr lang="en-US" altLang="en-US" sz="2400" dirty="0"/>
              <a:t>  I will keep monthly records of my saving, income and expenses, along with a 1 year annual plan and will save 20% gross of my income</a:t>
            </a:r>
          </a:p>
          <a:p>
            <a:pPr eaLnBrk="1" hangingPunct="1">
              <a:spcBef>
                <a:spcPts val="600"/>
              </a:spcBef>
            </a:pPr>
            <a:r>
              <a:rPr lang="en-US" altLang="en-US" sz="2400" dirty="0"/>
              <a:t>I will never purchase anything unless it is in my Plan</a:t>
            </a:r>
          </a:p>
          <a:p>
            <a:pPr eaLnBrk="1" hangingPunct="1">
              <a:spcBef>
                <a:spcPts val="600"/>
              </a:spcBef>
            </a:pPr>
            <a:r>
              <a:rPr lang="en-US" altLang="en-US" sz="2400" i="1" dirty="0"/>
              <a:t>Income.</a:t>
            </a:r>
            <a:r>
              <a:rPr lang="en-US" altLang="en-US" sz="2400" dirty="0"/>
              <a:t>  I will grow my income by 1% above </a:t>
            </a:r>
            <a:r>
              <a:rPr lang="en-US" altLang="en-US" sz="2400"/>
              <a:t>inflation through </a:t>
            </a:r>
            <a:r>
              <a:rPr lang="en-US" altLang="en-US" sz="2400" dirty="0"/>
              <a:t>hard work and careful study and prayer</a:t>
            </a:r>
          </a:p>
          <a:p>
            <a:pPr eaLnBrk="1" hangingPunct="1">
              <a:spcBef>
                <a:spcPts val="600"/>
              </a:spcBef>
            </a:pPr>
            <a:r>
              <a:rPr lang="en-US" altLang="en-US" sz="2400" dirty="0"/>
              <a:t>I will work to be the best employee I can be</a:t>
            </a:r>
          </a:p>
          <a:p>
            <a:pPr eaLnBrk="1" hangingPunct="1">
              <a:spcBef>
                <a:spcPts val="600"/>
              </a:spcBef>
            </a:pPr>
            <a:r>
              <a:rPr lang="en-US" altLang="en-US" sz="2400" i="1" dirty="0"/>
              <a:t>Expenses.</a:t>
            </a:r>
            <a:r>
              <a:rPr lang="en-US" altLang="en-US" sz="2400" dirty="0"/>
              <a:t>  I will be a wise steward over my resources and will work to minimize fixed and other expenses</a:t>
            </a:r>
          </a:p>
          <a:p>
            <a:pPr eaLnBrk="1" hangingPunct="1">
              <a:spcBef>
                <a:spcPts val="600"/>
              </a:spcBef>
            </a:pPr>
            <a:r>
              <a:rPr lang="en-US" altLang="en-US" sz="2400" dirty="0"/>
              <a:t>I will not spend more than $20 with out my spouse’s approval</a:t>
            </a:r>
          </a:p>
        </p:txBody>
      </p:sp>
    </p:spTree>
    <p:extLst>
      <p:ext uri="{BB962C8B-B14F-4D97-AF65-F5344CB8AC3E}">
        <p14:creationId xmlns:p14="http://schemas.microsoft.com/office/powerpoint/2010/main" val="141070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508">
                                            <p:txEl>
                                              <p:pRg st="5" end="5"/>
                                            </p:txEl>
                                          </p:spTgt>
                                        </p:tgtEl>
                                        <p:attrNameLst>
                                          <p:attrName>style.visibility</p:attrName>
                                        </p:attrNameLst>
                                      </p:cBhvr>
                                      <p:to>
                                        <p:strVal val="visible"/>
                                      </p:to>
                                    </p:set>
                                    <p:animEffect transition="in" filter="box(in)">
                                      <p:cBhvr>
                                        <p:cTn id="24" dur="500"/>
                                        <p:tgtEl>
                                          <p:spTgt spid="21508">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1508">
                                            <p:txEl>
                                              <p:pRg st="6" end="6"/>
                                            </p:txEl>
                                          </p:spTgt>
                                        </p:tgtEl>
                                        <p:attrNameLst>
                                          <p:attrName>style.visibility</p:attrName>
                                        </p:attrNameLst>
                                      </p:cBhvr>
                                      <p:to>
                                        <p:strVal val="visible"/>
                                      </p:to>
                                    </p:set>
                                    <p:animEffect transition="in" filter="box(in)">
                                      <p:cBhvr>
                                        <p:cTn id="27" dur="500"/>
                                        <p:tgtEl>
                                          <p:spTgt spid="2150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858838"/>
          </a:xfrm>
        </p:spPr>
        <p:txBody>
          <a:bodyPr/>
          <a:lstStyle/>
          <a:p>
            <a:pPr eaLnBrk="1" hangingPunct="1"/>
            <a:r>
              <a:rPr lang="en-US" altLang="en-US" dirty="0"/>
              <a:t>Your Personal Financial Plan</a:t>
            </a:r>
          </a:p>
        </p:txBody>
      </p:sp>
      <p:sp>
        <p:nvSpPr>
          <p:cNvPr id="89091" name="Rectangle 3"/>
          <p:cNvSpPr>
            <a:spLocks noGrp="1" noChangeArrowheads="1"/>
          </p:cNvSpPr>
          <p:nvPr>
            <p:ph idx="1"/>
          </p:nvPr>
        </p:nvSpPr>
        <p:spPr>
          <a:xfrm>
            <a:off x="707136" y="1600200"/>
            <a:ext cx="7315200" cy="5257800"/>
          </a:xfrm>
        </p:spPr>
        <p:txBody>
          <a:bodyPr/>
          <a:lstStyle/>
          <a:p>
            <a:pPr eaLnBrk="1" hangingPunct="1">
              <a:buClr>
                <a:srgbClr val="66FFFF"/>
              </a:buClr>
            </a:pPr>
            <a:r>
              <a:rPr lang="en-US" altLang="en-US" sz="2600" dirty="0"/>
              <a:t>Section IV.  Saving, Income and Expense Planning</a:t>
            </a:r>
          </a:p>
          <a:p>
            <a:pPr lvl="1" eaLnBrk="1" hangingPunct="1">
              <a:spcBef>
                <a:spcPts val="500"/>
              </a:spcBef>
            </a:pPr>
            <a:r>
              <a:rPr lang="en-US" altLang="en-US" dirty="0"/>
              <a:t>Include cover sheet that explains differences with explanations.  Support includes forecast, actual, and differences </a:t>
            </a:r>
            <a:r>
              <a:rPr lang="en-US" altLang="en-US" sz="2000" dirty="0"/>
              <a:t>(use </a:t>
            </a:r>
            <a:r>
              <a:rPr lang="en-US" sz="2000" u="sng" dirty="0">
                <a:hlinkClick r:id="rId3"/>
              </a:rPr>
              <a:t>Budget Template </a:t>
            </a:r>
            <a:r>
              <a:rPr lang="en-US" sz="2000" dirty="0"/>
              <a:t> LT01-04)</a:t>
            </a:r>
            <a:endParaRPr lang="en-US" altLang="en-US" sz="2000" dirty="0"/>
          </a:p>
          <a:p>
            <a:pPr lvl="2" eaLnBrk="1" hangingPunct="1">
              <a:spcBef>
                <a:spcPts val="500"/>
              </a:spcBef>
            </a:pPr>
            <a:r>
              <a:rPr lang="en-US" altLang="en-US" dirty="0"/>
              <a:t>Month 1. </a:t>
            </a:r>
            <a:r>
              <a:rPr lang="en-US" altLang="en-US" sz="2000" dirty="0"/>
              <a:t>(Quicken, </a:t>
            </a:r>
            <a:r>
              <a:rPr lang="en-US" altLang="en-US" sz="2000" dirty="0">
                <a:hlinkClick r:id="rId4"/>
              </a:rPr>
              <a:t>LT04C</a:t>
            </a:r>
            <a:r>
              <a:rPr lang="en-US" altLang="en-US" sz="2000" dirty="0"/>
              <a:t>, </a:t>
            </a:r>
            <a:r>
              <a:rPr lang="en-US" altLang="en-US" sz="2000" dirty="0">
                <a:hlinkClick r:id="rId5"/>
              </a:rPr>
              <a:t>04</a:t>
            </a:r>
            <a:r>
              <a:rPr lang="en-US" altLang="en-US" sz="2000" dirty="0"/>
              <a:t>, </a:t>
            </a:r>
            <a:r>
              <a:rPr lang="en-US" altLang="en-US" sz="2000" dirty="0">
                <a:hlinkClick r:id="rId6"/>
              </a:rPr>
              <a:t>31</a:t>
            </a:r>
            <a:r>
              <a:rPr lang="en-US" altLang="en-US" sz="2000" dirty="0"/>
              <a:t>, Mint, YNAB, etc.)</a:t>
            </a:r>
          </a:p>
          <a:p>
            <a:pPr lvl="2" eaLnBrk="1" hangingPunct="1">
              <a:spcBef>
                <a:spcPts val="500"/>
              </a:spcBef>
            </a:pPr>
            <a:r>
              <a:rPr lang="en-US" altLang="en-US" dirty="0"/>
              <a:t>Month 2.</a:t>
            </a:r>
          </a:p>
          <a:p>
            <a:pPr lvl="2" eaLnBrk="1" hangingPunct="1">
              <a:spcBef>
                <a:spcPts val="500"/>
              </a:spcBef>
            </a:pPr>
            <a:r>
              <a:rPr lang="en-US" altLang="en-US" dirty="0"/>
              <a:t>Month 3.  (SIE Plans are be handed in at the end of each of the first two months, with the third month’s budget handed in with the PFP)</a:t>
            </a:r>
          </a:p>
          <a:p>
            <a:pPr lvl="1" eaLnBrk="1" hangingPunct="1">
              <a:spcBef>
                <a:spcPts val="500"/>
              </a:spcBef>
            </a:pPr>
            <a:r>
              <a:rPr lang="en-US" altLang="en-US" dirty="0"/>
              <a:t>Action Plan</a:t>
            </a:r>
          </a:p>
          <a:p>
            <a:pPr lvl="2" eaLnBrk="1" hangingPunct="1">
              <a:spcBef>
                <a:spcPts val="500"/>
              </a:spcBef>
            </a:pPr>
            <a:r>
              <a:rPr lang="en-US" altLang="en-US" dirty="0"/>
              <a:t>What can you do to do better in the future?</a:t>
            </a:r>
          </a:p>
          <a:p>
            <a:pPr lvl="2" eaLnBrk="1" hangingPunct="1">
              <a:spcBef>
                <a:spcPts val="500"/>
              </a:spcBef>
            </a:pPr>
            <a:r>
              <a:rPr lang="en-US" altLang="en-US" dirty="0"/>
              <a:t>Include a one year </a:t>
            </a:r>
            <a:r>
              <a:rPr lang="en-US" altLang="en-US" dirty="0">
                <a:hlinkClick r:id="rId4"/>
              </a:rPr>
              <a:t>Saving, Income and Expense Plan</a:t>
            </a:r>
            <a:r>
              <a:rPr lang="en-US" altLang="en-US" dirty="0"/>
              <a:t> (LT04C) </a:t>
            </a:r>
          </a:p>
          <a:p>
            <a:pPr lvl="1" eaLnBrk="1" hangingPunct="1">
              <a:buFontTx/>
              <a:buNone/>
            </a:pPr>
            <a:endParaRPr lang="en-US" altLang="en-US" dirty="0"/>
          </a:p>
          <a:p>
            <a:pPr lvl="2" eaLnBrk="1" hangingPunct="1"/>
            <a:endParaRPr lang="en-US" altLang="en-US" dirty="0"/>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xEl>
                                              <p:pRg st="1" end="1"/>
                                            </p:txEl>
                                          </p:spTgt>
                                        </p:tgtEl>
                                        <p:attrNameLst>
                                          <p:attrName>style.visibility</p:attrName>
                                        </p:attrNameLst>
                                      </p:cBhvr>
                                      <p:to>
                                        <p:strVal val="visible"/>
                                      </p:to>
                                    </p:set>
                                    <p:anim calcmode="lin" valueType="num">
                                      <p:cBhvr additive="base">
                                        <p:cTn id="13" dur="500" fill="hold"/>
                                        <p:tgtEl>
                                          <p:spTgt spid="89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9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9091">
                                            <p:txEl>
                                              <p:pRg st="2" end="2"/>
                                            </p:txEl>
                                          </p:spTgt>
                                        </p:tgtEl>
                                        <p:attrNameLst>
                                          <p:attrName>style.visibility</p:attrName>
                                        </p:attrNameLst>
                                      </p:cBhvr>
                                      <p:to>
                                        <p:strVal val="visible"/>
                                      </p:to>
                                    </p:set>
                                    <p:anim calcmode="lin" valueType="num">
                                      <p:cBhvr additive="base">
                                        <p:cTn id="17"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9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9091">
                                            <p:txEl>
                                              <p:pRg st="3" end="3"/>
                                            </p:txEl>
                                          </p:spTgt>
                                        </p:tgtEl>
                                        <p:attrNameLst>
                                          <p:attrName>style.visibility</p:attrName>
                                        </p:attrNameLst>
                                      </p:cBhvr>
                                      <p:to>
                                        <p:strVal val="visible"/>
                                      </p:to>
                                    </p:set>
                                    <p:anim calcmode="lin" valueType="num">
                                      <p:cBhvr additive="base">
                                        <p:cTn id="21" dur="500" fill="hold"/>
                                        <p:tgtEl>
                                          <p:spTgt spid="89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90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9091">
                                            <p:txEl>
                                              <p:pRg st="4" end="4"/>
                                            </p:txEl>
                                          </p:spTgt>
                                        </p:tgtEl>
                                        <p:attrNameLst>
                                          <p:attrName>style.visibility</p:attrName>
                                        </p:attrNameLst>
                                      </p:cBhvr>
                                      <p:to>
                                        <p:strVal val="visible"/>
                                      </p:to>
                                    </p:set>
                                    <p:anim calcmode="lin" valueType="num">
                                      <p:cBhvr additive="base">
                                        <p:cTn id="25" dur="500" fill="hold"/>
                                        <p:tgtEl>
                                          <p:spTgt spid="890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90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9091">
                                            <p:txEl>
                                              <p:pRg st="5" end="5"/>
                                            </p:txEl>
                                          </p:spTgt>
                                        </p:tgtEl>
                                        <p:attrNameLst>
                                          <p:attrName>style.visibility</p:attrName>
                                        </p:attrNameLst>
                                      </p:cBhvr>
                                      <p:to>
                                        <p:strVal val="visible"/>
                                      </p:to>
                                    </p:set>
                                    <p:anim calcmode="lin" valueType="num">
                                      <p:cBhvr additive="base">
                                        <p:cTn id="29" dur="500" fill="hold"/>
                                        <p:tgtEl>
                                          <p:spTgt spid="890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90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9091">
                                            <p:txEl>
                                              <p:pRg st="6" end="6"/>
                                            </p:txEl>
                                          </p:spTgt>
                                        </p:tgtEl>
                                        <p:attrNameLst>
                                          <p:attrName>style.visibility</p:attrName>
                                        </p:attrNameLst>
                                      </p:cBhvr>
                                      <p:to>
                                        <p:strVal val="visible"/>
                                      </p:to>
                                    </p:set>
                                    <p:anim calcmode="lin" valueType="num">
                                      <p:cBhvr additive="base">
                                        <p:cTn id="33" dur="500" fill="hold"/>
                                        <p:tgtEl>
                                          <p:spTgt spid="890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90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9091">
                                            <p:txEl>
                                              <p:pRg st="7" end="7"/>
                                            </p:txEl>
                                          </p:spTgt>
                                        </p:tgtEl>
                                        <p:attrNameLst>
                                          <p:attrName>style.visibility</p:attrName>
                                        </p:attrNameLst>
                                      </p:cBhvr>
                                      <p:to>
                                        <p:strVal val="visible"/>
                                      </p:to>
                                    </p:set>
                                    <p:anim calcmode="lin" valueType="num">
                                      <p:cBhvr additive="base">
                                        <p:cTn id="37" dur="500" fill="hold"/>
                                        <p:tgtEl>
                                          <p:spTgt spid="890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90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uiExpand="1" build="allAtOnce" bldLvl="3"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Plans and Strategies</a:t>
            </a:r>
          </a:p>
          <a:p>
            <a:pPr marL="0" indent="0" eaLnBrk="1" hangingPunct="1">
              <a:spcBef>
                <a:spcPts val="600"/>
              </a:spcBef>
              <a:buNone/>
            </a:pPr>
            <a:r>
              <a:rPr lang="en-US" altLang="en-US" sz="2400" i="1" dirty="0"/>
              <a:t>     Savings</a:t>
            </a:r>
          </a:p>
          <a:p>
            <a:pPr lvl="1" eaLnBrk="1" hangingPunct="1">
              <a:spcBef>
                <a:spcPts val="600"/>
              </a:spcBef>
            </a:pPr>
            <a:r>
              <a:rPr lang="en-US" altLang="en-US" sz="2200" dirty="0"/>
              <a:t>Pay the Lord first</a:t>
            </a:r>
          </a:p>
          <a:p>
            <a:pPr lvl="1" eaLnBrk="1" hangingPunct="1">
              <a:spcBef>
                <a:spcPts val="600"/>
              </a:spcBef>
            </a:pPr>
            <a:r>
              <a:rPr lang="en-US" altLang="en-US" sz="2200" dirty="0"/>
              <a:t>Pay myself second with 20% of earnings</a:t>
            </a:r>
          </a:p>
          <a:p>
            <a:pPr lvl="1" eaLnBrk="1" hangingPunct="1">
              <a:spcBef>
                <a:spcPts val="600"/>
              </a:spcBef>
            </a:pPr>
            <a:r>
              <a:rPr lang="en-US" altLang="en-US" sz="2200" dirty="0"/>
              <a:t>Save automatically through monthly deposits to mutual funds</a:t>
            </a:r>
          </a:p>
          <a:p>
            <a:pPr lvl="1" eaLnBrk="1" hangingPunct="1">
              <a:spcBef>
                <a:spcPts val="600"/>
              </a:spcBef>
            </a:pPr>
            <a:r>
              <a:rPr lang="en-US" altLang="en-US" sz="2200" dirty="0"/>
              <a:t>Save 20% of income, 15% for retirement, 2% for children’s missions/education, and 3% to pay down my mortgage</a:t>
            </a:r>
          </a:p>
          <a:p>
            <a:pPr lvl="1" eaLnBrk="1" hangingPunct="1">
              <a:spcBef>
                <a:spcPts val="600"/>
              </a:spcBef>
            </a:pPr>
            <a:r>
              <a:rPr lang="en-US" altLang="en-US" sz="2200" dirty="0"/>
              <a:t>Separate bank accounts for specific goals and children</a:t>
            </a:r>
          </a:p>
          <a:p>
            <a:pPr lvl="1" eaLnBrk="1" hangingPunct="1">
              <a:spcBef>
                <a:spcPts val="600"/>
              </a:spcBef>
            </a:pPr>
            <a:r>
              <a:rPr lang="en-US" altLang="en-US" sz="2200" dirty="0"/>
              <a:t>Start saving in Roth IRA as soon as possible as it maximizes spendable retirement income</a:t>
            </a:r>
          </a:p>
          <a:p>
            <a:pPr lvl="1" eaLnBrk="1" hangingPunct="1">
              <a:spcBef>
                <a:spcPts val="600"/>
              </a:spcBef>
            </a:pPr>
            <a:endParaRPr lang="en-US" altLang="en-US" sz="2200" dirty="0"/>
          </a:p>
        </p:txBody>
      </p:sp>
    </p:spTree>
    <p:extLst>
      <p:ext uri="{BB962C8B-B14F-4D97-AF65-F5344CB8AC3E}">
        <p14:creationId xmlns:p14="http://schemas.microsoft.com/office/powerpoint/2010/main" val="3408580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1508">
                                            <p:txEl>
                                              <p:pRg st="1" end="1"/>
                                            </p:txEl>
                                          </p:spTgt>
                                        </p:tgtEl>
                                        <p:attrNameLst>
                                          <p:attrName>style.visibility</p:attrName>
                                        </p:attrNameLst>
                                      </p:cBhvr>
                                      <p:to>
                                        <p:strVal val="visible"/>
                                      </p:to>
                                    </p:set>
                                    <p:animEffect transition="in" filter="box(in)">
                                      <p:cBhvr>
                                        <p:cTn id="10" dur="500"/>
                                        <p:tgtEl>
                                          <p:spTgt spid="2150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508">
                                            <p:txEl>
                                              <p:pRg st="5" end="5"/>
                                            </p:txEl>
                                          </p:spTgt>
                                        </p:tgtEl>
                                        <p:attrNameLst>
                                          <p:attrName>style.visibility</p:attrName>
                                        </p:attrNameLst>
                                      </p:cBhvr>
                                      <p:to>
                                        <p:strVal val="visible"/>
                                      </p:to>
                                    </p:set>
                                    <p:animEffect transition="in" filter="box(in)">
                                      <p:cBhvr>
                                        <p:cTn id="24" dur="500"/>
                                        <p:tgtEl>
                                          <p:spTgt spid="21508">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1508">
                                            <p:txEl>
                                              <p:pRg st="6" end="6"/>
                                            </p:txEl>
                                          </p:spTgt>
                                        </p:tgtEl>
                                        <p:attrNameLst>
                                          <p:attrName>style.visibility</p:attrName>
                                        </p:attrNameLst>
                                      </p:cBhvr>
                                      <p:to>
                                        <p:strVal val="visible"/>
                                      </p:to>
                                    </p:set>
                                    <p:animEffect transition="in" filter="box(in)">
                                      <p:cBhvr>
                                        <p:cTn id="27" dur="500"/>
                                        <p:tgtEl>
                                          <p:spTgt spid="21508">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1508">
                                            <p:txEl>
                                              <p:pRg st="7" end="7"/>
                                            </p:txEl>
                                          </p:spTgt>
                                        </p:tgtEl>
                                        <p:attrNameLst>
                                          <p:attrName>style.visibility</p:attrName>
                                        </p:attrNameLst>
                                      </p:cBhvr>
                                      <p:to>
                                        <p:strVal val="visible"/>
                                      </p:to>
                                    </p:set>
                                    <p:animEffect transition="in" filter="box(in)">
                                      <p:cBhvr>
                                        <p:cTn id="30" dur="500"/>
                                        <p:tgtEl>
                                          <p:spTgt spid="2150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Plans and Strategies</a:t>
            </a:r>
          </a:p>
          <a:p>
            <a:pPr marL="0" indent="0" eaLnBrk="1" hangingPunct="1">
              <a:spcBef>
                <a:spcPts val="600"/>
              </a:spcBef>
              <a:buNone/>
            </a:pPr>
            <a:r>
              <a:rPr lang="en-US" altLang="en-US" sz="2400" i="1" dirty="0"/>
              <a:t>     Income</a:t>
            </a:r>
          </a:p>
          <a:p>
            <a:pPr lvl="1" eaLnBrk="1" hangingPunct="1">
              <a:spcBef>
                <a:spcPts val="600"/>
              </a:spcBef>
            </a:pPr>
            <a:r>
              <a:rPr lang="en-US" altLang="en-US" sz="2200" dirty="0"/>
              <a:t>Get as much education as possible</a:t>
            </a:r>
          </a:p>
          <a:p>
            <a:pPr lvl="1" eaLnBrk="1" hangingPunct="1">
              <a:spcBef>
                <a:spcPts val="600"/>
              </a:spcBef>
            </a:pPr>
            <a:r>
              <a:rPr lang="en-US" altLang="en-US" sz="2200" dirty="0"/>
              <a:t>Gain accreditation (CFA, CFP, CPA) to keep more marketable in my field</a:t>
            </a:r>
          </a:p>
          <a:p>
            <a:pPr lvl="1" eaLnBrk="1" hangingPunct="1">
              <a:spcBef>
                <a:spcPts val="600"/>
              </a:spcBef>
            </a:pPr>
            <a:r>
              <a:rPr lang="en-US" altLang="en-US" sz="2200" dirty="0"/>
              <a:t>Read 2 books a month to increase  skills</a:t>
            </a:r>
          </a:p>
          <a:p>
            <a:pPr lvl="1" eaLnBrk="1" hangingPunct="1">
              <a:spcBef>
                <a:spcPts val="600"/>
              </a:spcBef>
            </a:pPr>
            <a:r>
              <a:rPr lang="en-US" altLang="en-US" sz="2200" dirty="0"/>
              <a:t>Pray each day to work beyond my natural abilities so I can be more effective at work</a:t>
            </a:r>
          </a:p>
          <a:p>
            <a:pPr lvl="1" eaLnBrk="1" hangingPunct="1">
              <a:spcBef>
                <a:spcPts val="600"/>
              </a:spcBef>
            </a:pPr>
            <a:r>
              <a:rPr lang="en-US" altLang="en-US" sz="2200" dirty="0"/>
              <a:t>Expand skills so my employer will want to pay me more to keep me</a:t>
            </a:r>
          </a:p>
          <a:p>
            <a:pPr lvl="1" eaLnBrk="1" hangingPunct="1">
              <a:spcBef>
                <a:spcPts val="600"/>
              </a:spcBef>
            </a:pPr>
            <a:r>
              <a:rPr lang="en-US" altLang="en-US" sz="2200" dirty="0"/>
              <a:t>Continue to network in your area of expertise</a:t>
            </a:r>
          </a:p>
          <a:p>
            <a:pPr lvl="1" eaLnBrk="1" hangingPunct="1">
              <a:spcBef>
                <a:spcPts val="600"/>
              </a:spcBef>
            </a:pPr>
            <a:r>
              <a:rPr lang="en-US" altLang="en-US" sz="2200" dirty="0"/>
              <a:t>Keep resume current and improve it monthly</a:t>
            </a:r>
          </a:p>
          <a:p>
            <a:pPr lvl="1" eaLnBrk="1" hangingPunct="1">
              <a:spcBef>
                <a:spcPts val="600"/>
              </a:spcBef>
            </a:pPr>
            <a:r>
              <a:rPr lang="en-US" altLang="en-US" sz="2200" dirty="0"/>
              <a:t>Find other ways to make money</a:t>
            </a:r>
          </a:p>
        </p:txBody>
      </p:sp>
    </p:spTree>
    <p:extLst>
      <p:ext uri="{BB962C8B-B14F-4D97-AF65-F5344CB8AC3E}">
        <p14:creationId xmlns:p14="http://schemas.microsoft.com/office/powerpoint/2010/main" val="21191610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1508">
                                            <p:txEl>
                                              <p:pRg st="1" end="1"/>
                                            </p:txEl>
                                          </p:spTgt>
                                        </p:tgtEl>
                                        <p:attrNameLst>
                                          <p:attrName>style.visibility</p:attrName>
                                        </p:attrNameLst>
                                      </p:cBhvr>
                                      <p:to>
                                        <p:strVal val="visible"/>
                                      </p:to>
                                    </p:set>
                                    <p:animEffect transition="in" filter="box(in)">
                                      <p:cBhvr>
                                        <p:cTn id="10" dur="500"/>
                                        <p:tgtEl>
                                          <p:spTgt spid="2150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508">
                                            <p:txEl>
                                              <p:pRg st="5" end="5"/>
                                            </p:txEl>
                                          </p:spTgt>
                                        </p:tgtEl>
                                        <p:attrNameLst>
                                          <p:attrName>style.visibility</p:attrName>
                                        </p:attrNameLst>
                                      </p:cBhvr>
                                      <p:to>
                                        <p:strVal val="visible"/>
                                      </p:to>
                                    </p:set>
                                    <p:animEffect transition="in" filter="box(in)">
                                      <p:cBhvr>
                                        <p:cTn id="24" dur="500"/>
                                        <p:tgtEl>
                                          <p:spTgt spid="21508">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1508">
                                            <p:txEl>
                                              <p:pRg st="6" end="6"/>
                                            </p:txEl>
                                          </p:spTgt>
                                        </p:tgtEl>
                                        <p:attrNameLst>
                                          <p:attrName>style.visibility</p:attrName>
                                        </p:attrNameLst>
                                      </p:cBhvr>
                                      <p:to>
                                        <p:strVal val="visible"/>
                                      </p:to>
                                    </p:set>
                                    <p:animEffect transition="in" filter="box(in)">
                                      <p:cBhvr>
                                        <p:cTn id="27" dur="500"/>
                                        <p:tgtEl>
                                          <p:spTgt spid="21508">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1508">
                                            <p:txEl>
                                              <p:pRg st="7" end="7"/>
                                            </p:txEl>
                                          </p:spTgt>
                                        </p:tgtEl>
                                        <p:attrNameLst>
                                          <p:attrName>style.visibility</p:attrName>
                                        </p:attrNameLst>
                                      </p:cBhvr>
                                      <p:to>
                                        <p:strVal val="visible"/>
                                      </p:to>
                                    </p:set>
                                    <p:animEffect transition="in" filter="box(in)">
                                      <p:cBhvr>
                                        <p:cTn id="30" dur="500"/>
                                        <p:tgtEl>
                                          <p:spTgt spid="21508">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21508">
                                            <p:txEl>
                                              <p:pRg st="8" end="8"/>
                                            </p:txEl>
                                          </p:spTgt>
                                        </p:tgtEl>
                                        <p:attrNameLst>
                                          <p:attrName>style.visibility</p:attrName>
                                        </p:attrNameLst>
                                      </p:cBhvr>
                                      <p:to>
                                        <p:strVal val="visible"/>
                                      </p:to>
                                    </p:set>
                                    <p:animEffect transition="in" filter="box(in)">
                                      <p:cBhvr>
                                        <p:cTn id="33" dur="500"/>
                                        <p:tgtEl>
                                          <p:spTgt spid="21508">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21508">
                                            <p:txEl>
                                              <p:pRg st="9" end="9"/>
                                            </p:txEl>
                                          </p:spTgt>
                                        </p:tgtEl>
                                        <p:attrNameLst>
                                          <p:attrName>style.visibility</p:attrName>
                                        </p:attrNameLst>
                                      </p:cBhvr>
                                      <p:to>
                                        <p:strVal val="visible"/>
                                      </p:to>
                                    </p:set>
                                    <p:animEffect transition="in" filter="box(in)">
                                      <p:cBhvr>
                                        <p:cTn id="36" dur="500"/>
                                        <p:tgtEl>
                                          <p:spTgt spid="2150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Plans and Strategies</a:t>
            </a:r>
          </a:p>
          <a:p>
            <a:pPr marL="0" indent="0" eaLnBrk="1" hangingPunct="1">
              <a:spcBef>
                <a:spcPts val="600"/>
              </a:spcBef>
              <a:buNone/>
            </a:pPr>
            <a:r>
              <a:rPr lang="en-US" altLang="en-US" sz="2400" i="1" dirty="0"/>
              <a:t>     Expenses</a:t>
            </a:r>
          </a:p>
          <a:p>
            <a:pPr lvl="1" eaLnBrk="1" hangingPunct="1">
              <a:spcBef>
                <a:spcPts val="600"/>
              </a:spcBef>
            </a:pPr>
            <a:r>
              <a:rPr lang="en-US" altLang="en-US" sz="2200" dirty="0"/>
              <a:t>Live cheap and have $20 mad money each month (wife gets $40). If married, discuss any spending over $20 </a:t>
            </a:r>
          </a:p>
          <a:p>
            <a:pPr lvl="1" eaLnBrk="1" hangingPunct="1">
              <a:spcBef>
                <a:spcPts val="600"/>
              </a:spcBef>
            </a:pPr>
            <a:r>
              <a:rPr lang="en-US" altLang="en-US" sz="2200" dirty="0"/>
              <a:t>Divide expenses into fixed (those that cannot be changed except over long periods) and variable expenses</a:t>
            </a:r>
          </a:p>
          <a:p>
            <a:pPr lvl="1" eaLnBrk="1" hangingPunct="1">
              <a:spcBef>
                <a:spcPts val="600"/>
              </a:spcBef>
            </a:pPr>
            <a:r>
              <a:rPr lang="en-US" altLang="en-US" sz="2200" dirty="0"/>
              <a:t>Limit fixed expenses by not going into debt </a:t>
            </a:r>
          </a:p>
          <a:p>
            <a:pPr lvl="1" eaLnBrk="1" hangingPunct="1">
              <a:spcBef>
                <a:spcPts val="600"/>
              </a:spcBef>
            </a:pPr>
            <a:r>
              <a:rPr lang="en-US" altLang="en-US" sz="2200" dirty="0"/>
              <a:t>Do not buy anything not included in your annual Saving, Income and Expense Plan</a:t>
            </a:r>
          </a:p>
          <a:p>
            <a:pPr lvl="1" eaLnBrk="1" hangingPunct="1">
              <a:spcBef>
                <a:spcPts val="600"/>
              </a:spcBef>
            </a:pPr>
            <a:r>
              <a:rPr lang="en-US" altLang="en-US" sz="2200" dirty="0"/>
              <a:t>Barter for services with others in your same condition</a:t>
            </a:r>
          </a:p>
          <a:p>
            <a:pPr lvl="1" eaLnBrk="1" hangingPunct="1">
              <a:spcBef>
                <a:spcPts val="600"/>
              </a:spcBef>
            </a:pPr>
            <a:r>
              <a:rPr lang="en-US" altLang="en-US" sz="2200" dirty="0"/>
              <a:t>Keep an annual record of saving, income and expenses</a:t>
            </a:r>
          </a:p>
          <a:p>
            <a:pPr lvl="1" eaLnBrk="1" hangingPunct="1">
              <a:spcBef>
                <a:spcPts val="600"/>
              </a:spcBef>
            </a:pPr>
            <a:r>
              <a:rPr lang="en-US" altLang="en-US" sz="2200" dirty="0"/>
              <a:t>Remember that happiness is not bought with money but with right living</a:t>
            </a:r>
          </a:p>
        </p:txBody>
      </p:sp>
    </p:spTree>
    <p:extLst>
      <p:ext uri="{BB962C8B-B14F-4D97-AF65-F5344CB8AC3E}">
        <p14:creationId xmlns:p14="http://schemas.microsoft.com/office/powerpoint/2010/main" val="270441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50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0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5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21508" name="Rectangle 6"/>
          <p:cNvSpPr>
            <a:spLocks noGrp="1" noChangeArrowheads="1"/>
          </p:cNvSpPr>
          <p:nvPr>
            <p:ph idx="1"/>
          </p:nvPr>
        </p:nvSpPr>
        <p:spPr>
          <a:xfrm>
            <a:off x="914400" y="1600200"/>
            <a:ext cx="7315200" cy="5181600"/>
          </a:xfrm>
        </p:spPr>
        <p:txBody>
          <a:bodyPr/>
          <a:lstStyle/>
          <a:p>
            <a:pPr eaLnBrk="1" hangingPunct="1">
              <a:spcBef>
                <a:spcPts val="600"/>
              </a:spcBef>
              <a:buFont typeface="Wingdings" panose="05000000000000000000" pitchFamily="2" charset="2"/>
              <a:buNone/>
            </a:pPr>
            <a:r>
              <a:rPr lang="en-US" altLang="en-US" dirty="0"/>
              <a:t>Constraints</a:t>
            </a:r>
          </a:p>
          <a:p>
            <a:pPr lvl="1" eaLnBrk="1" hangingPunct="1">
              <a:spcBef>
                <a:spcPts val="600"/>
              </a:spcBef>
            </a:pPr>
            <a:r>
              <a:rPr lang="en-US" altLang="en-US" dirty="0"/>
              <a:t>Losing the Spirit is the worst possible constraint</a:t>
            </a:r>
          </a:p>
          <a:p>
            <a:pPr lvl="1" eaLnBrk="1" hangingPunct="1">
              <a:spcBef>
                <a:spcPts val="600"/>
              </a:spcBef>
            </a:pPr>
            <a:r>
              <a:rPr lang="en-US" altLang="en-US" dirty="0"/>
              <a:t>Focusing on the things of the world instead of what is really important</a:t>
            </a:r>
          </a:p>
          <a:p>
            <a:pPr lvl="1" eaLnBrk="1" hangingPunct="1">
              <a:spcBef>
                <a:spcPts val="600"/>
              </a:spcBef>
            </a:pPr>
            <a:r>
              <a:rPr lang="en-US" altLang="en-US" dirty="0"/>
              <a:t>Being impatient and not saving for big-ticket purchases</a:t>
            </a:r>
          </a:p>
          <a:p>
            <a:pPr lvl="1" eaLnBrk="1" hangingPunct="1">
              <a:spcBef>
                <a:spcPts val="600"/>
              </a:spcBef>
            </a:pPr>
            <a:r>
              <a:rPr lang="en-US" altLang="en-US" dirty="0"/>
              <a:t>Not being careful with the little things, the pennies</a:t>
            </a:r>
          </a:p>
          <a:p>
            <a:pPr marL="0" indent="0" eaLnBrk="1" hangingPunct="1">
              <a:spcBef>
                <a:spcPts val="600"/>
              </a:spcBef>
              <a:buNone/>
            </a:pPr>
            <a:r>
              <a:rPr lang="en-US" altLang="en-US" dirty="0"/>
              <a:t>Accountability</a:t>
            </a:r>
          </a:p>
          <a:p>
            <a:pPr lvl="1" eaLnBrk="1" hangingPunct="1">
              <a:spcBef>
                <a:spcPts val="600"/>
              </a:spcBef>
            </a:pPr>
            <a:r>
              <a:rPr lang="en-US" altLang="en-US" dirty="0"/>
              <a:t>I will share my vision, goals and plans and strategies with God each day</a:t>
            </a:r>
          </a:p>
          <a:p>
            <a:pPr lvl="1" eaLnBrk="1" hangingPunct="1">
              <a:spcBef>
                <a:spcPts val="600"/>
              </a:spcBef>
            </a:pPr>
            <a:r>
              <a:rPr lang="en-US" altLang="en-US" dirty="0"/>
              <a:t>I will share my goals in and my spouse and children</a:t>
            </a:r>
          </a:p>
        </p:txBody>
      </p:sp>
      <p:pic>
        <p:nvPicPr>
          <p:cNvPr id="4" name="Picture 3"/>
          <p:cNvPicPr>
            <a:picLocks noChangeAspect="1"/>
          </p:cNvPicPr>
          <p:nvPr/>
        </p:nvPicPr>
        <p:blipFill>
          <a:blip r:embed="rId3"/>
          <a:stretch>
            <a:fillRect/>
          </a:stretch>
        </p:blipFill>
        <p:spPr>
          <a:xfrm>
            <a:off x="7010400" y="838200"/>
            <a:ext cx="1938868" cy="1242323"/>
          </a:xfrm>
          <a:prstGeom prst="rect">
            <a:avLst/>
          </a:prstGeom>
        </p:spPr>
      </p:pic>
      <p:sp>
        <p:nvSpPr>
          <p:cNvPr id="2" name="TextBox 1"/>
          <p:cNvSpPr txBox="1"/>
          <p:nvPr/>
        </p:nvSpPr>
        <p:spPr>
          <a:xfrm>
            <a:off x="6443132" y="194102"/>
            <a:ext cx="2700868" cy="830997"/>
          </a:xfrm>
          <a:prstGeom prst="rect">
            <a:avLst/>
          </a:prstGeom>
          <a:noFill/>
        </p:spPr>
        <p:txBody>
          <a:bodyPr wrap="square" rtlCol="0">
            <a:spAutoFit/>
          </a:bodyPr>
          <a:lstStyle/>
          <a:p>
            <a:r>
              <a:rPr lang="en-US" altLang="en-US" dirty="0"/>
              <a:t>Noah Garret’s email</a:t>
            </a:r>
          </a:p>
          <a:p>
            <a:endParaRPr lang="en-US" dirty="0"/>
          </a:p>
        </p:txBody>
      </p:sp>
    </p:spTree>
    <p:extLst>
      <p:ext uri="{BB962C8B-B14F-4D97-AF65-F5344CB8AC3E}">
        <p14:creationId xmlns:p14="http://schemas.microsoft.com/office/powerpoint/2010/main" val="6868238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1508">
                                            <p:txEl>
                                              <p:pRg st="4" end="4"/>
                                            </p:txEl>
                                          </p:spTgt>
                                        </p:tgtEl>
                                        <p:attrNameLst>
                                          <p:attrName>style.visibility</p:attrName>
                                        </p:attrNameLst>
                                      </p:cBhvr>
                                      <p:to>
                                        <p:strVal val="visible"/>
                                      </p:to>
                                    </p:set>
                                    <p:animEffect transition="in" filter="box(in)">
                                      <p:cBhvr>
                                        <p:cTn id="21" dur="500"/>
                                        <p:tgtEl>
                                          <p:spTgt spid="2150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508">
                                            <p:txEl>
                                              <p:pRg st="5" end="5"/>
                                            </p:txEl>
                                          </p:spTgt>
                                        </p:tgtEl>
                                        <p:attrNameLst>
                                          <p:attrName>style.visibility</p:attrName>
                                        </p:attrNameLst>
                                      </p:cBhvr>
                                      <p:to>
                                        <p:strVal val="visible"/>
                                      </p:to>
                                    </p:set>
                                    <p:animEffect transition="in" filter="box(in)">
                                      <p:cBhvr>
                                        <p:cTn id="24" dur="500"/>
                                        <p:tgtEl>
                                          <p:spTgt spid="21508">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1508">
                                            <p:txEl>
                                              <p:pRg st="6" end="6"/>
                                            </p:txEl>
                                          </p:spTgt>
                                        </p:tgtEl>
                                        <p:attrNameLst>
                                          <p:attrName>style.visibility</p:attrName>
                                        </p:attrNameLst>
                                      </p:cBhvr>
                                      <p:to>
                                        <p:strVal val="visible"/>
                                      </p:to>
                                    </p:set>
                                    <p:animEffect transition="in" filter="box(in)">
                                      <p:cBhvr>
                                        <p:cTn id="27" dur="500"/>
                                        <p:tgtEl>
                                          <p:spTgt spid="21508">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1508">
                                            <p:txEl>
                                              <p:pRg st="7" end="7"/>
                                            </p:txEl>
                                          </p:spTgt>
                                        </p:tgtEl>
                                        <p:attrNameLst>
                                          <p:attrName>style.visibility</p:attrName>
                                        </p:attrNameLst>
                                      </p:cBhvr>
                                      <p:to>
                                        <p:strVal val="visible"/>
                                      </p:to>
                                    </p:set>
                                    <p:animEffect transition="in" filter="box(in)">
                                      <p:cBhvr>
                                        <p:cTn id="30" dur="500"/>
                                        <p:tgtEl>
                                          <p:spTgt spid="21508">
                                            <p:txEl>
                                              <p:pRg st="7" end="7"/>
                                            </p:txEl>
                                          </p:spTgt>
                                        </p:tgtEl>
                                      </p:cBhvr>
                                    </p:animEffec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altLang="en-US" dirty="0"/>
              <a:t>Creating your SIE Plan </a:t>
            </a:r>
            <a:r>
              <a:rPr lang="en-US" altLang="en-US" sz="2400" dirty="0"/>
              <a:t>(continued)</a:t>
            </a:r>
            <a:endParaRPr lang="en-US" altLang="en-US" dirty="0"/>
          </a:p>
        </p:txBody>
      </p:sp>
      <p:sp>
        <p:nvSpPr>
          <p:cNvPr id="54276" name="Rectangle 3"/>
          <p:cNvSpPr>
            <a:spLocks noGrp="1" noChangeArrowheads="1"/>
          </p:cNvSpPr>
          <p:nvPr>
            <p:ph idx="1"/>
          </p:nvPr>
        </p:nvSpPr>
        <p:spPr>
          <a:xfrm>
            <a:off x="914400" y="1600200"/>
            <a:ext cx="7315200" cy="5029200"/>
          </a:xfrm>
        </p:spPr>
        <p:txBody>
          <a:bodyPr/>
          <a:lstStyle/>
          <a:p>
            <a:pPr eaLnBrk="1" hangingPunct="1"/>
            <a:r>
              <a:rPr lang="en-US" altLang="en-US" dirty="0"/>
              <a:t>Joseph B. Wirthlin commented:</a:t>
            </a:r>
          </a:p>
          <a:p>
            <a:pPr lvl="1" eaLnBrk="1" hangingPunct="1"/>
            <a:r>
              <a:rPr lang="en-US" altLang="en-US" dirty="0"/>
              <a:t>I advise you to be patient in financial matters. Avoid rash or hurried financial decisions; such decisions require patience and study. Get-rich-quick schemes seldom work. Beware of debt. Be especially careful of easily obtained credit even if the interest is tax deductible. You young couples should not expect to begin your married lives with homes, automobiles, appliances, and conveniences comparable to those your parents have spent years accumulating (“</a:t>
            </a:r>
            <a:r>
              <a:rPr lang="en-US" altLang="en-US" dirty="0">
                <a:hlinkClick r:id="rId2"/>
              </a:rPr>
              <a:t>Patience, a Key to Happiness</a:t>
            </a:r>
            <a:r>
              <a:rPr lang="en-US" altLang="en-US" dirty="0"/>
              <a:t>,” </a:t>
            </a:r>
            <a:r>
              <a:rPr lang="en-US" altLang="en-US" i="1" dirty="0"/>
              <a:t>Ensign, </a:t>
            </a:r>
            <a:r>
              <a:rPr lang="en-US" altLang="en-US" dirty="0"/>
              <a:t>May 1987, 30.)</a:t>
            </a:r>
          </a:p>
        </p:txBody>
      </p:sp>
      <p:pic>
        <p:nvPicPr>
          <p:cNvPr id="2" name="Picture 1"/>
          <p:cNvPicPr>
            <a:picLocks noChangeAspect="1"/>
          </p:cNvPicPr>
          <p:nvPr/>
        </p:nvPicPr>
        <p:blipFill>
          <a:blip r:embed="rId3"/>
          <a:stretch>
            <a:fillRect/>
          </a:stretch>
        </p:blipFill>
        <p:spPr>
          <a:xfrm>
            <a:off x="187024" y="3084286"/>
            <a:ext cx="1454751" cy="2046514"/>
          </a:xfrm>
          <a:prstGeom prst="rect">
            <a:avLst/>
          </a:prstGeom>
        </p:spPr>
      </p:pic>
    </p:spTree>
    <p:extLst>
      <p:ext uri="{BB962C8B-B14F-4D97-AF65-F5344CB8AC3E}">
        <p14:creationId xmlns:p14="http://schemas.microsoft.com/office/powerpoint/2010/main" val="1914323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animEffect transition="in" filter="box(in)">
                                      <p:cBhvr>
                                        <p:cTn id="7" dur="500"/>
                                        <p:tgtEl>
                                          <p:spTgt spid="542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4276">
                                            <p:txEl>
                                              <p:pRg st="1" end="1"/>
                                            </p:txEl>
                                          </p:spTgt>
                                        </p:tgtEl>
                                        <p:attrNameLst>
                                          <p:attrName>style.visibility</p:attrName>
                                        </p:attrNameLst>
                                      </p:cBhvr>
                                      <p:to>
                                        <p:strVal val="visible"/>
                                      </p:to>
                                    </p:set>
                                    <p:animEffect transition="in" filter="box(in)">
                                      <p:cBhvr>
                                        <p:cTn id="12" dur="500"/>
                                        <p:tgtEl>
                                          <p:spTgt spid="54276">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uiExpand="1" build="p" bldLvl="2"/>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altLang="en-US" dirty="0"/>
              <a:t>Questions</a:t>
            </a:r>
          </a:p>
        </p:txBody>
      </p:sp>
      <p:sp>
        <p:nvSpPr>
          <p:cNvPr id="54276" name="Rectangle 3"/>
          <p:cNvSpPr>
            <a:spLocks noGrp="1" noChangeArrowheads="1"/>
          </p:cNvSpPr>
          <p:nvPr>
            <p:ph idx="1"/>
          </p:nvPr>
        </p:nvSpPr>
        <p:spPr>
          <a:xfrm>
            <a:off x="914400" y="1600200"/>
            <a:ext cx="7315200" cy="5029200"/>
          </a:xfrm>
        </p:spPr>
        <p:txBody>
          <a:bodyPr/>
          <a:lstStyle/>
          <a:p>
            <a:pPr eaLnBrk="1" hangingPunct="1"/>
            <a:r>
              <a:rPr lang="en-US" altLang="en-US" dirty="0"/>
              <a:t>Any questions on creating your Saving, Income and Expense Plans?</a:t>
            </a:r>
          </a:p>
        </p:txBody>
      </p:sp>
    </p:spTree>
    <p:extLst>
      <p:ext uri="{BB962C8B-B14F-4D97-AF65-F5344CB8AC3E}">
        <p14:creationId xmlns:p14="http://schemas.microsoft.com/office/powerpoint/2010/main" val="30594595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animEffect transition="in" filter="box(in)">
                                      <p:cBhvr>
                                        <p:cTn id="7" dur="500"/>
                                        <p:tgtEl>
                                          <p:spTgt spid="54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uiExpand="1" build="p" bldLvl="2"/>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34239" y="685800"/>
            <a:ext cx="9404604" cy="944563"/>
          </a:xfrm>
          <a:noFill/>
        </p:spPr>
        <p:txBody>
          <a:bodyPr lIns="90488" tIns="44450" rIns="90488" bIns="44450" anchor="b"/>
          <a:lstStyle/>
          <a:p>
            <a:pPr marL="838200" indent="-838200" eaLnBrk="1" hangingPunct="1"/>
            <a:r>
              <a:rPr lang="en-US" altLang="en-US" sz="3200" dirty="0"/>
              <a:t>D. Calculate your Net Worth </a:t>
            </a:r>
            <a:br>
              <a:rPr lang="en-US" altLang="en-US" sz="3200" dirty="0"/>
            </a:br>
            <a:r>
              <a:rPr lang="en-US" altLang="en-US" sz="3200" dirty="0"/>
              <a:t>Using a Balance Sheet</a:t>
            </a:r>
          </a:p>
        </p:txBody>
      </p:sp>
      <p:sp>
        <p:nvSpPr>
          <p:cNvPr id="8195" name="Rectangle 3"/>
          <p:cNvSpPr>
            <a:spLocks noGrp="1" noChangeArrowheads="1"/>
          </p:cNvSpPr>
          <p:nvPr>
            <p:ph idx="1"/>
          </p:nvPr>
        </p:nvSpPr>
        <p:spPr>
          <a:xfrm>
            <a:off x="914400" y="1600200"/>
            <a:ext cx="7315200" cy="5029200"/>
          </a:xfrm>
        </p:spPr>
        <p:txBody>
          <a:bodyPr lIns="90488" tIns="44450" rIns="90488" bIns="44450"/>
          <a:lstStyle/>
          <a:p>
            <a:pPr eaLnBrk="1" hangingPunct="1"/>
            <a:r>
              <a:rPr lang="en-US" altLang="en-US" dirty="0"/>
              <a:t>What is a personal balance sheet?</a:t>
            </a:r>
          </a:p>
          <a:p>
            <a:pPr lvl="1" eaLnBrk="1" hangingPunct="1"/>
            <a:r>
              <a:rPr lang="en-US" altLang="en-US" dirty="0"/>
              <a:t>A financial snapshot of your financial position on a given date</a:t>
            </a:r>
          </a:p>
          <a:p>
            <a:pPr eaLnBrk="1" hangingPunct="1"/>
            <a:r>
              <a:rPr lang="en-US" altLang="en-US" sz="2400" dirty="0"/>
              <a:t>How do you calculate your net worth or equity?</a:t>
            </a:r>
          </a:p>
          <a:p>
            <a:pPr lvl="1" eaLnBrk="1" hangingPunct="1">
              <a:buFontTx/>
              <a:buNone/>
            </a:pPr>
            <a:r>
              <a:rPr lang="en-US" altLang="en-US" dirty="0"/>
              <a:t>    Assets            (things you own of value)</a:t>
            </a:r>
          </a:p>
          <a:p>
            <a:pPr lvl="1" eaLnBrk="1" hangingPunct="1">
              <a:buFontTx/>
              <a:buNone/>
            </a:pPr>
            <a:r>
              <a:rPr lang="en-US" altLang="en-US" dirty="0"/>
              <a:t>-   </a:t>
            </a:r>
            <a:r>
              <a:rPr lang="en-US" altLang="en-US" u="sng" dirty="0"/>
              <a:t>Liabilities</a:t>
            </a:r>
            <a:r>
              <a:rPr lang="en-US" altLang="en-US" dirty="0"/>
              <a:t>           (what you owe others)</a:t>
            </a:r>
          </a:p>
          <a:p>
            <a:pPr lvl="1" eaLnBrk="1" hangingPunct="1">
              <a:buFontTx/>
              <a:buNone/>
            </a:pPr>
            <a:r>
              <a:rPr lang="en-US" altLang="en-US" dirty="0"/>
              <a:t>    Net Worth      (the value of your holdings)</a:t>
            </a:r>
          </a:p>
          <a:p>
            <a:pPr lvl="1" eaLnBrk="1" hangingPunct="1">
              <a:buFontTx/>
              <a:buNone/>
            </a:pPr>
            <a:r>
              <a:rPr lang="en-US" altLang="en-US" dirty="0"/>
              <a:t>Note:  There are different ways to value your assets and liabilities.  Do it correctly!</a:t>
            </a:r>
          </a:p>
          <a:p>
            <a:pPr lvl="1" eaLnBrk="1" hangingPunct="1">
              <a:buFontTx/>
              <a:buNone/>
            </a:pPr>
            <a:r>
              <a:rPr lang="en-US" altLang="en-US" dirty="0"/>
              <a:t>	A useful tool to help prepare your balance sheet is </a:t>
            </a:r>
            <a:r>
              <a:rPr lang="en-US" altLang="en-US" dirty="0">
                <a:hlinkClick r:id="rId3"/>
              </a:rPr>
              <a:t>Balance Sheet and Ratios </a:t>
            </a:r>
            <a:r>
              <a:rPr lang="en-US" altLang="en-US" dirty="0"/>
              <a:t>(LT04B)</a:t>
            </a:r>
          </a:p>
          <a:p>
            <a:pPr eaLnBrk="1" hangingPunct="1"/>
            <a:endParaRPr lang="en-US" altLang="en-US" dirty="0"/>
          </a:p>
        </p:txBody>
      </p:sp>
    </p:spTree>
    <p:extLst>
      <p:ext uri="{BB962C8B-B14F-4D97-AF65-F5344CB8AC3E}">
        <p14:creationId xmlns:p14="http://schemas.microsoft.com/office/powerpoint/2010/main" val="300880069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600" fill="hold"/>
                                        <p:tgtEl>
                                          <p:spTgt spid="8195">
                                            <p:txEl>
                                              <p:pRg st="1" end="1"/>
                                            </p:txEl>
                                          </p:spTgt>
                                        </p:tgtEl>
                                        <p:attrNameLst>
                                          <p:attrName>ppt_x</p:attrName>
                                        </p:attrNameLst>
                                      </p:cBhvr>
                                      <p:tavLst>
                                        <p:tav tm="0">
                                          <p:val>
                                            <p:strVal val="1+#ppt_w/2"/>
                                          </p:val>
                                        </p:tav>
                                        <p:tav tm="100000">
                                          <p:val>
                                            <p:strVal val="#ppt_x"/>
                                          </p:val>
                                        </p:tav>
                                      </p:tavLst>
                                    </p:anim>
                                    <p:anim calcmode="lin" valueType="num">
                                      <p:cBhvr additive="base">
                                        <p:cTn id="14" dur="600" fill="hold"/>
                                        <p:tgtEl>
                                          <p:spTgt spid="81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additive="base">
                                        <p:cTn id="17" dur="500" fill="hold"/>
                                        <p:tgtEl>
                                          <p:spTgt spid="8195">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81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8195">
                                            <p:txEl>
                                              <p:pRg st="3" end="3"/>
                                            </p:txEl>
                                          </p:spTgt>
                                        </p:tgtEl>
                                        <p:attrNameLst>
                                          <p:attrName>style.visibility</p:attrName>
                                        </p:attrNameLst>
                                      </p:cBhvr>
                                      <p:to>
                                        <p:strVal val="visible"/>
                                      </p:to>
                                    </p:set>
                                    <p:anim calcmode="lin" valueType="num">
                                      <p:cBhvr additive="base">
                                        <p:cTn id="21" dur="500" fill="hold"/>
                                        <p:tgtEl>
                                          <p:spTgt spid="8195">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1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500" fill="hold"/>
                                        <p:tgtEl>
                                          <p:spTgt spid="819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1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8195">
                                            <p:txEl>
                                              <p:pRg st="5" end="5"/>
                                            </p:txEl>
                                          </p:spTgt>
                                        </p:tgtEl>
                                        <p:attrNameLst>
                                          <p:attrName>style.visibility</p:attrName>
                                        </p:attrNameLst>
                                      </p:cBhvr>
                                      <p:to>
                                        <p:strVal val="visible"/>
                                      </p:to>
                                    </p:set>
                                    <p:anim calcmode="lin" valueType="num">
                                      <p:cBhvr additive="base">
                                        <p:cTn id="29" dur="500" fill="hold"/>
                                        <p:tgtEl>
                                          <p:spTgt spid="8195">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81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8195">
                                            <p:txEl>
                                              <p:pRg st="6" end="6"/>
                                            </p:txEl>
                                          </p:spTgt>
                                        </p:tgtEl>
                                        <p:attrNameLst>
                                          <p:attrName>style.visibility</p:attrName>
                                        </p:attrNameLst>
                                      </p:cBhvr>
                                      <p:to>
                                        <p:strVal val="visible"/>
                                      </p:to>
                                    </p:set>
                                    <p:anim calcmode="lin" valueType="num">
                                      <p:cBhvr additive="base">
                                        <p:cTn id="33" dur="500" fill="hold"/>
                                        <p:tgtEl>
                                          <p:spTgt spid="8195">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81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8195">
                                            <p:txEl>
                                              <p:pRg st="7" end="7"/>
                                            </p:txEl>
                                          </p:spTgt>
                                        </p:tgtEl>
                                        <p:attrNameLst>
                                          <p:attrName>style.visibility</p:attrName>
                                        </p:attrNameLst>
                                      </p:cBhvr>
                                      <p:to>
                                        <p:strVal val="visible"/>
                                      </p:to>
                                    </p:set>
                                    <p:anim calcmode="lin" valueType="num">
                                      <p:cBhvr additive="base">
                                        <p:cTn id="37" dur="500" fill="hold"/>
                                        <p:tgtEl>
                                          <p:spTgt spid="8195">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81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698500"/>
            <a:ext cx="7772400" cy="944563"/>
          </a:xfrm>
          <a:noFill/>
        </p:spPr>
        <p:txBody>
          <a:bodyPr lIns="90488" tIns="44450" rIns="90488" bIns="44450"/>
          <a:lstStyle/>
          <a:p>
            <a:pPr eaLnBrk="1" hangingPunct="1"/>
            <a:r>
              <a:rPr lang="en-US" altLang="en-US" dirty="0"/>
              <a:t>Assets: What you own</a:t>
            </a:r>
            <a:endParaRPr lang="en-US" altLang="en-US" sz="1800" dirty="0"/>
          </a:p>
        </p:txBody>
      </p:sp>
      <p:sp>
        <p:nvSpPr>
          <p:cNvPr id="10243" name="Rectangle 3"/>
          <p:cNvSpPr>
            <a:spLocks noGrp="1" noChangeArrowheads="1"/>
          </p:cNvSpPr>
          <p:nvPr>
            <p:ph idx="1"/>
          </p:nvPr>
        </p:nvSpPr>
        <p:spPr>
          <a:xfrm>
            <a:off x="914400" y="1600200"/>
            <a:ext cx="7391400" cy="4876800"/>
          </a:xfrm>
        </p:spPr>
        <p:txBody>
          <a:bodyPr lIns="90488" tIns="44450" rIns="90488" bIns="44450"/>
          <a:lstStyle/>
          <a:p>
            <a:pPr eaLnBrk="1" hangingPunct="1"/>
            <a:r>
              <a:rPr lang="en-US" altLang="en-US" dirty="0"/>
              <a:t>There are four different types of assets</a:t>
            </a:r>
          </a:p>
          <a:p>
            <a:pPr lvl="1" eaLnBrk="1" hangingPunct="1">
              <a:spcBef>
                <a:spcPts val="600"/>
              </a:spcBef>
            </a:pPr>
            <a:r>
              <a:rPr lang="en-US" altLang="en-US" dirty="0"/>
              <a:t>Income-generating assets (portfolios, real estate)</a:t>
            </a:r>
          </a:p>
          <a:p>
            <a:pPr lvl="2" eaLnBrk="1" hangingPunct="1">
              <a:spcBef>
                <a:spcPts val="600"/>
              </a:spcBef>
            </a:pPr>
            <a:r>
              <a:rPr lang="en-US" altLang="en-US" dirty="0"/>
              <a:t>These assets generate income or capital gains</a:t>
            </a:r>
          </a:p>
          <a:p>
            <a:pPr lvl="1" eaLnBrk="1" hangingPunct="1">
              <a:spcBef>
                <a:spcPts val="600"/>
              </a:spcBef>
            </a:pPr>
            <a:r>
              <a:rPr lang="en-US" altLang="en-US" dirty="0"/>
              <a:t>Appreciating assets (home, education)</a:t>
            </a:r>
          </a:p>
          <a:p>
            <a:pPr lvl="2" eaLnBrk="1" hangingPunct="1">
              <a:spcBef>
                <a:spcPts val="600"/>
              </a:spcBef>
            </a:pPr>
            <a:r>
              <a:rPr lang="en-US" altLang="en-US" dirty="0"/>
              <a:t>These are assets which may or which have historically appreciated in value.</a:t>
            </a:r>
          </a:p>
          <a:p>
            <a:pPr lvl="1" eaLnBrk="1" hangingPunct="1">
              <a:spcBef>
                <a:spcPts val="600"/>
              </a:spcBef>
            </a:pPr>
            <a:r>
              <a:rPr lang="en-US" altLang="en-US" dirty="0"/>
              <a:t>Depreciating assets (vehicles, RVs, toys, electronics)</a:t>
            </a:r>
          </a:p>
          <a:p>
            <a:pPr lvl="2" eaLnBrk="1" hangingPunct="1">
              <a:spcBef>
                <a:spcPts val="600"/>
              </a:spcBef>
            </a:pPr>
            <a:r>
              <a:rPr lang="en-US" altLang="en-US" dirty="0"/>
              <a:t>These are assets which depreciate (often, the minute you take ownership)</a:t>
            </a:r>
          </a:p>
          <a:p>
            <a:pPr lvl="1" eaLnBrk="1" hangingPunct="1"/>
            <a:r>
              <a:rPr lang="en-US" altLang="en-US" dirty="0"/>
              <a:t>Income-consuming assets (vehicles, RVs, toys)</a:t>
            </a:r>
          </a:p>
          <a:p>
            <a:pPr lvl="2" eaLnBrk="1" hangingPunct="1"/>
            <a:r>
              <a:rPr lang="en-US" altLang="en-US" dirty="0"/>
              <a:t>These are assets perhaps listed above which require a constant infusion of cash</a:t>
            </a:r>
          </a:p>
          <a:p>
            <a:pPr eaLnBrk="1" hangingPunct="1"/>
            <a:endParaRPr lang="en-US" altLang="en-US" dirty="0"/>
          </a:p>
        </p:txBody>
      </p:sp>
    </p:spTree>
    <p:extLst>
      <p:ext uri="{BB962C8B-B14F-4D97-AF65-F5344CB8AC3E}">
        <p14:creationId xmlns:p14="http://schemas.microsoft.com/office/powerpoint/2010/main" val="91845952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calcmode="lin" valueType="num">
                                      <p:cBhvr additive="base">
                                        <p:cTn id="21"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243">
                                            <p:txEl>
                                              <p:pRg st="5" end="5"/>
                                            </p:txEl>
                                          </p:spTgt>
                                        </p:tgtEl>
                                        <p:attrNameLst>
                                          <p:attrName>style.visibility</p:attrName>
                                        </p:attrNameLst>
                                      </p:cBhvr>
                                      <p:to>
                                        <p:strVal val="visible"/>
                                      </p:to>
                                    </p:set>
                                    <p:anim calcmode="lin" valueType="num">
                                      <p:cBhvr additive="base">
                                        <p:cTn id="29"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243">
                                            <p:txEl>
                                              <p:pRg st="6" end="6"/>
                                            </p:txEl>
                                          </p:spTgt>
                                        </p:tgtEl>
                                        <p:attrNameLst>
                                          <p:attrName>style.visibility</p:attrName>
                                        </p:attrNameLst>
                                      </p:cBhvr>
                                      <p:to>
                                        <p:strVal val="visible"/>
                                      </p:to>
                                    </p:set>
                                    <p:anim calcmode="lin" valueType="num">
                                      <p:cBhvr additive="base">
                                        <p:cTn id="3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24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0243">
                                            <p:txEl>
                                              <p:pRg st="7" end="7"/>
                                            </p:txEl>
                                          </p:spTgt>
                                        </p:tgtEl>
                                        <p:attrNameLst>
                                          <p:attrName>style.visibility</p:attrName>
                                        </p:attrNameLst>
                                      </p:cBhvr>
                                      <p:to>
                                        <p:strVal val="visible"/>
                                      </p:to>
                                    </p:set>
                                    <p:anim calcmode="lin" valueType="num">
                                      <p:cBhvr additive="base">
                                        <p:cTn id="37"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243">
                                            <p:txEl>
                                              <p:pRg st="8" end="8"/>
                                            </p:txEl>
                                          </p:spTgt>
                                        </p:tgtEl>
                                        <p:attrNameLst>
                                          <p:attrName>style.visibility</p:attrName>
                                        </p:attrNameLst>
                                      </p:cBhvr>
                                      <p:to>
                                        <p:strVal val="visible"/>
                                      </p:to>
                                    </p:set>
                                    <p:anim calcmode="lin" valueType="num">
                                      <p:cBhvr additive="base">
                                        <p:cTn id="41"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bldLvl="3"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685800"/>
            <a:ext cx="7772400" cy="944563"/>
          </a:xfrm>
          <a:noFill/>
        </p:spPr>
        <p:txBody>
          <a:bodyPr lIns="90488" tIns="44450" rIns="90488" bIns="44450"/>
          <a:lstStyle/>
          <a:p>
            <a:pPr eaLnBrk="1" hangingPunct="1"/>
            <a:r>
              <a:rPr lang="en-US" altLang="en-US" dirty="0"/>
              <a:t>Assets: What you own</a:t>
            </a:r>
            <a:endParaRPr lang="en-US" altLang="en-US" sz="1800" dirty="0"/>
          </a:p>
        </p:txBody>
      </p:sp>
      <p:sp>
        <p:nvSpPr>
          <p:cNvPr id="169987" name="Rectangle 3"/>
          <p:cNvSpPr>
            <a:spLocks noGrp="1" noChangeArrowheads="1"/>
          </p:cNvSpPr>
          <p:nvPr>
            <p:ph idx="1"/>
          </p:nvPr>
        </p:nvSpPr>
        <p:spPr>
          <a:xfrm>
            <a:off x="914400" y="1600200"/>
            <a:ext cx="7315200" cy="4876800"/>
          </a:xfrm>
        </p:spPr>
        <p:txBody>
          <a:bodyPr lIns="90488" tIns="44450" rIns="90488" bIns="44450"/>
          <a:lstStyle/>
          <a:p>
            <a:pPr eaLnBrk="1" hangingPunct="1"/>
            <a:r>
              <a:rPr lang="en-US" altLang="en-US" sz="2400" dirty="0"/>
              <a:t>A. Monetary (or Current) Assets</a:t>
            </a:r>
          </a:p>
          <a:p>
            <a:pPr lvl="1" eaLnBrk="1" hangingPunct="1"/>
            <a:r>
              <a:rPr lang="en-US" altLang="en-US" dirty="0"/>
              <a:t>Cash or other assets that can be easily converted into cash with 12 months. These provide necessary liquidity in case of an emergency</a:t>
            </a:r>
          </a:p>
          <a:p>
            <a:pPr eaLnBrk="1" hangingPunct="1"/>
            <a:r>
              <a:rPr lang="en-US" altLang="en-US" sz="2400" dirty="0"/>
              <a:t>B. Investment Assets</a:t>
            </a:r>
          </a:p>
          <a:p>
            <a:pPr lvl="1" eaLnBrk="1" hangingPunct="1"/>
            <a:r>
              <a:rPr lang="en-US" altLang="en-US" dirty="0"/>
              <a:t>Assets, stocks, bonds, and mutual funds that are invested for the future. These are used to accumulate wealth to satisfy specific goals</a:t>
            </a:r>
          </a:p>
          <a:p>
            <a:pPr eaLnBrk="1" hangingPunct="1"/>
            <a:r>
              <a:rPr lang="en-US" altLang="en-US" sz="2400" dirty="0"/>
              <a:t>C. Retirement plans</a:t>
            </a:r>
          </a:p>
          <a:p>
            <a:pPr lvl="1" eaLnBrk="1" hangingPunct="1"/>
            <a:r>
              <a:rPr lang="en-US" altLang="en-US" dirty="0"/>
              <a:t>Income-producing assets, such as pensions, IRAs, 401K, etc. by you or employer. These are used to accumulate wealth for retirement</a:t>
            </a:r>
          </a:p>
          <a:p>
            <a:pPr lvl="2" eaLnBrk="1" hangingPunct="1"/>
            <a:endParaRPr lang="en-US" altLang="en-US" dirty="0"/>
          </a:p>
          <a:p>
            <a:pPr lvl="3" eaLnBrk="1" hangingPunct="1"/>
            <a:endParaRPr lang="en-US" altLang="en-US" dirty="0"/>
          </a:p>
          <a:p>
            <a:pPr lvl="3" eaLnBrk="1" hangingPunct="1">
              <a:buFontTx/>
              <a:buNone/>
            </a:pPr>
            <a:endParaRPr lang="en-US" altLang="en-US" dirty="0"/>
          </a:p>
          <a:p>
            <a:pPr lvl="1" eaLnBrk="1" hangingPunct="1"/>
            <a:endParaRPr lang="en-US" altLang="en-US" sz="3200" dirty="0"/>
          </a:p>
        </p:txBody>
      </p:sp>
    </p:spTree>
    <p:extLst>
      <p:ext uri="{BB962C8B-B14F-4D97-AF65-F5344CB8AC3E}">
        <p14:creationId xmlns:p14="http://schemas.microsoft.com/office/powerpoint/2010/main" val="294595785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7">
                                            <p:txEl>
                                              <p:pRg st="0" end="0"/>
                                            </p:txEl>
                                          </p:spTgt>
                                        </p:tgtEl>
                                        <p:attrNameLst>
                                          <p:attrName>style.visibility</p:attrName>
                                        </p:attrNameLst>
                                      </p:cBhvr>
                                      <p:to>
                                        <p:strVal val="visible"/>
                                      </p:to>
                                    </p:set>
                                    <p:anim calcmode="lin" valueType="num">
                                      <p:cBhvr additive="base">
                                        <p:cTn id="7" dur="500" fill="hold"/>
                                        <p:tgtEl>
                                          <p:spTgt spid="169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9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9987">
                                            <p:txEl>
                                              <p:pRg st="1" end="1"/>
                                            </p:txEl>
                                          </p:spTgt>
                                        </p:tgtEl>
                                        <p:attrNameLst>
                                          <p:attrName>style.visibility</p:attrName>
                                        </p:attrNameLst>
                                      </p:cBhvr>
                                      <p:to>
                                        <p:strVal val="visible"/>
                                      </p:to>
                                    </p:set>
                                    <p:anim calcmode="lin" valueType="num">
                                      <p:cBhvr additive="base">
                                        <p:cTn id="13" dur="500" fill="hold"/>
                                        <p:tgtEl>
                                          <p:spTgt spid="169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99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9987">
                                            <p:txEl>
                                              <p:pRg st="2" end="2"/>
                                            </p:txEl>
                                          </p:spTgt>
                                        </p:tgtEl>
                                        <p:attrNameLst>
                                          <p:attrName>style.visibility</p:attrName>
                                        </p:attrNameLst>
                                      </p:cBhvr>
                                      <p:to>
                                        <p:strVal val="visible"/>
                                      </p:to>
                                    </p:set>
                                    <p:anim calcmode="lin" valueType="num">
                                      <p:cBhvr additive="base">
                                        <p:cTn id="17" dur="500" fill="hold"/>
                                        <p:tgtEl>
                                          <p:spTgt spid="1699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99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9987">
                                            <p:txEl>
                                              <p:pRg st="3" end="3"/>
                                            </p:txEl>
                                          </p:spTgt>
                                        </p:tgtEl>
                                        <p:attrNameLst>
                                          <p:attrName>style.visibility</p:attrName>
                                        </p:attrNameLst>
                                      </p:cBhvr>
                                      <p:to>
                                        <p:strVal val="visible"/>
                                      </p:to>
                                    </p:set>
                                    <p:anim calcmode="lin" valueType="num">
                                      <p:cBhvr additive="base">
                                        <p:cTn id="21" dur="500" fill="hold"/>
                                        <p:tgtEl>
                                          <p:spTgt spid="1699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9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69987">
                                            <p:txEl>
                                              <p:pRg st="4" end="4"/>
                                            </p:txEl>
                                          </p:spTgt>
                                        </p:tgtEl>
                                        <p:attrNameLst>
                                          <p:attrName>style.visibility</p:attrName>
                                        </p:attrNameLst>
                                      </p:cBhvr>
                                      <p:to>
                                        <p:strVal val="visible"/>
                                      </p:to>
                                    </p:set>
                                    <p:anim calcmode="lin" valueType="num">
                                      <p:cBhvr additive="base">
                                        <p:cTn id="27" dur="500" fill="hold"/>
                                        <p:tgtEl>
                                          <p:spTgt spid="16998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699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69987">
                                            <p:txEl>
                                              <p:pRg st="5" end="5"/>
                                            </p:txEl>
                                          </p:spTgt>
                                        </p:tgtEl>
                                        <p:attrNameLst>
                                          <p:attrName>style.visibility</p:attrName>
                                        </p:attrNameLst>
                                      </p:cBhvr>
                                      <p:to>
                                        <p:strVal val="visible"/>
                                      </p:to>
                                    </p:set>
                                    <p:anim calcmode="lin" valueType="num">
                                      <p:cBhvr additive="base">
                                        <p:cTn id="33" dur="500" fill="hold"/>
                                        <p:tgtEl>
                                          <p:spTgt spid="16998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99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uiExpand="1" build="p" bldLvl="3"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dirty="0"/>
              <a:t>Assets: What you own </a:t>
            </a:r>
            <a:r>
              <a:rPr lang="en-US" altLang="en-US" sz="2400" dirty="0"/>
              <a:t>(continued)</a:t>
            </a:r>
          </a:p>
        </p:txBody>
      </p:sp>
      <p:sp>
        <p:nvSpPr>
          <p:cNvPr id="53251" name="Rectangle 3"/>
          <p:cNvSpPr>
            <a:spLocks noGrp="1" noChangeArrowheads="1"/>
          </p:cNvSpPr>
          <p:nvPr>
            <p:ph idx="1"/>
          </p:nvPr>
        </p:nvSpPr>
        <p:spPr>
          <a:xfrm>
            <a:off x="914400" y="1600200"/>
            <a:ext cx="7315200" cy="5029200"/>
          </a:xfrm>
        </p:spPr>
        <p:txBody>
          <a:bodyPr/>
          <a:lstStyle/>
          <a:p>
            <a:pPr eaLnBrk="1" hangingPunct="1"/>
            <a:r>
              <a:rPr lang="en-US" altLang="en-US" sz="2400" dirty="0"/>
              <a:t>D.  Housing </a:t>
            </a:r>
          </a:p>
          <a:p>
            <a:pPr lvl="1" eaLnBrk="1" hangingPunct="1"/>
            <a:r>
              <a:rPr lang="en-US" altLang="en-US" dirty="0"/>
              <a:t>Appreciating tangible assets, such as land, dwellings, vacation home, or rental property. These are used for housing and other personal goals </a:t>
            </a:r>
          </a:p>
          <a:p>
            <a:pPr eaLnBrk="1" hangingPunct="1"/>
            <a:r>
              <a:rPr lang="en-US" altLang="en-US" sz="2400" dirty="0"/>
              <a:t>E.  Automobiles and Other Vehicles</a:t>
            </a:r>
          </a:p>
          <a:p>
            <a:pPr lvl="1" eaLnBrk="1" hangingPunct="1"/>
            <a:r>
              <a:rPr lang="en-US" altLang="en-US" dirty="0"/>
              <a:t>Depreciating assets, such as cars, trucks, and RVs that normally must be inspected and licensed. These are used to meet transportation and work needs</a:t>
            </a:r>
          </a:p>
          <a:p>
            <a:pPr eaLnBrk="1" hangingPunct="1"/>
            <a:r>
              <a:rPr lang="en-US" altLang="en-US" sz="2400" dirty="0"/>
              <a:t>F.  Personal Property and Other assets</a:t>
            </a:r>
          </a:p>
          <a:p>
            <a:pPr lvl="1" eaLnBrk="1" hangingPunct="1"/>
            <a:r>
              <a:rPr lang="en-US" altLang="en-US" dirty="0"/>
              <a:t>Depreciating tangible assets, such as boats, furniture, clothing, etc., businesses, collections. These represent your lifestyle to others</a:t>
            </a:r>
          </a:p>
          <a:p>
            <a:pPr lvl="1" eaLnBrk="1" hangingPunct="1"/>
            <a:endParaRPr lang="en-US" altLang="en-US" dirty="0"/>
          </a:p>
        </p:txBody>
      </p:sp>
    </p:spTree>
    <p:extLst>
      <p:ext uri="{BB962C8B-B14F-4D97-AF65-F5344CB8AC3E}">
        <p14:creationId xmlns:p14="http://schemas.microsoft.com/office/powerpoint/2010/main" val="2918328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checkerboard(across)">
                                      <p:cBhvr>
                                        <p:cTn id="7" dur="500"/>
                                        <p:tgtEl>
                                          <p:spTgt spid="53251">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3251">
                                            <p:txEl>
                                              <p:pRg st="1" end="1"/>
                                            </p:txEl>
                                          </p:spTgt>
                                        </p:tgtEl>
                                        <p:attrNameLst>
                                          <p:attrName>style.visibility</p:attrName>
                                        </p:attrNameLst>
                                      </p:cBhvr>
                                      <p:to>
                                        <p:strVal val="visible"/>
                                      </p:to>
                                    </p:set>
                                    <p:animEffect transition="in" filter="checkerboard(across)">
                                      <p:cBhvr>
                                        <p:cTn id="10" dur="500"/>
                                        <p:tgtEl>
                                          <p:spTgt spid="5325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checkerboard(across)">
                                      <p:cBhvr>
                                        <p:cTn id="15" dur="500"/>
                                        <p:tgtEl>
                                          <p:spTgt spid="53251">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53251">
                                            <p:txEl>
                                              <p:pRg st="3" end="3"/>
                                            </p:txEl>
                                          </p:spTgt>
                                        </p:tgtEl>
                                        <p:attrNameLst>
                                          <p:attrName>style.visibility</p:attrName>
                                        </p:attrNameLst>
                                      </p:cBhvr>
                                      <p:to>
                                        <p:strVal val="visible"/>
                                      </p:to>
                                    </p:set>
                                    <p:animEffect transition="in" filter="checkerboard(across)">
                                      <p:cBhvr>
                                        <p:cTn id="20" dur="500"/>
                                        <p:tgtEl>
                                          <p:spTgt spid="53251">
                                            <p:txEl>
                                              <p:pRg st="3" end="3"/>
                                            </p:txEl>
                                          </p:spTgt>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53251">
                                            <p:txEl>
                                              <p:pRg st="4" end="4"/>
                                            </p:txEl>
                                          </p:spTgt>
                                        </p:tgtEl>
                                        <p:attrNameLst>
                                          <p:attrName>style.visibility</p:attrName>
                                        </p:attrNameLst>
                                      </p:cBhvr>
                                      <p:to>
                                        <p:strVal val="visible"/>
                                      </p:to>
                                    </p:set>
                                    <p:animEffect transition="in" filter="checkerboard(across)">
                                      <p:cBhvr>
                                        <p:cTn id="23" dur="500"/>
                                        <p:tgtEl>
                                          <p:spTgt spid="53251">
                                            <p:txEl>
                                              <p:pRg st="4" end="4"/>
                                            </p:tx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53251">
                                            <p:txEl>
                                              <p:pRg st="5" end="5"/>
                                            </p:txEl>
                                          </p:spTgt>
                                        </p:tgtEl>
                                        <p:attrNameLst>
                                          <p:attrName>style.visibility</p:attrName>
                                        </p:attrNameLst>
                                      </p:cBhvr>
                                      <p:to>
                                        <p:strVal val="visible"/>
                                      </p:to>
                                    </p:set>
                                    <p:animEffect transition="in" filter="checkerboard(across)">
                                      <p:cBhvr>
                                        <p:cTn id="26" dur="500"/>
                                        <p:tgtEl>
                                          <p:spTgt spid="532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Your Personal Financial Plan</a:t>
            </a:r>
            <a:endParaRPr lang="en-US" dirty="0"/>
          </a:p>
        </p:txBody>
      </p:sp>
      <p:pic>
        <p:nvPicPr>
          <p:cNvPr id="4" name="Video 1.1 Becoming Provident Providers_xvi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219200" y="1600200"/>
            <a:ext cx="6593416" cy="4945062"/>
          </a:xfrm>
        </p:spPr>
      </p:pic>
    </p:spTree>
    <p:extLst>
      <p:ext uri="{BB962C8B-B14F-4D97-AF65-F5344CB8AC3E}">
        <p14:creationId xmlns:p14="http://schemas.microsoft.com/office/powerpoint/2010/main" val="130787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52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685800"/>
            <a:ext cx="7772400" cy="944563"/>
          </a:xfrm>
          <a:noFill/>
        </p:spPr>
        <p:txBody>
          <a:bodyPr lIns="90488" tIns="44450" rIns="90488" bIns="44450"/>
          <a:lstStyle/>
          <a:p>
            <a:pPr eaLnBrk="1" hangingPunct="1"/>
            <a:r>
              <a:rPr lang="en-US" altLang="en-US"/>
              <a:t>Liabilities: What You Owe</a:t>
            </a:r>
          </a:p>
        </p:txBody>
      </p:sp>
      <p:sp>
        <p:nvSpPr>
          <p:cNvPr id="14339" name="Rectangle 3"/>
          <p:cNvSpPr>
            <a:spLocks noGrp="1" noChangeArrowheads="1"/>
          </p:cNvSpPr>
          <p:nvPr>
            <p:ph idx="1"/>
          </p:nvPr>
        </p:nvSpPr>
        <p:spPr>
          <a:xfrm>
            <a:off x="914400" y="1600200"/>
            <a:ext cx="7239000" cy="4648200"/>
          </a:xfrm>
        </p:spPr>
        <p:txBody>
          <a:bodyPr lIns="90488" tIns="44450" rIns="90488" bIns="44450"/>
          <a:lstStyle/>
          <a:p>
            <a:pPr eaLnBrk="1" hangingPunct="1">
              <a:buFont typeface="Wingdings" panose="05000000000000000000" pitchFamily="2" charset="2"/>
              <a:buNone/>
            </a:pPr>
            <a:r>
              <a:rPr lang="en-US" altLang="en-US" sz="2400" dirty="0"/>
              <a:t>Liabilities come in two major forms:</a:t>
            </a:r>
          </a:p>
          <a:p>
            <a:pPr eaLnBrk="1" hangingPunct="1"/>
            <a:r>
              <a:rPr lang="en-US" altLang="en-US" sz="2400" dirty="0"/>
              <a:t>A.  Current liabilities</a:t>
            </a:r>
          </a:p>
          <a:p>
            <a:pPr lvl="1" eaLnBrk="1" hangingPunct="1"/>
            <a:r>
              <a:rPr lang="en-US" altLang="en-US" dirty="0"/>
              <a:t>Liabilities to be paid-off within the next year.</a:t>
            </a:r>
          </a:p>
          <a:p>
            <a:pPr lvl="2" eaLnBrk="1" hangingPunct="1"/>
            <a:r>
              <a:rPr lang="en-US" altLang="en-US" dirty="0"/>
              <a:t>Credit cards, utility bills, rent, books, food, etc.</a:t>
            </a:r>
          </a:p>
          <a:p>
            <a:pPr lvl="2" eaLnBrk="1" hangingPunct="1"/>
            <a:r>
              <a:rPr lang="en-US" altLang="en-US" dirty="0"/>
              <a:t>These are reported at the current amount, plus accrued interest</a:t>
            </a:r>
          </a:p>
          <a:p>
            <a:pPr eaLnBrk="1" hangingPunct="1"/>
            <a:r>
              <a:rPr lang="en-US" altLang="en-US" sz="2400" dirty="0"/>
              <a:t>B.  Long-term liabilities</a:t>
            </a:r>
          </a:p>
          <a:p>
            <a:pPr lvl="1" eaLnBrk="1" hangingPunct="1"/>
            <a:r>
              <a:rPr lang="en-US" altLang="en-US" dirty="0"/>
              <a:t>Liabilities that extend beyond one year</a:t>
            </a:r>
          </a:p>
          <a:p>
            <a:pPr lvl="2" eaLnBrk="1" hangingPunct="1"/>
            <a:r>
              <a:rPr lang="en-US" altLang="en-US" dirty="0"/>
              <a:t>Student loans, auto loans, home mortgage, consumer loans, and credit card beyond 1 year</a:t>
            </a:r>
          </a:p>
          <a:p>
            <a:pPr lvl="2" eaLnBrk="1" hangingPunct="1"/>
            <a:r>
              <a:rPr lang="en-US" altLang="en-US" dirty="0"/>
              <a:t>Reported at the current amount, although rates and timing determine your payoff amount</a:t>
            </a:r>
          </a:p>
          <a:p>
            <a:pPr lvl="3"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12318225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 calcmode="lin" valueType="num">
                                      <p:cBhvr additive="base">
                                        <p:cTn id="17"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33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339">
                                            <p:txEl>
                                              <p:pRg st="3" end="3"/>
                                            </p:txEl>
                                          </p:spTgt>
                                        </p:tgtEl>
                                        <p:attrNameLst>
                                          <p:attrName>style.visibility</p:attrName>
                                        </p:attrNameLst>
                                      </p:cBhvr>
                                      <p:to>
                                        <p:strVal val="visible"/>
                                      </p:to>
                                    </p:set>
                                    <p:anim calcmode="lin" valueType="num">
                                      <p:cBhvr additive="base">
                                        <p:cTn id="21"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33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339">
                                            <p:txEl>
                                              <p:pRg st="4" end="4"/>
                                            </p:txEl>
                                          </p:spTgt>
                                        </p:tgtEl>
                                        <p:attrNameLst>
                                          <p:attrName>style.visibility</p:attrName>
                                        </p:attrNameLst>
                                      </p:cBhvr>
                                      <p:to>
                                        <p:strVal val="visible"/>
                                      </p:to>
                                    </p:set>
                                    <p:anim calcmode="lin" valueType="num">
                                      <p:cBhvr additive="base">
                                        <p:cTn id="25" dur="5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339">
                                            <p:txEl>
                                              <p:pRg st="5" end="5"/>
                                            </p:txEl>
                                          </p:spTgt>
                                        </p:tgtEl>
                                        <p:attrNameLst>
                                          <p:attrName>style.visibility</p:attrName>
                                        </p:attrNameLst>
                                      </p:cBhvr>
                                      <p:to>
                                        <p:strVal val="visible"/>
                                      </p:to>
                                    </p:set>
                                    <p:anim calcmode="lin" valueType="num">
                                      <p:cBhvr additive="base">
                                        <p:cTn id="29" dur="5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33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4339">
                                            <p:txEl>
                                              <p:pRg st="6" end="6"/>
                                            </p:txEl>
                                          </p:spTgt>
                                        </p:tgtEl>
                                        <p:attrNameLst>
                                          <p:attrName>style.visibility</p:attrName>
                                        </p:attrNameLst>
                                      </p:cBhvr>
                                      <p:to>
                                        <p:strVal val="visible"/>
                                      </p:to>
                                    </p:set>
                                    <p:anim calcmode="lin" valueType="num">
                                      <p:cBhvr additive="base">
                                        <p:cTn id="33" dur="500" fill="hold"/>
                                        <p:tgtEl>
                                          <p:spTgt spid="1433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433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339">
                                            <p:txEl>
                                              <p:pRg st="7" end="7"/>
                                            </p:txEl>
                                          </p:spTgt>
                                        </p:tgtEl>
                                        <p:attrNameLst>
                                          <p:attrName>style.visibility</p:attrName>
                                        </p:attrNameLst>
                                      </p:cBhvr>
                                      <p:to>
                                        <p:strVal val="visible"/>
                                      </p:to>
                                    </p:set>
                                    <p:anim calcmode="lin" valueType="num">
                                      <p:cBhvr additive="base">
                                        <p:cTn id="37" dur="500" fill="hold"/>
                                        <p:tgtEl>
                                          <p:spTgt spid="1433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339">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339">
                                            <p:txEl>
                                              <p:pRg st="8" end="8"/>
                                            </p:txEl>
                                          </p:spTgt>
                                        </p:tgtEl>
                                        <p:attrNameLst>
                                          <p:attrName>style.visibility</p:attrName>
                                        </p:attrNameLst>
                                      </p:cBhvr>
                                      <p:to>
                                        <p:strVal val="visible"/>
                                      </p:to>
                                    </p:set>
                                    <p:anim calcmode="lin" valueType="num">
                                      <p:cBhvr additive="base">
                                        <p:cTn id="41" dur="500" fill="hold"/>
                                        <p:tgtEl>
                                          <p:spTgt spid="14339">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33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a:t>Net Worth</a:t>
            </a:r>
          </a:p>
        </p:txBody>
      </p:sp>
      <p:sp>
        <p:nvSpPr>
          <p:cNvPr id="54275" name="Rectangle 3"/>
          <p:cNvSpPr>
            <a:spLocks noGrp="1" noChangeArrowheads="1"/>
          </p:cNvSpPr>
          <p:nvPr>
            <p:ph idx="1"/>
          </p:nvPr>
        </p:nvSpPr>
        <p:spPr>
          <a:xfrm>
            <a:off x="914400" y="1600200"/>
            <a:ext cx="7315200" cy="5029200"/>
          </a:xfrm>
        </p:spPr>
        <p:txBody>
          <a:bodyPr/>
          <a:lstStyle/>
          <a:p>
            <a:pPr eaLnBrk="1" hangingPunct="1"/>
            <a:r>
              <a:rPr lang="en-US" altLang="en-US"/>
              <a:t>What does your balance sheet show?</a:t>
            </a:r>
          </a:p>
          <a:p>
            <a:pPr lvl="1" eaLnBrk="1" hangingPunct="1"/>
            <a:r>
              <a:rPr lang="en-US" altLang="en-US"/>
              <a:t>Is your net worth growing?</a:t>
            </a:r>
          </a:p>
          <a:p>
            <a:pPr lvl="1" eaLnBrk="1" hangingPunct="1"/>
            <a:r>
              <a:rPr lang="en-US" altLang="en-US"/>
              <a:t>Are you are reaching your goals?</a:t>
            </a:r>
          </a:p>
          <a:p>
            <a:pPr lvl="1" eaLnBrk="1" hangingPunct="1"/>
            <a:r>
              <a:rPr lang="en-US" altLang="en-US"/>
              <a:t>Are you are planning for emergencies?</a:t>
            </a:r>
          </a:p>
          <a:p>
            <a:pPr lvl="1" eaLnBrk="1" hangingPunct="1"/>
            <a:r>
              <a:rPr lang="en-US" altLang="en-US"/>
              <a:t>Do you have adequate liquid assets?</a:t>
            </a:r>
          </a:p>
          <a:p>
            <a:pPr lvl="1" eaLnBrk="1" hangingPunct="1"/>
            <a:r>
              <a:rPr lang="en-US" altLang="en-US"/>
              <a:t>Are you out of credit card and consumer debt?</a:t>
            </a:r>
          </a:p>
          <a:p>
            <a:pPr lvl="1" eaLnBrk="1" hangingPunct="1"/>
            <a:r>
              <a:rPr lang="en-US" altLang="en-US"/>
              <a:t>Are you saving for retirement and your other financial goals</a:t>
            </a:r>
          </a:p>
          <a:p>
            <a:pPr lvl="1" eaLnBrk="1" hangingPunct="1"/>
            <a:r>
              <a:rPr lang="en-US" altLang="en-US"/>
              <a:t>If you can answer affirmatively to the above, you are financially “healthy”</a:t>
            </a:r>
          </a:p>
          <a:p>
            <a:pPr lvl="2" eaLnBrk="1" hangingPunct="1"/>
            <a:endParaRPr lang="en-US" altLang="en-US"/>
          </a:p>
        </p:txBody>
      </p:sp>
    </p:spTree>
    <p:extLst>
      <p:ext uri="{BB962C8B-B14F-4D97-AF65-F5344CB8AC3E}">
        <p14:creationId xmlns:p14="http://schemas.microsoft.com/office/powerpoint/2010/main" val="26334832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checkerboard(across)">
                                      <p:cBhvr>
                                        <p:cTn id="7" dur="500"/>
                                        <p:tgtEl>
                                          <p:spTgt spid="542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checkerboard(across)">
                                      <p:cBhvr>
                                        <p:cTn id="12" dur="500"/>
                                        <p:tgtEl>
                                          <p:spTgt spid="5427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4275">
                                            <p:txEl>
                                              <p:pRg st="2" end="2"/>
                                            </p:txEl>
                                          </p:spTgt>
                                        </p:tgtEl>
                                        <p:attrNameLst>
                                          <p:attrName>style.visibility</p:attrName>
                                        </p:attrNameLst>
                                      </p:cBhvr>
                                      <p:to>
                                        <p:strVal val="visible"/>
                                      </p:to>
                                    </p:set>
                                    <p:animEffect transition="in" filter="checkerboard(across)">
                                      <p:cBhvr>
                                        <p:cTn id="15" dur="500"/>
                                        <p:tgtEl>
                                          <p:spTgt spid="5427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4275">
                                            <p:txEl>
                                              <p:pRg st="3" end="3"/>
                                            </p:txEl>
                                          </p:spTgt>
                                        </p:tgtEl>
                                        <p:attrNameLst>
                                          <p:attrName>style.visibility</p:attrName>
                                        </p:attrNameLst>
                                      </p:cBhvr>
                                      <p:to>
                                        <p:strVal val="visible"/>
                                      </p:to>
                                    </p:set>
                                    <p:animEffect transition="in" filter="checkerboard(across)">
                                      <p:cBhvr>
                                        <p:cTn id="18" dur="500"/>
                                        <p:tgtEl>
                                          <p:spTgt spid="5427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4275">
                                            <p:txEl>
                                              <p:pRg st="4" end="4"/>
                                            </p:txEl>
                                          </p:spTgt>
                                        </p:tgtEl>
                                        <p:attrNameLst>
                                          <p:attrName>style.visibility</p:attrName>
                                        </p:attrNameLst>
                                      </p:cBhvr>
                                      <p:to>
                                        <p:strVal val="visible"/>
                                      </p:to>
                                    </p:set>
                                    <p:animEffect transition="in" filter="checkerboard(across)">
                                      <p:cBhvr>
                                        <p:cTn id="21" dur="500"/>
                                        <p:tgtEl>
                                          <p:spTgt spid="5427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4275">
                                            <p:txEl>
                                              <p:pRg st="5" end="5"/>
                                            </p:txEl>
                                          </p:spTgt>
                                        </p:tgtEl>
                                        <p:attrNameLst>
                                          <p:attrName>style.visibility</p:attrName>
                                        </p:attrNameLst>
                                      </p:cBhvr>
                                      <p:to>
                                        <p:strVal val="visible"/>
                                      </p:to>
                                    </p:set>
                                    <p:animEffect transition="in" filter="checkerboard(across)">
                                      <p:cBhvr>
                                        <p:cTn id="24" dur="500"/>
                                        <p:tgtEl>
                                          <p:spTgt spid="54275">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54275">
                                            <p:txEl>
                                              <p:pRg st="6" end="6"/>
                                            </p:txEl>
                                          </p:spTgt>
                                        </p:tgtEl>
                                        <p:attrNameLst>
                                          <p:attrName>style.visibility</p:attrName>
                                        </p:attrNameLst>
                                      </p:cBhvr>
                                      <p:to>
                                        <p:strVal val="visible"/>
                                      </p:to>
                                    </p:set>
                                    <p:animEffect transition="in" filter="checkerboard(across)">
                                      <p:cBhvr>
                                        <p:cTn id="27" dur="500"/>
                                        <p:tgtEl>
                                          <p:spTgt spid="54275">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54275">
                                            <p:txEl>
                                              <p:pRg st="7" end="7"/>
                                            </p:txEl>
                                          </p:spTgt>
                                        </p:tgtEl>
                                        <p:attrNameLst>
                                          <p:attrName>style.visibility</p:attrName>
                                        </p:attrNameLst>
                                      </p:cBhvr>
                                      <p:to>
                                        <p:strVal val="visible"/>
                                      </p:to>
                                    </p:set>
                                    <p:animEffect transition="in" filter="checkerboard(across)">
                                      <p:cBhvr>
                                        <p:cTn id="30" dur="500"/>
                                        <p:tgtEl>
                                          <p:spTgt spid="542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28688" y="3962400"/>
            <a:ext cx="3048000" cy="2771746"/>
          </a:xfrm>
          <a:prstGeom prst="rect">
            <a:avLst/>
          </a:prstGeom>
        </p:spPr>
      </p:pic>
      <p:sp>
        <p:nvSpPr>
          <p:cNvPr id="74754" name="Rectangle 2"/>
          <p:cNvSpPr>
            <a:spLocks noGrp="1" noChangeArrowheads="1"/>
          </p:cNvSpPr>
          <p:nvPr>
            <p:ph type="title"/>
          </p:nvPr>
        </p:nvSpPr>
        <p:spPr/>
        <p:txBody>
          <a:bodyPr/>
          <a:lstStyle/>
          <a:p>
            <a:pPr eaLnBrk="1" hangingPunct="1"/>
            <a:r>
              <a:rPr lang="en-US" altLang="en-US"/>
              <a:t>Questions</a:t>
            </a:r>
          </a:p>
        </p:txBody>
      </p:sp>
      <p:sp>
        <p:nvSpPr>
          <p:cNvPr id="74755" name="Rectangle 3"/>
          <p:cNvSpPr>
            <a:spLocks noGrp="1" noChangeArrowheads="1"/>
          </p:cNvSpPr>
          <p:nvPr>
            <p:ph idx="1"/>
          </p:nvPr>
        </p:nvSpPr>
        <p:spPr>
          <a:xfrm>
            <a:off x="928688" y="1608138"/>
            <a:ext cx="7605712" cy="4419600"/>
          </a:xfrm>
        </p:spPr>
        <p:txBody>
          <a:bodyPr/>
          <a:lstStyle/>
          <a:p>
            <a:pPr eaLnBrk="1" hangingPunct="1"/>
            <a:r>
              <a:rPr lang="en-US" altLang="en-US" dirty="0"/>
              <a:t>Any questions on balance sheets?</a:t>
            </a:r>
          </a:p>
          <a:p>
            <a:pPr lvl="1" eaLnBrk="1" hangingPunct="1"/>
            <a:r>
              <a:rPr lang="en-US" altLang="en-US" dirty="0"/>
              <a:t>Learning tools</a:t>
            </a:r>
          </a:p>
          <a:p>
            <a:pPr lvl="2" eaLnBrk="1" hangingPunct="1"/>
            <a:r>
              <a:rPr lang="en-US" altLang="en-US" dirty="0">
                <a:hlinkClick r:id="rId3"/>
              </a:rPr>
              <a:t>Balance Sheets and Ratios </a:t>
            </a:r>
            <a:r>
              <a:rPr lang="en-US" altLang="en-US" dirty="0"/>
              <a:t>(LT4B) – Most simple</a:t>
            </a:r>
          </a:p>
          <a:p>
            <a:pPr lvl="2" eaLnBrk="1" hangingPunct="1"/>
            <a:r>
              <a:rPr lang="en-US" altLang="en-US" dirty="0">
                <a:hlinkClick r:id="rId4"/>
              </a:rPr>
              <a:t>Budget Balance Sheets and Income Statement </a:t>
            </a:r>
            <a:r>
              <a:rPr lang="en-US" altLang="en-US" dirty="0"/>
              <a:t>(LT04)</a:t>
            </a:r>
          </a:p>
          <a:p>
            <a:pPr lvl="1" eaLnBrk="1" hangingPunct="1">
              <a:buFont typeface="Wingdings" panose="05000000000000000000" pitchFamily="2" charset="2"/>
              <a:buNone/>
            </a:pPr>
            <a:endParaRPr lang="en-US" altLang="en-US" dirty="0"/>
          </a:p>
        </p:txBody>
      </p:sp>
      <p:pic>
        <p:nvPicPr>
          <p:cNvPr id="3" name="Picture 2"/>
          <p:cNvPicPr>
            <a:picLocks noChangeAspect="1"/>
          </p:cNvPicPr>
          <p:nvPr/>
        </p:nvPicPr>
        <p:blipFill>
          <a:blip r:embed="rId5"/>
          <a:stretch>
            <a:fillRect/>
          </a:stretch>
        </p:blipFill>
        <p:spPr>
          <a:xfrm>
            <a:off x="5181600" y="4012096"/>
            <a:ext cx="3058831" cy="2724150"/>
          </a:xfrm>
          <a:prstGeom prst="rect">
            <a:avLst/>
          </a:prstGeom>
        </p:spPr>
      </p:pic>
    </p:spTree>
    <p:extLst>
      <p:ext uri="{BB962C8B-B14F-4D97-AF65-F5344CB8AC3E}">
        <p14:creationId xmlns:p14="http://schemas.microsoft.com/office/powerpoint/2010/main" val="388589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475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475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475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698500"/>
            <a:ext cx="8763000" cy="944563"/>
          </a:xfrm>
          <a:noFill/>
        </p:spPr>
        <p:txBody>
          <a:bodyPr lIns="90488" tIns="44450" rIns="90488" bIns="44450"/>
          <a:lstStyle/>
          <a:p>
            <a:pPr eaLnBrk="1" hangingPunct="1"/>
            <a:r>
              <a:rPr lang="en-US" altLang="en-US" dirty="0"/>
              <a:t>E.  Develop a Personal Income Statement and use Ratios to Analyze Spending</a:t>
            </a:r>
          </a:p>
        </p:txBody>
      </p:sp>
      <p:sp>
        <p:nvSpPr>
          <p:cNvPr id="20483" name="Rectangle 3"/>
          <p:cNvSpPr>
            <a:spLocks noGrp="1" noChangeArrowheads="1"/>
          </p:cNvSpPr>
          <p:nvPr>
            <p:ph idx="1"/>
          </p:nvPr>
        </p:nvSpPr>
        <p:spPr>
          <a:xfrm>
            <a:off x="914400" y="1600200"/>
            <a:ext cx="7302500" cy="5029200"/>
          </a:xfrm>
        </p:spPr>
        <p:txBody>
          <a:bodyPr lIns="90488" tIns="44450" rIns="90488" bIns="44450"/>
          <a:lstStyle/>
          <a:p>
            <a:pPr eaLnBrk="1" hangingPunct="1"/>
            <a:r>
              <a:rPr lang="en-US" altLang="en-US"/>
              <a:t>What is a Personal Income Statement?</a:t>
            </a:r>
          </a:p>
          <a:p>
            <a:pPr lvl="1" eaLnBrk="1" hangingPunct="1"/>
            <a:r>
              <a:rPr lang="en-US" altLang="en-US"/>
              <a:t>A financial record your inflows and outflows of cash</a:t>
            </a:r>
          </a:p>
          <a:p>
            <a:pPr lvl="2" eaLnBrk="1" hangingPunct="1"/>
            <a:r>
              <a:rPr lang="en-US" altLang="en-US"/>
              <a:t>It is on a cash basis.  The statement is based entirely on actual cash flows, not accruals</a:t>
            </a:r>
          </a:p>
          <a:p>
            <a:pPr lvl="1" eaLnBrk="1" hangingPunct="1"/>
            <a:r>
              <a:rPr lang="en-US" altLang="en-US"/>
              <a:t>Sources of income: </a:t>
            </a:r>
          </a:p>
          <a:p>
            <a:pPr lvl="2" eaLnBrk="1" hangingPunct="1"/>
            <a:r>
              <a:rPr lang="en-US" altLang="en-US"/>
              <a:t>Wages, tips, royalties, salary, and commissions</a:t>
            </a:r>
          </a:p>
          <a:p>
            <a:pPr lvl="3" eaLnBrk="1" hangingPunct="1"/>
            <a:r>
              <a:rPr lang="en-US" altLang="en-US"/>
              <a:t>Income is amount earned, not necessarily amount received.  It also includes taxes, health care costs, expenses, etc.</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 calcmode="lin" valueType="num">
                                      <p:cBhvr additive="base">
                                        <p:cTn id="17"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3">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20483">
                                            <p:txEl>
                                              <p:pRg st="3" end="3"/>
                                            </p:txEl>
                                          </p:spTgt>
                                        </p:tgtEl>
                                        <p:attrNameLst>
                                          <p:attrName>style.visibility</p:attrName>
                                        </p:attrNameLst>
                                      </p:cBhvr>
                                      <p:to>
                                        <p:strVal val="visible"/>
                                      </p:to>
                                    </p:set>
                                    <p:anim calcmode="lin" valueType="num">
                                      <p:cBhvr additive="base">
                                        <p:cTn id="21"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483">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20483">
                                            <p:txEl>
                                              <p:pRg st="4" end="4"/>
                                            </p:txEl>
                                          </p:spTgt>
                                        </p:tgtEl>
                                        <p:attrNameLst>
                                          <p:attrName>style.visibility</p:attrName>
                                        </p:attrNameLst>
                                      </p:cBhvr>
                                      <p:to>
                                        <p:strVal val="visible"/>
                                      </p:to>
                                    </p:set>
                                    <p:anim calcmode="lin" valueType="num">
                                      <p:cBhvr additive="base">
                                        <p:cTn id="25" dur="500" fill="hold"/>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3">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20483">
                                            <p:txEl>
                                              <p:pRg st="5" end="5"/>
                                            </p:txEl>
                                          </p:spTgt>
                                        </p:tgtEl>
                                        <p:attrNameLst>
                                          <p:attrName>style.visibility</p:attrName>
                                        </p:attrNameLst>
                                      </p:cBhvr>
                                      <p:to>
                                        <p:strVal val="visible"/>
                                      </p:to>
                                    </p:set>
                                    <p:anim calcmode="lin" valueType="num">
                                      <p:cBhvr additive="base">
                                        <p:cTn id="29" dur="500" fill="hold"/>
                                        <p:tgtEl>
                                          <p:spTgt spid="2048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48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76275" y="685800"/>
            <a:ext cx="7772400" cy="944563"/>
          </a:xfrm>
        </p:spPr>
        <p:txBody>
          <a:bodyPr/>
          <a:lstStyle/>
          <a:p>
            <a:pPr eaLnBrk="1" hangingPunct="1"/>
            <a:r>
              <a:rPr lang="en-US" altLang="en-US"/>
              <a:t>Expenditures: Where Your Money Goes</a:t>
            </a:r>
          </a:p>
        </p:txBody>
      </p:sp>
      <p:sp>
        <p:nvSpPr>
          <p:cNvPr id="22531" name="Rectangle 3"/>
          <p:cNvSpPr>
            <a:spLocks noGrp="1" noChangeArrowheads="1"/>
          </p:cNvSpPr>
          <p:nvPr>
            <p:ph idx="1"/>
          </p:nvPr>
        </p:nvSpPr>
        <p:spPr>
          <a:xfrm>
            <a:off x="914400" y="1600200"/>
            <a:ext cx="7315200" cy="5029200"/>
          </a:xfrm>
        </p:spPr>
        <p:txBody>
          <a:bodyPr/>
          <a:lstStyle/>
          <a:p>
            <a:pPr eaLnBrk="1" hangingPunct="1"/>
            <a:r>
              <a:rPr lang="en-US" altLang="en-US" dirty="0"/>
              <a:t>Two types of expenses</a:t>
            </a:r>
          </a:p>
          <a:p>
            <a:pPr lvl="1" eaLnBrk="1" hangingPunct="1"/>
            <a:r>
              <a:rPr lang="en-US" altLang="en-US" dirty="0"/>
              <a:t>Fixed expenses:</a:t>
            </a:r>
          </a:p>
          <a:p>
            <a:pPr lvl="2" eaLnBrk="1" hangingPunct="1"/>
            <a:r>
              <a:rPr lang="en-US" altLang="en-US" dirty="0"/>
              <a:t>Expenses you don’t directly control </a:t>
            </a:r>
            <a:r>
              <a:rPr lang="en-US" altLang="en-US" sz="1600" dirty="0"/>
              <a:t>(in the short term)</a:t>
            </a:r>
            <a:endParaRPr lang="en-US" altLang="en-US" dirty="0"/>
          </a:p>
          <a:p>
            <a:pPr lvl="3" eaLnBrk="1" hangingPunct="1"/>
            <a:r>
              <a:rPr lang="en-US" altLang="en-US" dirty="0"/>
              <a:t> Mortgage, rent, tuition, books, etc.</a:t>
            </a:r>
          </a:p>
          <a:p>
            <a:pPr lvl="1" eaLnBrk="1" hangingPunct="1"/>
            <a:r>
              <a:rPr lang="en-US" altLang="en-US" dirty="0"/>
              <a:t>Variable expense: </a:t>
            </a:r>
          </a:p>
          <a:p>
            <a:pPr lvl="2" eaLnBrk="1" hangingPunct="1"/>
            <a:r>
              <a:rPr lang="en-US" altLang="en-US" dirty="0"/>
              <a:t>Expenses you can control </a:t>
            </a:r>
          </a:p>
          <a:p>
            <a:pPr lvl="3" eaLnBrk="1" hangingPunct="1"/>
            <a:r>
              <a:rPr lang="en-US" altLang="en-US" dirty="0"/>
              <a:t> Food, entertainment, clothing, cable TV</a:t>
            </a:r>
          </a:p>
          <a:p>
            <a:pPr lvl="1" eaLnBrk="1" hangingPunct="1"/>
            <a:r>
              <a:rPr lang="en-US" altLang="en-US" dirty="0"/>
              <a:t>There can there be differences of opinion as to fixed versus variable expenses?</a:t>
            </a:r>
          </a:p>
          <a:p>
            <a:pPr lvl="2" eaLnBrk="1" hangingPunct="1"/>
            <a:r>
              <a:rPr lang="en-US" altLang="en-US" dirty="0"/>
              <a:t>Most fixed expenses are variable over longer periods of time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 calcmode="lin" valueType="num">
                                      <p:cBhvr additive="base">
                                        <p:cTn id="17"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53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531">
                                            <p:txEl>
                                              <p:pRg st="3" end="3"/>
                                            </p:txEl>
                                          </p:spTgt>
                                        </p:tgtEl>
                                        <p:attrNameLst>
                                          <p:attrName>style.visibility</p:attrName>
                                        </p:attrNameLst>
                                      </p:cBhvr>
                                      <p:to>
                                        <p:strVal val="visible"/>
                                      </p:to>
                                    </p:set>
                                    <p:anim calcmode="lin" valueType="num">
                                      <p:cBhvr additive="base">
                                        <p:cTn id="21"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253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531">
                                            <p:txEl>
                                              <p:pRg st="4" end="4"/>
                                            </p:txEl>
                                          </p:spTgt>
                                        </p:tgtEl>
                                        <p:attrNameLst>
                                          <p:attrName>style.visibility</p:attrName>
                                        </p:attrNameLst>
                                      </p:cBhvr>
                                      <p:to>
                                        <p:strVal val="visible"/>
                                      </p:to>
                                    </p:set>
                                    <p:anim calcmode="lin" valueType="num">
                                      <p:cBhvr additive="base">
                                        <p:cTn id="25"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531">
                                            <p:txEl>
                                              <p:pRg st="5" end="5"/>
                                            </p:txEl>
                                          </p:spTgt>
                                        </p:tgtEl>
                                        <p:attrNameLst>
                                          <p:attrName>style.visibility</p:attrName>
                                        </p:attrNameLst>
                                      </p:cBhvr>
                                      <p:to>
                                        <p:strVal val="visible"/>
                                      </p:to>
                                    </p:set>
                                    <p:anim calcmode="lin" valueType="num">
                                      <p:cBhvr additive="base">
                                        <p:cTn id="29" dur="5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531">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2531">
                                            <p:txEl>
                                              <p:pRg st="6" end="6"/>
                                            </p:txEl>
                                          </p:spTgt>
                                        </p:tgtEl>
                                        <p:attrNameLst>
                                          <p:attrName>style.visibility</p:attrName>
                                        </p:attrNameLst>
                                      </p:cBhvr>
                                      <p:to>
                                        <p:strVal val="visible"/>
                                      </p:to>
                                    </p:set>
                                    <p:anim calcmode="lin" valueType="num">
                                      <p:cBhvr additive="base">
                                        <p:cTn id="33"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2531">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531">
                                            <p:txEl>
                                              <p:pRg st="7" end="7"/>
                                            </p:txEl>
                                          </p:spTgt>
                                        </p:tgtEl>
                                        <p:attrNameLst>
                                          <p:attrName>style.visibility</p:attrName>
                                        </p:attrNameLst>
                                      </p:cBhvr>
                                      <p:to>
                                        <p:strVal val="visible"/>
                                      </p:to>
                                    </p:set>
                                    <p:anim calcmode="lin" valueType="num">
                                      <p:cBhvr additive="base">
                                        <p:cTn id="37" dur="500" fill="hold"/>
                                        <p:tgtEl>
                                          <p:spTgt spid="2253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1">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531">
                                            <p:txEl>
                                              <p:pRg st="8" end="8"/>
                                            </p:txEl>
                                          </p:spTgt>
                                        </p:tgtEl>
                                        <p:attrNameLst>
                                          <p:attrName>style.visibility</p:attrName>
                                        </p:attrNameLst>
                                      </p:cBhvr>
                                      <p:to>
                                        <p:strVal val="visible"/>
                                      </p:to>
                                    </p:set>
                                    <p:anim calcmode="lin" valueType="num">
                                      <p:cBhvr additive="base">
                                        <p:cTn id="41" dur="500" fill="hold"/>
                                        <p:tgtEl>
                                          <p:spTgt spid="22531">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253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685800"/>
            <a:ext cx="7772400" cy="944563"/>
          </a:xfrm>
          <a:noFill/>
        </p:spPr>
        <p:txBody>
          <a:bodyPr lIns="90488" tIns="44450" rIns="90488" bIns="44450" anchor="b"/>
          <a:lstStyle/>
          <a:p>
            <a:pPr eaLnBrk="1" hangingPunct="1"/>
            <a:r>
              <a:rPr lang="en-US" altLang="en-US" sz="3200"/>
              <a:t>Financial Ratios: </a:t>
            </a:r>
            <a:br>
              <a:rPr lang="en-US" altLang="en-US" sz="3200"/>
            </a:br>
            <a:r>
              <a:rPr lang="en-US" altLang="en-US" sz="3200"/>
              <a:t>A Way to Analyze Spending</a:t>
            </a:r>
          </a:p>
        </p:txBody>
      </p:sp>
      <p:sp>
        <p:nvSpPr>
          <p:cNvPr id="23555" name="Rectangle 3"/>
          <p:cNvSpPr>
            <a:spLocks noGrp="1" noChangeArrowheads="1"/>
          </p:cNvSpPr>
          <p:nvPr>
            <p:ph idx="1"/>
          </p:nvPr>
        </p:nvSpPr>
        <p:spPr>
          <a:xfrm>
            <a:off x="914400" y="1600200"/>
            <a:ext cx="7239000" cy="4114800"/>
          </a:xfrm>
        </p:spPr>
        <p:txBody>
          <a:bodyPr lIns="90488" tIns="44450" rIns="90488" bIns="44450"/>
          <a:lstStyle/>
          <a:p>
            <a:pPr eaLnBrk="1" hangingPunct="1"/>
            <a:r>
              <a:rPr lang="en-US" altLang="en-US" dirty="0"/>
              <a:t>In understanding where you are financially, there are three key questions to ask:</a:t>
            </a:r>
          </a:p>
          <a:p>
            <a:pPr lvl="1" eaLnBrk="1" hangingPunct="1"/>
            <a:r>
              <a:rPr lang="en-US" altLang="en-US" dirty="0"/>
              <a:t>1. Do you have adequate liquidity to meet emergencies?</a:t>
            </a:r>
          </a:p>
          <a:p>
            <a:pPr lvl="1" eaLnBrk="1" hangingPunct="1"/>
            <a:r>
              <a:rPr lang="en-US" altLang="en-US" dirty="0"/>
              <a:t>2. Do you have the ability to meet your debt obligations?</a:t>
            </a:r>
          </a:p>
          <a:p>
            <a:pPr lvl="1" eaLnBrk="1" hangingPunct="1"/>
            <a:r>
              <a:rPr lang="en-US" altLang="en-US" dirty="0"/>
              <a:t>3. Are you saving as much as you think you are?</a:t>
            </a:r>
          </a:p>
          <a:p>
            <a:pPr lvl="1" eaLnBrk="1" hangingPunct="1"/>
            <a:endParaRPr lang="en-US" altLang="en-US" dirty="0"/>
          </a:p>
        </p:txBody>
      </p:sp>
    </p:spTree>
    <p:extLst>
      <p:ext uri="{BB962C8B-B14F-4D97-AF65-F5344CB8AC3E}">
        <p14:creationId xmlns:p14="http://schemas.microsoft.com/office/powerpoint/2010/main" val="7557145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calcmode="lin" valueType="num">
                                      <p:cBhvr additive="base">
                                        <p:cTn id="17"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 calcmode="lin" valueType="num">
                                      <p:cBhvr additive="base">
                                        <p:cTn id="21"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bldLvl="2"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685800"/>
            <a:ext cx="7772400" cy="944563"/>
          </a:xfrm>
          <a:noFill/>
        </p:spPr>
        <p:txBody>
          <a:bodyPr lIns="90488" tIns="44450" rIns="90488" bIns="44450" anchor="ctr"/>
          <a:lstStyle/>
          <a:p>
            <a:pPr eaLnBrk="1" hangingPunct="1"/>
            <a:r>
              <a:rPr lang="en-US" altLang="en-US" sz="3200" dirty="0"/>
              <a:t>Financial Ratios </a:t>
            </a:r>
            <a:r>
              <a:rPr lang="en-US" altLang="en-US" sz="2400" dirty="0"/>
              <a:t>(continued)</a:t>
            </a:r>
            <a:endParaRPr lang="en-US" altLang="en-US" sz="3200" dirty="0"/>
          </a:p>
        </p:txBody>
      </p:sp>
      <p:sp>
        <p:nvSpPr>
          <p:cNvPr id="23555" name="Rectangle 3"/>
          <p:cNvSpPr>
            <a:spLocks noGrp="1" noChangeArrowheads="1"/>
          </p:cNvSpPr>
          <p:nvPr>
            <p:ph idx="1"/>
          </p:nvPr>
        </p:nvSpPr>
        <p:spPr>
          <a:xfrm>
            <a:off x="914400" y="1600200"/>
            <a:ext cx="7239000" cy="4114800"/>
          </a:xfrm>
        </p:spPr>
        <p:txBody>
          <a:bodyPr lIns="90488" tIns="44450" rIns="90488" bIns="44450"/>
          <a:lstStyle/>
          <a:p>
            <a:pPr eaLnBrk="1" hangingPunct="1"/>
            <a:r>
              <a:rPr lang="en-US" altLang="en-US" sz="2400" dirty="0"/>
              <a:t>To answer these questions, all it takes is a balance sheet and five pieces of information (from your </a:t>
            </a:r>
            <a:r>
              <a:rPr lang="en-US" altLang="en-US" sz="2400" dirty="0">
                <a:hlinkClick r:id="rId3"/>
              </a:rPr>
              <a:t>Simple SIE Plan </a:t>
            </a:r>
            <a:r>
              <a:rPr lang="en-US" altLang="en-US" sz="2400" dirty="0"/>
              <a:t>(LT4C)</a:t>
            </a:r>
          </a:p>
          <a:p>
            <a:pPr lvl="1" eaLnBrk="1" hangingPunct="1"/>
            <a:r>
              <a:rPr lang="en-US" altLang="en-US" dirty="0"/>
              <a:t>1.  How much are you saving each period?</a:t>
            </a:r>
          </a:p>
          <a:p>
            <a:pPr lvl="1" eaLnBrk="1" hangingPunct="1"/>
            <a:r>
              <a:rPr lang="en-US" altLang="en-US" dirty="0"/>
              <a:t>2.  How much are your period living expenses?</a:t>
            </a:r>
          </a:p>
          <a:p>
            <a:pPr lvl="1" eaLnBrk="1" hangingPunct="1"/>
            <a:r>
              <a:rPr lang="en-US" altLang="en-US" dirty="0"/>
              <a:t>3.  What is your period income less taxes?</a:t>
            </a:r>
          </a:p>
          <a:p>
            <a:pPr lvl="1" eaLnBrk="1" hangingPunct="1"/>
            <a:r>
              <a:rPr lang="en-US" altLang="en-US" dirty="0"/>
              <a:t>4. How much are your period long-term debt payments?</a:t>
            </a:r>
          </a:p>
          <a:p>
            <a:pPr lvl="1" eaLnBrk="1" hangingPunct="1"/>
            <a:r>
              <a:rPr lang="en-US" altLang="en-US" dirty="0"/>
              <a:t>5. What is your period gross or total income?</a:t>
            </a:r>
          </a:p>
          <a:p>
            <a:pPr eaLnBrk="1" hangingPunct="1"/>
            <a:r>
              <a:rPr lang="en-US" altLang="en-US" sz="2400" dirty="0"/>
              <a:t>Key Questions to Ask Yourself:</a:t>
            </a:r>
          </a:p>
          <a:p>
            <a:pPr lvl="1" eaLnBrk="1" hangingPunct="1"/>
            <a:r>
              <a:rPr lang="en-US" altLang="en-US" dirty="0"/>
              <a:t>A useful tool to help you calculate your financial ratios is </a:t>
            </a:r>
            <a:r>
              <a:rPr lang="en-US" altLang="en-US" dirty="0">
                <a:hlinkClick r:id="rId4"/>
              </a:rPr>
              <a:t>Balance Sheet and Ratios </a:t>
            </a:r>
            <a:r>
              <a:rPr lang="en-US" altLang="en-US" dirty="0"/>
              <a:t>(LT04B). You can use monthly or annually for your period</a:t>
            </a:r>
          </a:p>
          <a:p>
            <a:pPr lvl="1"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calcmode="lin" valueType="num">
                                      <p:cBhvr additive="base">
                                        <p:cTn id="17"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 calcmode="lin" valueType="num">
                                      <p:cBhvr additive="base">
                                        <p:cTn id="21"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555">
                                            <p:txEl>
                                              <p:pRg st="4" end="4"/>
                                            </p:txEl>
                                          </p:spTgt>
                                        </p:tgtEl>
                                        <p:attrNameLst>
                                          <p:attrName>style.visibility</p:attrName>
                                        </p:attrNameLst>
                                      </p:cBhvr>
                                      <p:to>
                                        <p:strVal val="visible"/>
                                      </p:to>
                                    </p:set>
                                    <p:anim calcmode="lin" valueType="num">
                                      <p:cBhvr additive="base">
                                        <p:cTn id="25" dur="500" fill="hold"/>
                                        <p:tgtEl>
                                          <p:spTgt spid="23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555">
                                            <p:txEl>
                                              <p:pRg st="5" end="5"/>
                                            </p:txEl>
                                          </p:spTgt>
                                        </p:tgtEl>
                                        <p:attrNameLst>
                                          <p:attrName>style.visibility</p:attrName>
                                        </p:attrNameLst>
                                      </p:cBhvr>
                                      <p:to>
                                        <p:strVal val="visible"/>
                                      </p:to>
                                    </p:set>
                                    <p:anim calcmode="lin" valueType="num">
                                      <p:cBhvr additive="base">
                                        <p:cTn id="29" dur="500" fill="hold"/>
                                        <p:tgtEl>
                                          <p:spTgt spid="23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3555">
                                            <p:txEl>
                                              <p:pRg st="6" end="6"/>
                                            </p:txEl>
                                          </p:spTgt>
                                        </p:tgtEl>
                                        <p:attrNameLst>
                                          <p:attrName>style.visibility</p:attrName>
                                        </p:attrNameLst>
                                      </p:cBhvr>
                                      <p:to>
                                        <p:strVal val="visible"/>
                                      </p:to>
                                    </p:set>
                                    <p:anim calcmode="lin" valueType="num">
                                      <p:cBhvr additive="base">
                                        <p:cTn id="33" dur="500" fill="hold"/>
                                        <p:tgtEl>
                                          <p:spTgt spid="23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5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3555">
                                            <p:txEl>
                                              <p:pRg st="7" end="7"/>
                                            </p:txEl>
                                          </p:spTgt>
                                        </p:tgtEl>
                                        <p:attrNameLst>
                                          <p:attrName>style.visibility</p:attrName>
                                        </p:attrNameLst>
                                      </p:cBhvr>
                                      <p:to>
                                        <p:strVal val="visible"/>
                                      </p:to>
                                    </p:set>
                                    <p:anim calcmode="lin" valueType="num">
                                      <p:cBhvr additive="base">
                                        <p:cTn id="37" dur="500" fill="hold"/>
                                        <p:tgtEl>
                                          <p:spTgt spid="235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5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bldLvl="2"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76275" y="731838"/>
            <a:ext cx="7772400" cy="944562"/>
          </a:xfrm>
          <a:noFill/>
        </p:spPr>
        <p:txBody>
          <a:bodyPr lIns="90488" tIns="44450" rIns="90488" bIns="44450" anchor="b"/>
          <a:lstStyle/>
          <a:p>
            <a:pPr eaLnBrk="1" hangingPunct="1"/>
            <a:r>
              <a:rPr lang="en-US" altLang="en-US" sz="3200"/>
              <a:t>Question 1: Do You Have </a:t>
            </a:r>
            <a:br>
              <a:rPr lang="en-US" altLang="en-US" sz="3200"/>
            </a:br>
            <a:r>
              <a:rPr lang="en-US" altLang="en-US" sz="3200"/>
              <a:t>Adequate Liquidity?</a:t>
            </a:r>
          </a:p>
        </p:txBody>
      </p:sp>
      <p:sp>
        <p:nvSpPr>
          <p:cNvPr id="25603" name="Rectangle 3"/>
          <p:cNvSpPr>
            <a:spLocks noGrp="1" noChangeArrowheads="1"/>
          </p:cNvSpPr>
          <p:nvPr>
            <p:ph idx="1"/>
          </p:nvPr>
        </p:nvSpPr>
        <p:spPr>
          <a:xfrm>
            <a:off x="914400" y="1600200"/>
            <a:ext cx="7391400" cy="4648200"/>
          </a:xfrm>
        </p:spPr>
        <p:txBody>
          <a:bodyPr lIns="90488" tIns="44450" rIns="90488" bIns="44450"/>
          <a:lstStyle/>
          <a:p>
            <a:pPr eaLnBrk="1" hangingPunct="1"/>
            <a:r>
              <a:rPr lang="en-US" altLang="en-US" sz="2400" dirty="0"/>
              <a:t>These ratios help determine whether or not you have enough monetary assets to pay for an unexpected large expense or to tide you over during periods of reduced or eliminated earnings</a:t>
            </a:r>
          </a:p>
          <a:p>
            <a:pPr lvl="1" eaLnBrk="1" hangingPunct="1"/>
            <a:r>
              <a:rPr lang="en-US" altLang="en-US" dirty="0"/>
              <a:t>Two Key Liquidity Ratios: </a:t>
            </a:r>
          </a:p>
          <a:p>
            <a:pPr lvl="2" eaLnBrk="1" hangingPunct="1"/>
            <a:r>
              <a:rPr lang="en-US" altLang="en-US" dirty="0"/>
              <a:t>a. Current ratio </a:t>
            </a:r>
          </a:p>
          <a:p>
            <a:pPr lvl="2" eaLnBrk="1" hangingPunct="1"/>
            <a:r>
              <a:rPr lang="en-US" altLang="en-US" dirty="0"/>
              <a:t>b. Month’s Living Expenses Covered ratio</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 calcmode="lin" valueType="num">
                                      <p:cBhvr additive="base">
                                        <p:cTn id="17"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6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603">
                                            <p:txEl>
                                              <p:pRg st="3" end="3"/>
                                            </p:txEl>
                                          </p:spTgt>
                                        </p:tgtEl>
                                        <p:attrNameLst>
                                          <p:attrName>style.visibility</p:attrName>
                                        </p:attrNameLst>
                                      </p:cBhvr>
                                      <p:to>
                                        <p:strVal val="visible"/>
                                      </p:to>
                                    </p:set>
                                    <p:anim calcmode="lin" valueType="num">
                                      <p:cBhvr additive="base">
                                        <p:cTn id="21" dur="500" fill="hold"/>
                                        <p:tgtEl>
                                          <p:spTgt spid="256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60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bldLvl="4"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altLang="en-US"/>
              <a:t>Liquidity Ratios </a:t>
            </a:r>
            <a:r>
              <a:rPr lang="en-US" altLang="en-US" sz="2400"/>
              <a:t>(continued)</a:t>
            </a:r>
          </a:p>
        </p:txBody>
      </p:sp>
      <p:sp>
        <p:nvSpPr>
          <p:cNvPr id="57347" name="Rectangle 3"/>
          <p:cNvSpPr>
            <a:spLocks noGrp="1" noChangeArrowheads="1"/>
          </p:cNvSpPr>
          <p:nvPr>
            <p:ph idx="1"/>
          </p:nvPr>
        </p:nvSpPr>
        <p:spPr>
          <a:xfrm>
            <a:off x="914400" y="1600200"/>
            <a:ext cx="7315200" cy="4648200"/>
          </a:xfrm>
        </p:spPr>
        <p:txBody>
          <a:bodyPr/>
          <a:lstStyle/>
          <a:p>
            <a:pPr eaLnBrk="1" hangingPunct="1"/>
            <a:r>
              <a:rPr lang="en-US" altLang="en-US"/>
              <a:t>1.a. Current ratio</a:t>
            </a:r>
          </a:p>
          <a:p>
            <a:pPr lvl="1" eaLnBrk="1" hangingPunct="1"/>
            <a:r>
              <a:rPr lang="en-US" altLang="en-US"/>
              <a:t>Monetary Assets/Current Liabilities</a:t>
            </a:r>
          </a:p>
          <a:p>
            <a:pPr lvl="2" eaLnBrk="1" hangingPunct="1"/>
            <a:r>
              <a:rPr lang="en-US" altLang="en-US"/>
              <a:t>This ratio tells you how many times you could pay off your current liabilities with your liquid cash on hand</a:t>
            </a:r>
          </a:p>
          <a:p>
            <a:pPr lvl="1" eaLnBrk="1" hangingPunct="1"/>
            <a:r>
              <a:rPr lang="en-US" altLang="en-US"/>
              <a:t>Interpretation</a:t>
            </a:r>
          </a:p>
          <a:p>
            <a:pPr lvl="2" eaLnBrk="1" hangingPunct="1"/>
            <a:r>
              <a:rPr lang="en-US" altLang="en-US"/>
              <a:t>Ratio greater than 2 recommended</a:t>
            </a:r>
          </a:p>
          <a:p>
            <a:pPr lvl="3" eaLnBrk="1" hangingPunct="1"/>
            <a:r>
              <a:rPr lang="en-US" altLang="en-US"/>
              <a:t>Track the trend and if it is going down --make changes</a:t>
            </a:r>
          </a:p>
          <a:p>
            <a:pPr lvl="4" eaLnBrk="1" hangingPunct="1"/>
            <a:r>
              <a:rPr lang="en-US" altLang="en-US"/>
              <a:t>Note that this ratio does not consider long-term assets or liabilities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checkerboard(across)">
                                      <p:cBhvr>
                                        <p:cTn id="7" dur="500"/>
                                        <p:tgtEl>
                                          <p:spTgt spid="573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checkerboard(across)">
                                      <p:cBhvr>
                                        <p:cTn id="12" dur="500"/>
                                        <p:tgtEl>
                                          <p:spTgt spid="5734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animEffect transition="in" filter="checkerboard(across)">
                                      <p:cBhvr>
                                        <p:cTn id="15" dur="500"/>
                                        <p:tgtEl>
                                          <p:spTgt spid="5734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7347">
                                            <p:txEl>
                                              <p:pRg st="3" end="3"/>
                                            </p:txEl>
                                          </p:spTgt>
                                        </p:tgtEl>
                                        <p:attrNameLst>
                                          <p:attrName>style.visibility</p:attrName>
                                        </p:attrNameLst>
                                      </p:cBhvr>
                                      <p:to>
                                        <p:strVal val="visible"/>
                                      </p:to>
                                    </p:set>
                                    <p:animEffect transition="in" filter="checkerboard(across)">
                                      <p:cBhvr>
                                        <p:cTn id="18" dur="500"/>
                                        <p:tgtEl>
                                          <p:spTgt spid="5734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7347">
                                            <p:txEl>
                                              <p:pRg st="4" end="4"/>
                                            </p:txEl>
                                          </p:spTgt>
                                        </p:tgtEl>
                                        <p:attrNameLst>
                                          <p:attrName>style.visibility</p:attrName>
                                        </p:attrNameLst>
                                      </p:cBhvr>
                                      <p:to>
                                        <p:strVal val="visible"/>
                                      </p:to>
                                    </p:set>
                                    <p:animEffect transition="in" filter="checkerboard(across)">
                                      <p:cBhvr>
                                        <p:cTn id="21" dur="500"/>
                                        <p:tgtEl>
                                          <p:spTgt spid="5734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7347">
                                            <p:txEl>
                                              <p:pRg st="5" end="5"/>
                                            </p:txEl>
                                          </p:spTgt>
                                        </p:tgtEl>
                                        <p:attrNameLst>
                                          <p:attrName>style.visibility</p:attrName>
                                        </p:attrNameLst>
                                      </p:cBhvr>
                                      <p:to>
                                        <p:strVal val="visible"/>
                                      </p:to>
                                    </p:set>
                                    <p:animEffect transition="in" filter="checkerboard(across)">
                                      <p:cBhvr>
                                        <p:cTn id="24" dur="500"/>
                                        <p:tgtEl>
                                          <p:spTgt spid="57347">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57347">
                                            <p:txEl>
                                              <p:pRg st="6" end="6"/>
                                            </p:txEl>
                                          </p:spTgt>
                                        </p:tgtEl>
                                        <p:attrNameLst>
                                          <p:attrName>style.visibility</p:attrName>
                                        </p:attrNameLst>
                                      </p:cBhvr>
                                      <p:to>
                                        <p:strVal val="visible"/>
                                      </p:to>
                                    </p:set>
                                    <p:animEffect transition="in" filter="checkerboard(across)">
                                      <p:cBhvr>
                                        <p:cTn id="27" dur="500"/>
                                        <p:tgtEl>
                                          <p:spTgt spid="573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uiExpand="1" build="allAtOnce"/>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a:t>Liquidity Ratios </a:t>
            </a:r>
            <a:r>
              <a:rPr lang="en-US" altLang="en-US" sz="2400"/>
              <a:t>(continued)</a:t>
            </a:r>
          </a:p>
        </p:txBody>
      </p:sp>
      <p:sp>
        <p:nvSpPr>
          <p:cNvPr id="58371" name="Rectangle 3"/>
          <p:cNvSpPr>
            <a:spLocks noGrp="1" noChangeArrowheads="1"/>
          </p:cNvSpPr>
          <p:nvPr>
            <p:ph idx="1"/>
          </p:nvPr>
        </p:nvSpPr>
        <p:spPr>
          <a:xfrm>
            <a:off x="914400" y="1600200"/>
            <a:ext cx="7353300" cy="5181600"/>
          </a:xfrm>
        </p:spPr>
        <p:txBody>
          <a:bodyPr/>
          <a:lstStyle/>
          <a:p>
            <a:pPr eaLnBrk="1" hangingPunct="1"/>
            <a:r>
              <a:rPr lang="en-US" altLang="en-US"/>
              <a:t>1.b. Month’s Living Expenses Covered ratio</a:t>
            </a:r>
          </a:p>
          <a:p>
            <a:pPr lvl="1" eaLnBrk="1" hangingPunct="1"/>
            <a:r>
              <a:rPr lang="en-US" altLang="en-US"/>
              <a:t>Monetary Assets/Monthly Living Expenses</a:t>
            </a:r>
          </a:p>
          <a:p>
            <a:pPr lvl="2" eaLnBrk="1" hangingPunct="1"/>
            <a:r>
              <a:rPr lang="en-US" altLang="en-US"/>
              <a:t>This ratio tells you how many months you could survive in the event of the loss of all current income</a:t>
            </a:r>
          </a:p>
          <a:p>
            <a:pPr lvl="3" eaLnBrk="1" hangingPunct="1"/>
            <a:r>
              <a:rPr lang="en-US" altLang="en-US"/>
              <a:t>Your living expenses do not include charitable contributions, taxes or savings</a:t>
            </a:r>
          </a:p>
          <a:p>
            <a:pPr lvl="1" eaLnBrk="1" hangingPunct="1"/>
            <a:r>
              <a:rPr lang="en-US" altLang="en-US"/>
              <a:t>Interpretation</a:t>
            </a:r>
          </a:p>
          <a:p>
            <a:pPr lvl="2" eaLnBrk="1" hangingPunct="1"/>
            <a:r>
              <a:rPr lang="en-US" altLang="en-US"/>
              <a:t>A ratio of 3-6 is recommended.  This ratio should at least be equal to how many months it would take to get a new job</a:t>
            </a:r>
          </a:p>
          <a:p>
            <a:pPr lvl="3" eaLnBrk="1" hangingPunct="1"/>
            <a:r>
              <a:rPr lang="en-US" altLang="en-US"/>
              <a:t>Track the trend and if it is going down --make changes</a:t>
            </a:r>
          </a:p>
          <a:p>
            <a:pPr lvl="2" eaLnBrk="1" hangingPunct="1">
              <a:lnSpc>
                <a:spcPct val="90000"/>
              </a:lnSpc>
            </a:pPr>
            <a:endParaRPr lang="en-US" altLang="en-US"/>
          </a:p>
          <a:p>
            <a:pPr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checkerboard(across)">
                                      <p:cBhvr>
                                        <p:cTn id="7" dur="5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checkerboard(across)">
                                      <p:cBhvr>
                                        <p:cTn id="12" dur="500"/>
                                        <p:tgtEl>
                                          <p:spTgt spid="5837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animEffect transition="in" filter="checkerboard(across)">
                                      <p:cBhvr>
                                        <p:cTn id="15" dur="500"/>
                                        <p:tgtEl>
                                          <p:spTgt spid="5837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8371">
                                            <p:txEl>
                                              <p:pRg st="3" end="3"/>
                                            </p:txEl>
                                          </p:spTgt>
                                        </p:tgtEl>
                                        <p:attrNameLst>
                                          <p:attrName>style.visibility</p:attrName>
                                        </p:attrNameLst>
                                      </p:cBhvr>
                                      <p:to>
                                        <p:strVal val="visible"/>
                                      </p:to>
                                    </p:set>
                                    <p:animEffect transition="in" filter="checkerboard(across)">
                                      <p:cBhvr>
                                        <p:cTn id="18" dur="500"/>
                                        <p:tgtEl>
                                          <p:spTgt spid="5837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8371">
                                            <p:txEl>
                                              <p:pRg st="4" end="4"/>
                                            </p:txEl>
                                          </p:spTgt>
                                        </p:tgtEl>
                                        <p:attrNameLst>
                                          <p:attrName>style.visibility</p:attrName>
                                        </p:attrNameLst>
                                      </p:cBhvr>
                                      <p:to>
                                        <p:strVal val="visible"/>
                                      </p:to>
                                    </p:set>
                                    <p:animEffect transition="in" filter="checkerboard(across)">
                                      <p:cBhvr>
                                        <p:cTn id="21" dur="500"/>
                                        <p:tgtEl>
                                          <p:spTgt spid="5837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8371">
                                            <p:txEl>
                                              <p:pRg st="5" end="5"/>
                                            </p:txEl>
                                          </p:spTgt>
                                        </p:tgtEl>
                                        <p:attrNameLst>
                                          <p:attrName>style.visibility</p:attrName>
                                        </p:attrNameLst>
                                      </p:cBhvr>
                                      <p:to>
                                        <p:strVal val="visible"/>
                                      </p:to>
                                    </p:set>
                                    <p:animEffect transition="in" filter="checkerboard(across)">
                                      <p:cBhvr>
                                        <p:cTn id="24" dur="500"/>
                                        <p:tgtEl>
                                          <p:spTgt spid="58371">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58371">
                                            <p:txEl>
                                              <p:pRg st="6" end="6"/>
                                            </p:txEl>
                                          </p:spTgt>
                                        </p:tgtEl>
                                        <p:attrNameLst>
                                          <p:attrName>style.visibility</p:attrName>
                                        </p:attrNameLst>
                                      </p:cBhvr>
                                      <p:to>
                                        <p:strVal val="visible"/>
                                      </p:to>
                                    </p:set>
                                    <p:animEffect transition="in" filter="checkerboard(across)">
                                      <p:cBhvr>
                                        <p:cTn id="27" dur="500"/>
                                        <p:tgtEl>
                                          <p:spTgt spid="583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uiExpand="1" build="allAtOnce"/>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a:t>A. Family Record Keeping</a:t>
            </a:r>
          </a:p>
        </p:txBody>
      </p:sp>
      <p:sp>
        <p:nvSpPr>
          <p:cNvPr id="53251" name="Content Placeholder 2"/>
          <p:cNvSpPr>
            <a:spLocks noGrp="1"/>
          </p:cNvSpPr>
          <p:nvPr>
            <p:ph idx="1"/>
          </p:nvPr>
        </p:nvSpPr>
        <p:spPr>
          <a:xfrm>
            <a:off x="928688" y="1608138"/>
            <a:ext cx="7286625" cy="4419600"/>
          </a:xfrm>
        </p:spPr>
        <p:txBody>
          <a:bodyPr/>
          <a:lstStyle/>
          <a:p>
            <a:pPr eaLnBrk="1" hangingPunct="1"/>
            <a:r>
              <a:rPr lang="en-US" altLang="en-US" dirty="0"/>
              <a:t>In planning budgeting and measuring your financial health, record keeping is critical</a:t>
            </a:r>
          </a:p>
          <a:p>
            <a:pPr lvl="1" eaLnBrk="1" hangingPunct="1"/>
            <a:r>
              <a:rPr lang="en-US" altLang="en-US" dirty="0"/>
              <a:t>Here are some insights that may help</a:t>
            </a:r>
          </a:p>
          <a:p>
            <a:pPr lvl="2" eaLnBrk="1" hangingPunct="1"/>
            <a:r>
              <a:rPr lang="en-US" altLang="en-US" dirty="0"/>
              <a:t>1. What records should be keep forever and update as needed?</a:t>
            </a:r>
          </a:p>
          <a:p>
            <a:pPr lvl="2" eaLnBrk="1" hangingPunct="1"/>
            <a:r>
              <a:rPr lang="en-US" altLang="en-US" dirty="0"/>
              <a:t>2. What records do you keep as long as in force or you are the owner?</a:t>
            </a:r>
          </a:p>
          <a:p>
            <a:pPr lvl="2" eaLnBrk="1" hangingPunct="1"/>
            <a:r>
              <a:rPr lang="en-US" altLang="en-US" dirty="0"/>
              <a:t>3. What financial records should you save for at least 7 years?</a:t>
            </a:r>
          </a:p>
          <a:p>
            <a:pPr lvl="2" eaLnBrk="1" hangingPunct="1"/>
            <a:r>
              <a:rPr lang="en-US" altLang="en-US" dirty="0"/>
              <a:t>4. Where should you store your records?</a:t>
            </a:r>
          </a:p>
          <a:p>
            <a:pPr lvl="2" eaLnBrk="1" hangingPunct="1"/>
            <a:endParaRPr lang="en-US" altLang="en-US" dirty="0"/>
          </a:p>
        </p:txBody>
      </p:sp>
      <p:pic>
        <p:nvPicPr>
          <p:cNvPr id="2" name="Picture 1"/>
          <p:cNvPicPr>
            <a:picLocks noChangeAspect="1"/>
          </p:cNvPicPr>
          <p:nvPr/>
        </p:nvPicPr>
        <p:blipFill>
          <a:blip r:embed="rId2"/>
          <a:stretch>
            <a:fillRect/>
          </a:stretch>
        </p:blipFill>
        <p:spPr>
          <a:xfrm>
            <a:off x="7522558" y="740298"/>
            <a:ext cx="1486190" cy="917561"/>
          </a:xfrm>
          <a:prstGeom prst="rect">
            <a:avLst/>
          </a:prstGeom>
        </p:spPr>
      </p:pic>
      <p:pic>
        <p:nvPicPr>
          <p:cNvPr id="3" name="Picture 2"/>
          <p:cNvPicPr>
            <a:picLocks noChangeAspect="1"/>
          </p:cNvPicPr>
          <p:nvPr/>
        </p:nvPicPr>
        <p:blipFill>
          <a:blip r:embed="rId3"/>
          <a:stretch>
            <a:fillRect/>
          </a:stretch>
        </p:blipFill>
        <p:spPr>
          <a:xfrm>
            <a:off x="156589" y="4953000"/>
            <a:ext cx="1239968" cy="1760538"/>
          </a:xfrm>
          <a:prstGeom prst="rect">
            <a:avLst/>
          </a:prstGeom>
        </p:spPr>
      </p:pic>
    </p:spTree>
    <p:extLst>
      <p:ext uri="{BB962C8B-B14F-4D97-AF65-F5344CB8AC3E}">
        <p14:creationId xmlns:p14="http://schemas.microsoft.com/office/powerpoint/2010/main" val="31525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3251">
                                            <p:txEl>
                                              <p:pRg st="3" end="3"/>
                                            </p:txEl>
                                          </p:spTgt>
                                        </p:tgtEl>
                                        <p:attrNameLst>
                                          <p:attrName>style.visibility</p:attrName>
                                        </p:attrNameLst>
                                      </p:cBhvr>
                                      <p:to>
                                        <p:strVal val="visible"/>
                                      </p:to>
                                    </p:set>
                                    <p:animEffect transition="in" filter="box(in)">
                                      <p:cBhvr>
                                        <p:cTn id="18" dur="500"/>
                                        <p:tgtEl>
                                          <p:spTgt spid="5325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3251">
                                            <p:txEl>
                                              <p:pRg st="4" end="4"/>
                                            </p:txEl>
                                          </p:spTgt>
                                        </p:tgtEl>
                                        <p:attrNameLst>
                                          <p:attrName>style.visibility</p:attrName>
                                        </p:attrNameLst>
                                      </p:cBhvr>
                                      <p:to>
                                        <p:strVal val="visible"/>
                                      </p:to>
                                    </p:set>
                                    <p:animEffect transition="in" filter="box(in)">
                                      <p:cBhvr>
                                        <p:cTn id="21" dur="500"/>
                                        <p:tgtEl>
                                          <p:spTgt spid="5325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3251">
                                            <p:txEl>
                                              <p:pRg st="5" end="5"/>
                                            </p:txEl>
                                          </p:spTgt>
                                        </p:tgtEl>
                                        <p:attrNameLst>
                                          <p:attrName>style.visibility</p:attrName>
                                        </p:attrNameLst>
                                      </p:cBhvr>
                                      <p:to>
                                        <p:strVal val="visible"/>
                                      </p:to>
                                    </p:set>
                                    <p:animEffect transition="in" filter="box(in)">
                                      <p:cBhvr>
                                        <p:cTn id="24" dur="500"/>
                                        <p:tgtEl>
                                          <p:spTgt spid="532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85800" y="685800"/>
            <a:ext cx="7772400" cy="944563"/>
          </a:xfrm>
          <a:noFill/>
        </p:spPr>
        <p:txBody>
          <a:bodyPr lIns="90488" tIns="44450" rIns="90488" bIns="44450" anchor="b"/>
          <a:lstStyle/>
          <a:p>
            <a:pPr eaLnBrk="1" hangingPunct="1"/>
            <a:r>
              <a:rPr lang="en-US" altLang="en-US" sz="3200"/>
              <a:t>Question 2: Can You Meet </a:t>
            </a:r>
            <a:br>
              <a:rPr lang="en-US" altLang="en-US" sz="3200"/>
            </a:br>
            <a:r>
              <a:rPr lang="en-US" altLang="en-US" sz="3200"/>
              <a:t>Your Debt Obligations?</a:t>
            </a:r>
          </a:p>
        </p:txBody>
      </p:sp>
      <p:sp>
        <p:nvSpPr>
          <p:cNvPr id="27651" name="Rectangle 3"/>
          <p:cNvSpPr>
            <a:spLocks noGrp="1" noChangeArrowheads="1"/>
          </p:cNvSpPr>
          <p:nvPr>
            <p:ph idx="1"/>
          </p:nvPr>
        </p:nvSpPr>
        <p:spPr>
          <a:xfrm>
            <a:off x="914400" y="1600200"/>
            <a:ext cx="7239000" cy="4114800"/>
          </a:xfrm>
        </p:spPr>
        <p:txBody>
          <a:bodyPr lIns="90488" tIns="44450" rIns="90488" bIns="44450"/>
          <a:lstStyle/>
          <a:p>
            <a:pPr eaLnBrk="1" hangingPunct="1"/>
            <a:r>
              <a:rPr lang="en-US" altLang="en-US" sz="2400" dirty="0"/>
              <a:t>These ratios help determine whether or not you can meet your current or long-term debt obligations:</a:t>
            </a:r>
          </a:p>
          <a:p>
            <a:pPr lvl="1" eaLnBrk="1" hangingPunct="1"/>
            <a:r>
              <a:rPr lang="en-US" altLang="en-US" dirty="0"/>
              <a:t>Key debt ratios:  </a:t>
            </a:r>
          </a:p>
          <a:p>
            <a:pPr lvl="2" eaLnBrk="1" hangingPunct="1"/>
            <a:r>
              <a:rPr lang="en-US" altLang="en-US" dirty="0"/>
              <a:t>a. Debt ratio</a:t>
            </a:r>
          </a:p>
          <a:p>
            <a:pPr lvl="2" eaLnBrk="1" hangingPunct="1"/>
            <a:r>
              <a:rPr lang="en-US" altLang="en-US" dirty="0"/>
              <a:t>b. Long-term debt coverage ratio</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6" fill="hold" grpId="0" nodeType="with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 calcmode="lin" valueType="num">
                                      <p:cBhvr additive="base">
                                        <p:cTn id="17" dur="5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2765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6" fill="hold" grpId="0" nodeType="withEffect">
                                  <p:stCondLst>
                                    <p:cond delay="0"/>
                                  </p:stCondLst>
                                  <p:childTnLst>
                                    <p:set>
                                      <p:cBhvr>
                                        <p:cTn id="20" dur="1" fill="hold">
                                          <p:stCondLst>
                                            <p:cond delay="0"/>
                                          </p:stCondLst>
                                        </p:cTn>
                                        <p:tgtEl>
                                          <p:spTgt spid="27651">
                                            <p:txEl>
                                              <p:pRg st="3" end="3"/>
                                            </p:txEl>
                                          </p:spTgt>
                                        </p:tgtEl>
                                        <p:attrNameLst>
                                          <p:attrName>style.visibility</p:attrName>
                                        </p:attrNameLst>
                                      </p:cBhvr>
                                      <p:to>
                                        <p:strVal val="visible"/>
                                      </p:to>
                                    </p:set>
                                    <p:anim calcmode="lin" valueType="num">
                                      <p:cBhvr additive="base">
                                        <p:cTn id="21" dur="500" fill="hold"/>
                                        <p:tgtEl>
                                          <p:spTgt spid="27651">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2765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bldLvl="2"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a:t>Debt Ratios </a:t>
            </a:r>
            <a:r>
              <a:rPr lang="en-US" altLang="en-US" sz="2400"/>
              <a:t>(continued)</a:t>
            </a:r>
          </a:p>
        </p:txBody>
      </p:sp>
      <p:sp>
        <p:nvSpPr>
          <p:cNvPr id="60419" name="Rectangle 3"/>
          <p:cNvSpPr>
            <a:spLocks noGrp="1" noChangeArrowheads="1"/>
          </p:cNvSpPr>
          <p:nvPr>
            <p:ph idx="1"/>
          </p:nvPr>
        </p:nvSpPr>
        <p:spPr>
          <a:xfrm>
            <a:off x="914400" y="1600200"/>
            <a:ext cx="7239000" cy="4876800"/>
          </a:xfrm>
        </p:spPr>
        <p:txBody>
          <a:bodyPr/>
          <a:lstStyle/>
          <a:p>
            <a:pPr eaLnBrk="1" hangingPunct="1"/>
            <a:r>
              <a:rPr lang="en-US" altLang="en-US"/>
              <a:t>2.a. Debt ratio</a:t>
            </a:r>
          </a:p>
          <a:p>
            <a:pPr lvl="1" eaLnBrk="1" hangingPunct="1"/>
            <a:r>
              <a:rPr lang="en-US" altLang="en-US"/>
              <a:t>Total liabilities/total assets</a:t>
            </a:r>
          </a:p>
          <a:p>
            <a:pPr lvl="2" eaLnBrk="1" hangingPunct="1"/>
            <a:r>
              <a:rPr lang="en-US" altLang="en-US"/>
              <a:t>This ratio tells you whether you could payoff all your liabilities if you liquidated all your assets.</a:t>
            </a:r>
          </a:p>
          <a:p>
            <a:pPr lvl="1" eaLnBrk="1" hangingPunct="1"/>
            <a:r>
              <a:rPr lang="en-US" altLang="en-US"/>
              <a:t>Interpretation</a:t>
            </a:r>
          </a:p>
          <a:p>
            <a:pPr lvl="2" eaLnBrk="1" hangingPunct="1"/>
            <a:r>
              <a:rPr lang="en-US" altLang="en-US"/>
              <a:t>This represents the percentage of your assets financed with borrowing</a:t>
            </a:r>
          </a:p>
          <a:p>
            <a:pPr lvl="3" eaLnBrk="1" hangingPunct="1"/>
            <a:r>
              <a:rPr lang="en-US" altLang="en-US"/>
              <a:t>Track the trend; this ratio should go down with age.  </a:t>
            </a:r>
          </a:p>
          <a:p>
            <a:pPr lvl="4" eaLnBrk="1" hangingPunct="1"/>
            <a:r>
              <a:rPr lang="en-US" altLang="en-US"/>
              <a:t>A zero debt ratio is a great goal!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checkerboard(across)">
                                      <p:cBhvr>
                                        <p:cTn id="7" dur="500"/>
                                        <p:tgtEl>
                                          <p:spTgt spid="60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checkerboard(across)">
                                      <p:cBhvr>
                                        <p:cTn id="12" dur="400"/>
                                        <p:tgtEl>
                                          <p:spTgt spid="60419">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60419">
                                            <p:txEl>
                                              <p:pRg st="2" end="2"/>
                                            </p:txEl>
                                          </p:spTgt>
                                        </p:tgtEl>
                                        <p:attrNameLst>
                                          <p:attrName>style.visibility</p:attrName>
                                        </p:attrNameLst>
                                      </p:cBhvr>
                                      <p:to>
                                        <p:strVal val="visible"/>
                                      </p:to>
                                    </p:set>
                                    <p:animEffect transition="in" filter="checkerboard(across)">
                                      <p:cBhvr>
                                        <p:cTn id="15" dur="500"/>
                                        <p:tgtEl>
                                          <p:spTgt spid="60419">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60419">
                                            <p:txEl>
                                              <p:pRg st="3" end="3"/>
                                            </p:txEl>
                                          </p:spTgt>
                                        </p:tgtEl>
                                        <p:attrNameLst>
                                          <p:attrName>style.visibility</p:attrName>
                                        </p:attrNameLst>
                                      </p:cBhvr>
                                      <p:to>
                                        <p:strVal val="visible"/>
                                      </p:to>
                                    </p:set>
                                    <p:animEffect transition="in" filter="checkerboard(across)">
                                      <p:cBhvr>
                                        <p:cTn id="18" dur="500"/>
                                        <p:tgtEl>
                                          <p:spTgt spid="60419">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60419">
                                            <p:txEl>
                                              <p:pRg st="4" end="4"/>
                                            </p:txEl>
                                          </p:spTgt>
                                        </p:tgtEl>
                                        <p:attrNameLst>
                                          <p:attrName>style.visibility</p:attrName>
                                        </p:attrNameLst>
                                      </p:cBhvr>
                                      <p:to>
                                        <p:strVal val="visible"/>
                                      </p:to>
                                    </p:set>
                                    <p:animEffect transition="in" filter="checkerboard(across)">
                                      <p:cBhvr>
                                        <p:cTn id="21" dur="500"/>
                                        <p:tgtEl>
                                          <p:spTgt spid="60419">
                                            <p:txEl>
                                              <p:pRg st="4" end="4"/>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60419">
                                            <p:txEl>
                                              <p:pRg st="5" end="5"/>
                                            </p:txEl>
                                          </p:spTgt>
                                        </p:tgtEl>
                                        <p:attrNameLst>
                                          <p:attrName>style.visibility</p:attrName>
                                        </p:attrNameLst>
                                      </p:cBhvr>
                                      <p:to>
                                        <p:strVal val="visible"/>
                                      </p:to>
                                    </p:set>
                                    <p:animEffect transition="in" filter="checkerboard(across)">
                                      <p:cBhvr>
                                        <p:cTn id="24" dur="500"/>
                                        <p:tgtEl>
                                          <p:spTgt spid="60419">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60419">
                                            <p:txEl>
                                              <p:pRg st="6" end="6"/>
                                            </p:txEl>
                                          </p:spTgt>
                                        </p:tgtEl>
                                        <p:attrNameLst>
                                          <p:attrName>style.visibility</p:attrName>
                                        </p:attrNameLst>
                                      </p:cBhvr>
                                      <p:to>
                                        <p:strVal val="visible"/>
                                      </p:to>
                                    </p:set>
                                    <p:animEffect transition="in" filter="checkerboard(across)">
                                      <p:cBhvr>
                                        <p:cTn id="27" dur="500"/>
                                        <p:tgtEl>
                                          <p:spTgt spid="604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altLang="en-US"/>
              <a:t>Debt Ratios </a:t>
            </a:r>
            <a:r>
              <a:rPr lang="en-US" altLang="en-US" sz="2400"/>
              <a:t>(continued)</a:t>
            </a:r>
          </a:p>
        </p:txBody>
      </p:sp>
      <p:sp>
        <p:nvSpPr>
          <p:cNvPr id="61443" name="Rectangle 3"/>
          <p:cNvSpPr>
            <a:spLocks noGrp="1" noChangeArrowheads="1"/>
          </p:cNvSpPr>
          <p:nvPr>
            <p:ph idx="1"/>
          </p:nvPr>
        </p:nvSpPr>
        <p:spPr>
          <a:xfrm>
            <a:off x="914400" y="1600200"/>
            <a:ext cx="7391400" cy="5257800"/>
          </a:xfrm>
        </p:spPr>
        <p:txBody>
          <a:bodyPr/>
          <a:lstStyle/>
          <a:p>
            <a:pPr eaLnBrk="1" hangingPunct="1"/>
            <a:r>
              <a:rPr lang="en-US" altLang="en-US" dirty="0"/>
              <a:t>2.b. Long-term Debt Coverage ratio</a:t>
            </a:r>
            <a:r>
              <a:rPr lang="en-US" altLang="en-US" sz="2400" dirty="0"/>
              <a:t> </a:t>
            </a:r>
          </a:p>
          <a:p>
            <a:pPr lvl="1" eaLnBrk="1" hangingPunct="1"/>
            <a:r>
              <a:rPr lang="en-US" altLang="en-US" dirty="0">
                <a:cs typeface="Times New Roman" panose="02020603050405020304" pitchFamily="18" charset="0"/>
              </a:rPr>
              <a:t>After-tax income/Long-term Debt Payments</a:t>
            </a:r>
          </a:p>
          <a:p>
            <a:pPr lvl="2" eaLnBrk="1" hangingPunct="1"/>
            <a:r>
              <a:rPr lang="en-US" altLang="en-US" dirty="0">
                <a:cs typeface="Times New Roman" panose="02020603050405020304" pitchFamily="18" charset="0"/>
              </a:rPr>
              <a:t>This ratio tells how long you could make monthly payments on your debt based </a:t>
            </a:r>
            <a:r>
              <a:rPr lang="en-US" altLang="en-US">
                <a:cs typeface="Times New Roman" panose="02020603050405020304" pitchFamily="18" charset="0"/>
              </a:rPr>
              <a:t>on your </a:t>
            </a:r>
            <a:r>
              <a:rPr lang="en-US" altLang="en-US" dirty="0">
                <a:cs typeface="Times New Roman" panose="02020603050405020304" pitchFamily="18" charset="0"/>
              </a:rPr>
              <a:t>income after taxes.  The inverse of this ratio is the Debt Service ratio</a:t>
            </a:r>
          </a:p>
          <a:p>
            <a:pPr lvl="1" eaLnBrk="1" hangingPunct="1"/>
            <a:r>
              <a:rPr lang="en-US" altLang="en-US" dirty="0">
                <a:cs typeface="Times New Roman" panose="02020603050405020304" pitchFamily="18" charset="0"/>
              </a:rPr>
              <a:t>Interpretation</a:t>
            </a:r>
          </a:p>
          <a:p>
            <a:pPr lvl="2" eaLnBrk="1" hangingPunct="1"/>
            <a:r>
              <a:rPr lang="en-US" altLang="en-US" dirty="0">
                <a:cs typeface="Times New Roman" panose="02020603050405020304" pitchFamily="18" charset="0"/>
              </a:rPr>
              <a:t>The higher this ratio the better, as it indicates the longer you could cover your debt payments</a:t>
            </a:r>
          </a:p>
          <a:p>
            <a:pPr lvl="3" eaLnBrk="1" hangingPunct="1"/>
            <a:r>
              <a:rPr lang="en-US" altLang="en-US" dirty="0"/>
              <a:t>Track the trend; this ratio should go up.  Ideally, you have no debt</a:t>
            </a:r>
            <a:endParaRPr lang="en-US" altLang="en-US" dirty="0">
              <a:cs typeface="Times New Roman" panose="02020603050405020304" pitchFamily="18" charset="0"/>
            </a:endParaRPr>
          </a:p>
          <a:p>
            <a:pPr eaLnBrk="1" hangingPunct="1">
              <a:lnSpc>
                <a:spcPct val="90000"/>
              </a:lnSpc>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Effect transition="in" filter="checkerboard(across)">
                                      <p:cBhvr>
                                        <p:cTn id="7" dur="500"/>
                                        <p:tgtEl>
                                          <p:spTgt spid="614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1443">
                                            <p:txEl>
                                              <p:pRg st="1" end="1"/>
                                            </p:txEl>
                                          </p:spTgt>
                                        </p:tgtEl>
                                        <p:attrNameLst>
                                          <p:attrName>style.visibility</p:attrName>
                                        </p:attrNameLst>
                                      </p:cBhvr>
                                      <p:to>
                                        <p:strVal val="visible"/>
                                      </p:to>
                                    </p:set>
                                    <p:animEffect transition="in" filter="checkerboard(across)">
                                      <p:cBhvr>
                                        <p:cTn id="12" dur="500"/>
                                        <p:tgtEl>
                                          <p:spTgt spid="614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1443">
                                            <p:txEl>
                                              <p:pRg st="2" end="2"/>
                                            </p:txEl>
                                          </p:spTgt>
                                        </p:tgtEl>
                                        <p:attrNameLst>
                                          <p:attrName>style.visibility</p:attrName>
                                        </p:attrNameLst>
                                      </p:cBhvr>
                                      <p:to>
                                        <p:strVal val="visible"/>
                                      </p:to>
                                    </p:set>
                                    <p:animEffect transition="in" filter="checkerboard(across)">
                                      <p:cBhvr>
                                        <p:cTn id="15" dur="500"/>
                                        <p:tgtEl>
                                          <p:spTgt spid="6144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1443">
                                            <p:txEl>
                                              <p:pRg st="3" end="3"/>
                                            </p:txEl>
                                          </p:spTgt>
                                        </p:tgtEl>
                                        <p:attrNameLst>
                                          <p:attrName>style.visibility</p:attrName>
                                        </p:attrNameLst>
                                      </p:cBhvr>
                                      <p:to>
                                        <p:strVal val="visible"/>
                                      </p:to>
                                    </p:set>
                                    <p:animEffect transition="in" filter="checkerboard(across)">
                                      <p:cBhvr>
                                        <p:cTn id="18" dur="500"/>
                                        <p:tgtEl>
                                          <p:spTgt spid="6144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1443">
                                            <p:txEl>
                                              <p:pRg st="4" end="4"/>
                                            </p:txEl>
                                          </p:spTgt>
                                        </p:tgtEl>
                                        <p:attrNameLst>
                                          <p:attrName>style.visibility</p:attrName>
                                        </p:attrNameLst>
                                      </p:cBhvr>
                                      <p:to>
                                        <p:strVal val="visible"/>
                                      </p:to>
                                    </p:set>
                                    <p:animEffect transition="in" filter="checkerboard(across)">
                                      <p:cBhvr>
                                        <p:cTn id="21" dur="500"/>
                                        <p:tgtEl>
                                          <p:spTgt spid="6144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1443">
                                            <p:txEl>
                                              <p:pRg st="5" end="5"/>
                                            </p:txEl>
                                          </p:spTgt>
                                        </p:tgtEl>
                                        <p:attrNameLst>
                                          <p:attrName>style.visibility</p:attrName>
                                        </p:attrNameLst>
                                      </p:cBhvr>
                                      <p:to>
                                        <p:strVal val="visible"/>
                                      </p:to>
                                    </p:set>
                                    <p:animEffect transition="in" filter="checkerboard(across)">
                                      <p:cBhvr>
                                        <p:cTn id="24" dur="500"/>
                                        <p:tgtEl>
                                          <p:spTgt spid="614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685800" y="698500"/>
            <a:ext cx="7772400" cy="944563"/>
          </a:xfrm>
          <a:noFill/>
        </p:spPr>
        <p:txBody>
          <a:bodyPr lIns="90488" tIns="44450" rIns="90488" bIns="44450" anchor="b"/>
          <a:lstStyle/>
          <a:p>
            <a:pPr eaLnBrk="1" hangingPunct="1"/>
            <a:r>
              <a:rPr lang="en-US" altLang="en-US" sz="3200"/>
              <a:t>Question 3: Are You Saving </a:t>
            </a:r>
            <a:br>
              <a:rPr lang="en-US" altLang="en-US" sz="3200"/>
            </a:br>
            <a:r>
              <a:rPr lang="en-US" altLang="en-US" sz="3200"/>
              <a:t>As Much As You Think?</a:t>
            </a:r>
          </a:p>
        </p:txBody>
      </p:sp>
      <p:sp>
        <p:nvSpPr>
          <p:cNvPr id="29699" name="Rectangle 3"/>
          <p:cNvSpPr>
            <a:spLocks noGrp="1" noChangeArrowheads="1"/>
          </p:cNvSpPr>
          <p:nvPr>
            <p:ph idx="1"/>
          </p:nvPr>
        </p:nvSpPr>
        <p:spPr>
          <a:xfrm>
            <a:off x="914400" y="1600200"/>
            <a:ext cx="7251700" cy="4648200"/>
          </a:xfrm>
        </p:spPr>
        <p:txBody>
          <a:bodyPr lIns="90488" tIns="44450" rIns="90488" bIns="44450"/>
          <a:lstStyle/>
          <a:p>
            <a:pPr eaLnBrk="1" hangingPunct="1"/>
            <a:r>
              <a:rPr lang="en-US" altLang="en-US"/>
              <a:t>These ratios determine what percent of your income you are putting to work for you each period through savings and investment</a:t>
            </a:r>
          </a:p>
          <a:p>
            <a:pPr lvl="1" eaLnBrk="1" hangingPunct="1"/>
            <a:r>
              <a:rPr lang="en-US" altLang="en-US"/>
              <a:t>Two key savings ratios:</a:t>
            </a:r>
          </a:p>
          <a:p>
            <a:pPr lvl="2" eaLnBrk="1" hangingPunct="1"/>
            <a:r>
              <a:rPr lang="en-US" altLang="en-US"/>
              <a:t>a. Savings Ratio</a:t>
            </a:r>
          </a:p>
          <a:p>
            <a:pPr lvl="2" eaLnBrk="1" hangingPunct="1"/>
            <a:r>
              <a:rPr lang="en-US" altLang="en-US"/>
              <a:t>b. Gross Savings Ratio</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checkerboard(across)">
                                      <p:cBhvr>
                                        <p:cTn id="7" dur="500"/>
                                        <p:tgtEl>
                                          <p:spTgt spid="29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checkerboard(across)">
                                      <p:cBhvr>
                                        <p:cTn id="12" dur="500"/>
                                        <p:tgtEl>
                                          <p:spTgt spid="2969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animEffect transition="in" filter="checkerboard(across)">
                                      <p:cBhvr>
                                        <p:cTn id="15" dur="500"/>
                                        <p:tgtEl>
                                          <p:spTgt spid="2969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9699">
                                            <p:txEl>
                                              <p:pRg st="3" end="3"/>
                                            </p:txEl>
                                          </p:spTgt>
                                        </p:tgtEl>
                                        <p:attrNameLst>
                                          <p:attrName>style.visibility</p:attrName>
                                        </p:attrNameLst>
                                      </p:cBhvr>
                                      <p:to>
                                        <p:strVal val="visible"/>
                                      </p:to>
                                    </p:set>
                                    <p:animEffect transition="in" filter="checkerboard(across)">
                                      <p:cBhvr>
                                        <p:cTn id="18" dur="500"/>
                                        <p:tgtEl>
                                          <p:spTgt spid="29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altLang="en-US"/>
              <a:t>Savings Ratios </a:t>
            </a:r>
            <a:r>
              <a:rPr lang="en-US" altLang="en-US" sz="2400"/>
              <a:t>(continued)</a:t>
            </a:r>
          </a:p>
        </p:txBody>
      </p:sp>
      <p:sp>
        <p:nvSpPr>
          <p:cNvPr id="98307" name="Rectangle 3"/>
          <p:cNvSpPr>
            <a:spLocks noGrp="1" noChangeArrowheads="1"/>
          </p:cNvSpPr>
          <p:nvPr>
            <p:ph idx="1"/>
          </p:nvPr>
        </p:nvSpPr>
        <p:spPr>
          <a:xfrm>
            <a:off x="914400" y="1600200"/>
            <a:ext cx="7315200" cy="4953000"/>
          </a:xfrm>
        </p:spPr>
        <p:txBody>
          <a:bodyPr/>
          <a:lstStyle/>
          <a:p>
            <a:pPr eaLnBrk="1" hangingPunct="1"/>
            <a:r>
              <a:rPr lang="en-US" altLang="en-US"/>
              <a:t>3.a. Savings Ratio</a:t>
            </a:r>
          </a:p>
          <a:p>
            <a:pPr lvl="1" eaLnBrk="1" hangingPunct="1"/>
            <a:r>
              <a:rPr lang="en-US" altLang="en-US"/>
              <a:t>Income for Savings / Income after taxes</a:t>
            </a:r>
          </a:p>
          <a:p>
            <a:pPr lvl="2" eaLnBrk="1" hangingPunct="1"/>
            <a:r>
              <a:rPr lang="en-US" altLang="en-US"/>
              <a:t>This ratio tells you what proportion of your after-tax income is being saved.</a:t>
            </a:r>
          </a:p>
          <a:p>
            <a:pPr lvl="1" eaLnBrk="1" hangingPunct="1"/>
            <a:r>
              <a:rPr lang="en-US" altLang="en-US"/>
              <a:t>Interpretation</a:t>
            </a:r>
          </a:p>
          <a:p>
            <a:pPr lvl="2" eaLnBrk="1" hangingPunct="1"/>
            <a:r>
              <a:rPr lang="en-US" altLang="en-US"/>
              <a:t>U.S. rate typically -1% to 8%</a:t>
            </a:r>
          </a:p>
          <a:p>
            <a:pPr lvl="3" eaLnBrk="1" hangingPunct="1"/>
            <a:r>
              <a:rPr lang="en-US" altLang="en-US"/>
              <a:t>Track the trend.  If it is decreasing, make changes</a:t>
            </a:r>
          </a:p>
          <a:p>
            <a:pPr lvl="4" eaLnBrk="1" hangingPunct="1"/>
            <a:r>
              <a:rPr lang="en-US" altLang="en-US"/>
              <a:t>We recommend a minimum savings ratio 10%+ but in reality 20%+ if possible, and more as you get older</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checkerboard(across)">
                                      <p:cBhvr>
                                        <p:cTn id="7" dur="500"/>
                                        <p:tgtEl>
                                          <p:spTgt spid="983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8307">
                                            <p:txEl>
                                              <p:pRg st="1" end="1"/>
                                            </p:txEl>
                                          </p:spTgt>
                                        </p:tgtEl>
                                        <p:attrNameLst>
                                          <p:attrName>style.visibility</p:attrName>
                                        </p:attrNameLst>
                                      </p:cBhvr>
                                      <p:to>
                                        <p:strVal val="visible"/>
                                      </p:to>
                                    </p:set>
                                    <p:animEffect transition="in" filter="checkerboard(across)">
                                      <p:cBhvr>
                                        <p:cTn id="12" dur="500"/>
                                        <p:tgtEl>
                                          <p:spTgt spid="9830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98307">
                                            <p:txEl>
                                              <p:pRg st="2" end="2"/>
                                            </p:txEl>
                                          </p:spTgt>
                                        </p:tgtEl>
                                        <p:attrNameLst>
                                          <p:attrName>style.visibility</p:attrName>
                                        </p:attrNameLst>
                                      </p:cBhvr>
                                      <p:to>
                                        <p:strVal val="visible"/>
                                      </p:to>
                                    </p:set>
                                    <p:animEffect transition="in" filter="checkerboard(across)">
                                      <p:cBhvr>
                                        <p:cTn id="15" dur="500"/>
                                        <p:tgtEl>
                                          <p:spTgt spid="9830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98307">
                                            <p:txEl>
                                              <p:pRg st="3" end="3"/>
                                            </p:txEl>
                                          </p:spTgt>
                                        </p:tgtEl>
                                        <p:attrNameLst>
                                          <p:attrName>style.visibility</p:attrName>
                                        </p:attrNameLst>
                                      </p:cBhvr>
                                      <p:to>
                                        <p:strVal val="visible"/>
                                      </p:to>
                                    </p:set>
                                    <p:animEffect transition="in" filter="checkerboard(across)">
                                      <p:cBhvr>
                                        <p:cTn id="18" dur="500"/>
                                        <p:tgtEl>
                                          <p:spTgt spid="9830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8307">
                                            <p:txEl>
                                              <p:pRg st="4" end="4"/>
                                            </p:txEl>
                                          </p:spTgt>
                                        </p:tgtEl>
                                        <p:attrNameLst>
                                          <p:attrName>style.visibility</p:attrName>
                                        </p:attrNameLst>
                                      </p:cBhvr>
                                      <p:to>
                                        <p:strVal val="visible"/>
                                      </p:to>
                                    </p:set>
                                    <p:animEffect transition="in" filter="checkerboard(across)">
                                      <p:cBhvr>
                                        <p:cTn id="21" dur="500"/>
                                        <p:tgtEl>
                                          <p:spTgt spid="9830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8307">
                                            <p:txEl>
                                              <p:pRg st="5" end="5"/>
                                            </p:txEl>
                                          </p:spTgt>
                                        </p:tgtEl>
                                        <p:attrNameLst>
                                          <p:attrName>style.visibility</p:attrName>
                                        </p:attrNameLst>
                                      </p:cBhvr>
                                      <p:to>
                                        <p:strVal val="visible"/>
                                      </p:to>
                                    </p:set>
                                    <p:animEffect transition="in" filter="checkerboard(across)">
                                      <p:cBhvr>
                                        <p:cTn id="24" dur="500"/>
                                        <p:tgtEl>
                                          <p:spTgt spid="98307">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98307">
                                            <p:txEl>
                                              <p:pRg st="6" end="6"/>
                                            </p:txEl>
                                          </p:spTgt>
                                        </p:tgtEl>
                                        <p:attrNameLst>
                                          <p:attrName>style.visibility</p:attrName>
                                        </p:attrNameLst>
                                      </p:cBhvr>
                                      <p:to>
                                        <p:strVal val="visible"/>
                                      </p:to>
                                    </p:set>
                                    <p:animEffect transition="in" filter="checkerboard(across)">
                                      <p:cBhvr>
                                        <p:cTn id="27" dur="500"/>
                                        <p:tgtEl>
                                          <p:spTgt spid="983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ltLang="en-US"/>
              <a:t>Savings Ratios </a:t>
            </a:r>
            <a:r>
              <a:rPr lang="en-US" altLang="en-US" sz="2400"/>
              <a:t>(continued)</a:t>
            </a:r>
          </a:p>
        </p:txBody>
      </p:sp>
      <p:sp>
        <p:nvSpPr>
          <p:cNvPr id="99331" name="Rectangle 3"/>
          <p:cNvSpPr>
            <a:spLocks noGrp="1" noChangeArrowheads="1"/>
          </p:cNvSpPr>
          <p:nvPr>
            <p:ph idx="1"/>
          </p:nvPr>
        </p:nvSpPr>
        <p:spPr>
          <a:xfrm>
            <a:off x="914400" y="1600200"/>
            <a:ext cx="7239000" cy="5257800"/>
          </a:xfrm>
        </p:spPr>
        <p:txBody>
          <a:bodyPr/>
          <a:lstStyle/>
          <a:p>
            <a:pPr eaLnBrk="1" hangingPunct="1"/>
            <a:r>
              <a:rPr lang="en-US" altLang="en-US"/>
              <a:t>3.b. Gross Savings Ratio</a:t>
            </a:r>
          </a:p>
          <a:p>
            <a:pPr lvl="1" eaLnBrk="1" hangingPunct="1"/>
            <a:r>
              <a:rPr lang="en-US" altLang="en-US"/>
              <a:t>Savings / Gross Income</a:t>
            </a:r>
          </a:p>
          <a:p>
            <a:pPr lvl="2" eaLnBrk="1" hangingPunct="1"/>
            <a:r>
              <a:rPr lang="en-US" altLang="en-US"/>
              <a:t>This ratio tells you what proportion of your total income is being saved.</a:t>
            </a:r>
          </a:p>
          <a:p>
            <a:pPr lvl="1" eaLnBrk="1" hangingPunct="1"/>
            <a:r>
              <a:rPr lang="en-US" altLang="en-US"/>
              <a:t>Interpretation</a:t>
            </a:r>
          </a:p>
          <a:p>
            <a:pPr lvl="2" eaLnBrk="1" hangingPunct="1"/>
            <a:r>
              <a:rPr lang="en-US" altLang="en-US"/>
              <a:t>U.S. rate typically -1% to 7%</a:t>
            </a:r>
          </a:p>
          <a:p>
            <a:pPr lvl="3" eaLnBrk="1" hangingPunct="1"/>
            <a:r>
              <a:rPr lang="en-US" altLang="en-US"/>
              <a:t>Track the trend.  If it is decreasing, make changes</a:t>
            </a:r>
          </a:p>
          <a:p>
            <a:pPr lvl="4" eaLnBrk="1" hangingPunct="1"/>
            <a:r>
              <a:rPr lang="en-US" altLang="en-US"/>
              <a:t>We recommend you save at minimum 10% but in reality 20%+ of your gross income if possible, and more as you get older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Effect transition="in" filter="checkerboard(across)">
                                      <p:cBhvr>
                                        <p:cTn id="7" dur="500"/>
                                        <p:tgtEl>
                                          <p:spTgt spid="993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99331">
                                            <p:txEl>
                                              <p:pRg st="1" end="1"/>
                                            </p:txEl>
                                          </p:spTgt>
                                        </p:tgtEl>
                                        <p:attrNameLst>
                                          <p:attrName>style.visibility</p:attrName>
                                        </p:attrNameLst>
                                      </p:cBhvr>
                                      <p:to>
                                        <p:strVal val="visible"/>
                                      </p:to>
                                    </p:set>
                                    <p:animEffect transition="in" filter="checkerboard(across)">
                                      <p:cBhvr>
                                        <p:cTn id="12" dur="500"/>
                                        <p:tgtEl>
                                          <p:spTgt spid="99331">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animEffect transition="in" filter="checkerboard(across)">
                                      <p:cBhvr>
                                        <p:cTn id="15" dur="500"/>
                                        <p:tgtEl>
                                          <p:spTgt spid="99331">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99331">
                                            <p:txEl>
                                              <p:pRg st="3" end="3"/>
                                            </p:txEl>
                                          </p:spTgt>
                                        </p:tgtEl>
                                        <p:attrNameLst>
                                          <p:attrName>style.visibility</p:attrName>
                                        </p:attrNameLst>
                                      </p:cBhvr>
                                      <p:to>
                                        <p:strVal val="visible"/>
                                      </p:to>
                                    </p:set>
                                    <p:animEffect transition="in" filter="checkerboard(across)">
                                      <p:cBhvr>
                                        <p:cTn id="18" dur="500"/>
                                        <p:tgtEl>
                                          <p:spTgt spid="99331">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99331">
                                            <p:txEl>
                                              <p:pRg st="4" end="4"/>
                                            </p:txEl>
                                          </p:spTgt>
                                        </p:tgtEl>
                                        <p:attrNameLst>
                                          <p:attrName>style.visibility</p:attrName>
                                        </p:attrNameLst>
                                      </p:cBhvr>
                                      <p:to>
                                        <p:strVal val="visible"/>
                                      </p:to>
                                    </p:set>
                                    <p:animEffect transition="in" filter="checkerboard(across)">
                                      <p:cBhvr>
                                        <p:cTn id="21" dur="500"/>
                                        <p:tgtEl>
                                          <p:spTgt spid="99331">
                                            <p:txEl>
                                              <p:pRg st="4" end="4"/>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99331">
                                            <p:txEl>
                                              <p:pRg st="5" end="5"/>
                                            </p:txEl>
                                          </p:spTgt>
                                        </p:tgtEl>
                                        <p:attrNameLst>
                                          <p:attrName>style.visibility</p:attrName>
                                        </p:attrNameLst>
                                      </p:cBhvr>
                                      <p:to>
                                        <p:strVal val="visible"/>
                                      </p:to>
                                    </p:set>
                                    <p:animEffect transition="in" filter="checkerboard(across)">
                                      <p:cBhvr>
                                        <p:cTn id="24" dur="300"/>
                                        <p:tgtEl>
                                          <p:spTgt spid="99331">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99331">
                                            <p:txEl>
                                              <p:pRg st="6" end="6"/>
                                            </p:txEl>
                                          </p:spTgt>
                                        </p:tgtEl>
                                        <p:attrNameLst>
                                          <p:attrName>style.visibility</p:attrName>
                                        </p:attrNameLst>
                                      </p:cBhvr>
                                      <p:to>
                                        <p:strVal val="visible"/>
                                      </p:to>
                                    </p:set>
                                    <p:animEffect transition="in" filter="checkerboard(across)">
                                      <p:cBhvr>
                                        <p:cTn id="27" dur="500"/>
                                        <p:tgtEl>
                                          <p:spTgt spid="993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68338" y="685800"/>
            <a:ext cx="7772400" cy="858838"/>
          </a:xfrm>
          <a:noFill/>
        </p:spPr>
        <p:txBody>
          <a:bodyPr lIns="90488" tIns="44450" rIns="90488" bIns="44450"/>
          <a:lstStyle/>
          <a:p>
            <a:pPr eaLnBrk="1" hangingPunct="1"/>
            <a:r>
              <a:rPr lang="en-US" altLang="en-US"/>
              <a:t>Review</a:t>
            </a:r>
          </a:p>
        </p:txBody>
      </p:sp>
      <p:sp>
        <p:nvSpPr>
          <p:cNvPr id="143363" name="Rectangle 3"/>
          <p:cNvSpPr>
            <a:spLocks noGrp="1" noChangeArrowheads="1"/>
          </p:cNvSpPr>
          <p:nvPr>
            <p:ph idx="1"/>
          </p:nvPr>
        </p:nvSpPr>
        <p:spPr>
          <a:xfrm>
            <a:off x="914400" y="1600200"/>
            <a:ext cx="7239000" cy="4114800"/>
          </a:xfrm>
        </p:spPr>
        <p:txBody>
          <a:bodyPr lIns="90488" tIns="44450" rIns="90488" bIns="44450"/>
          <a:lstStyle/>
          <a:p>
            <a:pPr eaLnBrk="1" hangingPunct="1"/>
            <a:r>
              <a:rPr lang="en-US" altLang="en-US" sz="2400" dirty="0"/>
              <a:t>A.  Do you understand family record keeping?</a:t>
            </a:r>
          </a:p>
          <a:p>
            <a:pPr eaLnBrk="1" hangingPunct="1"/>
            <a:r>
              <a:rPr lang="en-US" altLang="en-US" sz="2400" dirty="0"/>
              <a:t>B.  Do you understand the principles of successful budgeting and the methods and process of successful budgeting?</a:t>
            </a:r>
          </a:p>
          <a:p>
            <a:pPr eaLnBrk="1" hangingPunct="1"/>
            <a:r>
              <a:rPr lang="en-US" altLang="en-US" sz="2400" dirty="0"/>
              <a:t>C.  Can and will you calculate your net worth (wealth) using a balance sheet?</a:t>
            </a:r>
          </a:p>
          <a:p>
            <a:pPr eaLnBrk="1" hangingPunct="1"/>
            <a:r>
              <a:rPr lang="en-US" altLang="en-US" sz="2400" dirty="0"/>
              <a:t>D.  Can and will you develop a personal income statement and use it to analyze your spending?</a:t>
            </a:r>
          </a:p>
          <a:p>
            <a:pPr eaLnBrk="1" hangingPunct="1"/>
            <a:r>
              <a:rPr lang="en-US" altLang="en-US" sz="2400" dirty="0"/>
              <a:t>E.  Can and will you develop and implement a budget?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anim calcmode="lin" valueType="num">
                                      <p:cBhvr additive="base">
                                        <p:cTn id="11" dur="500" fill="hold"/>
                                        <p:tgtEl>
                                          <p:spTgt spid="143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63">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43363">
                                            <p:txEl>
                                              <p:pRg st="2" end="2"/>
                                            </p:txEl>
                                          </p:spTgt>
                                        </p:tgtEl>
                                        <p:attrNameLst>
                                          <p:attrName>style.visibility</p:attrName>
                                        </p:attrNameLst>
                                      </p:cBhvr>
                                      <p:to>
                                        <p:strVal val="visible"/>
                                      </p:to>
                                    </p:set>
                                    <p:anim calcmode="lin" valueType="num">
                                      <p:cBhvr additive="base">
                                        <p:cTn id="15" dur="500" fill="hold"/>
                                        <p:tgtEl>
                                          <p:spTgt spid="14336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3363">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43363">
                                            <p:txEl>
                                              <p:pRg st="3" end="3"/>
                                            </p:txEl>
                                          </p:spTgt>
                                        </p:tgtEl>
                                        <p:attrNameLst>
                                          <p:attrName>style.visibility</p:attrName>
                                        </p:attrNameLst>
                                      </p:cBhvr>
                                      <p:to>
                                        <p:strVal val="visible"/>
                                      </p:to>
                                    </p:set>
                                    <p:anim calcmode="lin" valueType="num">
                                      <p:cBhvr additive="base">
                                        <p:cTn id="19" dur="500" fill="hold"/>
                                        <p:tgtEl>
                                          <p:spTgt spid="1433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63">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143363">
                                            <p:txEl>
                                              <p:pRg st="4" end="4"/>
                                            </p:txEl>
                                          </p:spTgt>
                                        </p:tgtEl>
                                        <p:attrNameLst>
                                          <p:attrName>style.visibility</p:attrName>
                                        </p:attrNameLst>
                                      </p:cBhvr>
                                      <p:to>
                                        <p:strVal val="visible"/>
                                      </p:to>
                                    </p:set>
                                    <p:anim calcmode="lin" valueType="num">
                                      <p:cBhvr additive="base">
                                        <p:cTn id="23" dur="500" fill="hold"/>
                                        <p:tgtEl>
                                          <p:spTgt spid="14336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4336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altLang="en-US"/>
              <a:t>Case Study #1: Prepare a Balance Sheet</a:t>
            </a:r>
          </a:p>
        </p:txBody>
      </p:sp>
      <p:sp>
        <p:nvSpPr>
          <p:cNvPr id="128003"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Steve and Mary Jo, both 35, have a yearly income of $50,000, own a house worth $150,000, monetary assets of $5,000, two cars worth $20,000 total, and furniture worth $10,000.  The house has a $100,000 mortgage, they have college loans of 10,000 outstanding, and the cars have outstanding loans of $10,000 each.  Bills totaling $1,150 for this month have not been paid ($1,000 is to pay off their credit card that they use for  paying their bills). They are requesting your help. </a:t>
            </a:r>
          </a:p>
          <a:p>
            <a:pPr eaLnBrk="1" hangingPunct="1">
              <a:buFont typeface="Wingdings" panose="05000000000000000000" pitchFamily="2" charset="2"/>
              <a:buNone/>
            </a:pPr>
            <a:r>
              <a:rPr lang="en-US" altLang="en-US" sz="2400"/>
              <a:t>Calculations</a:t>
            </a:r>
          </a:p>
          <a:p>
            <a:pPr eaLnBrk="1" hangingPunct="1"/>
            <a:r>
              <a:rPr lang="en-US" altLang="en-US" sz="2400"/>
              <a:t>Using the data above, create a balance sheet for Steve and Mary Jo.  How are they doing?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checkerboard(across)">
                                      <p:cBhvr>
                                        <p:cTn id="7" dur="500"/>
                                        <p:tgtEl>
                                          <p:spTgt spid="12800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8003">
                                            <p:txEl>
                                              <p:pRg st="1" end="1"/>
                                            </p:txEl>
                                          </p:spTgt>
                                        </p:tgtEl>
                                        <p:attrNameLst>
                                          <p:attrName>style.visibility</p:attrName>
                                        </p:attrNameLst>
                                      </p:cBhvr>
                                      <p:to>
                                        <p:strVal val="visible"/>
                                      </p:to>
                                    </p:set>
                                    <p:animEffect transition="in" filter="checkerboard(across)">
                                      <p:cBhvr>
                                        <p:cTn id="10" dur="500"/>
                                        <p:tgtEl>
                                          <p:spTgt spid="12800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28003">
                                            <p:txEl>
                                              <p:pRg st="2" end="2"/>
                                            </p:txEl>
                                          </p:spTgt>
                                        </p:tgtEl>
                                        <p:attrNameLst>
                                          <p:attrName>style.visibility</p:attrName>
                                        </p:attrNameLst>
                                      </p:cBhvr>
                                      <p:to>
                                        <p:strVal val="visible"/>
                                      </p:to>
                                    </p:set>
                                    <p:animEffect transition="in" filter="checkerboard(across)">
                                      <p:cBhvr>
                                        <p:cTn id="13" dur="500"/>
                                        <p:tgtEl>
                                          <p:spTgt spid="12800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28003">
                                            <p:txEl>
                                              <p:pRg st="3" end="3"/>
                                            </p:txEl>
                                          </p:spTgt>
                                        </p:tgtEl>
                                        <p:attrNameLst>
                                          <p:attrName>style.visibility</p:attrName>
                                        </p:attrNameLst>
                                      </p:cBhvr>
                                      <p:to>
                                        <p:strVal val="visible"/>
                                      </p:to>
                                    </p:set>
                                    <p:animEffect transition="in" filter="checkerboard(across)">
                                      <p:cBhvr>
                                        <p:cTn id="16" dur="500"/>
                                        <p:tgtEl>
                                          <p:spTgt spid="1280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52400" y="609600"/>
            <a:ext cx="8839200" cy="1143000"/>
          </a:xfrm>
        </p:spPr>
        <p:txBody>
          <a:bodyPr/>
          <a:lstStyle/>
          <a:p>
            <a:pPr algn="l" eaLnBrk="1" hangingPunct="1"/>
            <a:r>
              <a:rPr lang="en-US" altLang="en-US" sz="1600"/>
              <a:t>Steve and Mary Joe have yearly income of $50,000; monetary assets of $5,000; a house worth $150,000; two cars worth $20,000; and furniture worth $10,000.  The house has a $100,000 mortgage; the cars have $10,000 each outstanding loans; college loans of 10,000; and utility bills totaling $1,150 for this month, have not been paid.  </a:t>
            </a:r>
          </a:p>
        </p:txBody>
      </p:sp>
      <p:sp>
        <p:nvSpPr>
          <p:cNvPr id="180227" name="Rectangle 3"/>
          <p:cNvSpPr>
            <a:spLocks noGrp="1" noChangeArrowheads="1"/>
          </p:cNvSpPr>
          <p:nvPr>
            <p:ph idx="1"/>
          </p:nvPr>
        </p:nvSpPr>
        <p:spPr>
          <a:xfrm>
            <a:off x="1752600" y="1600200"/>
            <a:ext cx="6172200" cy="5257800"/>
          </a:xfrm>
        </p:spPr>
        <p:txBody>
          <a:bodyPr/>
          <a:lstStyle/>
          <a:p>
            <a:pPr eaLnBrk="1" hangingPunct="1">
              <a:lnSpc>
                <a:spcPct val="90000"/>
              </a:lnSpc>
            </a:pPr>
            <a:r>
              <a:rPr lang="en-US" altLang="en-US" sz="2400" dirty="0"/>
              <a:t>Assets</a:t>
            </a:r>
          </a:p>
          <a:p>
            <a:pPr lvl="1" eaLnBrk="1" hangingPunct="1">
              <a:lnSpc>
                <a:spcPct val="90000"/>
              </a:lnSpc>
            </a:pPr>
            <a:r>
              <a:rPr lang="en-US" altLang="en-US" dirty="0"/>
              <a:t>Monetary assets	                 5,000</a:t>
            </a:r>
          </a:p>
          <a:p>
            <a:pPr lvl="1" eaLnBrk="1" hangingPunct="1">
              <a:lnSpc>
                <a:spcPct val="90000"/>
              </a:lnSpc>
            </a:pPr>
            <a:r>
              <a:rPr lang="en-US" altLang="en-US" dirty="0"/>
              <a:t>Primary residence        $150,000</a:t>
            </a:r>
          </a:p>
          <a:p>
            <a:pPr lvl="1" eaLnBrk="1" hangingPunct="1">
              <a:lnSpc>
                <a:spcPct val="90000"/>
              </a:lnSpc>
            </a:pPr>
            <a:r>
              <a:rPr lang="en-US" altLang="en-US" dirty="0"/>
              <a:t>Automobiles                     20,000</a:t>
            </a:r>
          </a:p>
          <a:p>
            <a:pPr lvl="1" eaLnBrk="1" hangingPunct="1">
              <a:lnSpc>
                <a:spcPct val="90000"/>
              </a:lnSpc>
            </a:pPr>
            <a:r>
              <a:rPr lang="en-US" altLang="en-US" dirty="0"/>
              <a:t>Furniture                           </a:t>
            </a:r>
            <a:r>
              <a:rPr lang="en-US" altLang="en-US" u="sng" dirty="0"/>
              <a:t>10,000</a:t>
            </a:r>
          </a:p>
          <a:p>
            <a:pPr lvl="1" eaLnBrk="1" hangingPunct="1">
              <a:lnSpc>
                <a:spcPct val="90000"/>
              </a:lnSpc>
            </a:pPr>
            <a:r>
              <a:rPr lang="en-US" altLang="en-US" dirty="0"/>
              <a:t>Total Assets                     185,000</a:t>
            </a:r>
          </a:p>
          <a:p>
            <a:pPr eaLnBrk="1" hangingPunct="1">
              <a:lnSpc>
                <a:spcPct val="90000"/>
              </a:lnSpc>
            </a:pPr>
            <a:r>
              <a:rPr lang="en-US" altLang="en-US" sz="2400" dirty="0"/>
              <a:t>Liabilities</a:t>
            </a:r>
          </a:p>
          <a:p>
            <a:pPr lvl="1" eaLnBrk="1" hangingPunct="1">
              <a:lnSpc>
                <a:spcPct val="90000"/>
              </a:lnSpc>
            </a:pPr>
            <a:r>
              <a:rPr lang="en-US" altLang="en-US" dirty="0"/>
              <a:t>Current bills                        $1,150</a:t>
            </a:r>
          </a:p>
          <a:p>
            <a:pPr lvl="1" eaLnBrk="1" hangingPunct="1">
              <a:lnSpc>
                <a:spcPct val="90000"/>
              </a:lnSpc>
            </a:pPr>
            <a:r>
              <a:rPr lang="en-US" altLang="en-US" dirty="0"/>
              <a:t>First Mortgage                  100,000</a:t>
            </a:r>
          </a:p>
          <a:p>
            <a:pPr lvl="1" eaLnBrk="1" hangingPunct="1">
              <a:lnSpc>
                <a:spcPct val="90000"/>
              </a:lnSpc>
            </a:pPr>
            <a:r>
              <a:rPr lang="en-US" altLang="en-US" dirty="0"/>
              <a:t>College loan                        10,000</a:t>
            </a:r>
          </a:p>
          <a:p>
            <a:pPr lvl="1" eaLnBrk="1" hangingPunct="1">
              <a:lnSpc>
                <a:spcPct val="90000"/>
              </a:lnSpc>
            </a:pPr>
            <a:r>
              <a:rPr lang="en-US" altLang="en-US" dirty="0"/>
              <a:t>Automobiles (2 x $10,000) </a:t>
            </a:r>
            <a:r>
              <a:rPr lang="en-US" altLang="en-US" u="sng" dirty="0"/>
              <a:t>20,000</a:t>
            </a:r>
          </a:p>
          <a:p>
            <a:pPr lvl="1" eaLnBrk="1" hangingPunct="1">
              <a:lnSpc>
                <a:spcPct val="90000"/>
              </a:lnSpc>
            </a:pPr>
            <a:r>
              <a:rPr lang="en-US" altLang="en-US" dirty="0"/>
              <a:t>Total Liabilities                 131,150</a:t>
            </a:r>
          </a:p>
          <a:p>
            <a:pPr eaLnBrk="1" hangingPunct="1">
              <a:lnSpc>
                <a:spcPct val="90000"/>
              </a:lnSpc>
            </a:pPr>
            <a:r>
              <a:rPr lang="en-US" altLang="en-US" sz="2400" dirty="0"/>
              <a:t>Net Worth (A – L)                  $53,850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Effect transition="in" filter="checkerboard(across)">
                                      <p:cBhvr>
                                        <p:cTn id="7" dur="500"/>
                                        <p:tgtEl>
                                          <p:spTgt spid="180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80227">
                                            <p:txEl>
                                              <p:pRg st="2" end="2"/>
                                            </p:txEl>
                                          </p:spTgt>
                                        </p:tgtEl>
                                        <p:attrNameLst>
                                          <p:attrName>style.visibility</p:attrName>
                                        </p:attrNameLst>
                                      </p:cBhvr>
                                      <p:to>
                                        <p:strVal val="visible"/>
                                      </p:to>
                                    </p:set>
                                    <p:animEffect transition="in" filter="checkerboard(across)">
                                      <p:cBhvr>
                                        <p:cTn id="12" dur="500"/>
                                        <p:tgtEl>
                                          <p:spTgt spid="180227">
                                            <p:txEl>
                                              <p:pRg st="2" end="2"/>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180227">
                                            <p:txEl>
                                              <p:pRg st="1" end="1"/>
                                            </p:txEl>
                                          </p:spTgt>
                                        </p:tgtEl>
                                        <p:attrNameLst>
                                          <p:attrName>style.visibility</p:attrName>
                                        </p:attrNameLst>
                                      </p:cBhvr>
                                      <p:to>
                                        <p:strVal val="visible"/>
                                      </p:to>
                                    </p:set>
                                    <p:animEffect transition="in" filter="checkerboard(across)">
                                      <p:cBhvr>
                                        <p:cTn id="15" dur="500"/>
                                        <p:tgtEl>
                                          <p:spTgt spid="180227">
                                            <p:txEl>
                                              <p:pRg st="1" end="1"/>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180227">
                                            <p:txEl>
                                              <p:pRg st="3" end="3"/>
                                            </p:txEl>
                                          </p:spTgt>
                                        </p:tgtEl>
                                        <p:attrNameLst>
                                          <p:attrName>style.visibility</p:attrName>
                                        </p:attrNameLst>
                                      </p:cBhvr>
                                      <p:to>
                                        <p:strVal val="visible"/>
                                      </p:to>
                                    </p:set>
                                    <p:animEffect transition="in" filter="checkerboard(across)">
                                      <p:cBhvr>
                                        <p:cTn id="18" dur="500"/>
                                        <p:tgtEl>
                                          <p:spTgt spid="180227">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180227">
                                            <p:txEl>
                                              <p:pRg st="4" end="4"/>
                                            </p:txEl>
                                          </p:spTgt>
                                        </p:tgtEl>
                                        <p:attrNameLst>
                                          <p:attrName>style.visibility</p:attrName>
                                        </p:attrNameLst>
                                      </p:cBhvr>
                                      <p:to>
                                        <p:strVal val="visible"/>
                                      </p:to>
                                    </p:set>
                                    <p:animEffect transition="in" filter="checkerboard(across)">
                                      <p:cBhvr>
                                        <p:cTn id="21" dur="500"/>
                                        <p:tgtEl>
                                          <p:spTgt spid="18022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180227">
                                            <p:txEl>
                                              <p:pRg st="5" end="5"/>
                                            </p:txEl>
                                          </p:spTgt>
                                        </p:tgtEl>
                                        <p:attrNameLst>
                                          <p:attrName>style.visibility</p:attrName>
                                        </p:attrNameLst>
                                      </p:cBhvr>
                                      <p:to>
                                        <p:strVal val="visible"/>
                                      </p:to>
                                    </p:set>
                                    <p:animEffect transition="in" filter="checkerboard(across)">
                                      <p:cBhvr>
                                        <p:cTn id="26" dur="500"/>
                                        <p:tgtEl>
                                          <p:spTgt spid="180227">
                                            <p:txEl>
                                              <p:pRg st="5" end="5"/>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180227">
                                            <p:txEl>
                                              <p:pRg st="6" end="6"/>
                                            </p:txEl>
                                          </p:spTgt>
                                        </p:tgtEl>
                                        <p:attrNameLst>
                                          <p:attrName>style.visibility</p:attrName>
                                        </p:attrNameLst>
                                      </p:cBhvr>
                                      <p:to>
                                        <p:strVal val="visible"/>
                                      </p:to>
                                    </p:set>
                                    <p:animEffect transition="in" filter="checkerboard(across)">
                                      <p:cBhvr>
                                        <p:cTn id="29" dur="500"/>
                                        <p:tgtEl>
                                          <p:spTgt spid="180227">
                                            <p:txEl>
                                              <p:pRg st="6" end="6"/>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 presetClass="entr" presetSubtype="10" fill="hold" nodeType="clickEffect">
                                  <p:stCondLst>
                                    <p:cond delay="0"/>
                                  </p:stCondLst>
                                  <p:childTnLst>
                                    <p:set>
                                      <p:cBhvr>
                                        <p:cTn id="33" dur="1" fill="hold">
                                          <p:stCondLst>
                                            <p:cond delay="0"/>
                                          </p:stCondLst>
                                        </p:cTn>
                                        <p:tgtEl>
                                          <p:spTgt spid="180227">
                                            <p:txEl>
                                              <p:pRg st="7" end="7"/>
                                            </p:txEl>
                                          </p:spTgt>
                                        </p:tgtEl>
                                        <p:attrNameLst>
                                          <p:attrName>style.visibility</p:attrName>
                                        </p:attrNameLst>
                                      </p:cBhvr>
                                      <p:to>
                                        <p:strVal val="visible"/>
                                      </p:to>
                                    </p:set>
                                    <p:animEffect transition="in" filter="checkerboard(across)">
                                      <p:cBhvr>
                                        <p:cTn id="34" dur="500"/>
                                        <p:tgtEl>
                                          <p:spTgt spid="180227">
                                            <p:txEl>
                                              <p:pRg st="7" end="7"/>
                                            </p:txEl>
                                          </p:spTgt>
                                        </p:tgtEl>
                                      </p:cBhvr>
                                    </p:animEffect>
                                  </p:childTnLst>
                                </p:cTn>
                              </p:par>
                              <p:par>
                                <p:cTn id="35" presetID="5" presetClass="entr" presetSubtype="10" fill="hold" nodeType="withEffect">
                                  <p:stCondLst>
                                    <p:cond delay="0"/>
                                  </p:stCondLst>
                                  <p:childTnLst>
                                    <p:set>
                                      <p:cBhvr>
                                        <p:cTn id="36" dur="1" fill="hold">
                                          <p:stCondLst>
                                            <p:cond delay="0"/>
                                          </p:stCondLst>
                                        </p:cTn>
                                        <p:tgtEl>
                                          <p:spTgt spid="180227">
                                            <p:txEl>
                                              <p:pRg st="8" end="8"/>
                                            </p:txEl>
                                          </p:spTgt>
                                        </p:tgtEl>
                                        <p:attrNameLst>
                                          <p:attrName>style.visibility</p:attrName>
                                        </p:attrNameLst>
                                      </p:cBhvr>
                                      <p:to>
                                        <p:strVal val="visible"/>
                                      </p:to>
                                    </p:set>
                                    <p:animEffect transition="in" filter="checkerboard(across)">
                                      <p:cBhvr>
                                        <p:cTn id="37" dur="500"/>
                                        <p:tgtEl>
                                          <p:spTgt spid="180227">
                                            <p:txEl>
                                              <p:pRg st="8" end="8"/>
                                            </p:txEl>
                                          </p:spTgt>
                                        </p:tgtEl>
                                      </p:cBhvr>
                                    </p:animEffect>
                                  </p:childTnLst>
                                </p:cTn>
                              </p:par>
                              <p:par>
                                <p:cTn id="38" presetID="5" presetClass="entr" presetSubtype="10" fill="hold" nodeType="withEffect">
                                  <p:stCondLst>
                                    <p:cond delay="0"/>
                                  </p:stCondLst>
                                  <p:childTnLst>
                                    <p:set>
                                      <p:cBhvr>
                                        <p:cTn id="39" dur="1" fill="hold">
                                          <p:stCondLst>
                                            <p:cond delay="0"/>
                                          </p:stCondLst>
                                        </p:cTn>
                                        <p:tgtEl>
                                          <p:spTgt spid="180227">
                                            <p:txEl>
                                              <p:pRg st="9" end="9"/>
                                            </p:txEl>
                                          </p:spTgt>
                                        </p:tgtEl>
                                        <p:attrNameLst>
                                          <p:attrName>style.visibility</p:attrName>
                                        </p:attrNameLst>
                                      </p:cBhvr>
                                      <p:to>
                                        <p:strVal val="visible"/>
                                      </p:to>
                                    </p:set>
                                    <p:animEffect transition="in" filter="checkerboard(across)">
                                      <p:cBhvr>
                                        <p:cTn id="40" dur="500"/>
                                        <p:tgtEl>
                                          <p:spTgt spid="180227">
                                            <p:txEl>
                                              <p:pRg st="9" end="9"/>
                                            </p:txEl>
                                          </p:spTgt>
                                        </p:tgtEl>
                                      </p:cBhvr>
                                    </p:animEffect>
                                  </p:childTnLst>
                                </p:cTn>
                              </p:par>
                              <p:par>
                                <p:cTn id="41" presetID="5" presetClass="entr" presetSubtype="10" fill="hold" nodeType="withEffect">
                                  <p:stCondLst>
                                    <p:cond delay="0"/>
                                  </p:stCondLst>
                                  <p:childTnLst>
                                    <p:set>
                                      <p:cBhvr>
                                        <p:cTn id="42" dur="1" fill="hold">
                                          <p:stCondLst>
                                            <p:cond delay="0"/>
                                          </p:stCondLst>
                                        </p:cTn>
                                        <p:tgtEl>
                                          <p:spTgt spid="180227">
                                            <p:txEl>
                                              <p:pRg st="10" end="10"/>
                                            </p:txEl>
                                          </p:spTgt>
                                        </p:tgtEl>
                                        <p:attrNameLst>
                                          <p:attrName>style.visibility</p:attrName>
                                        </p:attrNameLst>
                                      </p:cBhvr>
                                      <p:to>
                                        <p:strVal val="visible"/>
                                      </p:to>
                                    </p:set>
                                    <p:animEffect transition="in" filter="checkerboard(across)">
                                      <p:cBhvr>
                                        <p:cTn id="43" dur="500"/>
                                        <p:tgtEl>
                                          <p:spTgt spid="180227">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nodeType="clickEffect">
                                  <p:stCondLst>
                                    <p:cond delay="0"/>
                                  </p:stCondLst>
                                  <p:childTnLst>
                                    <p:set>
                                      <p:cBhvr>
                                        <p:cTn id="47" dur="1" fill="hold">
                                          <p:stCondLst>
                                            <p:cond delay="0"/>
                                          </p:stCondLst>
                                        </p:cTn>
                                        <p:tgtEl>
                                          <p:spTgt spid="180227">
                                            <p:txEl>
                                              <p:pRg st="11" end="11"/>
                                            </p:txEl>
                                          </p:spTgt>
                                        </p:tgtEl>
                                        <p:attrNameLst>
                                          <p:attrName>style.visibility</p:attrName>
                                        </p:attrNameLst>
                                      </p:cBhvr>
                                      <p:to>
                                        <p:strVal val="visible"/>
                                      </p:to>
                                    </p:set>
                                    <p:animEffect transition="in" filter="checkerboard(across)">
                                      <p:cBhvr>
                                        <p:cTn id="48" dur="500"/>
                                        <p:tgtEl>
                                          <p:spTgt spid="180227">
                                            <p:txEl>
                                              <p:pRg st="11" end="11"/>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 presetClass="entr" presetSubtype="10" fill="hold" nodeType="clickEffect">
                                  <p:stCondLst>
                                    <p:cond delay="0"/>
                                  </p:stCondLst>
                                  <p:childTnLst>
                                    <p:set>
                                      <p:cBhvr>
                                        <p:cTn id="52" dur="1" fill="hold">
                                          <p:stCondLst>
                                            <p:cond delay="0"/>
                                          </p:stCondLst>
                                        </p:cTn>
                                        <p:tgtEl>
                                          <p:spTgt spid="180227">
                                            <p:txEl>
                                              <p:pRg st="12" end="12"/>
                                            </p:txEl>
                                          </p:spTgt>
                                        </p:tgtEl>
                                        <p:attrNameLst>
                                          <p:attrName>style.visibility</p:attrName>
                                        </p:attrNameLst>
                                      </p:cBhvr>
                                      <p:to>
                                        <p:strVal val="visible"/>
                                      </p:to>
                                    </p:set>
                                    <p:animEffect transition="in" filter="checkerboard(across)">
                                      <p:cBhvr>
                                        <p:cTn id="53" dur="500"/>
                                        <p:tgtEl>
                                          <p:spTgt spid="18022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algn="l" eaLnBrk="1" hangingPunct="1"/>
            <a:r>
              <a:rPr lang="en-US" altLang="en-US" sz="1600"/>
              <a:t>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a:t>
            </a:r>
            <a:endParaRPr lang="en-US" altLang="en-US" sz="3200"/>
          </a:p>
        </p:txBody>
      </p:sp>
      <p:pic>
        <p:nvPicPr>
          <p:cNvPr id="3" name="Picture 2"/>
          <p:cNvPicPr>
            <a:picLocks noChangeAspect="1"/>
          </p:cNvPicPr>
          <p:nvPr/>
        </p:nvPicPr>
        <p:blipFill>
          <a:blip r:embed="rId2"/>
          <a:stretch>
            <a:fillRect/>
          </a:stretch>
        </p:blipFill>
        <p:spPr>
          <a:xfrm>
            <a:off x="13010" y="1828800"/>
            <a:ext cx="5923953" cy="4876800"/>
          </a:xfrm>
          <a:prstGeom prst="rect">
            <a:avLst/>
          </a:prstGeom>
        </p:spPr>
      </p:pic>
      <p:sp>
        <p:nvSpPr>
          <p:cNvPr id="4" name="TextBox 3"/>
          <p:cNvSpPr txBox="1"/>
          <p:nvPr/>
        </p:nvSpPr>
        <p:spPr>
          <a:xfrm>
            <a:off x="5936963" y="2133600"/>
            <a:ext cx="2978437" cy="1200329"/>
          </a:xfrm>
          <a:prstGeom prst="rect">
            <a:avLst/>
          </a:prstGeom>
          <a:noFill/>
        </p:spPr>
        <p:txBody>
          <a:bodyPr wrap="square" rtlCol="0">
            <a:spAutoFit/>
          </a:bodyPr>
          <a:lstStyle/>
          <a:p>
            <a:r>
              <a:rPr lang="en-US" dirty="0"/>
              <a:t>The </a:t>
            </a:r>
            <a:r>
              <a:rPr lang="en-US" dirty="0">
                <a:hlinkClick r:id="rId3"/>
              </a:rPr>
              <a:t>Balance Sheet and Ratios</a:t>
            </a:r>
            <a:r>
              <a:rPr lang="en-US" dirty="0"/>
              <a:t> (LT4B) may be helpful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a:t>Family Record Keeping </a:t>
            </a:r>
            <a:r>
              <a:rPr lang="en-US" altLang="en-US" sz="2400" dirty="0"/>
              <a:t>(continued)</a:t>
            </a:r>
            <a:endParaRPr lang="en-US" altLang="en-US" dirty="0"/>
          </a:p>
        </p:txBody>
      </p:sp>
      <p:sp>
        <p:nvSpPr>
          <p:cNvPr id="53251" name="Content Placeholder 2"/>
          <p:cNvSpPr>
            <a:spLocks noGrp="1"/>
          </p:cNvSpPr>
          <p:nvPr>
            <p:ph idx="1"/>
          </p:nvPr>
        </p:nvSpPr>
        <p:spPr>
          <a:xfrm>
            <a:off x="928688" y="1608138"/>
            <a:ext cx="7529512" cy="4419600"/>
          </a:xfrm>
        </p:spPr>
        <p:txBody>
          <a:bodyPr/>
          <a:lstStyle/>
          <a:p>
            <a:pPr eaLnBrk="1" hangingPunct="1"/>
            <a:r>
              <a:rPr lang="en-US" altLang="en-US" dirty="0"/>
              <a:t>1. What records should be keep forever and update as needed?</a:t>
            </a:r>
          </a:p>
          <a:p>
            <a:pPr lvl="1"/>
            <a:r>
              <a:rPr lang="en-US" dirty="0"/>
              <a:t>Advance directives (living wills)</a:t>
            </a:r>
          </a:p>
          <a:p>
            <a:pPr lvl="1"/>
            <a:r>
              <a:rPr lang="en-US" dirty="0"/>
              <a:t>Family and personal journals</a:t>
            </a:r>
          </a:p>
          <a:p>
            <a:pPr lvl="1"/>
            <a:r>
              <a:rPr lang="en-US" dirty="0"/>
              <a:t>Family and personal photos, videos, audio recordings</a:t>
            </a:r>
          </a:p>
          <a:p>
            <a:pPr lvl="1"/>
            <a:r>
              <a:rPr lang="en-US" dirty="0"/>
              <a:t>Household inventory (via video)</a:t>
            </a:r>
          </a:p>
          <a:p>
            <a:pPr lvl="1"/>
            <a:r>
              <a:rPr lang="en-US" dirty="0"/>
              <a:t>Life histories (Family Search)</a:t>
            </a:r>
          </a:p>
          <a:p>
            <a:pPr lvl="1"/>
            <a:r>
              <a:rPr lang="en-US" dirty="0"/>
              <a:t>Password list</a:t>
            </a:r>
          </a:p>
          <a:p>
            <a:pPr lvl="1"/>
            <a:r>
              <a:rPr lang="en-US" dirty="0"/>
              <a:t>Powers of attorney</a:t>
            </a:r>
          </a:p>
          <a:p>
            <a:pPr lvl="1"/>
            <a:r>
              <a:rPr lang="en-US" dirty="0"/>
              <a:t>Safe deposit box inventory </a:t>
            </a:r>
          </a:p>
          <a:p>
            <a:pPr lvl="1"/>
            <a:r>
              <a:rPr lang="en-US" dirty="0"/>
              <a:t>Social security statement (current year)</a:t>
            </a:r>
          </a:p>
          <a:p>
            <a:pPr lvl="1"/>
            <a:r>
              <a:rPr lang="en-US" dirty="0"/>
              <a:t>Vaccination records and Wills</a:t>
            </a:r>
          </a:p>
          <a:p>
            <a:pPr lvl="1" eaLnBrk="1" hangingPunct="1"/>
            <a:endParaRPr lang="en-US" altLang="en-US" dirty="0"/>
          </a:p>
        </p:txBody>
      </p:sp>
      <p:pic>
        <p:nvPicPr>
          <p:cNvPr id="2" name="Picture 1"/>
          <p:cNvPicPr>
            <a:picLocks noChangeAspect="1"/>
          </p:cNvPicPr>
          <p:nvPr/>
        </p:nvPicPr>
        <p:blipFill>
          <a:blip r:embed="rId2"/>
          <a:stretch>
            <a:fillRect/>
          </a:stretch>
        </p:blipFill>
        <p:spPr>
          <a:xfrm>
            <a:off x="6019800" y="4038600"/>
            <a:ext cx="2566638" cy="1731414"/>
          </a:xfrm>
          <a:prstGeom prst="rect">
            <a:avLst/>
          </a:prstGeom>
        </p:spPr>
      </p:pic>
    </p:spTree>
    <p:extLst>
      <p:ext uri="{BB962C8B-B14F-4D97-AF65-F5344CB8AC3E}">
        <p14:creationId xmlns:p14="http://schemas.microsoft.com/office/powerpoint/2010/main" val="126711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3251">
                                            <p:txEl>
                                              <p:pRg st="3" end="3"/>
                                            </p:txEl>
                                          </p:spTgt>
                                        </p:tgtEl>
                                        <p:attrNameLst>
                                          <p:attrName>style.visibility</p:attrName>
                                        </p:attrNameLst>
                                      </p:cBhvr>
                                      <p:to>
                                        <p:strVal val="visible"/>
                                      </p:to>
                                    </p:set>
                                    <p:animEffect transition="in" filter="box(in)">
                                      <p:cBhvr>
                                        <p:cTn id="18" dur="500"/>
                                        <p:tgtEl>
                                          <p:spTgt spid="5325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3251">
                                            <p:txEl>
                                              <p:pRg st="4" end="4"/>
                                            </p:txEl>
                                          </p:spTgt>
                                        </p:tgtEl>
                                        <p:attrNameLst>
                                          <p:attrName>style.visibility</p:attrName>
                                        </p:attrNameLst>
                                      </p:cBhvr>
                                      <p:to>
                                        <p:strVal val="visible"/>
                                      </p:to>
                                    </p:set>
                                    <p:animEffect transition="in" filter="box(in)">
                                      <p:cBhvr>
                                        <p:cTn id="21" dur="500"/>
                                        <p:tgtEl>
                                          <p:spTgt spid="5325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3251">
                                            <p:txEl>
                                              <p:pRg st="5" end="5"/>
                                            </p:txEl>
                                          </p:spTgt>
                                        </p:tgtEl>
                                        <p:attrNameLst>
                                          <p:attrName>style.visibility</p:attrName>
                                        </p:attrNameLst>
                                      </p:cBhvr>
                                      <p:to>
                                        <p:strVal val="visible"/>
                                      </p:to>
                                    </p:set>
                                    <p:animEffect transition="in" filter="box(in)">
                                      <p:cBhvr>
                                        <p:cTn id="24" dur="500"/>
                                        <p:tgtEl>
                                          <p:spTgt spid="53251">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3251">
                                            <p:txEl>
                                              <p:pRg st="6" end="6"/>
                                            </p:txEl>
                                          </p:spTgt>
                                        </p:tgtEl>
                                        <p:attrNameLst>
                                          <p:attrName>style.visibility</p:attrName>
                                        </p:attrNameLst>
                                      </p:cBhvr>
                                      <p:to>
                                        <p:strVal val="visible"/>
                                      </p:to>
                                    </p:set>
                                    <p:animEffect transition="in" filter="box(in)">
                                      <p:cBhvr>
                                        <p:cTn id="27" dur="500"/>
                                        <p:tgtEl>
                                          <p:spTgt spid="53251">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3251">
                                            <p:txEl>
                                              <p:pRg st="7" end="7"/>
                                            </p:txEl>
                                          </p:spTgt>
                                        </p:tgtEl>
                                        <p:attrNameLst>
                                          <p:attrName>style.visibility</p:attrName>
                                        </p:attrNameLst>
                                      </p:cBhvr>
                                      <p:to>
                                        <p:strVal val="visible"/>
                                      </p:to>
                                    </p:set>
                                    <p:animEffect transition="in" filter="box(in)">
                                      <p:cBhvr>
                                        <p:cTn id="30" dur="500"/>
                                        <p:tgtEl>
                                          <p:spTgt spid="53251">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53251">
                                            <p:txEl>
                                              <p:pRg st="8" end="8"/>
                                            </p:txEl>
                                          </p:spTgt>
                                        </p:tgtEl>
                                        <p:attrNameLst>
                                          <p:attrName>style.visibility</p:attrName>
                                        </p:attrNameLst>
                                      </p:cBhvr>
                                      <p:to>
                                        <p:strVal val="visible"/>
                                      </p:to>
                                    </p:set>
                                    <p:animEffect transition="in" filter="box(in)">
                                      <p:cBhvr>
                                        <p:cTn id="33" dur="500"/>
                                        <p:tgtEl>
                                          <p:spTgt spid="53251">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53251">
                                            <p:txEl>
                                              <p:pRg st="9" end="9"/>
                                            </p:txEl>
                                          </p:spTgt>
                                        </p:tgtEl>
                                        <p:attrNameLst>
                                          <p:attrName>style.visibility</p:attrName>
                                        </p:attrNameLst>
                                      </p:cBhvr>
                                      <p:to>
                                        <p:strVal val="visible"/>
                                      </p:to>
                                    </p:set>
                                    <p:animEffect transition="in" filter="box(in)">
                                      <p:cBhvr>
                                        <p:cTn id="36" dur="500"/>
                                        <p:tgtEl>
                                          <p:spTgt spid="53251">
                                            <p:txEl>
                                              <p:pRg st="9" end="9"/>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53251">
                                            <p:txEl>
                                              <p:pRg st="10" end="10"/>
                                            </p:txEl>
                                          </p:spTgt>
                                        </p:tgtEl>
                                        <p:attrNameLst>
                                          <p:attrName>style.visibility</p:attrName>
                                        </p:attrNameLst>
                                      </p:cBhvr>
                                      <p:to>
                                        <p:strVal val="visible"/>
                                      </p:to>
                                    </p:set>
                                    <p:animEffect transition="in" filter="box(in)">
                                      <p:cBhvr>
                                        <p:cTn id="39" dur="500"/>
                                        <p:tgtEl>
                                          <p:spTgt spid="5325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07963" y="685800"/>
            <a:ext cx="9404351" cy="914400"/>
          </a:xfrm>
        </p:spPr>
        <p:txBody>
          <a:bodyPr/>
          <a:lstStyle/>
          <a:p>
            <a:pPr eaLnBrk="1" hangingPunct="1"/>
            <a:r>
              <a:rPr lang="en-US" altLang="en-US" dirty="0"/>
              <a:t>Case Study #2: Prepare an Income Statement</a:t>
            </a:r>
            <a:endParaRPr lang="en-US" altLang="en-US" sz="2000" dirty="0"/>
          </a:p>
        </p:txBody>
      </p:sp>
      <p:sp>
        <p:nvSpPr>
          <p:cNvPr id="59396" name="Rectangle 3"/>
          <p:cNvSpPr>
            <a:spLocks noGrp="1" noChangeArrowheads="1"/>
          </p:cNvSpPr>
          <p:nvPr>
            <p:ph idx="1"/>
          </p:nvPr>
        </p:nvSpPr>
        <p:spPr>
          <a:xfrm>
            <a:off x="952500" y="1600200"/>
            <a:ext cx="7239000" cy="5257800"/>
          </a:xfrm>
        </p:spPr>
        <p:txBody>
          <a:bodyPr/>
          <a:lstStyle/>
          <a:p>
            <a:pPr eaLnBrk="1" hangingPunct="1">
              <a:spcBef>
                <a:spcPct val="0"/>
              </a:spcBef>
              <a:buFont typeface="Wingdings" panose="05000000000000000000" pitchFamily="2" charset="2"/>
              <a:buNone/>
            </a:pPr>
            <a:r>
              <a:rPr lang="en-US" altLang="en-US" sz="2400"/>
              <a:t>Data</a:t>
            </a:r>
          </a:p>
          <a:p>
            <a:pPr eaLnBrk="1" hangingPunct="1">
              <a:spcBef>
                <a:spcPct val="0"/>
              </a:spcBef>
            </a:pPr>
            <a:r>
              <a:rPr lang="en-US" altLang="en-US" sz="2400"/>
              <a:t>Steve and Mary Jo, who make $50,000 per year total, calculated their average tax rate at 15%.  They contributed 12% of their total income to charity and pay themselves 10%.  They have 25 years and $100,000 remaining on their 6% mortgage ($7,730 per year), 3 years and $20,000 remaining on their 7% auto loan ($7,410), and 10 years and $10,000 remaining on their 3% college loan ($1,160).  In addition, utilities and property taxes were $2,270 per year, food $6,000, insurance $1,500, and other expenses were $5,430.  </a:t>
            </a:r>
          </a:p>
          <a:p>
            <a:pPr eaLnBrk="1" hangingPunct="1">
              <a:spcBef>
                <a:spcPct val="0"/>
              </a:spcBef>
              <a:buFont typeface="Wingdings" panose="05000000000000000000" pitchFamily="2" charset="2"/>
              <a:buNone/>
            </a:pPr>
            <a:r>
              <a:rPr lang="en-US" altLang="en-US" sz="2400"/>
              <a:t>Calculations</a:t>
            </a:r>
          </a:p>
          <a:p>
            <a:pPr eaLnBrk="1" hangingPunct="1">
              <a:spcBef>
                <a:spcPct val="0"/>
              </a:spcBef>
            </a:pPr>
            <a:r>
              <a:rPr lang="en-US" altLang="en-US" sz="2400"/>
              <a:t>Help them calculate their annual income statement, using the “better” method.  How are they doing?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animEffect transition="in" filter="box(in)">
                                      <p:cBhvr>
                                        <p:cTn id="7" dur="500"/>
                                        <p:tgtEl>
                                          <p:spTgt spid="59396">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9396">
                                            <p:txEl>
                                              <p:pRg st="1" end="1"/>
                                            </p:txEl>
                                          </p:spTgt>
                                        </p:tgtEl>
                                        <p:attrNameLst>
                                          <p:attrName>style.visibility</p:attrName>
                                        </p:attrNameLst>
                                      </p:cBhvr>
                                      <p:to>
                                        <p:strVal val="visible"/>
                                      </p:to>
                                    </p:set>
                                    <p:animEffect transition="in" filter="box(in)">
                                      <p:cBhvr>
                                        <p:cTn id="10" dur="300"/>
                                        <p:tgtEl>
                                          <p:spTgt spid="59396">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9396">
                                            <p:txEl>
                                              <p:pRg st="2" end="2"/>
                                            </p:txEl>
                                          </p:spTgt>
                                        </p:tgtEl>
                                        <p:attrNameLst>
                                          <p:attrName>style.visibility</p:attrName>
                                        </p:attrNameLst>
                                      </p:cBhvr>
                                      <p:to>
                                        <p:strVal val="visible"/>
                                      </p:to>
                                    </p:set>
                                    <p:animEffect transition="in" filter="box(in)">
                                      <p:cBhvr>
                                        <p:cTn id="13" dur="500"/>
                                        <p:tgtEl>
                                          <p:spTgt spid="59396">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9396">
                                            <p:txEl>
                                              <p:pRg st="3" end="3"/>
                                            </p:txEl>
                                          </p:spTgt>
                                        </p:tgtEl>
                                        <p:attrNameLst>
                                          <p:attrName>style.visibility</p:attrName>
                                        </p:attrNameLst>
                                      </p:cBhvr>
                                      <p:to>
                                        <p:strVal val="visible"/>
                                      </p:to>
                                    </p:set>
                                    <p:animEffect transition="in" filter="box(in)">
                                      <p:cBhvr>
                                        <p:cTn id="16" dur="500"/>
                                        <p:tgtEl>
                                          <p:spTgt spid="5939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uiExpand="1" build="p" bldLvl="2"/>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lgn="l" eaLnBrk="1" hangingPunct="1"/>
            <a:r>
              <a:rPr lang="en-US" altLang="en-US" sz="1600"/>
              <a:t>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a:t>
            </a:r>
            <a:endParaRPr lang="en-US" altLang="en-US" sz="3200"/>
          </a:p>
        </p:txBody>
      </p:sp>
      <p:sp>
        <p:nvSpPr>
          <p:cNvPr id="177155" name="Rectangle 3"/>
          <p:cNvSpPr>
            <a:spLocks noGrp="1" noChangeArrowheads="1"/>
          </p:cNvSpPr>
          <p:nvPr>
            <p:ph idx="1"/>
          </p:nvPr>
        </p:nvSpPr>
        <p:spPr>
          <a:xfrm>
            <a:off x="838200" y="1600200"/>
            <a:ext cx="4114800" cy="2743200"/>
          </a:xfrm>
        </p:spPr>
        <p:txBody>
          <a:bodyPr/>
          <a:lstStyle/>
          <a:p>
            <a:pPr eaLnBrk="1" hangingPunct="1">
              <a:lnSpc>
                <a:spcPct val="80000"/>
              </a:lnSpc>
              <a:buFont typeface="Wingdings" panose="05000000000000000000" pitchFamily="2" charset="2"/>
              <a:buNone/>
            </a:pPr>
            <a:r>
              <a:rPr lang="en-US" altLang="en-US" sz="2400"/>
              <a:t>Annual Income</a:t>
            </a:r>
          </a:p>
          <a:p>
            <a:pPr lvl="1" eaLnBrk="1" hangingPunct="1">
              <a:lnSpc>
                <a:spcPct val="80000"/>
              </a:lnSpc>
              <a:buFontTx/>
              <a:buNone/>
            </a:pPr>
            <a:r>
              <a:rPr lang="en-US" altLang="en-US"/>
              <a:t>Wages                    $50,000</a:t>
            </a:r>
          </a:p>
          <a:p>
            <a:pPr lvl="1" eaLnBrk="1" hangingPunct="1">
              <a:lnSpc>
                <a:spcPct val="80000"/>
              </a:lnSpc>
              <a:buFontTx/>
              <a:buNone/>
            </a:pPr>
            <a:r>
              <a:rPr lang="en-US" altLang="en-US"/>
              <a:t>Taxes (15%)              7,500</a:t>
            </a:r>
          </a:p>
          <a:p>
            <a:pPr eaLnBrk="1" hangingPunct="1">
              <a:lnSpc>
                <a:spcPct val="80000"/>
              </a:lnSpc>
              <a:buFont typeface="Wingdings" panose="05000000000000000000" pitchFamily="2" charset="2"/>
              <a:buNone/>
            </a:pPr>
            <a:r>
              <a:rPr lang="en-US" altLang="en-US" sz="2000"/>
              <a:t>Income after taxes                 </a:t>
            </a:r>
            <a:r>
              <a:rPr lang="en-US" altLang="en-US" sz="2400"/>
              <a:t>42,500</a:t>
            </a:r>
          </a:p>
          <a:p>
            <a:pPr eaLnBrk="1" hangingPunct="1">
              <a:lnSpc>
                <a:spcPct val="80000"/>
              </a:lnSpc>
              <a:buFont typeface="Wingdings" panose="05000000000000000000" pitchFamily="2" charset="2"/>
              <a:buNone/>
            </a:pPr>
            <a:r>
              <a:rPr lang="en-US" altLang="en-US" sz="2400"/>
              <a:t>  </a:t>
            </a:r>
            <a:r>
              <a:rPr lang="en-US" altLang="en-US" sz="2000"/>
              <a:t>Paying the Lord (12%)         </a:t>
            </a:r>
            <a:r>
              <a:rPr lang="en-US" altLang="en-US" sz="2400"/>
              <a:t>6,000</a:t>
            </a:r>
          </a:p>
          <a:p>
            <a:pPr eaLnBrk="1" hangingPunct="1">
              <a:lnSpc>
                <a:spcPct val="80000"/>
              </a:lnSpc>
              <a:buFont typeface="Wingdings" panose="05000000000000000000" pitchFamily="2" charset="2"/>
              <a:buNone/>
            </a:pPr>
            <a:r>
              <a:rPr lang="en-US" altLang="en-US" sz="2000"/>
              <a:t>  Paying Yourself  </a:t>
            </a:r>
            <a:r>
              <a:rPr lang="en-US" altLang="en-US" sz="2400"/>
              <a:t>(10%)     5,000</a:t>
            </a:r>
          </a:p>
          <a:p>
            <a:pPr eaLnBrk="1" hangingPunct="1">
              <a:lnSpc>
                <a:spcPct val="80000"/>
              </a:lnSpc>
              <a:buFont typeface="Wingdings" panose="05000000000000000000" pitchFamily="2" charset="2"/>
              <a:buNone/>
            </a:pPr>
            <a:r>
              <a:rPr lang="en-US" altLang="en-US" sz="2000"/>
              <a:t>Income for Living Expenses</a:t>
            </a:r>
            <a:r>
              <a:rPr lang="en-US" altLang="en-US" sz="2400"/>
              <a:t>$31,500</a:t>
            </a:r>
          </a:p>
          <a:p>
            <a:pPr eaLnBrk="1" hangingPunct="1">
              <a:lnSpc>
                <a:spcPct val="80000"/>
              </a:lnSpc>
            </a:pPr>
            <a:endParaRPr lang="en-US" altLang="en-US" sz="2400"/>
          </a:p>
        </p:txBody>
      </p:sp>
      <p:sp>
        <p:nvSpPr>
          <p:cNvPr id="177156" name="Text Box 4"/>
          <p:cNvSpPr txBox="1">
            <a:spLocks noChangeArrowheads="1"/>
          </p:cNvSpPr>
          <p:nvPr/>
        </p:nvSpPr>
        <p:spPr bwMode="auto">
          <a:xfrm>
            <a:off x="5029200" y="1752600"/>
            <a:ext cx="3886200"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FontTx/>
              <a:buNone/>
            </a:pPr>
            <a:r>
              <a:rPr lang="en-US" altLang="en-US" sz="2400"/>
              <a:t>Expenses</a:t>
            </a:r>
          </a:p>
          <a:p>
            <a:pPr eaLnBrk="1" hangingPunct="1">
              <a:buFontTx/>
              <a:buNone/>
            </a:pPr>
            <a:r>
              <a:rPr lang="en-US" altLang="en-US" sz="2400"/>
              <a:t>    Mortgage	            $7,730</a:t>
            </a:r>
          </a:p>
          <a:p>
            <a:pPr eaLnBrk="1" hangingPunct="1">
              <a:buFontTx/>
              <a:buNone/>
            </a:pPr>
            <a:r>
              <a:rPr lang="en-US" altLang="en-US" sz="2400"/>
              <a:t>    Utilities, taxes           2,270</a:t>
            </a:r>
          </a:p>
          <a:p>
            <a:pPr eaLnBrk="1" hangingPunct="1">
              <a:buFontTx/>
              <a:buNone/>
            </a:pPr>
            <a:r>
              <a:rPr lang="en-US" altLang="en-US" sz="2400"/>
              <a:t>    Food                          6,000</a:t>
            </a:r>
          </a:p>
          <a:p>
            <a:pPr eaLnBrk="1" hangingPunct="1">
              <a:buFontTx/>
              <a:buNone/>
            </a:pPr>
            <a:r>
              <a:rPr lang="en-US" altLang="en-US" sz="2400"/>
              <a:t>    Insurance                  1,500</a:t>
            </a:r>
          </a:p>
          <a:p>
            <a:pPr eaLnBrk="1" hangingPunct="1">
              <a:buFontTx/>
              <a:buNone/>
            </a:pPr>
            <a:r>
              <a:rPr lang="en-US" altLang="en-US" sz="2400"/>
              <a:t>    College Loan            1,160</a:t>
            </a:r>
          </a:p>
          <a:p>
            <a:pPr eaLnBrk="1" hangingPunct="1">
              <a:buFontTx/>
              <a:buNone/>
            </a:pPr>
            <a:r>
              <a:rPr lang="en-US" altLang="en-US" sz="2400"/>
              <a:t>    Car Payment             7,410</a:t>
            </a:r>
          </a:p>
          <a:p>
            <a:pPr eaLnBrk="1" hangingPunct="1">
              <a:buFontTx/>
              <a:buNone/>
            </a:pPr>
            <a:r>
              <a:rPr lang="en-US" altLang="en-US" sz="2400"/>
              <a:t>    Other Expenses         5,430</a:t>
            </a:r>
          </a:p>
          <a:p>
            <a:pPr eaLnBrk="1" hangingPunct="1">
              <a:buFontTx/>
              <a:buNone/>
            </a:pPr>
            <a:r>
              <a:rPr lang="en-US" altLang="en-US" sz="2400"/>
              <a:t>      Living Expenses  $31,500</a:t>
            </a:r>
          </a:p>
          <a:p>
            <a:pPr algn="ctr" eaLnBrk="1" hangingPunct="1">
              <a:spcBef>
                <a:spcPct val="50000"/>
              </a:spcBef>
              <a:buFontTx/>
              <a:buNone/>
            </a:pPr>
            <a:endParaRPr lang="en-US" altLang="en-US" sz="2400"/>
          </a:p>
        </p:txBody>
      </p:sp>
      <p:sp>
        <p:nvSpPr>
          <p:cNvPr id="177157" name="Text Box 5"/>
          <p:cNvSpPr txBox="1">
            <a:spLocks noChangeArrowheads="1"/>
          </p:cNvSpPr>
          <p:nvPr/>
        </p:nvSpPr>
        <p:spPr bwMode="auto">
          <a:xfrm>
            <a:off x="304800" y="4343400"/>
            <a:ext cx="42672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FontTx/>
              <a:buNone/>
            </a:pPr>
            <a:r>
              <a:rPr lang="en-US" altLang="en-US" sz="2000" dirty="0"/>
              <a:t>Annual Expense Backup:</a:t>
            </a:r>
          </a:p>
          <a:p>
            <a:pPr eaLnBrk="1" hangingPunct="1"/>
            <a:r>
              <a:rPr lang="en-US" altLang="en-US" sz="2000" dirty="0"/>
              <a:t> Mortgage PV=100,000, I = 6%, n=25*12, PMT=? *12 = $7,730</a:t>
            </a:r>
          </a:p>
          <a:p>
            <a:pPr eaLnBrk="1" hangingPunct="1"/>
            <a:r>
              <a:rPr lang="en-US" altLang="en-US" sz="2000" dirty="0"/>
              <a:t> College Loan PV=10,000, </a:t>
            </a:r>
            <a:r>
              <a:rPr lang="en-US" altLang="en-US" sz="2000" dirty="0" err="1"/>
              <a:t>i</a:t>
            </a:r>
            <a:r>
              <a:rPr lang="en-US" altLang="en-US" sz="2000" dirty="0"/>
              <a:t>=3%, N=10*12, </a:t>
            </a:r>
            <a:r>
              <a:rPr lang="en-US" altLang="en-US" sz="2000" dirty="0" err="1"/>
              <a:t>Pmt</a:t>
            </a:r>
            <a:r>
              <a:rPr lang="en-US" altLang="en-US" sz="2000" dirty="0"/>
              <a:t>=? * 12 = $1,160</a:t>
            </a:r>
          </a:p>
          <a:p>
            <a:pPr eaLnBrk="1" hangingPunct="1"/>
            <a:r>
              <a:rPr lang="en-US" altLang="en-US" sz="2000" dirty="0"/>
              <a:t> Car PV=20,000, </a:t>
            </a:r>
            <a:r>
              <a:rPr lang="en-US" altLang="en-US" sz="2000" dirty="0" err="1"/>
              <a:t>i</a:t>
            </a:r>
            <a:r>
              <a:rPr lang="en-US" altLang="en-US" sz="2000" dirty="0"/>
              <a:t>=7%, n=3*12, </a:t>
            </a:r>
            <a:r>
              <a:rPr lang="en-US" altLang="en-US" sz="2000" dirty="0" err="1"/>
              <a:t>Pmt</a:t>
            </a:r>
            <a:r>
              <a:rPr lang="en-US" altLang="en-US" sz="2000" dirty="0"/>
              <a:t> = ? * 12 = $7,410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animEffect transition="in" filter="checkerboard(across)">
                                      <p:cBhvr>
                                        <p:cTn id="7" dur="500"/>
                                        <p:tgtEl>
                                          <p:spTgt spid="177155">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77155">
                                            <p:txEl>
                                              <p:pRg st="1" end="1"/>
                                            </p:txEl>
                                          </p:spTgt>
                                        </p:tgtEl>
                                        <p:attrNameLst>
                                          <p:attrName>style.visibility</p:attrName>
                                        </p:attrNameLst>
                                      </p:cBhvr>
                                      <p:to>
                                        <p:strVal val="visible"/>
                                      </p:to>
                                    </p:set>
                                    <p:animEffect transition="in" filter="checkerboard(across)">
                                      <p:cBhvr>
                                        <p:cTn id="10" dur="500"/>
                                        <p:tgtEl>
                                          <p:spTgt spid="177155">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77155">
                                            <p:txEl>
                                              <p:pRg st="2" end="2"/>
                                            </p:txEl>
                                          </p:spTgt>
                                        </p:tgtEl>
                                        <p:attrNameLst>
                                          <p:attrName>style.visibility</p:attrName>
                                        </p:attrNameLst>
                                      </p:cBhvr>
                                      <p:to>
                                        <p:strVal val="visible"/>
                                      </p:to>
                                    </p:set>
                                    <p:animEffect transition="in" filter="checkerboard(across)">
                                      <p:cBhvr>
                                        <p:cTn id="13" dur="500"/>
                                        <p:tgtEl>
                                          <p:spTgt spid="177155">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77155">
                                            <p:txEl>
                                              <p:pRg st="3" end="3"/>
                                            </p:txEl>
                                          </p:spTgt>
                                        </p:tgtEl>
                                        <p:attrNameLst>
                                          <p:attrName>style.visibility</p:attrName>
                                        </p:attrNameLst>
                                      </p:cBhvr>
                                      <p:to>
                                        <p:strVal val="visible"/>
                                      </p:to>
                                    </p:set>
                                    <p:animEffect transition="in" filter="checkerboard(across)">
                                      <p:cBhvr>
                                        <p:cTn id="16" dur="500"/>
                                        <p:tgtEl>
                                          <p:spTgt spid="177155">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77155">
                                            <p:txEl>
                                              <p:pRg st="4" end="4"/>
                                            </p:txEl>
                                          </p:spTgt>
                                        </p:tgtEl>
                                        <p:attrNameLst>
                                          <p:attrName>style.visibility</p:attrName>
                                        </p:attrNameLst>
                                      </p:cBhvr>
                                      <p:to>
                                        <p:strVal val="visible"/>
                                      </p:to>
                                    </p:set>
                                    <p:animEffect transition="in" filter="checkerboard(across)">
                                      <p:cBhvr>
                                        <p:cTn id="21" dur="500"/>
                                        <p:tgtEl>
                                          <p:spTgt spid="17715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77155">
                                            <p:txEl>
                                              <p:pRg st="5" end="5"/>
                                            </p:txEl>
                                          </p:spTgt>
                                        </p:tgtEl>
                                        <p:attrNameLst>
                                          <p:attrName>style.visibility</p:attrName>
                                        </p:attrNameLst>
                                      </p:cBhvr>
                                      <p:to>
                                        <p:strVal val="visible"/>
                                      </p:to>
                                    </p:set>
                                    <p:animEffect transition="in" filter="checkerboard(across)">
                                      <p:cBhvr>
                                        <p:cTn id="24" dur="500"/>
                                        <p:tgtEl>
                                          <p:spTgt spid="177155">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77155">
                                            <p:txEl>
                                              <p:pRg st="6" end="6"/>
                                            </p:txEl>
                                          </p:spTgt>
                                        </p:tgtEl>
                                        <p:attrNameLst>
                                          <p:attrName>style.visibility</p:attrName>
                                        </p:attrNameLst>
                                      </p:cBhvr>
                                      <p:to>
                                        <p:strVal val="visible"/>
                                      </p:to>
                                    </p:set>
                                    <p:animEffect transition="in" filter="checkerboard(across)">
                                      <p:cBhvr>
                                        <p:cTn id="27" dur="500"/>
                                        <p:tgtEl>
                                          <p:spTgt spid="177155">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77157"/>
                                        </p:tgtEl>
                                        <p:attrNameLst>
                                          <p:attrName>style.visibility</p:attrName>
                                        </p:attrNameLst>
                                      </p:cBhvr>
                                      <p:to>
                                        <p:strVal val="visible"/>
                                      </p:to>
                                    </p:set>
                                    <p:animEffect transition="in" filter="checkerboard(across)">
                                      <p:cBhvr>
                                        <p:cTn id="32" dur="500"/>
                                        <p:tgtEl>
                                          <p:spTgt spid="17715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nodeType="clickEffect">
                                  <p:stCondLst>
                                    <p:cond delay="0"/>
                                  </p:stCondLst>
                                  <p:childTnLst>
                                    <p:set>
                                      <p:cBhvr>
                                        <p:cTn id="36" dur="1" fill="hold">
                                          <p:stCondLst>
                                            <p:cond delay="0"/>
                                          </p:stCondLst>
                                        </p:cTn>
                                        <p:tgtEl>
                                          <p:spTgt spid="177156">
                                            <p:txEl>
                                              <p:pRg st="0" end="0"/>
                                            </p:txEl>
                                          </p:spTgt>
                                        </p:tgtEl>
                                        <p:attrNameLst>
                                          <p:attrName>style.visibility</p:attrName>
                                        </p:attrNameLst>
                                      </p:cBhvr>
                                      <p:to>
                                        <p:strVal val="visible"/>
                                      </p:to>
                                    </p:set>
                                    <p:animEffect transition="in" filter="checkerboard(across)">
                                      <p:cBhvr>
                                        <p:cTn id="37" dur="500"/>
                                        <p:tgtEl>
                                          <p:spTgt spid="177156">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nodeType="clickEffect">
                                  <p:stCondLst>
                                    <p:cond delay="0"/>
                                  </p:stCondLst>
                                  <p:childTnLst>
                                    <p:set>
                                      <p:cBhvr>
                                        <p:cTn id="41" dur="1" fill="hold">
                                          <p:stCondLst>
                                            <p:cond delay="0"/>
                                          </p:stCondLst>
                                        </p:cTn>
                                        <p:tgtEl>
                                          <p:spTgt spid="177156">
                                            <p:txEl>
                                              <p:pRg st="1" end="1"/>
                                            </p:txEl>
                                          </p:spTgt>
                                        </p:tgtEl>
                                        <p:attrNameLst>
                                          <p:attrName>style.visibility</p:attrName>
                                        </p:attrNameLst>
                                      </p:cBhvr>
                                      <p:to>
                                        <p:strVal val="visible"/>
                                      </p:to>
                                    </p:set>
                                    <p:animEffect transition="in" filter="checkerboard(across)">
                                      <p:cBhvr>
                                        <p:cTn id="42" dur="500"/>
                                        <p:tgtEl>
                                          <p:spTgt spid="177156">
                                            <p:txEl>
                                              <p:pRg st="1" end="1"/>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177156">
                                            <p:txEl>
                                              <p:pRg st="2" end="2"/>
                                            </p:txEl>
                                          </p:spTgt>
                                        </p:tgtEl>
                                        <p:attrNameLst>
                                          <p:attrName>style.visibility</p:attrName>
                                        </p:attrNameLst>
                                      </p:cBhvr>
                                      <p:to>
                                        <p:strVal val="visible"/>
                                      </p:to>
                                    </p:set>
                                    <p:animEffect transition="in" filter="checkerboard(across)">
                                      <p:cBhvr>
                                        <p:cTn id="45" dur="400"/>
                                        <p:tgtEl>
                                          <p:spTgt spid="177156">
                                            <p:txEl>
                                              <p:pRg st="2" end="2"/>
                                            </p:txEl>
                                          </p:spTgt>
                                        </p:tgtEl>
                                      </p:cBhvr>
                                    </p:animEffect>
                                  </p:childTnLst>
                                </p:cTn>
                              </p:par>
                              <p:par>
                                <p:cTn id="46" presetID="5" presetClass="entr" presetSubtype="10" fill="hold" nodeType="withEffect">
                                  <p:stCondLst>
                                    <p:cond delay="0"/>
                                  </p:stCondLst>
                                  <p:childTnLst>
                                    <p:set>
                                      <p:cBhvr>
                                        <p:cTn id="47" dur="1" fill="hold">
                                          <p:stCondLst>
                                            <p:cond delay="0"/>
                                          </p:stCondLst>
                                        </p:cTn>
                                        <p:tgtEl>
                                          <p:spTgt spid="177156">
                                            <p:txEl>
                                              <p:pRg st="3" end="3"/>
                                            </p:txEl>
                                          </p:spTgt>
                                        </p:tgtEl>
                                        <p:attrNameLst>
                                          <p:attrName>style.visibility</p:attrName>
                                        </p:attrNameLst>
                                      </p:cBhvr>
                                      <p:to>
                                        <p:strVal val="visible"/>
                                      </p:to>
                                    </p:set>
                                    <p:animEffect transition="in" filter="checkerboard(across)">
                                      <p:cBhvr>
                                        <p:cTn id="48" dur="500"/>
                                        <p:tgtEl>
                                          <p:spTgt spid="177156">
                                            <p:txEl>
                                              <p:pRg st="3" end="3"/>
                                            </p:txEl>
                                          </p:spTgt>
                                        </p:tgtEl>
                                      </p:cBhvr>
                                    </p:animEffect>
                                  </p:childTnLst>
                                </p:cTn>
                              </p:par>
                              <p:par>
                                <p:cTn id="49" presetID="5" presetClass="entr" presetSubtype="10" fill="hold" nodeType="withEffect">
                                  <p:stCondLst>
                                    <p:cond delay="0"/>
                                  </p:stCondLst>
                                  <p:childTnLst>
                                    <p:set>
                                      <p:cBhvr>
                                        <p:cTn id="50" dur="1" fill="hold">
                                          <p:stCondLst>
                                            <p:cond delay="0"/>
                                          </p:stCondLst>
                                        </p:cTn>
                                        <p:tgtEl>
                                          <p:spTgt spid="177156">
                                            <p:txEl>
                                              <p:pRg st="4" end="4"/>
                                            </p:txEl>
                                          </p:spTgt>
                                        </p:tgtEl>
                                        <p:attrNameLst>
                                          <p:attrName>style.visibility</p:attrName>
                                        </p:attrNameLst>
                                      </p:cBhvr>
                                      <p:to>
                                        <p:strVal val="visible"/>
                                      </p:to>
                                    </p:set>
                                    <p:animEffect transition="in" filter="checkerboard(across)">
                                      <p:cBhvr>
                                        <p:cTn id="51" dur="500"/>
                                        <p:tgtEl>
                                          <p:spTgt spid="177156">
                                            <p:txEl>
                                              <p:pRg st="4" end="4"/>
                                            </p:txEl>
                                          </p:spTgt>
                                        </p:tgtEl>
                                      </p:cBhvr>
                                    </p:animEffect>
                                  </p:childTnLst>
                                </p:cTn>
                              </p:par>
                              <p:par>
                                <p:cTn id="52" presetID="5" presetClass="entr" presetSubtype="10" fill="hold" nodeType="withEffect">
                                  <p:stCondLst>
                                    <p:cond delay="0"/>
                                  </p:stCondLst>
                                  <p:childTnLst>
                                    <p:set>
                                      <p:cBhvr>
                                        <p:cTn id="53" dur="1" fill="hold">
                                          <p:stCondLst>
                                            <p:cond delay="0"/>
                                          </p:stCondLst>
                                        </p:cTn>
                                        <p:tgtEl>
                                          <p:spTgt spid="177156">
                                            <p:txEl>
                                              <p:pRg st="5" end="5"/>
                                            </p:txEl>
                                          </p:spTgt>
                                        </p:tgtEl>
                                        <p:attrNameLst>
                                          <p:attrName>style.visibility</p:attrName>
                                        </p:attrNameLst>
                                      </p:cBhvr>
                                      <p:to>
                                        <p:strVal val="visible"/>
                                      </p:to>
                                    </p:set>
                                    <p:animEffect transition="in" filter="checkerboard(across)">
                                      <p:cBhvr>
                                        <p:cTn id="54" dur="500"/>
                                        <p:tgtEl>
                                          <p:spTgt spid="177156">
                                            <p:txEl>
                                              <p:pRg st="5" end="5"/>
                                            </p:txEl>
                                          </p:spTgt>
                                        </p:tgtEl>
                                      </p:cBhvr>
                                    </p:animEffect>
                                  </p:childTnLst>
                                </p:cTn>
                              </p:par>
                              <p:par>
                                <p:cTn id="55" presetID="5" presetClass="entr" presetSubtype="10" fill="hold" nodeType="withEffect">
                                  <p:stCondLst>
                                    <p:cond delay="0"/>
                                  </p:stCondLst>
                                  <p:childTnLst>
                                    <p:set>
                                      <p:cBhvr>
                                        <p:cTn id="56" dur="1" fill="hold">
                                          <p:stCondLst>
                                            <p:cond delay="0"/>
                                          </p:stCondLst>
                                        </p:cTn>
                                        <p:tgtEl>
                                          <p:spTgt spid="177156">
                                            <p:txEl>
                                              <p:pRg st="6" end="6"/>
                                            </p:txEl>
                                          </p:spTgt>
                                        </p:tgtEl>
                                        <p:attrNameLst>
                                          <p:attrName>style.visibility</p:attrName>
                                        </p:attrNameLst>
                                      </p:cBhvr>
                                      <p:to>
                                        <p:strVal val="visible"/>
                                      </p:to>
                                    </p:set>
                                    <p:animEffect transition="in" filter="checkerboard(across)">
                                      <p:cBhvr>
                                        <p:cTn id="57" dur="500"/>
                                        <p:tgtEl>
                                          <p:spTgt spid="177156">
                                            <p:txEl>
                                              <p:pRg st="6" end="6"/>
                                            </p:txEl>
                                          </p:spTgt>
                                        </p:tgtEl>
                                      </p:cBhvr>
                                    </p:animEffect>
                                  </p:childTnLst>
                                </p:cTn>
                              </p:par>
                              <p:par>
                                <p:cTn id="58" presetID="5" presetClass="entr" presetSubtype="10" fill="hold" nodeType="withEffect">
                                  <p:stCondLst>
                                    <p:cond delay="0"/>
                                  </p:stCondLst>
                                  <p:childTnLst>
                                    <p:set>
                                      <p:cBhvr>
                                        <p:cTn id="59" dur="1" fill="hold">
                                          <p:stCondLst>
                                            <p:cond delay="0"/>
                                          </p:stCondLst>
                                        </p:cTn>
                                        <p:tgtEl>
                                          <p:spTgt spid="177156">
                                            <p:txEl>
                                              <p:pRg st="7" end="7"/>
                                            </p:txEl>
                                          </p:spTgt>
                                        </p:tgtEl>
                                        <p:attrNameLst>
                                          <p:attrName>style.visibility</p:attrName>
                                        </p:attrNameLst>
                                      </p:cBhvr>
                                      <p:to>
                                        <p:strVal val="visible"/>
                                      </p:to>
                                    </p:set>
                                    <p:animEffect transition="in" filter="checkerboard(across)">
                                      <p:cBhvr>
                                        <p:cTn id="60" dur="500"/>
                                        <p:tgtEl>
                                          <p:spTgt spid="177156">
                                            <p:txEl>
                                              <p:pRg st="7" end="7"/>
                                            </p:txEl>
                                          </p:spTgt>
                                        </p:tgtEl>
                                      </p:cBhvr>
                                    </p:animEffect>
                                  </p:childTnLst>
                                </p:cTn>
                              </p:par>
                              <p:par>
                                <p:cTn id="61" presetID="5" presetClass="entr" presetSubtype="10" fill="hold" nodeType="withEffect">
                                  <p:stCondLst>
                                    <p:cond delay="0"/>
                                  </p:stCondLst>
                                  <p:childTnLst>
                                    <p:set>
                                      <p:cBhvr>
                                        <p:cTn id="62" dur="1" fill="hold">
                                          <p:stCondLst>
                                            <p:cond delay="0"/>
                                          </p:stCondLst>
                                        </p:cTn>
                                        <p:tgtEl>
                                          <p:spTgt spid="177156">
                                            <p:txEl>
                                              <p:pRg st="8" end="8"/>
                                            </p:txEl>
                                          </p:spTgt>
                                        </p:tgtEl>
                                        <p:attrNameLst>
                                          <p:attrName>style.visibility</p:attrName>
                                        </p:attrNameLst>
                                      </p:cBhvr>
                                      <p:to>
                                        <p:strVal val="visible"/>
                                      </p:to>
                                    </p:set>
                                    <p:animEffect transition="in" filter="checkerboard(across)">
                                      <p:cBhvr>
                                        <p:cTn id="63" dur="500"/>
                                        <p:tgtEl>
                                          <p:spTgt spid="17715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uiExpand="1" build="p"/>
      <p:bldP spid="177157" grpId="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lgn="l" eaLnBrk="1" hangingPunct="1"/>
            <a:r>
              <a:rPr lang="en-US" altLang="en-US" sz="1600"/>
              <a:t>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a:t>
            </a:r>
            <a:endParaRPr lang="en-US" altLang="en-US" sz="3200"/>
          </a:p>
        </p:txBody>
      </p:sp>
      <p:pic>
        <p:nvPicPr>
          <p:cNvPr id="4" name="Picture 3"/>
          <p:cNvPicPr>
            <a:picLocks noChangeAspect="1"/>
          </p:cNvPicPr>
          <p:nvPr/>
        </p:nvPicPr>
        <p:blipFill>
          <a:blip r:embed="rId3"/>
          <a:stretch>
            <a:fillRect/>
          </a:stretch>
        </p:blipFill>
        <p:spPr>
          <a:xfrm>
            <a:off x="198194" y="1600200"/>
            <a:ext cx="4831006" cy="4926065"/>
          </a:xfrm>
          <a:prstGeom prst="rect">
            <a:avLst/>
          </a:prstGeom>
          <a:ln w="38100">
            <a:solidFill>
              <a:schemeClr val="accent1"/>
            </a:solidFill>
          </a:ln>
        </p:spPr>
      </p:pic>
      <p:pic>
        <p:nvPicPr>
          <p:cNvPr id="5" name="Picture 4"/>
          <p:cNvPicPr>
            <a:picLocks noChangeAspect="1"/>
          </p:cNvPicPr>
          <p:nvPr/>
        </p:nvPicPr>
        <p:blipFill>
          <a:blip r:embed="rId4"/>
          <a:stretch>
            <a:fillRect/>
          </a:stretch>
        </p:blipFill>
        <p:spPr>
          <a:xfrm>
            <a:off x="5047785" y="1600200"/>
            <a:ext cx="3900359" cy="4164064"/>
          </a:xfrm>
          <a:prstGeom prst="rect">
            <a:avLst/>
          </a:prstGeom>
          <a:ln w="38100">
            <a:solidFill>
              <a:schemeClr val="accent1"/>
            </a:solidFill>
          </a:ln>
        </p:spPr>
      </p:pic>
      <p:sp>
        <p:nvSpPr>
          <p:cNvPr id="11" name="TextBox 10"/>
          <p:cNvSpPr txBox="1"/>
          <p:nvPr/>
        </p:nvSpPr>
        <p:spPr>
          <a:xfrm>
            <a:off x="5047785" y="5791200"/>
            <a:ext cx="3900359" cy="923330"/>
          </a:xfrm>
          <a:prstGeom prst="rect">
            <a:avLst/>
          </a:prstGeom>
          <a:noFill/>
        </p:spPr>
        <p:txBody>
          <a:bodyPr wrap="square" rtlCol="0">
            <a:spAutoFit/>
          </a:bodyPr>
          <a:lstStyle/>
          <a:p>
            <a:r>
              <a:rPr lang="en-US" sz="1800" dirty="0"/>
              <a:t>The </a:t>
            </a:r>
            <a:r>
              <a:rPr lang="en-US" sz="1800" dirty="0">
                <a:hlinkClick r:id="rId5"/>
              </a:rPr>
              <a:t>Simple Saving, Income and Expense Plan Spreadsheet </a:t>
            </a:r>
            <a:r>
              <a:rPr lang="en-US" sz="1800" dirty="0"/>
              <a:t>(LT4C) may be helpful</a:t>
            </a:r>
          </a:p>
        </p:txBody>
      </p:sp>
    </p:spTree>
    <p:extLst>
      <p:ext uri="{BB962C8B-B14F-4D97-AF65-F5344CB8AC3E}">
        <p14:creationId xmlns:p14="http://schemas.microsoft.com/office/powerpoint/2010/main" val="112046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0" y="685800"/>
            <a:ext cx="9143999" cy="914400"/>
          </a:xfrm>
        </p:spPr>
        <p:txBody>
          <a:bodyPr/>
          <a:lstStyle/>
          <a:p>
            <a:pPr eaLnBrk="1" hangingPunct="1"/>
            <a:r>
              <a:rPr lang="en-US" altLang="en-US" dirty="0"/>
              <a:t>Case Study #3: Calculate Financial Ratios</a:t>
            </a:r>
          </a:p>
        </p:txBody>
      </p:sp>
      <p:sp>
        <p:nvSpPr>
          <p:cNvPr id="62468" name="Rectangle 3"/>
          <p:cNvSpPr>
            <a:spLocks noGrp="1" noChangeArrowheads="1"/>
          </p:cNvSpPr>
          <p:nvPr>
            <p:ph idx="1"/>
          </p:nvPr>
        </p:nvSpPr>
        <p:spPr>
          <a:xfrm>
            <a:off x="914400" y="1600200"/>
            <a:ext cx="7315200" cy="525780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Steve and Mary Jo would like you to help them understand where they are financially.  You have their balance sheet and income statements which you prepared earlier (they are on the next slide)</a:t>
            </a:r>
          </a:p>
          <a:p>
            <a:pPr eaLnBrk="1" hangingPunct="1">
              <a:buFont typeface="Wingdings" panose="05000000000000000000" pitchFamily="2" charset="2"/>
              <a:buNone/>
            </a:pPr>
            <a:r>
              <a:rPr lang="en-US" altLang="en-US" sz="2400" dirty="0"/>
              <a:t>Calculations</a:t>
            </a:r>
          </a:p>
          <a:p>
            <a:pPr eaLnBrk="1" hangingPunct="1"/>
            <a:r>
              <a:rPr lang="en-US" altLang="en-US" sz="2400" dirty="0"/>
              <a:t>They ask for help to calculate their key liquidity, debt, and savings ratios</a:t>
            </a:r>
          </a:p>
          <a:p>
            <a:pPr eaLnBrk="1" hangingPunct="1">
              <a:buFont typeface="Wingdings" panose="05000000000000000000" pitchFamily="2" charset="2"/>
              <a:buNone/>
            </a:pPr>
            <a:r>
              <a:rPr lang="en-US" altLang="en-US" sz="2400" dirty="0"/>
              <a:t>Application</a:t>
            </a:r>
          </a:p>
          <a:p>
            <a:pPr eaLnBrk="1" hangingPunct="1"/>
            <a:r>
              <a:rPr lang="en-US" altLang="en-US" sz="2400" dirty="0"/>
              <a:t>Using the data earlier, calculate each of the six financial ratios.  Explain them to Steve and Mary Jo and help them see how well they are doing.  </a:t>
            </a:r>
          </a:p>
          <a:p>
            <a:pPr eaLnBrk="1" hangingPunct="1"/>
            <a:r>
              <a:rPr lang="en-US" altLang="en-US" sz="2400" dirty="0"/>
              <a:t>What can and should they be doing to improve?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animEffect transition="in" filter="box(in)">
                                      <p:cBhvr>
                                        <p:cTn id="7" dur="500"/>
                                        <p:tgtEl>
                                          <p:spTgt spid="62468">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2468">
                                            <p:txEl>
                                              <p:pRg st="1" end="1"/>
                                            </p:txEl>
                                          </p:spTgt>
                                        </p:tgtEl>
                                        <p:attrNameLst>
                                          <p:attrName>style.visibility</p:attrName>
                                        </p:attrNameLst>
                                      </p:cBhvr>
                                      <p:to>
                                        <p:strVal val="visible"/>
                                      </p:to>
                                    </p:set>
                                    <p:animEffect transition="in" filter="box(in)">
                                      <p:cBhvr>
                                        <p:cTn id="10" dur="500"/>
                                        <p:tgtEl>
                                          <p:spTgt spid="62468">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62468">
                                            <p:txEl>
                                              <p:pRg st="2" end="2"/>
                                            </p:txEl>
                                          </p:spTgt>
                                        </p:tgtEl>
                                        <p:attrNameLst>
                                          <p:attrName>style.visibility</p:attrName>
                                        </p:attrNameLst>
                                      </p:cBhvr>
                                      <p:to>
                                        <p:strVal val="visible"/>
                                      </p:to>
                                    </p:set>
                                    <p:animEffect transition="in" filter="box(in)">
                                      <p:cBhvr>
                                        <p:cTn id="13" dur="500"/>
                                        <p:tgtEl>
                                          <p:spTgt spid="62468">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62468">
                                            <p:txEl>
                                              <p:pRg st="3" end="3"/>
                                            </p:txEl>
                                          </p:spTgt>
                                        </p:tgtEl>
                                        <p:attrNameLst>
                                          <p:attrName>style.visibility</p:attrName>
                                        </p:attrNameLst>
                                      </p:cBhvr>
                                      <p:to>
                                        <p:strVal val="visible"/>
                                      </p:to>
                                    </p:set>
                                    <p:animEffect transition="in" filter="box(in)">
                                      <p:cBhvr>
                                        <p:cTn id="16" dur="500"/>
                                        <p:tgtEl>
                                          <p:spTgt spid="62468">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62468">
                                            <p:txEl>
                                              <p:pRg st="4" end="4"/>
                                            </p:txEl>
                                          </p:spTgt>
                                        </p:tgtEl>
                                        <p:attrNameLst>
                                          <p:attrName>style.visibility</p:attrName>
                                        </p:attrNameLst>
                                      </p:cBhvr>
                                      <p:to>
                                        <p:strVal val="visible"/>
                                      </p:to>
                                    </p:set>
                                    <p:animEffect transition="in" filter="box(in)">
                                      <p:cBhvr>
                                        <p:cTn id="19" dur="500"/>
                                        <p:tgtEl>
                                          <p:spTgt spid="62468">
                                            <p:txEl>
                                              <p:pRg st="4" end="4"/>
                                            </p:txEl>
                                          </p:spTgt>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62468">
                                            <p:txEl>
                                              <p:pRg st="5" end="5"/>
                                            </p:txEl>
                                          </p:spTgt>
                                        </p:tgtEl>
                                        <p:attrNameLst>
                                          <p:attrName>style.visibility</p:attrName>
                                        </p:attrNameLst>
                                      </p:cBhvr>
                                      <p:to>
                                        <p:strVal val="visible"/>
                                      </p:to>
                                    </p:set>
                                    <p:animEffect transition="in" filter="box(in)">
                                      <p:cBhvr>
                                        <p:cTn id="22" dur="500"/>
                                        <p:tgtEl>
                                          <p:spTgt spid="62468">
                                            <p:txEl>
                                              <p:pRg st="5" end="5"/>
                                            </p:txEl>
                                          </p:spTgt>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62468">
                                            <p:txEl>
                                              <p:pRg st="6" end="6"/>
                                            </p:txEl>
                                          </p:spTgt>
                                        </p:tgtEl>
                                        <p:attrNameLst>
                                          <p:attrName>style.visibility</p:attrName>
                                        </p:attrNameLst>
                                      </p:cBhvr>
                                      <p:to>
                                        <p:strVal val="visible"/>
                                      </p:to>
                                    </p:set>
                                    <p:animEffect transition="in" filter="box(in)">
                                      <p:cBhvr>
                                        <p:cTn id="25" dur="500"/>
                                        <p:tgtEl>
                                          <p:spTgt spid="6246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uiExpand="1" build="p" bldLvl="2"/>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algn="l" eaLnBrk="1" hangingPunct="1"/>
            <a:br>
              <a:rPr lang="en-US" altLang="en-US" sz="1600"/>
            </a:br>
            <a:r>
              <a:rPr lang="en-US" altLang="en-US" sz="1600"/>
              <a:t>Key Information:  Current/monetary assets $5,000;  Current liabilities 1,150; Mortgage $7,730; Utilities $2,270; Food  6,000; Insurance 1,500; College Loan $1,160; Car Payment $7,400; Other Expenses  $5,430; Total Living Expenses: $31,500; </a:t>
            </a:r>
            <a:br>
              <a:rPr lang="en-US" altLang="en-US" sz="1600"/>
            </a:br>
            <a:endParaRPr lang="en-US" altLang="en-US" sz="1600"/>
          </a:p>
        </p:txBody>
      </p:sp>
      <p:sp>
        <p:nvSpPr>
          <p:cNvPr id="181251" name="Rectangle 3"/>
          <p:cNvSpPr>
            <a:spLocks noGrp="1" noChangeArrowheads="1"/>
          </p:cNvSpPr>
          <p:nvPr>
            <p:ph idx="1"/>
          </p:nvPr>
        </p:nvSpPr>
        <p:spPr>
          <a:xfrm>
            <a:off x="2362200" y="1600200"/>
            <a:ext cx="6248400" cy="5035550"/>
          </a:xfrm>
        </p:spPr>
        <p:txBody>
          <a:bodyPr/>
          <a:lstStyle/>
          <a:p>
            <a:pPr eaLnBrk="1" hangingPunct="1">
              <a:lnSpc>
                <a:spcPct val="80000"/>
              </a:lnSpc>
            </a:pPr>
            <a:r>
              <a:rPr lang="en-US" altLang="en-US" sz="2000" dirty="0"/>
              <a:t>Liquidity Ratios</a:t>
            </a:r>
          </a:p>
          <a:p>
            <a:pPr lvl="1" eaLnBrk="1" hangingPunct="1">
              <a:spcBef>
                <a:spcPts val="300"/>
              </a:spcBef>
            </a:pPr>
            <a:r>
              <a:rPr lang="en-US" altLang="en-US" sz="2000" dirty="0"/>
              <a:t>1. Current ratio = current assets / current liabilities</a:t>
            </a:r>
          </a:p>
          <a:p>
            <a:pPr lvl="2" eaLnBrk="1" hangingPunct="1">
              <a:spcBef>
                <a:spcPts val="300"/>
              </a:spcBef>
            </a:pPr>
            <a:r>
              <a:rPr lang="en-US" altLang="en-US" sz="2000" dirty="0"/>
              <a:t>$5,000 / 1,150 = ?</a:t>
            </a:r>
          </a:p>
          <a:p>
            <a:pPr lvl="2" eaLnBrk="1" hangingPunct="1">
              <a:spcBef>
                <a:spcPts val="300"/>
              </a:spcBef>
            </a:pPr>
            <a:r>
              <a:rPr lang="en-US" altLang="en-US" sz="2000" dirty="0"/>
              <a:t>They can cover liabilities 4.35 times</a:t>
            </a:r>
          </a:p>
          <a:p>
            <a:pPr lvl="1" eaLnBrk="1" hangingPunct="1">
              <a:spcBef>
                <a:spcPts val="300"/>
              </a:spcBef>
            </a:pPr>
            <a:r>
              <a:rPr lang="en-US" altLang="en-US" sz="2000" dirty="0"/>
              <a:t>2. Month’s Living Expense Covered Ratio = Monetary assets / [Total living expenses /12 (or monthly LE)]</a:t>
            </a:r>
          </a:p>
          <a:p>
            <a:pPr lvl="2" eaLnBrk="1" hangingPunct="1">
              <a:spcBef>
                <a:spcPts val="300"/>
              </a:spcBef>
            </a:pPr>
            <a:r>
              <a:rPr lang="en-US" altLang="en-US" sz="2000" dirty="0"/>
              <a:t>$5,000 / (31,500 / 12) = $5,000 / 2,624 [(Mort. + Util. + Food + Ins. + </a:t>
            </a:r>
            <a:r>
              <a:rPr lang="en-US" altLang="en-US" sz="2000" dirty="0" err="1"/>
              <a:t>CLoan</a:t>
            </a:r>
            <a:r>
              <a:rPr lang="en-US" altLang="en-US" sz="2000" dirty="0"/>
              <a:t> + </a:t>
            </a:r>
            <a:r>
              <a:rPr lang="en-US" altLang="en-US" sz="2000" dirty="0" err="1"/>
              <a:t>CarPmt</a:t>
            </a:r>
            <a:r>
              <a:rPr lang="en-US" altLang="en-US" sz="2000" dirty="0"/>
              <a:t> + </a:t>
            </a:r>
            <a:r>
              <a:rPr lang="en-US" altLang="en-US" sz="2000" dirty="0" err="1"/>
              <a:t>Othr</a:t>
            </a:r>
            <a:r>
              <a:rPr lang="en-US" altLang="en-US" sz="2000" dirty="0"/>
              <a:t>. Exp.)/12] = ?</a:t>
            </a:r>
          </a:p>
          <a:p>
            <a:pPr lvl="2" eaLnBrk="1" hangingPunct="1">
              <a:spcBef>
                <a:spcPts val="300"/>
              </a:spcBef>
            </a:pPr>
            <a:r>
              <a:rPr lang="en-US" altLang="en-US" sz="2000" dirty="0"/>
              <a:t>They could live 1.9 months on their savings</a:t>
            </a:r>
          </a:p>
          <a:p>
            <a:pPr lvl="1" eaLnBrk="1" hangingPunct="1">
              <a:spcBef>
                <a:spcPts val="300"/>
              </a:spcBef>
            </a:pPr>
            <a:r>
              <a:rPr lang="en-US" altLang="en-US" sz="2000" dirty="0"/>
              <a:t>Insights:  </a:t>
            </a:r>
          </a:p>
          <a:p>
            <a:pPr lvl="2" eaLnBrk="1" hangingPunct="1">
              <a:spcBef>
                <a:spcPts val="300"/>
              </a:spcBef>
            </a:pPr>
            <a:r>
              <a:rPr lang="en-US" altLang="en-US" sz="2000" dirty="0"/>
              <a:t>They are somewhat liquid, current ratio (&gt;2) but can only cover annual living expenses for &lt; 2 months (&gt;3-6+ months is better).  They need to cut expenses, and reduce and pay off debt. </a:t>
            </a:r>
          </a:p>
        </p:txBody>
      </p:sp>
      <p:pic>
        <p:nvPicPr>
          <p:cNvPr id="3" name="Picture 2"/>
          <p:cNvPicPr>
            <a:picLocks noChangeAspect="1"/>
          </p:cNvPicPr>
          <p:nvPr/>
        </p:nvPicPr>
        <p:blipFill>
          <a:blip r:embed="rId2"/>
          <a:stretch>
            <a:fillRect/>
          </a:stretch>
        </p:blipFill>
        <p:spPr>
          <a:xfrm>
            <a:off x="381000" y="1609725"/>
            <a:ext cx="1981200" cy="2157412"/>
          </a:xfrm>
          <a:prstGeom prst="rect">
            <a:avLst/>
          </a:prstGeom>
        </p:spPr>
      </p:pic>
      <p:pic>
        <p:nvPicPr>
          <p:cNvPr id="4" name="Picture 3"/>
          <p:cNvPicPr>
            <a:picLocks noChangeAspect="1"/>
          </p:cNvPicPr>
          <p:nvPr/>
        </p:nvPicPr>
        <p:blipFill>
          <a:blip r:embed="rId3"/>
          <a:stretch>
            <a:fillRect/>
          </a:stretch>
        </p:blipFill>
        <p:spPr>
          <a:xfrm>
            <a:off x="457200" y="3810000"/>
            <a:ext cx="1905000" cy="28051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 calcmode="lin" valueType="num">
                                      <p:cBhvr additive="base">
                                        <p:cTn id="7" dur="500" fill="hold"/>
                                        <p:tgtEl>
                                          <p:spTgt spid="181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12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1251">
                                            <p:txEl>
                                              <p:pRg st="1" end="1"/>
                                            </p:txEl>
                                          </p:spTgt>
                                        </p:tgtEl>
                                        <p:attrNameLst>
                                          <p:attrName>style.visibility</p:attrName>
                                        </p:attrNameLst>
                                      </p:cBhvr>
                                      <p:to>
                                        <p:strVal val="visible"/>
                                      </p:to>
                                    </p:set>
                                    <p:anim calcmode="lin" valueType="num">
                                      <p:cBhvr additive="base">
                                        <p:cTn id="11" dur="500" fill="hold"/>
                                        <p:tgtEl>
                                          <p:spTgt spid="1812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8125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1251">
                                            <p:txEl>
                                              <p:pRg st="2" end="2"/>
                                            </p:txEl>
                                          </p:spTgt>
                                        </p:tgtEl>
                                        <p:attrNameLst>
                                          <p:attrName>style.visibility</p:attrName>
                                        </p:attrNameLst>
                                      </p:cBhvr>
                                      <p:to>
                                        <p:strVal val="visible"/>
                                      </p:to>
                                    </p:set>
                                    <p:anim calcmode="lin" valueType="num">
                                      <p:cBhvr additive="base">
                                        <p:cTn id="15" dur="500" fill="hold"/>
                                        <p:tgtEl>
                                          <p:spTgt spid="1812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812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81251">
                                            <p:txEl>
                                              <p:pRg st="3" end="3"/>
                                            </p:txEl>
                                          </p:spTgt>
                                        </p:tgtEl>
                                        <p:attrNameLst>
                                          <p:attrName>style.visibility</p:attrName>
                                        </p:attrNameLst>
                                      </p:cBhvr>
                                      <p:to>
                                        <p:strVal val="visible"/>
                                      </p:to>
                                    </p:set>
                                    <p:anim calcmode="lin" valueType="num">
                                      <p:cBhvr additive="base">
                                        <p:cTn id="21" dur="500" fill="hold"/>
                                        <p:tgtEl>
                                          <p:spTgt spid="1812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12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1251">
                                            <p:txEl>
                                              <p:pRg st="4" end="4"/>
                                            </p:txEl>
                                          </p:spTgt>
                                        </p:tgtEl>
                                        <p:attrNameLst>
                                          <p:attrName>style.visibility</p:attrName>
                                        </p:attrNameLst>
                                      </p:cBhvr>
                                      <p:to>
                                        <p:strVal val="visible"/>
                                      </p:to>
                                    </p:set>
                                    <p:anim calcmode="lin" valueType="num">
                                      <p:cBhvr additive="base">
                                        <p:cTn id="25" dur="500" fill="hold"/>
                                        <p:tgtEl>
                                          <p:spTgt spid="1812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12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1251">
                                            <p:txEl>
                                              <p:pRg st="5" end="5"/>
                                            </p:txEl>
                                          </p:spTgt>
                                        </p:tgtEl>
                                        <p:attrNameLst>
                                          <p:attrName>style.visibility</p:attrName>
                                        </p:attrNameLst>
                                      </p:cBhvr>
                                      <p:to>
                                        <p:strVal val="visible"/>
                                      </p:to>
                                    </p:set>
                                    <p:anim calcmode="lin" valueType="num">
                                      <p:cBhvr additive="base">
                                        <p:cTn id="29" dur="500" fill="hold"/>
                                        <p:tgtEl>
                                          <p:spTgt spid="1812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12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81251">
                                            <p:txEl>
                                              <p:pRg st="6" end="6"/>
                                            </p:txEl>
                                          </p:spTgt>
                                        </p:tgtEl>
                                        <p:attrNameLst>
                                          <p:attrName>style.visibility</p:attrName>
                                        </p:attrNameLst>
                                      </p:cBhvr>
                                      <p:to>
                                        <p:strVal val="visible"/>
                                      </p:to>
                                    </p:set>
                                    <p:anim calcmode="lin" valueType="num">
                                      <p:cBhvr additive="base">
                                        <p:cTn id="35" dur="500" fill="hold"/>
                                        <p:tgtEl>
                                          <p:spTgt spid="181251">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81251">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1251">
                                            <p:txEl>
                                              <p:pRg st="7" end="7"/>
                                            </p:txEl>
                                          </p:spTgt>
                                        </p:tgtEl>
                                        <p:attrNameLst>
                                          <p:attrName>style.visibility</p:attrName>
                                        </p:attrNameLst>
                                      </p:cBhvr>
                                      <p:to>
                                        <p:strVal val="visible"/>
                                      </p:to>
                                    </p:set>
                                    <p:anim calcmode="lin" valueType="num">
                                      <p:cBhvr additive="base">
                                        <p:cTn id="39" dur="500" fill="hold"/>
                                        <p:tgtEl>
                                          <p:spTgt spid="181251">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8125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81251">
                                            <p:txEl>
                                              <p:pRg st="8" end="8"/>
                                            </p:txEl>
                                          </p:spTgt>
                                        </p:tgtEl>
                                        <p:attrNameLst>
                                          <p:attrName>style.visibility</p:attrName>
                                        </p:attrNameLst>
                                      </p:cBhvr>
                                      <p:to>
                                        <p:strVal val="visible"/>
                                      </p:to>
                                    </p:set>
                                    <p:anim calcmode="lin" valueType="num">
                                      <p:cBhvr additive="base">
                                        <p:cTn id="45" dur="500" fill="hold"/>
                                        <p:tgtEl>
                                          <p:spTgt spid="181251">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8125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uiExpand="1"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lgn="l" eaLnBrk="1" hangingPunct="1"/>
            <a:r>
              <a:rPr lang="en-US" altLang="en-US" sz="1800"/>
              <a:t>Key Information:  Total liabilities $131,150; Total assets $185,000; Total income $50,000; Taxes $7,500; Wages after taxes $42,250; Mortgage $10,000; College loan $1,160; Car payments $7,410.</a:t>
            </a:r>
            <a:endParaRPr lang="en-US" altLang="en-US" sz="2800"/>
          </a:p>
        </p:txBody>
      </p:sp>
      <p:sp>
        <p:nvSpPr>
          <p:cNvPr id="66564" name="Rectangle 3"/>
          <p:cNvSpPr>
            <a:spLocks noGrp="1" noChangeArrowheads="1"/>
          </p:cNvSpPr>
          <p:nvPr>
            <p:ph idx="1"/>
          </p:nvPr>
        </p:nvSpPr>
        <p:spPr>
          <a:xfrm>
            <a:off x="2362200" y="1600200"/>
            <a:ext cx="6230176" cy="5257800"/>
          </a:xfrm>
        </p:spPr>
        <p:txBody>
          <a:bodyPr/>
          <a:lstStyle/>
          <a:p>
            <a:pPr eaLnBrk="1" hangingPunct="1"/>
            <a:r>
              <a:rPr lang="en-US" altLang="en-US" sz="2000" dirty="0"/>
              <a:t>Debt ratios</a:t>
            </a:r>
          </a:p>
          <a:p>
            <a:pPr lvl="1" eaLnBrk="1" hangingPunct="1"/>
            <a:r>
              <a:rPr lang="en-US" altLang="en-US" sz="2000" dirty="0"/>
              <a:t>1. Debt Ratio = Total liabilities / Total assets</a:t>
            </a:r>
          </a:p>
          <a:p>
            <a:pPr lvl="2" eaLnBrk="1" hangingPunct="1"/>
            <a:r>
              <a:rPr lang="en-US" altLang="en-US" sz="2000" dirty="0"/>
              <a:t>$131,150 / $185,000 = ?</a:t>
            </a:r>
          </a:p>
          <a:p>
            <a:pPr lvl="2" eaLnBrk="1" hangingPunct="1"/>
            <a:r>
              <a:rPr lang="en-US" altLang="en-US" sz="2000" dirty="0"/>
              <a:t>70.9% of assets covered by debt</a:t>
            </a:r>
          </a:p>
          <a:p>
            <a:pPr lvl="1" eaLnBrk="1" hangingPunct="1"/>
            <a:r>
              <a:rPr lang="en-US" altLang="en-US" sz="2000" dirty="0"/>
              <a:t>2. Long-term Debt Coverage Ratio = Income after taxes (W-T)/ LT debt payments</a:t>
            </a:r>
          </a:p>
          <a:p>
            <a:pPr lvl="2" eaLnBrk="1" hangingPunct="1"/>
            <a:r>
              <a:rPr lang="en-US" altLang="en-US" sz="2000" dirty="0"/>
              <a:t>$42,250/($7,730+1,160+7,410)(M+CL+CP) = ? </a:t>
            </a:r>
          </a:p>
          <a:p>
            <a:pPr lvl="2" eaLnBrk="1" hangingPunct="1"/>
            <a:r>
              <a:rPr lang="en-US" altLang="en-US" sz="2000" dirty="0"/>
              <a:t>= $42,250 / $16,300 = They can cover debt 2.6x</a:t>
            </a:r>
          </a:p>
          <a:p>
            <a:pPr lvl="2" eaLnBrk="1" hangingPunct="1"/>
            <a:r>
              <a:rPr lang="en-US" altLang="en-US" sz="2000" dirty="0"/>
              <a:t>Their debt service ratio is $16,300/42,500 = 38.3%</a:t>
            </a:r>
          </a:p>
          <a:p>
            <a:pPr lvl="1" eaLnBrk="1" hangingPunct="1"/>
            <a:r>
              <a:rPr lang="en-US" altLang="en-US" sz="2000" dirty="0"/>
              <a:t>Insights:  </a:t>
            </a:r>
          </a:p>
          <a:p>
            <a:pPr lvl="2" eaLnBrk="1" hangingPunct="1"/>
            <a:r>
              <a:rPr lang="en-US" altLang="en-US" sz="2000" dirty="0"/>
              <a:t>They have lots of debt--71% of their assets are financed. Their long-term debt ratio is 2.6 times, just above the 2.5 caution level. 38.3% of total income goes to cover debt payments.  </a:t>
            </a:r>
          </a:p>
        </p:txBody>
      </p:sp>
      <p:pic>
        <p:nvPicPr>
          <p:cNvPr id="2" name="Picture 1"/>
          <p:cNvPicPr>
            <a:picLocks noChangeAspect="1"/>
          </p:cNvPicPr>
          <p:nvPr/>
        </p:nvPicPr>
        <p:blipFill>
          <a:blip r:embed="rId2"/>
          <a:stretch>
            <a:fillRect/>
          </a:stretch>
        </p:blipFill>
        <p:spPr>
          <a:xfrm>
            <a:off x="396050" y="1604204"/>
            <a:ext cx="1966150" cy="2158171"/>
          </a:xfrm>
          <a:prstGeom prst="rect">
            <a:avLst/>
          </a:prstGeom>
        </p:spPr>
      </p:pic>
      <p:pic>
        <p:nvPicPr>
          <p:cNvPr id="3" name="Picture 2"/>
          <p:cNvPicPr>
            <a:picLocks noChangeAspect="1"/>
          </p:cNvPicPr>
          <p:nvPr/>
        </p:nvPicPr>
        <p:blipFill>
          <a:blip r:embed="rId3"/>
          <a:stretch>
            <a:fillRect/>
          </a:stretch>
        </p:blipFill>
        <p:spPr>
          <a:xfrm>
            <a:off x="453987" y="3810000"/>
            <a:ext cx="1960062" cy="28806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6564">
                                            <p:txEl>
                                              <p:pRg st="0" end="0"/>
                                            </p:txEl>
                                          </p:spTgt>
                                        </p:tgtEl>
                                        <p:attrNameLst>
                                          <p:attrName>style.visibility</p:attrName>
                                        </p:attrNameLst>
                                      </p:cBhvr>
                                      <p:to>
                                        <p:strVal val="visible"/>
                                      </p:to>
                                    </p:set>
                                    <p:animEffect transition="in" filter="box(in)">
                                      <p:cBhvr>
                                        <p:cTn id="7" dur="500"/>
                                        <p:tgtEl>
                                          <p:spTgt spid="66564">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6564">
                                            <p:txEl>
                                              <p:pRg st="1" end="1"/>
                                            </p:txEl>
                                          </p:spTgt>
                                        </p:tgtEl>
                                        <p:attrNameLst>
                                          <p:attrName>style.visibility</p:attrName>
                                        </p:attrNameLst>
                                      </p:cBhvr>
                                      <p:to>
                                        <p:strVal val="visible"/>
                                      </p:to>
                                    </p:set>
                                    <p:animEffect transition="in" filter="box(in)">
                                      <p:cBhvr>
                                        <p:cTn id="10" dur="500"/>
                                        <p:tgtEl>
                                          <p:spTgt spid="66564">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66564">
                                            <p:txEl>
                                              <p:pRg st="2" end="2"/>
                                            </p:txEl>
                                          </p:spTgt>
                                        </p:tgtEl>
                                        <p:attrNameLst>
                                          <p:attrName>style.visibility</p:attrName>
                                        </p:attrNameLst>
                                      </p:cBhvr>
                                      <p:to>
                                        <p:strVal val="visible"/>
                                      </p:to>
                                    </p:set>
                                    <p:animEffect transition="in" filter="box(in)">
                                      <p:cBhvr>
                                        <p:cTn id="13" dur="500"/>
                                        <p:tgtEl>
                                          <p:spTgt spid="6656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66564">
                                            <p:txEl>
                                              <p:pRg st="3" end="3"/>
                                            </p:txEl>
                                          </p:spTgt>
                                        </p:tgtEl>
                                        <p:attrNameLst>
                                          <p:attrName>style.visibility</p:attrName>
                                        </p:attrNameLst>
                                      </p:cBhvr>
                                      <p:to>
                                        <p:strVal val="visible"/>
                                      </p:to>
                                    </p:set>
                                    <p:animEffect transition="in" filter="box(in)">
                                      <p:cBhvr>
                                        <p:cTn id="18" dur="500"/>
                                        <p:tgtEl>
                                          <p:spTgt spid="66564">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66564">
                                            <p:txEl>
                                              <p:pRg st="4" end="4"/>
                                            </p:txEl>
                                          </p:spTgt>
                                        </p:tgtEl>
                                        <p:attrNameLst>
                                          <p:attrName>style.visibility</p:attrName>
                                        </p:attrNameLst>
                                      </p:cBhvr>
                                      <p:to>
                                        <p:strVal val="visible"/>
                                      </p:to>
                                    </p:set>
                                    <p:animEffect transition="in" filter="box(in)">
                                      <p:cBhvr>
                                        <p:cTn id="21" dur="500"/>
                                        <p:tgtEl>
                                          <p:spTgt spid="66564">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6564">
                                            <p:txEl>
                                              <p:pRg st="5" end="5"/>
                                            </p:txEl>
                                          </p:spTgt>
                                        </p:tgtEl>
                                        <p:attrNameLst>
                                          <p:attrName>style.visibility</p:attrName>
                                        </p:attrNameLst>
                                      </p:cBhvr>
                                      <p:to>
                                        <p:strVal val="visible"/>
                                      </p:to>
                                    </p:set>
                                    <p:animEffect transition="in" filter="box(in)">
                                      <p:cBhvr>
                                        <p:cTn id="24" dur="500"/>
                                        <p:tgtEl>
                                          <p:spTgt spid="66564">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66564">
                                            <p:txEl>
                                              <p:pRg st="6" end="6"/>
                                            </p:txEl>
                                          </p:spTgt>
                                        </p:tgtEl>
                                        <p:attrNameLst>
                                          <p:attrName>style.visibility</p:attrName>
                                        </p:attrNameLst>
                                      </p:cBhvr>
                                      <p:to>
                                        <p:strVal val="visible"/>
                                      </p:to>
                                    </p:set>
                                    <p:animEffect transition="in" filter="box(in)">
                                      <p:cBhvr>
                                        <p:cTn id="29" dur="500"/>
                                        <p:tgtEl>
                                          <p:spTgt spid="66564">
                                            <p:txEl>
                                              <p:pRg st="6" end="6"/>
                                            </p:txEl>
                                          </p:spTgt>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66564">
                                            <p:txEl>
                                              <p:pRg st="7" end="7"/>
                                            </p:txEl>
                                          </p:spTgt>
                                        </p:tgtEl>
                                        <p:attrNameLst>
                                          <p:attrName>style.visibility</p:attrName>
                                        </p:attrNameLst>
                                      </p:cBhvr>
                                      <p:to>
                                        <p:strVal val="visible"/>
                                      </p:to>
                                    </p:set>
                                    <p:animEffect transition="in" filter="box(in)">
                                      <p:cBhvr>
                                        <p:cTn id="32" dur="500"/>
                                        <p:tgtEl>
                                          <p:spTgt spid="66564">
                                            <p:txEl>
                                              <p:pRg st="7" end="7"/>
                                            </p:txEl>
                                          </p:spTgt>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66564">
                                            <p:txEl>
                                              <p:pRg st="8" end="8"/>
                                            </p:txEl>
                                          </p:spTgt>
                                        </p:tgtEl>
                                        <p:attrNameLst>
                                          <p:attrName>style.visibility</p:attrName>
                                        </p:attrNameLst>
                                      </p:cBhvr>
                                      <p:to>
                                        <p:strVal val="visible"/>
                                      </p:to>
                                    </p:set>
                                    <p:animEffect transition="in" filter="box(in)">
                                      <p:cBhvr>
                                        <p:cTn id="35" dur="500"/>
                                        <p:tgtEl>
                                          <p:spTgt spid="66564">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66564">
                                            <p:txEl>
                                              <p:pRg st="9" end="9"/>
                                            </p:txEl>
                                          </p:spTgt>
                                        </p:tgtEl>
                                        <p:attrNameLst>
                                          <p:attrName>style.visibility</p:attrName>
                                        </p:attrNameLst>
                                      </p:cBhvr>
                                      <p:to>
                                        <p:strVal val="visible"/>
                                      </p:to>
                                    </p:set>
                                    <p:animEffect transition="in" filter="box(in)">
                                      <p:cBhvr>
                                        <p:cTn id="40" dur="500"/>
                                        <p:tgtEl>
                                          <p:spTgt spid="6656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4" grpId="0" uiExpand="1" build="p" bldLvl="2"/>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altLang="en-US" sz="2400"/>
              <a:t>Key Information:  Salary $50,000; Taxes $7,500; Savings $5,000</a:t>
            </a:r>
            <a:r>
              <a:rPr lang="en-US" altLang="en-US" sz="1600"/>
              <a:t>;</a:t>
            </a:r>
            <a:r>
              <a:rPr lang="en-US" altLang="en-US" sz="2000"/>
              <a:t> </a:t>
            </a:r>
            <a:r>
              <a:rPr lang="en-US" altLang="en-US" sz="2400"/>
              <a:t>Income after Taxes $42,500</a:t>
            </a:r>
            <a:endParaRPr lang="en-US" altLang="en-US" sz="1800"/>
          </a:p>
        </p:txBody>
      </p:sp>
      <p:sp>
        <p:nvSpPr>
          <p:cNvPr id="67588" name="Rectangle 3"/>
          <p:cNvSpPr>
            <a:spLocks noGrp="1" noChangeArrowheads="1"/>
          </p:cNvSpPr>
          <p:nvPr>
            <p:ph idx="1"/>
          </p:nvPr>
        </p:nvSpPr>
        <p:spPr>
          <a:xfrm>
            <a:off x="2575750" y="1600200"/>
            <a:ext cx="6031676" cy="5257800"/>
          </a:xfrm>
        </p:spPr>
        <p:txBody>
          <a:bodyPr/>
          <a:lstStyle/>
          <a:p>
            <a:pPr eaLnBrk="1" hangingPunct="1"/>
            <a:r>
              <a:rPr lang="en-US" altLang="en-US" sz="2000" dirty="0"/>
              <a:t>Savings ratios</a:t>
            </a:r>
          </a:p>
          <a:p>
            <a:pPr lvl="1" eaLnBrk="1" hangingPunct="1"/>
            <a:r>
              <a:rPr lang="en-US" altLang="en-US" sz="2000" dirty="0"/>
              <a:t>1. Savings ratio = Savings / income after taxes</a:t>
            </a:r>
          </a:p>
          <a:p>
            <a:pPr lvl="2" eaLnBrk="1" hangingPunct="1"/>
            <a:r>
              <a:rPr lang="en-US" altLang="en-US" sz="2000" dirty="0"/>
              <a:t>$5,000 (PY) / $42,500 (W-T) = ?</a:t>
            </a:r>
          </a:p>
          <a:p>
            <a:pPr lvl="3" eaLnBrk="1" hangingPunct="1"/>
            <a:r>
              <a:rPr lang="en-US" altLang="en-US" sz="2000" dirty="0"/>
              <a:t>They save 11.8% of their income after-tax</a:t>
            </a:r>
          </a:p>
          <a:p>
            <a:pPr lvl="1" eaLnBrk="1" hangingPunct="1"/>
            <a:r>
              <a:rPr lang="en-US" altLang="en-US" sz="2000" dirty="0"/>
              <a:t>2. Gross Savings ratio = Savings  / gross salary</a:t>
            </a:r>
          </a:p>
          <a:p>
            <a:pPr lvl="2" eaLnBrk="1" hangingPunct="1"/>
            <a:r>
              <a:rPr lang="en-US" altLang="en-US" sz="2000" dirty="0"/>
              <a:t>$5,000 / $50,000 = ?</a:t>
            </a:r>
          </a:p>
          <a:p>
            <a:pPr lvl="3" eaLnBrk="1" hangingPunct="1"/>
            <a:r>
              <a:rPr lang="en-US" altLang="en-US" sz="2000" dirty="0"/>
              <a:t>They save 10% of their gross salary</a:t>
            </a:r>
          </a:p>
          <a:p>
            <a:pPr lvl="1" eaLnBrk="1" hangingPunct="1"/>
            <a:r>
              <a:rPr lang="en-US" altLang="en-US" sz="2000" dirty="0"/>
              <a:t>Insights:  </a:t>
            </a:r>
          </a:p>
          <a:p>
            <a:pPr lvl="2" eaLnBrk="1" hangingPunct="1"/>
            <a:r>
              <a:rPr lang="en-US" altLang="en-US" sz="2000" dirty="0"/>
              <a:t>They are saving 11.8% of their Income after taxes, and 10% of their gross salary.  This is OK, but should be the minimum amount.  </a:t>
            </a:r>
          </a:p>
          <a:p>
            <a:pPr lvl="2" eaLnBrk="1" hangingPunct="1"/>
            <a:r>
              <a:rPr lang="en-US" altLang="en-US" sz="2000" dirty="0"/>
              <a:t>I would hope students taking this class would save much more, perhaps 20% of their gross salary (10% minimum though) or more</a:t>
            </a:r>
          </a:p>
        </p:txBody>
      </p:sp>
      <p:pic>
        <p:nvPicPr>
          <p:cNvPr id="2" name="Picture 1"/>
          <p:cNvPicPr>
            <a:picLocks noChangeAspect="1"/>
          </p:cNvPicPr>
          <p:nvPr/>
        </p:nvPicPr>
        <p:blipFill>
          <a:blip r:embed="rId2"/>
          <a:stretch>
            <a:fillRect/>
          </a:stretch>
        </p:blipFill>
        <p:spPr>
          <a:xfrm>
            <a:off x="381000" y="1600200"/>
            <a:ext cx="2194750" cy="2158171"/>
          </a:xfrm>
          <a:prstGeom prst="rect">
            <a:avLst/>
          </a:prstGeom>
        </p:spPr>
      </p:pic>
      <p:pic>
        <p:nvPicPr>
          <p:cNvPr id="3" name="Picture 2"/>
          <p:cNvPicPr>
            <a:picLocks noChangeAspect="1"/>
          </p:cNvPicPr>
          <p:nvPr/>
        </p:nvPicPr>
        <p:blipFill>
          <a:blip r:embed="rId3"/>
          <a:stretch>
            <a:fillRect/>
          </a:stretch>
        </p:blipFill>
        <p:spPr>
          <a:xfrm>
            <a:off x="449674" y="3758371"/>
            <a:ext cx="2179496" cy="30996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7588">
                                            <p:txEl>
                                              <p:pRg st="0" end="0"/>
                                            </p:txEl>
                                          </p:spTgt>
                                        </p:tgtEl>
                                        <p:attrNameLst>
                                          <p:attrName>style.visibility</p:attrName>
                                        </p:attrNameLst>
                                      </p:cBhvr>
                                      <p:to>
                                        <p:strVal val="visible"/>
                                      </p:to>
                                    </p:set>
                                    <p:animEffect transition="in" filter="box(in)">
                                      <p:cBhvr>
                                        <p:cTn id="7" dur="500"/>
                                        <p:tgtEl>
                                          <p:spTgt spid="67588">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7588">
                                            <p:txEl>
                                              <p:pRg st="1" end="1"/>
                                            </p:txEl>
                                          </p:spTgt>
                                        </p:tgtEl>
                                        <p:attrNameLst>
                                          <p:attrName>style.visibility</p:attrName>
                                        </p:attrNameLst>
                                      </p:cBhvr>
                                      <p:to>
                                        <p:strVal val="visible"/>
                                      </p:to>
                                    </p:set>
                                    <p:animEffect transition="in" filter="box(in)">
                                      <p:cBhvr>
                                        <p:cTn id="10" dur="500"/>
                                        <p:tgtEl>
                                          <p:spTgt spid="67588">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67588">
                                            <p:txEl>
                                              <p:pRg st="2" end="2"/>
                                            </p:txEl>
                                          </p:spTgt>
                                        </p:tgtEl>
                                        <p:attrNameLst>
                                          <p:attrName>style.visibility</p:attrName>
                                        </p:attrNameLst>
                                      </p:cBhvr>
                                      <p:to>
                                        <p:strVal val="visible"/>
                                      </p:to>
                                    </p:set>
                                    <p:animEffect transition="in" filter="box(in)">
                                      <p:cBhvr>
                                        <p:cTn id="13" dur="500"/>
                                        <p:tgtEl>
                                          <p:spTgt spid="67588">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67588">
                                            <p:txEl>
                                              <p:pRg st="3" end="3"/>
                                            </p:txEl>
                                          </p:spTgt>
                                        </p:tgtEl>
                                        <p:attrNameLst>
                                          <p:attrName>style.visibility</p:attrName>
                                        </p:attrNameLst>
                                      </p:cBhvr>
                                      <p:to>
                                        <p:strVal val="visible"/>
                                      </p:to>
                                    </p:set>
                                    <p:animEffect transition="in" filter="box(in)">
                                      <p:cBhvr>
                                        <p:cTn id="18" dur="500"/>
                                        <p:tgtEl>
                                          <p:spTgt spid="67588">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67588">
                                            <p:txEl>
                                              <p:pRg st="4" end="4"/>
                                            </p:txEl>
                                          </p:spTgt>
                                        </p:tgtEl>
                                        <p:attrNameLst>
                                          <p:attrName>style.visibility</p:attrName>
                                        </p:attrNameLst>
                                      </p:cBhvr>
                                      <p:to>
                                        <p:strVal val="visible"/>
                                      </p:to>
                                    </p:set>
                                    <p:animEffect transition="in" filter="box(in)">
                                      <p:cBhvr>
                                        <p:cTn id="21" dur="500"/>
                                        <p:tgtEl>
                                          <p:spTgt spid="67588">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7588">
                                            <p:txEl>
                                              <p:pRg st="5" end="5"/>
                                            </p:txEl>
                                          </p:spTgt>
                                        </p:tgtEl>
                                        <p:attrNameLst>
                                          <p:attrName>style.visibility</p:attrName>
                                        </p:attrNameLst>
                                      </p:cBhvr>
                                      <p:to>
                                        <p:strVal val="visible"/>
                                      </p:to>
                                    </p:set>
                                    <p:animEffect transition="in" filter="box(in)">
                                      <p:cBhvr>
                                        <p:cTn id="24" dur="500"/>
                                        <p:tgtEl>
                                          <p:spTgt spid="67588">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67588">
                                            <p:txEl>
                                              <p:pRg st="6" end="6"/>
                                            </p:txEl>
                                          </p:spTgt>
                                        </p:tgtEl>
                                        <p:attrNameLst>
                                          <p:attrName>style.visibility</p:attrName>
                                        </p:attrNameLst>
                                      </p:cBhvr>
                                      <p:to>
                                        <p:strVal val="visible"/>
                                      </p:to>
                                    </p:set>
                                    <p:animEffect transition="in" filter="box(in)">
                                      <p:cBhvr>
                                        <p:cTn id="29" dur="500"/>
                                        <p:tgtEl>
                                          <p:spTgt spid="67588">
                                            <p:txEl>
                                              <p:pRg st="6" end="6"/>
                                            </p:txEl>
                                          </p:spTgt>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67588">
                                            <p:txEl>
                                              <p:pRg st="7" end="7"/>
                                            </p:txEl>
                                          </p:spTgt>
                                        </p:tgtEl>
                                        <p:attrNameLst>
                                          <p:attrName>style.visibility</p:attrName>
                                        </p:attrNameLst>
                                      </p:cBhvr>
                                      <p:to>
                                        <p:strVal val="visible"/>
                                      </p:to>
                                    </p:set>
                                    <p:animEffect transition="in" filter="box(in)">
                                      <p:cBhvr>
                                        <p:cTn id="32" dur="500"/>
                                        <p:tgtEl>
                                          <p:spTgt spid="67588">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67588">
                                            <p:txEl>
                                              <p:pRg st="8" end="8"/>
                                            </p:txEl>
                                          </p:spTgt>
                                        </p:tgtEl>
                                        <p:attrNameLst>
                                          <p:attrName>style.visibility</p:attrName>
                                        </p:attrNameLst>
                                      </p:cBhvr>
                                      <p:to>
                                        <p:strVal val="visible"/>
                                      </p:to>
                                    </p:set>
                                    <p:animEffect transition="in" filter="box(in)">
                                      <p:cBhvr>
                                        <p:cTn id="37" dur="500"/>
                                        <p:tgtEl>
                                          <p:spTgt spid="67588">
                                            <p:txEl>
                                              <p:pRg st="8" end="8"/>
                                            </p:txEl>
                                          </p:spTgt>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67588">
                                            <p:txEl>
                                              <p:pRg st="9" end="9"/>
                                            </p:txEl>
                                          </p:spTgt>
                                        </p:tgtEl>
                                        <p:attrNameLst>
                                          <p:attrName>style.visibility</p:attrName>
                                        </p:attrNameLst>
                                      </p:cBhvr>
                                      <p:to>
                                        <p:strVal val="visible"/>
                                      </p:to>
                                    </p:set>
                                    <p:animEffect transition="in" filter="box(in)">
                                      <p:cBhvr>
                                        <p:cTn id="40" dur="500"/>
                                        <p:tgtEl>
                                          <p:spTgt spid="6758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uiExpand="1" build="p" bldLvl="2"/>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0" y="685800"/>
            <a:ext cx="9143999" cy="914400"/>
          </a:xfrm>
        </p:spPr>
        <p:txBody>
          <a:bodyPr/>
          <a:lstStyle/>
          <a:p>
            <a:pPr eaLnBrk="1" hangingPunct="1"/>
            <a:r>
              <a:rPr lang="en-US" altLang="en-US" sz="2400" dirty="0"/>
              <a:t>Key Information: Savings $5,000</a:t>
            </a:r>
            <a:r>
              <a:rPr lang="en-US" altLang="en-US" sz="1600" dirty="0"/>
              <a:t>; </a:t>
            </a:r>
            <a:r>
              <a:rPr lang="en-US" altLang="en-US" sz="2400" dirty="0"/>
              <a:t>Living Expenses $31,500; Income less Taxes $42,500; Long-term Debt $16,300 and Salary $50,000 </a:t>
            </a:r>
            <a:endParaRPr lang="en-US" altLang="en-US" sz="1800" dirty="0"/>
          </a:p>
        </p:txBody>
      </p:sp>
      <p:pic>
        <p:nvPicPr>
          <p:cNvPr id="4" name="Content Placeholder 3"/>
          <p:cNvPicPr>
            <a:picLocks noGrp="1" noChangeAspect="1"/>
          </p:cNvPicPr>
          <p:nvPr>
            <p:ph idx="1"/>
          </p:nvPr>
        </p:nvPicPr>
        <p:blipFill>
          <a:blip r:embed="rId2"/>
          <a:stretch>
            <a:fillRect/>
          </a:stretch>
        </p:blipFill>
        <p:spPr>
          <a:xfrm>
            <a:off x="3158425" y="1866900"/>
            <a:ext cx="5875205" cy="3619500"/>
          </a:xfrm>
          <a:prstGeom prst="rect">
            <a:avLst/>
          </a:prstGeom>
        </p:spPr>
      </p:pic>
      <p:sp>
        <p:nvSpPr>
          <p:cNvPr id="2" name="TextBox 1"/>
          <p:cNvSpPr txBox="1"/>
          <p:nvPr/>
        </p:nvSpPr>
        <p:spPr>
          <a:xfrm>
            <a:off x="685800" y="2133600"/>
            <a:ext cx="2590800" cy="2308324"/>
          </a:xfrm>
          <a:prstGeom prst="rect">
            <a:avLst/>
          </a:prstGeom>
          <a:noFill/>
        </p:spPr>
        <p:txBody>
          <a:bodyPr wrap="square" rtlCol="0">
            <a:spAutoFit/>
          </a:bodyPr>
          <a:lstStyle/>
          <a:p>
            <a:r>
              <a:rPr lang="en-US" dirty="0"/>
              <a:t>Realize that once you have your balance sheet, you only need 5 pieces of data to calculate these ratios</a:t>
            </a:r>
          </a:p>
        </p:txBody>
      </p:sp>
    </p:spTree>
    <p:extLst>
      <p:ext uri="{BB962C8B-B14F-4D97-AF65-F5344CB8AC3E}">
        <p14:creationId xmlns:p14="http://schemas.microsoft.com/office/powerpoint/2010/main" val="623548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altLang="en-US" dirty="0"/>
              <a:t>Case #4  How are They Doing? </a:t>
            </a:r>
          </a:p>
        </p:txBody>
      </p:sp>
      <p:sp>
        <p:nvSpPr>
          <p:cNvPr id="68612" name="Rectangle 3"/>
          <p:cNvSpPr>
            <a:spLocks noGrp="1" noChangeArrowheads="1"/>
          </p:cNvSpPr>
          <p:nvPr>
            <p:ph idx="1"/>
          </p:nvPr>
        </p:nvSpPr>
        <p:spPr>
          <a:xfrm>
            <a:off x="685800" y="1600200"/>
            <a:ext cx="8077200" cy="5410200"/>
          </a:xfrm>
        </p:spPr>
        <p:txBody>
          <a:bodyPr/>
          <a:lstStyle/>
          <a:p>
            <a:pPr eaLnBrk="1" hangingPunct="1">
              <a:buFont typeface="Wingdings" panose="05000000000000000000" pitchFamily="2" charset="2"/>
              <a:buNone/>
            </a:pPr>
            <a:r>
              <a:rPr lang="en-US" altLang="en-US" sz="2400"/>
              <a:t>Overall situation		    Actual           Recommended</a:t>
            </a:r>
          </a:p>
          <a:p>
            <a:pPr lvl="1" eaLnBrk="1" hangingPunct="1"/>
            <a:r>
              <a:rPr lang="en-US" altLang="en-US"/>
              <a:t>L - Current ratio                       4.4 times          &gt; 2</a:t>
            </a:r>
          </a:p>
          <a:p>
            <a:pPr lvl="1" eaLnBrk="1" hangingPunct="1"/>
            <a:r>
              <a:rPr lang="en-US" altLang="en-US"/>
              <a:t>L - Month’s LEC ratio             1.9 times          &gt; 3 – 6+</a:t>
            </a:r>
            <a:endParaRPr lang="en-US" altLang="en-US" sz="2000"/>
          </a:p>
          <a:p>
            <a:pPr lvl="1" eaLnBrk="1" hangingPunct="1"/>
            <a:r>
              <a:rPr lang="en-US" altLang="en-US"/>
              <a:t>D - Debt ratio                           70.9%              0% </a:t>
            </a:r>
            <a:r>
              <a:rPr lang="en-US" altLang="en-US" sz="1800"/>
              <a:t>(Note 1)</a:t>
            </a:r>
          </a:p>
          <a:p>
            <a:pPr lvl="1" eaLnBrk="1" hangingPunct="1"/>
            <a:r>
              <a:rPr lang="en-US" altLang="en-US"/>
              <a:t>D - LT debt coverage ratio       2.6 times         &gt; 2.5</a:t>
            </a:r>
          </a:p>
          <a:p>
            <a:pPr lvl="2" eaLnBrk="1" hangingPunct="1"/>
            <a:r>
              <a:rPr lang="en-US" altLang="en-US"/>
              <a:t>% income to pay debt         38.0%              0% </a:t>
            </a:r>
            <a:r>
              <a:rPr lang="en-US" altLang="en-US" sz="1800"/>
              <a:t>(Note 1)</a:t>
            </a:r>
          </a:p>
          <a:p>
            <a:pPr lvl="1" eaLnBrk="1" hangingPunct="1">
              <a:lnSpc>
                <a:spcPct val="90000"/>
              </a:lnSpc>
            </a:pPr>
            <a:r>
              <a:rPr lang="en-US" altLang="en-US"/>
              <a:t>S - Savings ratio              	11.8%	   	&gt; 20%</a:t>
            </a:r>
          </a:p>
          <a:p>
            <a:pPr lvl="1" eaLnBrk="1" hangingPunct="1">
              <a:lnSpc>
                <a:spcPct val="90000"/>
              </a:lnSpc>
            </a:pPr>
            <a:r>
              <a:rPr lang="en-US" altLang="en-US"/>
              <a:t>S - Gross savings ratio    	10.0%	  	20%, </a:t>
            </a:r>
            <a:r>
              <a:rPr lang="en-US" altLang="en-US" sz="1600"/>
              <a:t>10% min </a:t>
            </a:r>
            <a:r>
              <a:rPr lang="en-US" altLang="en-US"/>
              <a:t>							      </a:t>
            </a:r>
            <a:r>
              <a:rPr lang="en-US" altLang="en-US" sz="1800"/>
              <a:t>(Note 2)</a:t>
            </a:r>
          </a:p>
          <a:p>
            <a:pPr eaLnBrk="1" hangingPunct="1">
              <a:lnSpc>
                <a:spcPct val="90000"/>
              </a:lnSpc>
            </a:pPr>
            <a:r>
              <a:rPr lang="en-US" altLang="en-US" sz="2000"/>
              <a:t>Notes:						   </a:t>
            </a:r>
          </a:p>
          <a:p>
            <a:pPr eaLnBrk="1" hangingPunct="1">
              <a:lnSpc>
                <a:spcPct val="90000"/>
              </a:lnSpc>
              <a:buFont typeface="Wingdings" panose="05000000000000000000" pitchFamily="2" charset="2"/>
              <a:buNone/>
            </a:pPr>
            <a:r>
              <a:rPr lang="en-US" altLang="en-US" sz="2000"/>
              <a:t>	1.  Depends on your age.  Ideally, it should decrease to zero</a:t>
            </a:r>
          </a:p>
          <a:p>
            <a:pPr eaLnBrk="1" hangingPunct="1">
              <a:lnSpc>
                <a:spcPct val="90000"/>
              </a:lnSpc>
              <a:buFont typeface="Wingdings" panose="05000000000000000000" pitchFamily="2" charset="2"/>
              <a:buNone/>
            </a:pPr>
            <a:r>
              <a:rPr lang="en-US" altLang="en-US" sz="2000"/>
              <a:t>	2.  While the recommended minimum is 10%, it should increase as the situation allows.  I encourage students to save 20% of every dollar after they graduate from school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8612">
                                            <p:txEl>
                                              <p:pRg st="0" end="0"/>
                                            </p:txEl>
                                          </p:spTgt>
                                        </p:tgtEl>
                                        <p:attrNameLst>
                                          <p:attrName>style.visibility</p:attrName>
                                        </p:attrNameLst>
                                      </p:cBhvr>
                                      <p:to>
                                        <p:strVal val="visible"/>
                                      </p:to>
                                    </p:set>
                                    <p:animEffect transition="in" filter="box(in)">
                                      <p:cBhvr>
                                        <p:cTn id="7" dur="500"/>
                                        <p:tgtEl>
                                          <p:spTgt spid="686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8612">
                                            <p:txEl>
                                              <p:pRg st="1" end="1"/>
                                            </p:txEl>
                                          </p:spTgt>
                                        </p:tgtEl>
                                        <p:attrNameLst>
                                          <p:attrName>style.visibility</p:attrName>
                                        </p:attrNameLst>
                                      </p:cBhvr>
                                      <p:to>
                                        <p:strVal val="visible"/>
                                      </p:to>
                                    </p:set>
                                    <p:animEffect transition="in" filter="box(in)">
                                      <p:cBhvr>
                                        <p:cTn id="12" dur="500"/>
                                        <p:tgtEl>
                                          <p:spTgt spid="68612">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68612">
                                            <p:txEl>
                                              <p:pRg st="2" end="2"/>
                                            </p:txEl>
                                          </p:spTgt>
                                        </p:tgtEl>
                                        <p:attrNameLst>
                                          <p:attrName>style.visibility</p:attrName>
                                        </p:attrNameLst>
                                      </p:cBhvr>
                                      <p:to>
                                        <p:strVal val="visible"/>
                                      </p:to>
                                    </p:set>
                                    <p:animEffect transition="in" filter="box(in)">
                                      <p:cBhvr>
                                        <p:cTn id="15" dur="500"/>
                                        <p:tgtEl>
                                          <p:spTgt spid="68612">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68612">
                                            <p:txEl>
                                              <p:pRg st="3" end="3"/>
                                            </p:txEl>
                                          </p:spTgt>
                                        </p:tgtEl>
                                        <p:attrNameLst>
                                          <p:attrName>style.visibility</p:attrName>
                                        </p:attrNameLst>
                                      </p:cBhvr>
                                      <p:to>
                                        <p:strVal val="visible"/>
                                      </p:to>
                                    </p:set>
                                    <p:animEffect transition="in" filter="box(in)">
                                      <p:cBhvr>
                                        <p:cTn id="18" dur="500"/>
                                        <p:tgtEl>
                                          <p:spTgt spid="68612">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68612">
                                            <p:txEl>
                                              <p:pRg st="4" end="4"/>
                                            </p:txEl>
                                          </p:spTgt>
                                        </p:tgtEl>
                                        <p:attrNameLst>
                                          <p:attrName>style.visibility</p:attrName>
                                        </p:attrNameLst>
                                      </p:cBhvr>
                                      <p:to>
                                        <p:strVal val="visible"/>
                                      </p:to>
                                    </p:set>
                                    <p:animEffect transition="in" filter="box(in)">
                                      <p:cBhvr>
                                        <p:cTn id="21" dur="500"/>
                                        <p:tgtEl>
                                          <p:spTgt spid="68612">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8612">
                                            <p:txEl>
                                              <p:pRg st="5" end="5"/>
                                            </p:txEl>
                                          </p:spTgt>
                                        </p:tgtEl>
                                        <p:attrNameLst>
                                          <p:attrName>style.visibility</p:attrName>
                                        </p:attrNameLst>
                                      </p:cBhvr>
                                      <p:to>
                                        <p:strVal val="visible"/>
                                      </p:to>
                                    </p:set>
                                    <p:animEffect transition="in" filter="box(in)">
                                      <p:cBhvr>
                                        <p:cTn id="24" dur="500"/>
                                        <p:tgtEl>
                                          <p:spTgt spid="68612">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68612">
                                            <p:txEl>
                                              <p:pRg st="6" end="6"/>
                                            </p:txEl>
                                          </p:spTgt>
                                        </p:tgtEl>
                                        <p:attrNameLst>
                                          <p:attrName>style.visibility</p:attrName>
                                        </p:attrNameLst>
                                      </p:cBhvr>
                                      <p:to>
                                        <p:strVal val="visible"/>
                                      </p:to>
                                    </p:set>
                                    <p:animEffect transition="in" filter="box(in)">
                                      <p:cBhvr>
                                        <p:cTn id="27" dur="500"/>
                                        <p:tgtEl>
                                          <p:spTgt spid="68612">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68612">
                                            <p:txEl>
                                              <p:pRg st="7" end="7"/>
                                            </p:txEl>
                                          </p:spTgt>
                                        </p:tgtEl>
                                        <p:attrNameLst>
                                          <p:attrName>style.visibility</p:attrName>
                                        </p:attrNameLst>
                                      </p:cBhvr>
                                      <p:to>
                                        <p:strVal val="visible"/>
                                      </p:to>
                                    </p:set>
                                    <p:animEffect transition="in" filter="box(in)">
                                      <p:cBhvr>
                                        <p:cTn id="30" dur="500"/>
                                        <p:tgtEl>
                                          <p:spTgt spid="68612">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68612">
                                            <p:txEl>
                                              <p:pRg st="8" end="8"/>
                                            </p:txEl>
                                          </p:spTgt>
                                        </p:tgtEl>
                                        <p:attrNameLst>
                                          <p:attrName>style.visibility</p:attrName>
                                        </p:attrNameLst>
                                      </p:cBhvr>
                                      <p:to>
                                        <p:strVal val="visible"/>
                                      </p:to>
                                    </p:set>
                                    <p:animEffect transition="in" filter="box(in)">
                                      <p:cBhvr>
                                        <p:cTn id="33" dur="500"/>
                                        <p:tgtEl>
                                          <p:spTgt spid="68612">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68612">
                                            <p:txEl>
                                              <p:pRg st="9" end="9"/>
                                            </p:txEl>
                                          </p:spTgt>
                                        </p:tgtEl>
                                        <p:attrNameLst>
                                          <p:attrName>style.visibility</p:attrName>
                                        </p:attrNameLst>
                                      </p:cBhvr>
                                      <p:to>
                                        <p:strVal val="visible"/>
                                      </p:to>
                                    </p:set>
                                    <p:animEffect transition="in" filter="box(in)">
                                      <p:cBhvr>
                                        <p:cTn id="36" dur="500"/>
                                        <p:tgtEl>
                                          <p:spTgt spid="68612">
                                            <p:txEl>
                                              <p:pRg st="9" end="9"/>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68612">
                                            <p:txEl>
                                              <p:pRg st="10" end="10"/>
                                            </p:txEl>
                                          </p:spTgt>
                                        </p:tgtEl>
                                        <p:attrNameLst>
                                          <p:attrName>style.visibility</p:attrName>
                                        </p:attrNameLst>
                                      </p:cBhvr>
                                      <p:to>
                                        <p:strVal val="visible"/>
                                      </p:to>
                                    </p:set>
                                    <p:animEffect transition="in" filter="box(in)">
                                      <p:cBhvr>
                                        <p:cTn id="39" dur="500"/>
                                        <p:tgtEl>
                                          <p:spTgt spid="686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uiExpand="1" build="p" bldLvl="2"/>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533400" y="381000"/>
            <a:ext cx="8001000" cy="1447800"/>
          </a:xfrm>
        </p:spPr>
        <p:txBody>
          <a:bodyPr/>
          <a:lstStyle/>
          <a:p>
            <a:pPr algn="l" eaLnBrk="1" hangingPunct="1"/>
            <a:r>
              <a:rPr lang="en-US" altLang="en-US" sz="1600"/>
              <a:t>Current ratio           4.4 times  &gt; 2        Month’s living expense 1.9 times  &gt; 3-6+</a:t>
            </a:r>
            <a:br>
              <a:rPr lang="en-US" altLang="en-US" sz="1600"/>
            </a:br>
            <a:r>
              <a:rPr lang="en-US" altLang="en-US" sz="1600"/>
              <a:t>Debt ratio               70.9%        0%       LT debt coverage ratio  2.6 times   &gt; 2.5</a:t>
            </a:r>
            <a:br>
              <a:rPr lang="en-US" altLang="en-US" sz="1600"/>
            </a:br>
            <a:r>
              <a:rPr lang="en-US" altLang="en-US" sz="1600"/>
              <a:t>Savings ratio          11.8%   &gt; 10%      Gross savings ratio      10.0%       10% min</a:t>
            </a:r>
            <a:endParaRPr lang="en-US" altLang="en-US" sz="2800"/>
          </a:p>
        </p:txBody>
      </p:sp>
      <p:sp>
        <p:nvSpPr>
          <p:cNvPr id="69636" name="Rectangle 3"/>
          <p:cNvSpPr>
            <a:spLocks noGrp="1" noChangeArrowheads="1"/>
          </p:cNvSpPr>
          <p:nvPr>
            <p:ph idx="1"/>
          </p:nvPr>
        </p:nvSpPr>
        <p:spPr>
          <a:xfrm>
            <a:off x="914400" y="1600200"/>
            <a:ext cx="7315200" cy="5105400"/>
          </a:xfrm>
        </p:spPr>
        <p:txBody>
          <a:bodyPr/>
          <a:lstStyle/>
          <a:p>
            <a:pPr eaLnBrk="1" hangingPunct="1">
              <a:buFontTx/>
              <a:buNone/>
            </a:pPr>
            <a:r>
              <a:rPr lang="en-US" altLang="en-US" sz="2400" b="1" i="1" dirty="0"/>
              <a:t>Liquidity Recommendations:</a:t>
            </a:r>
          </a:p>
          <a:p>
            <a:pPr eaLnBrk="1" hangingPunct="1"/>
            <a:r>
              <a:rPr lang="en-US" altLang="en-US" sz="2400" dirty="0"/>
              <a:t>Steve and Mary Jo are somewhat liquid, but they do not have enough in their monetary assets</a:t>
            </a:r>
          </a:p>
          <a:p>
            <a:pPr lvl="1" eaLnBrk="1" hangingPunct="1"/>
            <a:r>
              <a:rPr lang="en-US" altLang="en-US" sz="2200" dirty="0"/>
              <a:t>Insights:</a:t>
            </a:r>
          </a:p>
          <a:p>
            <a:pPr lvl="2" eaLnBrk="1" hangingPunct="1"/>
            <a:r>
              <a:rPr lang="en-US" altLang="en-US" sz="2200" dirty="0"/>
              <a:t>They are paying so much on debt payments that they cannot build their savings and emergency fund.  They need to go on a more strict budget.</a:t>
            </a:r>
          </a:p>
          <a:p>
            <a:pPr lvl="1" eaLnBrk="1" hangingPunct="1"/>
            <a:r>
              <a:rPr lang="en-US" altLang="en-US" sz="2200" dirty="0"/>
              <a:t>Recommendations: </a:t>
            </a:r>
          </a:p>
          <a:p>
            <a:pPr lvl="2" eaLnBrk="1" hangingPunct="1"/>
            <a:r>
              <a:rPr lang="en-US" altLang="en-US" sz="2200" dirty="0"/>
              <a:t>They need to significantly increase their monetary assets, to save more, likely their emergency fund.  </a:t>
            </a:r>
          </a:p>
          <a:p>
            <a:pPr lvl="2" eaLnBrk="1" hangingPunct="1"/>
            <a:r>
              <a:rPr lang="en-US" altLang="en-US" sz="2200" dirty="0"/>
              <a:t>They should set a goal to have a LEC ratio of 3-6 or greater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963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963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963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96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a:t>Family Record Keeping </a:t>
            </a:r>
            <a:r>
              <a:rPr lang="en-US" altLang="en-US" sz="2400" dirty="0"/>
              <a:t>(continued)</a:t>
            </a:r>
            <a:endParaRPr lang="en-US" altLang="en-US" dirty="0"/>
          </a:p>
        </p:txBody>
      </p:sp>
      <p:sp>
        <p:nvSpPr>
          <p:cNvPr id="53251" name="Content Placeholder 2"/>
          <p:cNvSpPr>
            <a:spLocks noGrp="1"/>
          </p:cNvSpPr>
          <p:nvPr>
            <p:ph idx="1"/>
          </p:nvPr>
        </p:nvSpPr>
        <p:spPr>
          <a:xfrm>
            <a:off x="928688" y="1608138"/>
            <a:ext cx="7286625" cy="4419600"/>
          </a:xfrm>
        </p:spPr>
        <p:txBody>
          <a:bodyPr/>
          <a:lstStyle/>
          <a:p>
            <a:pPr eaLnBrk="1" hangingPunct="1"/>
            <a:r>
              <a:rPr lang="en-US" altLang="en-US" dirty="0"/>
              <a:t>2. What records do you keep as long as in force or you are the owner?</a:t>
            </a:r>
          </a:p>
          <a:p>
            <a:pPr lvl="1"/>
            <a:r>
              <a:rPr lang="en-US" dirty="0"/>
              <a:t>Contracts</a:t>
            </a:r>
          </a:p>
          <a:p>
            <a:pPr lvl="1"/>
            <a:r>
              <a:rPr lang="en-US" dirty="0"/>
              <a:t>Home purchase and improvement records</a:t>
            </a:r>
          </a:p>
          <a:p>
            <a:pPr lvl="1"/>
            <a:r>
              <a:rPr lang="en-US" dirty="0"/>
              <a:t>Life insurance policies</a:t>
            </a:r>
          </a:p>
          <a:p>
            <a:pPr lvl="1"/>
            <a:r>
              <a:rPr lang="en-US" dirty="0"/>
              <a:t>Loan documents</a:t>
            </a:r>
          </a:p>
          <a:p>
            <a:pPr lvl="1"/>
            <a:r>
              <a:rPr lang="en-US" dirty="0"/>
              <a:t>Real estate deeds</a:t>
            </a:r>
          </a:p>
          <a:p>
            <a:pPr lvl="1"/>
            <a:r>
              <a:rPr lang="en-US" dirty="0"/>
              <a:t>Receipts for items under warranty</a:t>
            </a:r>
          </a:p>
          <a:p>
            <a:pPr lvl="1"/>
            <a:r>
              <a:rPr lang="en-US" dirty="0"/>
              <a:t>Receipts for large purchases</a:t>
            </a:r>
          </a:p>
          <a:p>
            <a:pPr lvl="1"/>
            <a:r>
              <a:rPr lang="en-US" dirty="0"/>
              <a:t>Service contracts and warranties</a:t>
            </a:r>
          </a:p>
          <a:p>
            <a:pPr lvl="1"/>
            <a:r>
              <a:rPr lang="en-US" dirty="0"/>
              <a:t>Stock and bond certificates </a:t>
            </a:r>
          </a:p>
          <a:p>
            <a:pPr lvl="1"/>
            <a:r>
              <a:rPr lang="en-US" dirty="0"/>
              <a:t>Vehicle titles</a:t>
            </a:r>
          </a:p>
          <a:p>
            <a:pPr lvl="1" eaLnBrk="1" hangingPunct="1"/>
            <a:endParaRPr lang="en-US" altLang="en-US" dirty="0"/>
          </a:p>
        </p:txBody>
      </p:sp>
      <p:pic>
        <p:nvPicPr>
          <p:cNvPr id="2" name="Picture 1"/>
          <p:cNvPicPr>
            <a:picLocks noChangeAspect="1"/>
          </p:cNvPicPr>
          <p:nvPr/>
        </p:nvPicPr>
        <p:blipFill>
          <a:blip r:embed="rId2"/>
          <a:stretch>
            <a:fillRect/>
          </a:stretch>
        </p:blipFill>
        <p:spPr>
          <a:xfrm>
            <a:off x="5943600" y="3803190"/>
            <a:ext cx="2853175" cy="1902117"/>
          </a:xfrm>
          <a:prstGeom prst="rect">
            <a:avLst/>
          </a:prstGeom>
        </p:spPr>
      </p:pic>
    </p:spTree>
    <p:extLst>
      <p:ext uri="{BB962C8B-B14F-4D97-AF65-F5344CB8AC3E}">
        <p14:creationId xmlns:p14="http://schemas.microsoft.com/office/powerpoint/2010/main" val="72954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3251">
                                            <p:txEl>
                                              <p:pRg st="3" end="3"/>
                                            </p:txEl>
                                          </p:spTgt>
                                        </p:tgtEl>
                                        <p:attrNameLst>
                                          <p:attrName>style.visibility</p:attrName>
                                        </p:attrNameLst>
                                      </p:cBhvr>
                                      <p:to>
                                        <p:strVal val="visible"/>
                                      </p:to>
                                    </p:set>
                                    <p:animEffect transition="in" filter="box(in)">
                                      <p:cBhvr>
                                        <p:cTn id="18" dur="500"/>
                                        <p:tgtEl>
                                          <p:spTgt spid="5325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3251">
                                            <p:txEl>
                                              <p:pRg st="4" end="4"/>
                                            </p:txEl>
                                          </p:spTgt>
                                        </p:tgtEl>
                                        <p:attrNameLst>
                                          <p:attrName>style.visibility</p:attrName>
                                        </p:attrNameLst>
                                      </p:cBhvr>
                                      <p:to>
                                        <p:strVal val="visible"/>
                                      </p:to>
                                    </p:set>
                                    <p:animEffect transition="in" filter="box(in)">
                                      <p:cBhvr>
                                        <p:cTn id="21" dur="500"/>
                                        <p:tgtEl>
                                          <p:spTgt spid="5325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3251">
                                            <p:txEl>
                                              <p:pRg st="5" end="5"/>
                                            </p:txEl>
                                          </p:spTgt>
                                        </p:tgtEl>
                                        <p:attrNameLst>
                                          <p:attrName>style.visibility</p:attrName>
                                        </p:attrNameLst>
                                      </p:cBhvr>
                                      <p:to>
                                        <p:strVal val="visible"/>
                                      </p:to>
                                    </p:set>
                                    <p:animEffect transition="in" filter="box(in)">
                                      <p:cBhvr>
                                        <p:cTn id="24" dur="500"/>
                                        <p:tgtEl>
                                          <p:spTgt spid="53251">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3251">
                                            <p:txEl>
                                              <p:pRg st="6" end="6"/>
                                            </p:txEl>
                                          </p:spTgt>
                                        </p:tgtEl>
                                        <p:attrNameLst>
                                          <p:attrName>style.visibility</p:attrName>
                                        </p:attrNameLst>
                                      </p:cBhvr>
                                      <p:to>
                                        <p:strVal val="visible"/>
                                      </p:to>
                                    </p:set>
                                    <p:animEffect transition="in" filter="box(in)">
                                      <p:cBhvr>
                                        <p:cTn id="27" dur="500"/>
                                        <p:tgtEl>
                                          <p:spTgt spid="53251">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3251">
                                            <p:txEl>
                                              <p:pRg st="7" end="7"/>
                                            </p:txEl>
                                          </p:spTgt>
                                        </p:tgtEl>
                                        <p:attrNameLst>
                                          <p:attrName>style.visibility</p:attrName>
                                        </p:attrNameLst>
                                      </p:cBhvr>
                                      <p:to>
                                        <p:strVal val="visible"/>
                                      </p:to>
                                    </p:set>
                                    <p:animEffect transition="in" filter="box(in)">
                                      <p:cBhvr>
                                        <p:cTn id="30" dur="500"/>
                                        <p:tgtEl>
                                          <p:spTgt spid="53251">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53251">
                                            <p:txEl>
                                              <p:pRg st="8" end="8"/>
                                            </p:txEl>
                                          </p:spTgt>
                                        </p:tgtEl>
                                        <p:attrNameLst>
                                          <p:attrName>style.visibility</p:attrName>
                                        </p:attrNameLst>
                                      </p:cBhvr>
                                      <p:to>
                                        <p:strVal val="visible"/>
                                      </p:to>
                                    </p:set>
                                    <p:animEffect transition="in" filter="box(in)">
                                      <p:cBhvr>
                                        <p:cTn id="33" dur="500"/>
                                        <p:tgtEl>
                                          <p:spTgt spid="53251">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53251">
                                            <p:txEl>
                                              <p:pRg st="9" end="9"/>
                                            </p:txEl>
                                          </p:spTgt>
                                        </p:tgtEl>
                                        <p:attrNameLst>
                                          <p:attrName>style.visibility</p:attrName>
                                        </p:attrNameLst>
                                      </p:cBhvr>
                                      <p:to>
                                        <p:strVal val="visible"/>
                                      </p:to>
                                    </p:set>
                                    <p:animEffect transition="in" filter="box(in)">
                                      <p:cBhvr>
                                        <p:cTn id="36" dur="500"/>
                                        <p:tgtEl>
                                          <p:spTgt spid="53251">
                                            <p:txEl>
                                              <p:pRg st="9" end="9"/>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53251">
                                            <p:txEl>
                                              <p:pRg st="10" end="10"/>
                                            </p:txEl>
                                          </p:spTgt>
                                        </p:tgtEl>
                                        <p:attrNameLst>
                                          <p:attrName>style.visibility</p:attrName>
                                        </p:attrNameLst>
                                      </p:cBhvr>
                                      <p:to>
                                        <p:strVal val="visible"/>
                                      </p:to>
                                    </p:set>
                                    <p:animEffect transition="in" filter="box(in)">
                                      <p:cBhvr>
                                        <p:cTn id="39" dur="500"/>
                                        <p:tgtEl>
                                          <p:spTgt spid="5325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533400" y="381000"/>
            <a:ext cx="8001000" cy="1447800"/>
          </a:xfrm>
        </p:spPr>
        <p:txBody>
          <a:bodyPr/>
          <a:lstStyle/>
          <a:p>
            <a:pPr algn="l" eaLnBrk="1" hangingPunct="1"/>
            <a:r>
              <a:rPr lang="en-US" altLang="en-US" sz="1600"/>
              <a:t>Current ratio           4.4 times  &gt; 2        Month’s living expense 1.9 times  &gt; 3-6+</a:t>
            </a:r>
            <a:br>
              <a:rPr lang="en-US" altLang="en-US" sz="1600"/>
            </a:br>
            <a:r>
              <a:rPr lang="en-US" altLang="en-US" sz="1600"/>
              <a:t>Debt ratio               70.9%        0%       LT debt coverage ratio  2.6 times   &gt; 2.5</a:t>
            </a:r>
            <a:br>
              <a:rPr lang="en-US" altLang="en-US" sz="1600"/>
            </a:br>
            <a:r>
              <a:rPr lang="en-US" altLang="en-US" sz="1600"/>
              <a:t>Savings ratio          11.8%   &gt; 10%      Gross savings ratio      10.0%       10% min</a:t>
            </a:r>
            <a:endParaRPr lang="en-US" altLang="en-US" sz="2800"/>
          </a:p>
        </p:txBody>
      </p:sp>
      <p:sp>
        <p:nvSpPr>
          <p:cNvPr id="70660" name="Rectangle 3"/>
          <p:cNvSpPr>
            <a:spLocks noGrp="1" noChangeArrowheads="1"/>
          </p:cNvSpPr>
          <p:nvPr>
            <p:ph idx="1"/>
          </p:nvPr>
        </p:nvSpPr>
        <p:spPr>
          <a:xfrm>
            <a:off x="914400" y="1600200"/>
            <a:ext cx="7315200" cy="4648200"/>
          </a:xfrm>
        </p:spPr>
        <p:txBody>
          <a:bodyPr/>
          <a:lstStyle/>
          <a:p>
            <a:pPr eaLnBrk="1" hangingPunct="1">
              <a:buFontTx/>
              <a:buNone/>
            </a:pPr>
            <a:r>
              <a:rPr lang="en-US" altLang="en-US" sz="2400" b="1" i="1" dirty="0"/>
              <a:t>Debt Recommendations:</a:t>
            </a:r>
          </a:p>
          <a:p>
            <a:pPr eaLnBrk="1" hangingPunct="1"/>
            <a:r>
              <a:rPr lang="en-US" altLang="en-US" sz="2400" dirty="0"/>
              <a:t>Steve and Mary Jo are carrying way too much debt.  71% of their assets are financed by debt.  </a:t>
            </a:r>
          </a:p>
          <a:p>
            <a:pPr lvl="1" eaLnBrk="1" hangingPunct="1"/>
            <a:r>
              <a:rPr lang="en-US" altLang="en-US" sz="2200" dirty="0"/>
              <a:t>Insights:</a:t>
            </a:r>
          </a:p>
          <a:p>
            <a:pPr lvl="2" eaLnBrk="1" hangingPunct="1"/>
            <a:r>
              <a:rPr lang="en-US" altLang="en-US" sz="2200" dirty="0"/>
              <a:t>While they have equity in their home, that is where most of their net worth currently resides.  They should cut expenses and perhaps sell their expensive cars and purchase cheaper ones reduce their debt</a:t>
            </a:r>
          </a:p>
          <a:p>
            <a:pPr lvl="1" eaLnBrk="1" hangingPunct="1"/>
            <a:r>
              <a:rPr lang="en-US" altLang="en-US" sz="2200" dirty="0"/>
              <a:t>Recommendations:  </a:t>
            </a:r>
          </a:p>
          <a:p>
            <a:pPr lvl="2" eaLnBrk="1" hangingPunct="1"/>
            <a:r>
              <a:rPr lang="en-US" altLang="en-US" sz="2200" dirty="0"/>
              <a:t>They need to act now</a:t>
            </a:r>
          </a:p>
          <a:p>
            <a:pPr lvl="2" eaLnBrk="1" hangingPunct="1"/>
            <a:r>
              <a:rPr lang="en-US" altLang="en-US" sz="2200" dirty="0"/>
              <a:t>They must bring down their debt</a:t>
            </a:r>
          </a:p>
          <a:p>
            <a:pPr lvl="2" eaLnBrk="1" hangingPunct="1"/>
            <a:r>
              <a:rPr lang="en-US" altLang="en-US" sz="2200" dirty="0"/>
              <a:t>They are very close to the danger range of a debt coverage ratio of 2.5 times.  Currently 39% of their income is used for long-term debt payments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6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660">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066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066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066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066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66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1117600" y="381000"/>
            <a:ext cx="8001000" cy="1447800"/>
          </a:xfrm>
        </p:spPr>
        <p:txBody>
          <a:bodyPr/>
          <a:lstStyle/>
          <a:p>
            <a:pPr algn="l" eaLnBrk="1" hangingPunct="1"/>
            <a:r>
              <a:rPr lang="en-US" altLang="en-US" sz="1600"/>
              <a:t>Current ratio           4.4 times  &gt; 2        Month’s living expense 1.9 times  &gt; 3-6+</a:t>
            </a:r>
            <a:br>
              <a:rPr lang="en-US" altLang="en-US" sz="1600"/>
            </a:br>
            <a:r>
              <a:rPr lang="en-US" altLang="en-US" sz="1600"/>
              <a:t>Debt ratio               70.9%        0%       LT debt coverage ratio  2.6 times   &gt; 2.5</a:t>
            </a:r>
            <a:br>
              <a:rPr lang="en-US" altLang="en-US" sz="1600"/>
            </a:br>
            <a:r>
              <a:rPr lang="en-US" altLang="en-US" sz="1600"/>
              <a:t>Savings ratio          11.8%   &gt; 10%      Gross savings ratio      10.0%       10% min</a:t>
            </a:r>
            <a:endParaRPr lang="en-US" altLang="en-US" sz="2800"/>
          </a:p>
        </p:txBody>
      </p:sp>
      <p:sp>
        <p:nvSpPr>
          <p:cNvPr id="71684" name="Rectangle 3"/>
          <p:cNvSpPr>
            <a:spLocks noGrp="1" noChangeArrowheads="1"/>
          </p:cNvSpPr>
          <p:nvPr>
            <p:ph idx="1"/>
          </p:nvPr>
        </p:nvSpPr>
        <p:spPr>
          <a:xfrm>
            <a:off x="914400" y="1600200"/>
            <a:ext cx="7315200" cy="4648200"/>
          </a:xfrm>
        </p:spPr>
        <p:txBody>
          <a:bodyPr/>
          <a:lstStyle/>
          <a:p>
            <a:pPr eaLnBrk="1" hangingPunct="1">
              <a:buFontTx/>
              <a:buNone/>
            </a:pPr>
            <a:r>
              <a:rPr lang="en-US" altLang="en-US" sz="2400" b="1" i="1" dirty="0"/>
              <a:t>Savings Recommendations:</a:t>
            </a:r>
          </a:p>
          <a:p>
            <a:pPr eaLnBrk="1" hangingPunct="1"/>
            <a:r>
              <a:rPr lang="en-US" altLang="en-US" sz="2200" dirty="0"/>
              <a:t>Steve and Mary Jo are saving 10% of their income  </a:t>
            </a:r>
          </a:p>
          <a:p>
            <a:pPr lvl="1" eaLnBrk="1" hangingPunct="1"/>
            <a:r>
              <a:rPr lang="en-US" altLang="en-US" sz="2200" dirty="0"/>
              <a:t>Insights:  </a:t>
            </a:r>
          </a:p>
          <a:p>
            <a:pPr lvl="2" eaLnBrk="1" hangingPunct="1"/>
            <a:r>
              <a:rPr lang="en-US" altLang="en-US" sz="2200" dirty="0"/>
              <a:t>Their total investment assets are only $5,000.  $5,000 in monetary assets divided by $5,000 savings means they only began saving within the last year</a:t>
            </a:r>
          </a:p>
          <a:p>
            <a:pPr lvl="1" eaLnBrk="1" hangingPunct="1"/>
            <a:r>
              <a:rPr lang="en-US" altLang="en-US" sz="2200" dirty="0"/>
              <a:t>Recommendations: </a:t>
            </a:r>
          </a:p>
          <a:p>
            <a:pPr lvl="2" eaLnBrk="1" hangingPunct="1"/>
            <a:r>
              <a:rPr lang="en-US" altLang="en-US" sz="2200" dirty="0"/>
              <a:t>I would take their 20% savings, after building a 3-6 month emergency fund, and use it to pay down debt</a:t>
            </a:r>
          </a:p>
          <a:p>
            <a:pPr lvl="2" eaLnBrk="1" hangingPunct="1"/>
            <a:r>
              <a:rPr lang="en-US" altLang="en-US" sz="2200" dirty="0"/>
              <a:t>While they can’t do anything about the fact they should have begun saving earlier, they need to save more now.  I would encourage them to reduce their spending and up their savings goal to 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68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168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68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68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68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pPr eaLnBrk="1" hangingPunct="1"/>
            <a:r>
              <a:rPr lang="en-US" altLang="en-US" dirty="0"/>
              <a:t>Family Record Keeping </a:t>
            </a:r>
            <a:r>
              <a:rPr lang="en-US" altLang="en-US" sz="2400" dirty="0"/>
              <a:t>(continued)</a:t>
            </a:r>
            <a:endParaRPr lang="en-US" altLang="en-US" dirty="0"/>
          </a:p>
        </p:txBody>
      </p:sp>
      <p:sp>
        <p:nvSpPr>
          <p:cNvPr id="53251" name="Content Placeholder 2"/>
          <p:cNvSpPr>
            <a:spLocks noGrp="1"/>
          </p:cNvSpPr>
          <p:nvPr>
            <p:ph idx="1"/>
          </p:nvPr>
        </p:nvSpPr>
        <p:spPr>
          <a:xfrm>
            <a:off x="928688" y="1608138"/>
            <a:ext cx="7286625" cy="4419600"/>
          </a:xfrm>
        </p:spPr>
        <p:txBody>
          <a:bodyPr/>
          <a:lstStyle/>
          <a:p>
            <a:pPr eaLnBrk="1" hangingPunct="1"/>
            <a:r>
              <a:rPr lang="en-US" altLang="en-US" dirty="0"/>
              <a:t>3. What financial records should you save for at least 7 years?</a:t>
            </a:r>
          </a:p>
          <a:p>
            <a:pPr lvl="1"/>
            <a:r>
              <a:rPr lang="en-US" dirty="0"/>
              <a:t>Anything that could be used in an IRS audit</a:t>
            </a:r>
          </a:p>
          <a:p>
            <a:pPr lvl="2"/>
            <a:r>
              <a:rPr lang="en-US" dirty="0"/>
              <a:t>Tax deductible receipts (e.g., end-of-year contribution receipt given to you by ward clerk)</a:t>
            </a:r>
          </a:p>
          <a:p>
            <a:pPr lvl="2"/>
            <a:r>
              <a:rPr lang="en-US" dirty="0"/>
              <a:t>Donation receipts from Deseret Industries</a:t>
            </a:r>
          </a:p>
          <a:p>
            <a:pPr lvl="2"/>
            <a:r>
              <a:rPr lang="en-US" dirty="0"/>
              <a:t>Access to bank statements</a:t>
            </a:r>
          </a:p>
          <a:p>
            <a:pPr lvl="2"/>
            <a:r>
              <a:rPr lang="en-US" dirty="0"/>
              <a:t>Access to credit card statements</a:t>
            </a:r>
          </a:p>
          <a:p>
            <a:pPr lvl="2"/>
            <a:r>
              <a:rPr lang="en-US" dirty="0"/>
              <a:t>Medical receipts</a:t>
            </a:r>
          </a:p>
          <a:p>
            <a:pPr lvl="2"/>
            <a:r>
              <a:rPr lang="en-US" dirty="0"/>
              <a:t>W-2 forms</a:t>
            </a:r>
          </a:p>
          <a:p>
            <a:pPr lvl="2"/>
            <a:r>
              <a:rPr lang="en-US" dirty="0"/>
              <a:t>Other documents for deductions</a:t>
            </a:r>
          </a:p>
          <a:p>
            <a:pPr lvl="1" eaLnBrk="1" hangingPunct="1"/>
            <a:endParaRPr lang="en-US" altLang="en-US" dirty="0"/>
          </a:p>
        </p:txBody>
      </p:sp>
      <p:pic>
        <p:nvPicPr>
          <p:cNvPr id="2" name="Picture 1"/>
          <p:cNvPicPr>
            <a:picLocks noChangeAspect="1"/>
          </p:cNvPicPr>
          <p:nvPr/>
        </p:nvPicPr>
        <p:blipFill>
          <a:blip r:embed="rId2"/>
          <a:stretch>
            <a:fillRect/>
          </a:stretch>
        </p:blipFill>
        <p:spPr>
          <a:xfrm>
            <a:off x="6553200" y="4191000"/>
            <a:ext cx="1749704" cy="2249619"/>
          </a:xfrm>
          <a:prstGeom prst="rect">
            <a:avLst/>
          </a:prstGeom>
        </p:spPr>
      </p:pic>
    </p:spTree>
    <p:extLst>
      <p:ext uri="{BB962C8B-B14F-4D97-AF65-F5344CB8AC3E}">
        <p14:creationId xmlns:p14="http://schemas.microsoft.com/office/powerpoint/2010/main" val="423796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3251">
                                            <p:txEl>
                                              <p:pRg st="3" end="3"/>
                                            </p:txEl>
                                          </p:spTgt>
                                        </p:tgtEl>
                                        <p:attrNameLst>
                                          <p:attrName>style.visibility</p:attrName>
                                        </p:attrNameLst>
                                      </p:cBhvr>
                                      <p:to>
                                        <p:strVal val="visible"/>
                                      </p:to>
                                    </p:set>
                                    <p:animEffect transition="in" filter="box(in)">
                                      <p:cBhvr>
                                        <p:cTn id="18" dur="500"/>
                                        <p:tgtEl>
                                          <p:spTgt spid="5325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3251">
                                            <p:txEl>
                                              <p:pRg st="4" end="4"/>
                                            </p:txEl>
                                          </p:spTgt>
                                        </p:tgtEl>
                                        <p:attrNameLst>
                                          <p:attrName>style.visibility</p:attrName>
                                        </p:attrNameLst>
                                      </p:cBhvr>
                                      <p:to>
                                        <p:strVal val="visible"/>
                                      </p:to>
                                    </p:set>
                                    <p:animEffect transition="in" filter="box(in)">
                                      <p:cBhvr>
                                        <p:cTn id="21" dur="500"/>
                                        <p:tgtEl>
                                          <p:spTgt spid="5325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3251">
                                            <p:txEl>
                                              <p:pRg st="5" end="5"/>
                                            </p:txEl>
                                          </p:spTgt>
                                        </p:tgtEl>
                                        <p:attrNameLst>
                                          <p:attrName>style.visibility</p:attrName>
                                        </p:attrNameLst>
                                      </p:cBhvr>
                                      <p:to>
                                        <p:strVal val="visible"/>
                                      </p:to>
                                    </p:set>
                                    <p:animEffect transition="in" filter="box(in)">
                                      <p:cBhvr>
                                        <p:cTn id="24" dur="500"/>
                                        <p:tgtEl>
                                          <p:spTgt spid="53251">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3251">
                                            <p:txEl>
                                              <p:pRg st="6" end="6"/>
                                            </p:txEl>
                                          </p:spTgt>
                                        </p:tgtEl>
                                        <p:attrNameLst>
                                          <p:attrName>style.visibility</p:attrName>
                                        </p:attrNameLst>
                                      </p:cBhvr>
                                      <p:to>
                                        <p:strVal val="visible"/>
                                      </p:to>
                                    </p:set>
                                    <p:animEffect transition="in" filter="box(in)">
                                      <p:cBhvr>
                                        <p:cTn id="27" dur="500"/>
                                        <p:tgtEl>
                                          <p:spTgt spid="53251">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3251">
                                            <p:txEl>
                                              <p:pRg st="7" end="7"/>
                                            </p:txEl>
                                          </p:spTgt>
                                        </p:tgtEl>
                                        <p:attrNameLst>
                                          <p:attrName>style.visibility</p:attrName>
                                        </p:attrNameLst>
                                      </p:cBhvr>
                                      <p:to>
                                        <p:strVal val="visible"/>
                                      </p:to>
                                    </p:set>
                                    <p:animEffect transition="in" filter="box(in)">
                                      <p:cBhvr>
                                        <p:cTn id="30" dur="500"/>
                                        <p:tgtEl>
                                          <p:spTgt spid="53251">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53251">
                                            <p:txEl>
                                              <p:pRg st="8" end="8"/>
                                            </p:txEl>
                                          </p:spTgt>
                                        </p:tgtEl>
                                        <p:attrNameLst>
                                          <p:attrName>style.visibility</p:attrName>
                                        </p:attrNameLst>
                                      </p:cBhvr>
                                      <p:to>
                                        <p:strVal val="visible"/>
                                      </p:to>
                                    </p:set>
                                    <p:animEffect transition="in" filter="box(in)">
                                      <p:cBhvr>
                                        <p:cTn id="33" dur="500"/>
                                        <p:tgtEl>
                                          <p:spTgt spid="532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5496</TotalTime>
  <Words>6803</Words>
  <Application>Microsoft Office PowerPoint</Application>
  <PresentationFormat>On-screen Show (4:3)</PresentationFormat>
  <Paragraphs>677</Paragraphs>
  <Slides>81</Slides>
  <Notes>36</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81</vt:i4>
      </vt:variant>
    </vt:vector>
  </HeadingPairs>
  <TitlesOfParts>
    <vt:vector size="84" baseType="lpstr">
      <vt:lpstr>Times New Roman</vt:lpstr>
      <vt:lpstr>Wingdings</vt:lpstr>
      <vt:lpstr>BM418-Theme1</vt:lpstr>
      <vt:lpstr>Personal Finance: Another Perspective</vt:lpstr>
      <vt:lpstr>Objectives</vt:lpstr>
      <vt:lpstr>Your Personal Financial Plan</vt:lpstr>
      <vt:lpstr>Your Personal Financial Plan</vt:lpstr>
      <vt:lpstr>Your Personal Financial Plan</vt:lpstr>
      <vt:lpstr>A. Family Record Keeping</vt:lpstr>
      <vt:lpstr>Family Record Keeping (continued)</vt:lpstr>
      <vt:lpstr>Family Record Keeping (continued)</vt:lpstr>
      <vt:lpstr>Family Record Keeping (continued)</vt:lpstr>
      <vt:lpstr>Family Record Keeping (continued)</vt:lpstr>
      <vt:lpstr>B.  Understand the Principles of Successful Saving, Income and Expense Planning and Methods</vt:lpstr>
      <vt:lpstr>SIE Plan Principles (continued)</vt:lpstr>
      <vt:lpstr>SIE Plan Principles (continued)</vt:lpstr>
      <vt:lpstr>SIE Plan Principles (continued)</vt:lpstr>
      <vt:lpstr>SIE Plan Principles (continued)</vt:lpstr>
      <vt:lpstr>SIE Plan Doctrines (continued)</vt:lpstr>
      <vt:lpstr>SIE Plan Principles (continued)</vt:lpstr>
      <vt:lpstr>SIE Plan Methods and Process </vt:lpstr>
      <vt:lpstr>SIE Plan Methods and Process (continued)</vt:lpstr>
      <vt:lpstr>SIE Plan Methods and Process (continued)</vt:lpstr>
      <vt:lpstr>SIE Plan Methods and Process (continued)</vt:lpstr>
      <vt:lpstr>SIE Plan Methods and Process (continued)</vt:lpstr>
      <vt:lpstr>SIE Plan Methods and Process (continued)</vt:lpstr>
      <vt:lpstr>Which is the best method?</vt:lpstr>
      <vt:lpstr>SIE Plan Methods and Process (continued)</vt:lpstr>
      <vt:lpstr>Your SIE Plan)</vt:lpstr>
      <vt:lpstr>Your SIE Plan (continued)</vt:lpstr>
      <vt:lpstr>Your SIE Plan (continued)</vt:lpstr>
      <vt:lpstr>Your SIE Plan (continued)</vt:lpstr>
      <vt:lpstr>Budgeting:  The Old Way</vt:lpstr>
      <vt:lpstr>Budgeting:  The Better Way</vt:lpstr>
      <vt:lpstr>Your SIE Plan (continued)</vt:lpstr>
      <vt:lpstr>Your SIE Plan (continued)</vt:lpstr>
      <vt:lpstr>Your SIE Plan (continued)</vt:lpstr>
      <vt:lpstr>Your SIE Plan (continued)</vt:lpstr>
      <vt:lpstr>Questions</vt:lpstr>
      <vt:lpstr>C. Understand and Create Your Saving, Income and Expense Plans</vt:lpstr>
      <vt:lpstr>Creating your SIE Plan (continued)</vt:lpstr>
      <vt:lpstr>Creating your SIE Plan (continued)</vt:lpstr>
      <vt:lpstr>Creating your SIE Plan (continued)</vt:lpstr>
      <vt:lpstr>Creating your SIE Plan (continued)</vt:lpstr>
      <vt:lpstr>Creating your SIE Plan (continued)</vt:lpstr>
      <vt:lpstr>Creating your SIE Plan (continued)</vt:lpstr>
      <vt:lpstr>Creating your SIE Plan (continued)</vt:lpstr>
      <vt:lpstr>Questions</vt:lpstr>
      <vt:lpstr>D. Calculate your Net Worth  Using a Balance Sheet</vt:lpstr>
      <vt:lpstr>Assets: What you own</vt:lpstr>
      <vt:lpstr>Assets: What you own</vt:lpstr>
      <vt:lpstr>Assets: What you own (continued)</vt:lpstr>
      <vt:lpstr>Liabilities: What You Owe</vt:lpstr>
      <vt:lpstr>Net Worth</vt:lpstr>
      <vt:lpstr>Questions</vt:lpstr>
      <vt:lpstr>E.  Develop a Personal Income Statement and use Ratios to Analyze Spending</vt:lpstr>
      <vt:lpstr>Expenditures: Where Your Money Goes</vt:lpstr>
      <vt:lpstr>Financial Ratios:  A Way to Analyze Spending</vt:lpstr>
      <vt:lpstr>Financial Ratios (continued)</vt:lpstr>
      <vt:lpstr>Question 1: Do You Have  Adequate Liquidity?</vt:lpstr>
      <vt:lpstr>Liquidity Ratios (continued)</vt:lpstr>
      <vt:lpstr>Liquidity Ratios (continued)</vt:lpstr>
      <vt:lpstr>Question 2: Can You Meet  Your Debt Obligations?</vt:lpstr>
      <vt:lpstr>Debt Ratios (continued)</vt:lpstr>
      <vt:lpstr>Debt Ratios (continued)</vt:lpstr>
      <vt:lpstr>Question 3: Are You Saving  As Much As You Think?</vt:lpstr>
      <vt:lpstr>Savings Ratios (continued)</vt:lpstr>
      <vt:lpstr>Savings Ratios (continued)</vt:lpstr>
      <vt:lpstr>Review</vt:lpstr>
      <vt:lpstr>Case Study #1: Prepare a Balance Sheet</vt:lpstr>
      <vt:lpstr>Steve and Mary Joe have yearly income of $50,000; monetary assets of $5,000; a house worth $150,000; two cars worth $20,000; and furniture worth $10,000.  The house has a $100,000 mortgage; the cars have $10,000 each outstanding loans; college loans of 10,000; and utility bills totaling $1,150 for this month, have not been paid.  </vt:lpstr>
      <vt:lpstr>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vt:lpstr>
      <vt:lpstr>Case Study #2: Prepare an Income Statement</vt:lpstr>
      <vt:lpstr>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vt:lpstr>
      <vt:lpstr>Key Information: Salary $50,000 per year, tax rate at 15%, charity 12%, and save 10%.  They have 25 years and $100,000 on a 6% mortgage ($7,730), 3 years and $20,000 on a 7% auto loans ($7,410), and 10 years and $10,000 on a 3% college loan ($1,160).  Utilities and property taxes are $2,270, food $6,000, insurance $1,500, and other expenses $5,430.  </vt:lpstr>
      <vt:lpstr>Case Study #3: Calculate Financial Ratios</vt:lpstr>
      <vt:lpstr> Key Information:  Current/monetary assets $5,000;  Current liabilities 1,150; Mortgage $7,730; Utilities $2,270; Food  6,000; Insurance 1,500; College Loan $1,160; Car Payment $7,400; Other Expenses  $5,430; Total Living Expenses: $31,500;  </vt:lpstr>
      <vt:lpstr>Key Information:  Total liabilities $131,150; Total assets $185,000; Total income $50,000; Taxes $7,500; Wages after taxes $42,250; Mortgage $10,000; College loan $1,160; Car payments $7,410.</vt:lpstr>
      <vt:lpstr>Key Information:  Salary $50,000; Taxes $7,500; Savings $5,000; Income after Taxes $42,500</vt:lpstr>
      <vt:lpstr>Key Information: Savings $5,000; Living Expenses $31,500; Income less Taxes $42,500; Long-term Debt $16,300 and Salary $50,000 </vt:lpstr>
      <vt:lpstr>Case #4  How are They Doing? </vt:lpstr>
      <vt:lpstr>Current ratio           4.4 times  &gt; 2        Month’s living expense 1.9 times  &gt; 3-6+ Debt ratio               70.9%        0%       LT debt coverage ratio  2.6 times   &gt; 2.5 Savings ratio          11.8%   &gt; 10%      Gross savings ratio      10.0%       10% min</vt:lpstr>
      <vt:lpstr>Current ratio           4.4 times  &gt; 2        Month’s living expense 1.9 times  &gt; 3-6+ Debt ratio               70.9%        0%       LT debt coverage ratio  2.6 times   &gt; 2.5 Savings ratio          11.8%   &gt; 10%      Gross savings ratio      10.0%       10% min</vt:lpstr>
      <vt:lpstr>Current ratio           4.4 times  &gt; 2        Month’s living expense 1.9 times  &gt; 3-6+ Debt ratio               70.9%        0%       LT debt coverage ratio  2.6 times   &gt; 2.5 Savings ratio          11.8%   &gt; 10%      Gross savings ratio      10.0%       10% min</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Your Financial Health and Making a Plan</dc:title>
  <dc:creator>Bryan Sudweeks</dc:creator>
  <cp:lastModifiedBy>Bryan Sudweeks</cp:lastModifiedBy>
  <cp:revision>337</cp:revision>
  <cp:lastPrinted>2020-01-10T20:15:22Z</cp:lastPrinted>
  <dcterms:created xsi:type="dcterms:W3CDTF">2002-06-26T14:18:54Z</dcterms:created>
  <dcterms:modified xsi:type="dcterms:W3CDTF">2020-05-07T16:25:23Z</dcterms:modified>
</cp:coreProperties>
</file>