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61"/>
  </p:notesMasterIdLst>
  <p:handoutMasterIdLst>
    <p:handoutMasterId r:id="rId62"/>
  </p:handoutMasterIdLst>
  <p:sldIdLst>
    <p:sldId id="356" r:id="rId2"/>
    <p:sldId id="309" r:id="rId3"/>
    <p:sldId id="496" r:id="rId4"/>
    <p:sldId id="497" r:id="rId5"/>
    <p:sldId id="521" r:id="rId6"/>
    <p:sldId id="503" r:id="rId7"/>
    <p:sldId id="430" r:id="rId8"/>
    <p:sldId id="438" r:id="rId9"/>
    <p:sldId id="524" r:id="rId10"/>
    <p:sldId id="525" r:id="rId11"/>
    <p:sldId id="526" r:id="rId12"/>
    <p:sldId id="527" r:id="rId13"/>
    <p:sldId id="528" r:id="rId14"/>
    <p:sldId id="529" r:id="rId15"/>
    <p:sldId id="530" r:id="rId16"/>
    <p:sldId id="447" r:id="rId17"/>
    <p:sldId id="315" r:id="rId18"/>
    <p:sldId id="448" r:id="rId19"/>
    <p:sldId id="449" r:id="rId20"/>
    <p:sldId id="450" r:id="rId21"/>
    <p:sldId id="453" r:id="rId22"/>
    <p:sldId id="452" r:id="rId23"/>
    <p:sldId id="454" r:id="rId24"/>
    <p:sldId id="455" r:id="rId25"/>
    <p:sldId id="511" r:id="rId26"/>
    <p:sldId id="458" r:id="rId27"/>
    <p:sldId id="460" r:id="rId28"/>
    <p:sldId id="516" r:id="rId29"/>
    <p:sldId id="517" r:id="rId30"/>
    <p:sldId id="518" r:id="rId31"/>
    <p:sldId id="464" r:id="rId32"/>
    <p:sldId id="465" r:id="rId33"/>
    <p:sldId id="513" r:id="rId34"/>
    <p:sldId id="467" r:id="rId35"/>
    <p:sldId id="468" r:id="rId36"/>
    <p:sldId id="469" r:id="rId37"/>
    <p:sldId id="470" r:id="rId38"/>
    <p:sldId id="471" r:id="rId39"/>
    <p:sldId id="501" r:id="rId40"/>
    <p:sldId id="515" r:id="rId41"/>
    <p:sldId id="475" r:id="rId42"/>
    <p:sldId id="531" r:id="rId43"/>
    <p:sldId id="532" r:id="rId44"/>
    <p:sldId id="481" r:id="rId45"/>
    <p:sldId id="482" r:id="rId46"/>
    <p:sldId id="484" r:id="rId47"/>
    <p:sldId id="486" r:id="rId48"/>
    <p:sldId id="490" r:id="rId49"/>
    <p:sldId id="493" r:id="rId50"/>
    <p:sldId id="498" r:id="rId51"/>
    <p:sldId id="499" r:id="rId52"/>
    <p:sldId id="520" r:id="rId53"/>
    <p:sldId id="514" r:id="rId54"/>
    <p:sldId id="494" r:id="rId55"/>
    <p:sldId id="372" r:id="rId56"/>
    <p:sldId id="351" r:id="rId57"/>
    <p:sldId id="308" r:id="rId58"/>
    <p:sldId id="373" r:id="rId59"/>
    <p:sldId id="319" r:id="rId60"/>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FF"/>
    <a:srgbClr val="0099FF"/>
    <a:srgbClr val="0000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5" autoAdjust="0"/>
    <p:restoredTop sz="86447" autoAdjust="0"/>
  </p:normalViewPr>
  <p:slideViewPr>
    <p:cSldViewPr>
      <p:cViewPr varScale="1">
        <p:scale>
          <a:sx n="78" d="100"/>
          <a:sy n="78" d="100"/>
        </p:scale>
        <p:origin x="90" y="366"/>
      </p:cViewPr>
      <p:guideLst>
        <p:guide orient="horz" pos="2160"/>
        <p:guide pos="2880"/>
      </p:guideLst>
    </p:cSldViewPr>
  </p:slideViewPr>
  <p:outlineViewPr>
    <p:cViewPr>
      <p:scale>
        <a:sx n="33" d="100"/>
        <a:sy n="33" d="100"/>
      </p:scale>
      <p:origin x="0" y="38880"/>
    </p:cViewPr>
  </p:outlineViewPr>
  <p:notesTextViewPr>
    <p:cViewPr>
      <p:scale>
        <a:sx n="100" d="100"/>
        <a:sy n="100" d="100"/>
      </p:scale>
      <p:origin x="0" y="0"/>
    </p:cViewPr>
  </p:notesTextViewPr>
  <p:sorterViewPr>
    <p:cViewPr>
      <p:scale>
        <a:sx n="66" d="100"/>
        <a:sy n="66" d="100"/>
      </p:scale>
      <p:origin x="0" y="1542"/>
    </p:cViewPr>
  </p:sorterViewPr>
  <p:notesViewPr>
    <p:cSldViewPr>
      <p:cViewPr varScale="1">
        <p:scale>
          <a:sx n="92" d="100"/>
          <a:sy n="92" d="100"/>
        </p:scale>
        <p:origin x="360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3321050" y="8710613"/>
            <a:ext cx="382588"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43" tIns="45362" rIns="92343" bIns="45362" anchor="ct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defRPr/>
            </a:pPr>
            <a:fld id="{DD31AA86-16C8-4148-B908-89970A18F4B4}" type="slidenum">
              <a:rPr lang="en-US" altLang="en-US" sz="1300"/>
              <a:pPr algn="r">
                <a:defRPr/>
              </a:pPr>
              <a:t>‹#›</a:t>
            </a:fld>
            <a:endParaRPr lang="en-US" altLang="en-US" sz="1300" dirty="0"/>
          </a:p>
        </p:txBody>
      </p:sp>
      <p:sp>
        <p:nvSpPr>
          <p:cNvPr id="77827" name="Text Box 3"/>
          <p:cNvSpPr txBox="1">
            <a:spLocks noChangeArrowheads="1"/>
          </p:cNvSpPr>
          <p:nvPr/>
        </p:nvSpPr>
        <p:spPr bwMode="auto">
          <a:xfrm>
            <a:off x="1403350" y="233363"/>
            <a:ext cx="4359275" cy="494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3316" tIns="46657" rIns="93316" bIns="46657">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1300" dirty="0"/>
              <a:t>Your PFP: Planning Your Financial Future Early</a:t>
            </a:r>
          </a:p>
          <a:p>
            <a:pPr algn="ctr" eaLnBrk="1" hangingPunct="1">
              <a:defRPr/>
            </a:pPr>
            <a:r>
              <a:rPr lang="en-US" sz="1300" dirty="0"/>
              <a:t>Personal Finance: Another Perspective</a:t>
            </a:r>
          </a:p>
        </p:txBody>
      </p:sp>
    </p:spTree>
    <p:extLst>
      <p:ext uri="{BB962C8B-B14F-4D97-AF65-F5344CB8AC3E}">
        <p14:creationId xmlns:p14="http://schemas.microsoft.com/office/powerpoint/2010/main" val="41233898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4838"/>
            <a:ext cx="5143500" cy="4183062"/>
          </a:xfrm>
          <a:prstGeom prst="rect">
            <a:avLst/>
          </a:prstGeom>
          <a:noFill/>
          <a:ln w="12700">
            <a:noFill/>
            <a:miter lim="800000"/>
            <a:headEnd/>
            <a:tailEnd/>
          </a:ln>
          <a:effectLst/>
        </p:spPr>
        <p:txBody>
          <a:bodyPr vert="horz" wrap="square" lIns="92343" tIns="45362" rIns="92343" bIns="45362"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p:cNvSpPr>
            <a:spLocks noGrp="1" noRot="1" noChangeAspect="1" noChangeArrowheads="1" noTextEdit="1"/>
          </p:cNvSpPr>
          <p:nvPr>
            <p:ph type="sldImg" idx="2"/>
          </p:nvPr>
        </p:nvSpPr>
        <p:spPr bwMode="auto">
          <a:xfrm>
            <a:off x="1189038" y="703263"/>
            <a:ext cx="4632325"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8852" name="Rectangle 4"/>
          <p:cNvSpPr>
            <a:spLocks noChangeArrowheads="1"/>
          </p:cNvSpPr>
          <p:nvPr/>
        </p:nvSpPr>
        <p:spPr bwMode="auto">
          <a:xfrm>
            <a:off x="6557963" y="8904288"/>
            <a:ext cx="382587"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43" tIns="45362" rIns="92343" bIns="45362" anchor="ct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defRPr/>
            </a:pPr>
            <a:fld id="{CA9C1550-A10B-45F3-A60A-50751358145A}" type="slidenum">
              <a:rPr lang="en-US" altLang="en-US" sz="1300"/>
              <a:pPr algn="r">
                <a:defRPr/>
              </a:pPr>
              <a:t>‹#›</a:t>
            </a:fld>
            <a:endParaRPr lang="en-US" altLang="en-US" sz="1300" dirty="0"/>
          </a:p>
        </p:txBody>
      </p:sp>
    </p:spTree>
    <p:extLst>
      <p:ext uri="{BB962C8B-B14F-4D97-AF65-F5344CB8AC3E}">
        <p14:creationId xmlns:p14="http://schemas.microsoft.com/office/powerpoint/2010/main" val="16916119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cs typeface="Times New Roman" panose="02020603050405020304" pitchFamily="18" charset="0"/>
              </a:rPr>
              <a:t>You will spend your money on lots of different things trying to determine what makes you happy, and unless something changes, you will be disappointed in life for the penny (or the things) you receive  </a:t>
            </a:r>
          </a:p>
          <a:p>
            <a:endParaRPr lang="en-US" dirty="0"/>
          </a:p>
        </p:txBody>
      </p:sp>
    </p:spTree>
    <p:extLst>
      <p:ext uri="{BB962C8B-B14F-4D97-AF65-F5344CB8AC3E}">
        <p14:creationId xmlns:p14="http://schemas.microsoft.com/office/powerpoint/2010/main" val="2328252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cs typeface="Times New Roman" panose="02020603050405020304" pitchFamily="18" charset="0"/>
              </a:rPr>
              <a:t>You will spend your money on lots of different things trying to determine what makes you happy, and unless something changes, you will be disappointed in life for the penny (or the things) you receive  </a:t>
            </a:r>
          </a:p>
          <a:p>
            <a:endParaRPr lang="en-US" dirty="0"/>
          </a:p>
        </p:txBody>
      </p:sp>
    </p:spTree>
    <p:extLst>
      <p:ext uri="{BB962C8B-B14F-4D97-AF65-F5344CB8AC3E}">
        <p14:creationId xmlns:p14="http://schemas.microsoft.com/office/powerpoint/2010/main" val="3339313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We must never lose sight of who we really are</a:t>
            </a:r>
          </a:p>
          <a:p>
            <a:endParaRPr lang="en-US" dirty="0"/>
          </a:p>
        </p:txBody>
      </p:sp>
    </p:spTree>
    <p:extLst>
      <p:ext uri="{BB962C8B-B14F-4D97-AF65-F5344CB8AC3E}">
        <p14:creationId xmlns:p14="http://schemas.microsoft.com/office/powerpoint/2010/main" val="3550308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We must always be willing to accept responsibility for our choices and to be held accountable.  This is integrity</a:t>
            </a:r>
          </a:p>
          <a:p>
            <a:endParaRPr lang="en-US" dirty="0"/>
          </a:p>
        </p:txBody>
      </p:sp>
    </p:spTree>
    <p:extLst>
      <p:ext uri="{BB962C8B-B14F-4D97-AF65-F5344CB8AC3E}">
        <p14:creationId xmlns:p14="http://schemas.microsoft.com/office/powerpoint/2010/main" val="1470498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We must be vigilant as temporal goals are generally the most visible and easily measured of our goals, and hence may be worked on more</a:t>
            </a:r>
          </a:p>
          <a:p>
            <a:endParaRPr lang="en-US" dirty="0"/>
          </a:p>
        </p:txBody>
      </p:sp>
    </p:spTree>
    <p:extLst>
      <p:ext uri="{BB962C8B-B14F-4D97-AF65-F5344CB8AC3E}">
        <p14:creationId xmlns:p14="http://schemas.microsoft.com/office/powerpoint/2010/main" val="461770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305787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681632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184294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4197943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632229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675227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390330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7535408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fld id="{8B0CAA26-AAB4-4B8B-B1CC-EC37FD04B8EE}" type="slidenum">
              <a:rPr lang="en-US" altLang="en-US" sz="1400">
                <a:solidFill>
                  <a:schemeClr val="bg1"/>
                </a:solidFill>
              </a:rPr>
              <a:pPr eaLnBrk="1" hangingPunct="1">
                <a:defRPr/>
              </a:pPr>
              <a:t>‹#›</a:t>
            </a:fld>
            <a:endParaRPr lang="en-US" altLang="en-US" sz="1400" dirty="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11" name="TextBox 10"/>
          <p:cNvSpPr txBox="1"/>
          <p:nvPr/>
        </p:nvSpPr>
        <p:spPr>
          <a:xfrm>
            <a:off x="8153400" y="6248400"/>
            <a:ext cx="609600" cy="307975"/>
          </a:xfrm>
          <a:prstGeom prst="rect">
            <a:avLst/>
          </a:prstGeom>
          <a:noFill/>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fld id="{E4E4D0B2-1418-4206-BDAB-1D137DD4C528}" type="slidenum">
              <a:rPr lang="en-US" altLang="en-US" sz="1400">
                <a:solidFill>
                  <a:schemeClr val="tx2"/>
                </a:solidFill>
              </a:rPr>
              <a:pPr algn="ctr" eaLnBrk="1" hangingPunct="1">
                <a:defRPr/>
              </a:pPr>
              <a:t>‹#›</a:t>
            </a:fld>
            <a:endParaRPr lang="en-US" altLang="en-US" sz="4400" dirty="0">
              <a:solidFill>
                <a:schemeClr val="tx2"/>
              </a:solidFill>
            </a:endParaRPr>
          </a:p>
        </p:txBody>
      </p:sp>
      <p:sp>
        <p:nvSpPr>
          <p:cNvPr id="12" name="Rectangle 7"/>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cmpd="tri">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2192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914400"/>
          </a:xfrm>
        </p:spPr>
        <p:txBody>
          <a:bodyPr/>
          <a:lstStyle/>
          <a:p>
            <a:r>
              <a:rPr lang="en-US"/>
              <a:t>Click to edit Master title style</a:t>
            </a:r>
          </a:p>
        </p:txBody>
      </p:sp>
      <p:sp>
        <p:nvSpPr>
          <p:cNvPr id="3" name="Text Placeholder 2"/>
          <p:cNvSpPr>
            <a:spLocks noGrp="1"/>
          </p:cNvSpPr>
          <p:nvPr>
            <p:ph type="body" sz="half" idx="1"/>
          </p:nvPr>
        </p:nvSpPr>
        <p:spPr>
          <a:xfrm>
            <a:off x="914400" y="1600200"/>
            <a:ext cx="3581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0200"/>
            <a:ext cx="3581400" cy="4572000"/>
          </a:xfrm>
        </p:spPr>
        <p:txBody>
          <a:bodyPr/>
          <a:lstStyle/>
          <a:p>
            <a:pPr lvl="0"/>
            <a:endParaRPr lang="en-US" noProof="0" dirty="0"/>
          </a:p>
        </p:txBody>
      </p:sp>
    </p:spTree>
    <p:extLst>
      <p:ext uri="{BB962C8B-B14F-4D97-AF65-F5344CB8AC3E}">
        <p14:creationId xmlns:p14="http://schemas.microsoft.com/office/powerpoint/2010/main" val="3666184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idx="1"/>
          </p:nvPr>
        </p:nvSpPr>
        <p:spPr bwMode="auto">
          <a:xfrm>
            <a:off x="914400" y="1600200"/>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24771991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539875"/>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1030"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fld id="{CDC997A3-9CEA-4DF9-A63B-B37078410C1D}" type="slidenum">
              <a:rPr lang="en-US" altLang="en-US" sz="1400"/>
              <a:pPr eaLnBrk="1" hangingPunct="1">
                <a:defRPr/>
              </a:pPr>
              <a:t>‹#›</a:t>
            </a:fld>
            <a:endParaRPr lang="en-US" altLang="en-US" sz="1400" dirty="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Tree>
  </p:cSld>
  <p:clrMap bg1="lt1" tx1="dk1" bg2="lt2" tx2="dk2" accent1="accent1" accent2="accent2" accent3="accent3" accent4="accent4" accent5="accent5" accent6="accent6" hlink="hlink" folHlink="folHlink"/>
  <p:sldLayoutIdLst>
    <p:sldLayoutId id="2147483998" r:id="rId1"/>
    <p:sldLayoutId id="2147483996" r:id="rId2"/>
    <p:sldLayoutId id="2147483997"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dropbox.com/s/tzd4ekib13m54pr/How%20Will%20You%20Measure%20Your%20Life%20-%20Christiansen%20%202010.docx?dl=0" TargetMode="External"/><Relationship Id="rId2" Type="http://schemas.openxmlformats.org/officeDocument/2006/relationships/hyperlink" Target="https://www.lds.org/scriptures/nt/matt/6.21?lang=en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speeches.byu.edu/talks/tad-r-callister/our-identity-and-our-destiny/" TargetMode="External"/><Relationship Id="rId2" Type="http://schemas.openxmlformats.org/officeDocument/2006/relationships/hyperlink" Target="https://www.churchofjesuschrist.org/study/scriptures/ot/prov/29.18?lang=eng"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churchofjesuschrist.org/study/scriptures/bofm/alma/5.15?lang=eng" TargetMode="External"/><Relationship Id="rId2" Type="http://schemas.openxmlformats.org/officeDocument/2006/relationships/hyperlink" Target="https://www.churchofjesuschrist.org/study/scriptures/nt/heb/11.13?lang=eng" TargetMode="External"/><Relationship Id="rId1" Type="http://schemas.openxmlformats.org/officeDocument/2006/relationships/slideLayout" Target="../slideLayouts/slideLayout1.xml"/><Relationship Id="rId4" Type="http://schemas.openxmlformats.org/officeDocument/2006/relationships/hyperlink" Target="https://www.churchofjesuschrist.org/study/scriptures/bofm/ether/12.5?lang=eng" TargetMode="Externa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hyperlink" Target="https://www.dropbox.com/s/egkmg6sz8mte4qw/TT38%20-%20Planning%20Your%20Life%20-%20VMV%20Assignment.docx?dl=0"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churchofjesuschrist.org/study/scriptures/bofm/2-ne/28.30?lang=eng"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hyperlink" Target="https://www.churchofjesuschrist.org/study/ensign/1986/10/do-not-despair?lang=eng" TargetMode="Externa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2.png"/><Relationship Id="rId4" Type="http://schemas.openxmlformats.org/officeDocument/2006/relationships/notesSlide" Target="../notesSlides/notesSlide11.xml"/></Relationships>
</file>

<file path=ppt/slides/_rels/slide26.xml.rels><?xml version="1.0" encoding="UTF-8" standalone="yes"?>
<Relationships xmlns="http://schemas.openxmlformats.org/package/2006/relationships"><Relationship Id="rId3" Type="http://schemas.openxmlformats.org/officeDocument/2006/relationships/hyperlink" Target="https://www.lds.org/scriptures/ot/prov/3.5-7?lang=eng#4" TargetMode="External"/><Relationship Id="rId2" Type="http://schemas.openxmlformats.org/officeDocument/2006/relationships/hyperlink" Target="https://www.lds.org/scriptures/pgp/moses/1.39?lang=eng#38" TargetMode="Externa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hyperlink" Target="https://speeches.byuh.edu/node/1757" TargetMode="Externa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c6p1bbrh8lrbw5y/TT01%20-%20PFP%20Table%20of%20Contents.docx?dl=0" TargetMode="External"/><Relationship Id="rId2" Type="http://schemas.openxmlformats.org/officeDocument/2006/relationships/hyperlink" Target="https://www.dropbox.com/s/nsqt8hk6jefxe6k/TT01-01%20-%20PFP%20Introduction%20Template.docx?dl=0" TargetMode="External"/><Relationship Id="rId1" Type="http://schemas.openxmlformats.org/officeDocument/2006/relationships/slideLayout" Target="../slideLayouts/slideLayout1.xml"/><Relationship Id="rId4" Type="http://schemas.openxmlformats.org/officeDocument/2006/relationships/hyperlink" Target="https://www.dropbox.com/s/eepungzag4n3ae7/TT01%20-%20PFP%20Binder%20Tabs.docx?dl=0"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dropbox.com/s/tzd4ekib13m54pr/How%20Will%20You%20Measure%20Your%20Life%20-%20Christiansen%20%202010.docx?dl=0"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speeches.byuh.edu/node/1757" TargetMode="External"/><Relationship Id="rId2" Type="http://schemas.openxmlformats.org/officeDocument/2006/relationships/hyperlink" Target="http://devotional.byuh.edu/media110111#_ftn16" TargetMode="Externa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churchofjesuschrist.org/study/manual/my-plan-for-returned-missionaries/4-realizing-my-goals?lang=eng"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s://www.churchofjesuschrist.org/study/ensign/2017/05/saturday-afternoon-session/return-and-receive?lang=eng" TargetMode="External"/><Relationship Id="rId2" Type="http://schemas.openxmlformats.org/officeDocument/2006/relationships/hyperlink" Target="https://www.churchofjesuschrist.org/study/scriptures/ot/prov/29.18?lang=eng" TargetMode="Externa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3" Type="http://schemas.openxmlformats.org/officeDocument/2006/relationships/hyperlink" Target="https://www.churchofjesuschrist.org/study/scriptures/bofm/ether/12.19?lang=eng" TargetMode="External"/><Relationship Id="rId2" Type="http://schemas.openxmlformats.org/officeDocument/2006/relationships/hyperlink" Target="https://www.churchofjesuschrist.org/study/scriptures/bofm/ether/12.5?lang=eng" TargetMode="Externa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hyperlink" Target="https://www.churchofjesuschrist.org/study/ensign/2017/05/saturday-afternoon-session/return-and-receive?lang=eng" TargetMode="Externa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hyperlink" Target="https://www.dropbox.com/s/egkmg6sz8mte4qw/TT38%20-%20Planning%20Your%20Life%20-%20VMV%20Assignment.docx?dl=0" TargetMode="External"/><Relationship Id="rId2" Type="http://schemas.openxmlformats.org/officeDocument/2006/relationships/hyperlink" Target="https://www.dropbox.com/s/qcp5gk5m5p6p5zq/TT01-02%20-%20PFP%20Vision%20and%20Goals%20Template.docx?dl=0"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s://www.churchofjesuschrist.org/study/scriptures/bofm/alma/37.6?lang=eng" TargetMode="External"/><Relationship Id="rId2" Type="http://schemas.openxmlformats.org/officeDocument/2006/relationships/hyperlink" Target="https://www.churchofjesuschrist.org/study/scriptures/nt/luke/11.9?lang=eng" TargetMode="Externa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hyperlink" Target="https://www.dropbox.com/s/tzd4ekib13m54pr/How%20Will%20You%20Measure%20Your%20Life%20-%20Christiansen%20%202010.docx?dl=0" TargetMode="Externa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hyperlink" Target="https://www.lds.org/scriptures/dc-testament/dc/43.34?lang=eng" TargetMode="Externa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hyperlink" Target="https://www.churchofjesuschrist.org/study/ensign/1984/05/choose-the-good-part?lang=eng"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hyperlink" Target="https://www.dropbox.com/s/egkmg6sz8mte4qw/TT38%20-%20Planning%20Your%20Life%20-%20VMV%20Assignment.docx?dl=0" TargetMode="Externa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hyperlink" Target="https://www.dropbox.com/s/egkmg6sz8mte4qw/TT38%20-%20Planning%20Your%20Life%20-%20VMV%20Assignment.docx?dl=0" TargetMode="External"/><Relationship Id="rId2" Type="http://schemas.openxmlformats.org/officeDocument/2006/relationships/hyperlink" Target="https://www.dropbox.com/s/xu9f51jy09fnrv1/TT01%20-%20PFP200%20Binder%20Tabs.docx?dl=0" TargetMode="Externa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dropbox.com/s/egkmg6sz8mte4qw/TT38%20-%20Planning%20Your%20Life%20-%20VMV%20Assignment.docx?dl=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30200" y="685800"/>
            <a:ext cx="8458200" cy="914400"/>
          </a:xfrm>
        </p:spPr>
        <p:txBody>
          <a:bodyPr/>
          <a:lstStyle/>
          <a:p>
            <a:pPr eaLnBrk="1" hangingPunct="1"/>
            <a:r>
              <a:rPr lang="en-US" altLang="en-US" sz="2800" dirty="0"/>
              <a:t>Personal Finance: Another Perspective</a:t>
            </a:r>
          </a:p>
        </p:txBody>
      </p:sp>
      <p:sp>
        <p:nvSpPr>
          <p:cNvPr id="5123" name="Rectangle 3"/>
          <p:cNvSpPr>
            <a:spLocks noGrp="1" noChangeArrowheads="1"/>
          </p:cNvSpPr>
          <p:nvPr>
            <p:ph idx="1"/>
          </p:nvPr>
        </p:nvSpPr>
        <p:spPr>
          <a:xfrm>
            <a:off x="533400" y="1917700"/>
            <a:ext cx="8077200" cy="3721100"/>
          </a:xfrm>
        </p:spPr>
        <p:txBody>
          <a:bodyPr/>
          <a:lstStyle/>
          <a:p>
            <a:pPr algn="ctr" eaLnBrk="1" hangingPunct="1">
              <a:buFontTx/>
              <a:buNone/>
            </a:pPr>
            <a:r>
              <a:rPr lang="en-US" altLang="en-US" sz="4000" dirty="0"/>
              <a:t>Your Personal Financial Plan:</a:t>
            </a:r>
          </a:p>
          <a:p>
            <a:pPr algn="ctr" eaLnBrk="1" hangingPunct="1">
              <a:buFontTx/>
              <a:buNone/>
            </a:pPr>
            <a:r>
              <a:rPr lang="en-US" altLang="en-US" sz="4000" dirty="0"/>
              <a:t>Planning your Financial </a:t>
            </a:r>
          </a:p>
          <a:p>
            <a:pPr algn="ctr" eaLnBrk="1" hangingPunct="1">
              <a:buFontTx/>
              <a:buNone/>
            </a:pPr>
            <a:r>
              <a:rPr lang="en-US" altLang="en-US" sz="4000" dirty="0"/>
              <a:t>Future Early</a:t>
            </a:r>
          </a:p>
          <a:p>
            <a:pPr algn="ctr" eaLnBrk="1" hangingPunct="1">
              <a:buFontTx/>
              <a:buNone/>
            </a:pPr>
            <a:endParaRPr lang="en-US" altLang="en-US" sz="4400" dirty="0"/>
          </a:p>
          <a:p>
            <a:pPr algn="ctr" eaLnBrk="1" hangingPunct="1">
              <a:buFontTx/>
              <a:buNone/>
            </a:pPr>
            <a:r>
              <a:rPr lang="en-US" altLang="en-US" sz="2400" dirty="0"/>
              <a:t>Updated 2020-01-07</a:t>
            </a:r>
          </a:p>
          <a:p>
            <a:pPr algn="ctr" eaLnBrk="1" hangingPunct="1">
              <a:buFontTx/>
              <a:buNone/>
            </a:pPr>
            <a:endParaRPr lang="en-US" altLang="en-US" sz="4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1026"/>
          <p:cNvSpPr>
            <a:spLocks noGrp="1" noChangeArrowheads="1"/>
          </p:cNvSpPr>
          <p:nvPr>
            <p:ph type="title"/>
          </p:nvPr>
        </p:nvSpPr>
        <p:spPr>
          <a:xfrm>
            <a:off x="359664" y="664464"/>
            <a:ext cx="8458200" cy="944563"/>
          </a:xfrm>
        </p:spPr>
        <p:txBody>
          <a:bodyPr/>
          <a:lstStyle/>
          <a:p>
            <a:pPr eaLnBrk="1" hangingPunct="1"/>
            <a:r>
              <a:rPr lang="en-US" altLang="en-US" dirty="0"/>
              <a:t>Your Personal Financial Plan </a:t>
            </a:r>
            <a:r>
              <a:rPr lang="en-US" altLang="en-US" sz="2400" dirty="0"/>
              <a:t>(continued)</a:t>
            </a:r>
            <a:endParaRPr lang="en-US" altLang="en-US" dirty="0"/>
          </a:p>
        </p:txBody>
      </p:sp>
      <p:sp>
        <p:nvSpPr>
          <p:cNvPr id="162819" name="Rectangle 1027"/>
          <p:cNvSpPr>
            <a:spLocks noGrp="1" noChangeArrowheads="1"/>
          </p:cNvSpPr>
          <p:nvPr>
            <p:ph type="body" sz="half" idx="1"/>
          </p:nvPr>
        </p:nvSpPr>
        <p:spPr>
          <a:xfrm>
            <a:off x="914400" y="1600200"/>
            <a:ext cx="7315200" cy="4876800"/>
          </a:xfrm>
        </p:spPr>
        <p:txBody>
          <a:bodyPr/>
          <a:lstStyle/>
          <a:p>
            <a:pPr eaLnBrk="1" hangingPunct="1"/>
            <a:r>
              <a:rPr lang="en-US" altLang="en-US" dirty="0"/>
              <a:t>Step 2:  Decide how you will evaluate your life</a:t>
            </a:r>
          </a:p>
          <a:p>
            <a:pPr lvl="1" eaLnBrk="1" hangingPunct="1"/>
            <a:r>
              <a:rPr lang="en-US" altLang="en-US" dirty="0"/>
              <a:t>What is the criteria you will use to evaluate your life?</a:t>
            </a:r>
          </a:p>
          <a:p>
            <a:pPr lvl="2" eaLnBrk="1" hangingPunct="1"/>
            <a:r>
              <a:rPr lang="en-US" altLang="en-US" dirty="0"/>
              <a:t>What is truly important to you?</a:t>
            </a:r>
          </a:p>
          <a:p>
            <a:pPr lvl="3" eaLnBrk="1" hangingPunct="1"/>
            <a:r>
              <a:rPr lang="en-US" altLang="en-US" dirty="0"/>
              <a:t>Will it be money, possessions, relationships?</a:t>
            </a:r>
          </a:p>
          <a:p>
            <a:pPr lvl="2" eaLnBrk="1" hangingPunct="1"/>
            <a:r>
              <a:rPr lang="en-US" altLang="en-US" dirty="0"/>
              <a:t>What measure will you use to determine if your life is a success?</a:t>
            </a:r>
          </a:p>
          <a:p>
            <a:pPr lvl="3" eaLnBrk="1" hangingPunct="1"/>
            <a:r>
              <a:rPr lang="en-US" altLang="en-US" dirty="0"/>
              <a:t>Be careful, “for where your treasure is, there will your heart be also” (</a:t>
            </a:r>
            <a:r>
              <a:rPr lang="en-US" altLang="en-US" dirty="0">
                <a:hlinkClick r:id="rId2"/>
              </a:rPr>
              <a:t>Matt 6:21</a:t>
            </a:r>
            <a:r>
              <a:rPr lang="en-US" altLang="en-US" dirty="0"/>
              <a:t>)</a:t>
            </a:r>
          </a:p>
          <a:p>
            <a:pPr lvl="2"/>
            <a:r>
              <a:rPr lang="en-US" altLang="en-US" sz="2000" dirty="0"/>
              <a:t>A good read for this section is Clayton Christensen, “</a:t>
            </a:r>
            <a:r>
              <a:rPr lang="en-US" altLang="en-US" sz="2000" dirty="0">
                <a:hlinkClick r:id="rId3"/>
              </a:rPr>
              <a:t>How Will You Measure your Life</a:t>
            </a:r>
            <a:r>
              <a:rPr lang="en-US" altLang="en-US" sz="2000" dirty="0"/>
              <a:t>,” </a:t>
            </a:r>
            <a:r>
              <a:rPr lang="en-US" sz="2000" dirty="0"/>
              <a:t>Harvard Business Review HBR.org, July–August 2010.</a:t>
            </a:r>
          </a:p>
        </p:txBody>
      </p:sp>
      <p:pic>
        <p:nvPicPr>
          <p:cNvPr id="2" name="Picture 1"/>
          <p:cNvPicPr>
            <a:picLocks noChangeAspect="1"/>
          </p:cNvPicPr>
          <p:nvPr/>
        </p:nvPicPr>
        <p:blipFill>
          <a:blip r:embed="rId4"/>
          <a:stretch>
            <a:fillRect/>
          </a:stretch>
        </p:blipFill>
        <p:spPr>
          <a:xfrm>
            <a:off x="152401" y="3898306"/>
            <a:ext cx="1676400" cy="1569044"/>
          </a:xfrm>
          <a:prstGeom prst="rect">
            <a:avLst/>
          </a:prstGeom>
        </p:spPr>
      </p:pic>
    </p:spTree>
    <p:extLst>
      <p:ext uri="{BB962C8B-B14F-4D97-AF65-F5344CB8AC3E}">
        <p14:creationId xmlns:p14="http://schemas.microsoft.com/office/powerpoint/2010/main" val="17436942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2819">
                                            <p:txEl>
                                              <p:pRg st="0" end="0"/>
                                            </p:txEl>
                                          </p:spTgt>
                                        </p:tgtEl>
                                        <p:attrNameLst>
                                          <p:attrName>style.visibility</p:attrName>
                                        </p:attrNameLst>
                                      </p:cBhvr>
                                      <p:to>
                                        <p:strVal val="visible"/>
                                      </p:to>
                                    </p:set>
                                    <p:animEffect transition="in" filter="box(in)">
                                      <p:cBhvr>
                                        <p:cTn id="7" dur="500"/>
                                        <p:tgtEl>
                                          <p:spTgt spid="162819">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162819">
                                            <p:txEl>
                                              <p:pRg st="1" end="1"/>
                                            </p:txEl>
                                          </p:spTgt>
                                        </p:tgtEl>
                                        <p:attrNameLst>
                                          <p:attrName>style.visibility</p:attrName>
                                        </p:attrNameLst>
                                      </p:cBhvr>
                                      <p:to>
                                        <p:strVal val="visible"/>
                                      </p:to>
                                    </p:set>
                                    <p:animEffect transition="in" filter="box(in)">
                                      <p:cBhvr>
                                        <p:cTn id="14" dur="500"/>
                                        <p:tgtEl>
                                          <p:spTgt spid="162819">
                                            <p:txEl>
                                              <p:pRg st="1" end="1"/>
                                            </p:txEl>
                                          </p:spTgt>
                                        </p:tgtEl>
                                      </p:cBhvr>
                                    </p:animEffect>
                                  </p:childTnLst>
                                </p:cTn>
                              </p:par>
                              <p:par>
                                <p:cTn id="15" presetID="4" presetClass="entr" presetSubtype="16" fill="hold" grpId="0" nodeType="withEffect">
                                  <p:stCondLst>
                                    <p:cond delay="0"/>
                                  </p:stCondLst>
                                  <p:childTnLst>
                                    <p:set>
                                      <p:cBhvr>
                                        <p:cTn id="16" dur="1" fill="hold">
                                          <p:stCondLst>
                                            <p:cond delay="0"/>
                                          </p:stCondLst>
                                        </p:cTn>
                                        <p:tgtEl>
                                          <p:spTgt spid="162819">
                                            <p:txEl>
                                              <p:pRg st="2" end="2"/>
                                            </p:txEl>
                                          </p:spTgt>
                                        </p:tgtEl>
                                        <p:attrNameLst>
                                          <p:attrName>style.visibility</p:attrName>
                                        </p:attrNameLst>
                                      </p:cBhvr>
                                      <p:to>
                                        <p:strVal val="visible"/>
                                      </p:to>
                                    </p:set>
                                    <p:animEffect transition="in" filter="box(in)">
                                      <p:cBhvr>
                                        <p:cTn id="17" dur="500"/>
                                        <p:tgtEl>
                                          <p:spTgt spid="162819">
                                            <p:txEl>
                                              <p:pRg st="2" end="2"/>
                                            </p:txEl>
                                          </p:spTgt>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62819">
                                            <p:txEl>
                                              <p:pRg st="3" end="3"/>
                                            </p:txEl>
                                          </p:spTgt>
                                        </p:tgtEl>
                                        <p:attrNameLst>
                                          <p:attrName>style.visibility</p:attrName>
                                        </p:attrNameLst>
                                      </p:cBhvr>
                                      <p:to>
                                        <p:strVal val="visible"/>
                                      </p:to>
                                    </p:set>
                                    <p:animEffect transition="in" filter="box(in)">
                                      <p:cBhvr>
                                        <p:cTn id="20" dur="500"/>
                                        <p:tgtEl>
                                          <p:spTgt spid="162819">
                                            <p:txEl>
                                              <p:pRg st="3" end="3"/>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62819">
                                            <p:txEl>
                                              <p:pRg st="4" end="4"/>
                                            </p:txEl>
                                          </p:spTgt>
                                        </p:tgtEl>
                                        <p:attrNameLst>
                                          <p:attrName>style.visibility</p:attrName>
                                        </p:attrNameLst>
                                      </p:cBhvr>
                                      <p:to>
                                        <p:strVal val="visible"/>
                                      </p:to>
                                    </p:set>
                                    <p:animEffect transition="in" filter="box(in)">
                                      <p:cBhvr>
                                        <p:cTn id="23" dur="500"/>
                                        <p:tgtEl>
                                          <p:spTgt spid="162819">
                                            <p:txEl>
                                              <p:pRg st="4" end="4"/>
                                            </p:txEl>
                                          </p:spTgt>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162819">
                                            <p:txEl>
                                              <p:pRg st="5" end="5"/>
                                            </p:txEl>
                                          </p:spTgt>
                                        </p:tgtEl>
                                        <p:attrNameLst>
                                          <p:attrName>style.visibility</p:attrName>
                                        </p:attrNameLst>
                                      </p:cBhvr>
                                      <p:to>
                                        <p:strVal val="visible"/>
                                      </p:to>
                                    </p:set>
                                    <p:animEffect transition="in" filter="box(in)">
                                      <p:cBhvr>
                                        <p:cTn id="26" dur="500"/>
                                        <p:tgtEl>
                                          <p:spTgt spid="162819">
                                            <p:txEl>
                                              <p:pRg st="5" end="5"/>
                                            </p:txEl>
                                          </p:spTgt>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162819">
                                            <p:txEl>
                                              <p:pRg st="6" end="6"/>
                                            </p:txEl>
                                          </p:spTgt>
                                        </p:tgtEl>
                                        <p:attrNameLst>
                                          <p:attrName>style.visibility</p:attrName>
                                        </p:attrNameLst>
                                      </p:cBhvr>
                                      <p:to>
                                        <p:strVal val="visible"/>
                                      </p:to>
                                    </p:set>
                                    <p:animEffect transition="in" filter="box(in)">
                                      <p:cBhvr>
                                        <p:cTn id="29" dur="500"/>
                                        <p:tgtEl>
                                          <p:spTgt spid="1628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9" grpId="0" uiExpand="1" build="p" bldLvl="2"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84213"/>
            <a:ext cx="7772400" cy="944562"/>
          </a:xfrm>
        </p:spPr>
        <p:txBody>
          <a:bodyPr lIns="90488" tIns="44450" rIns="90488" bIns="44450"/>
          <a:lstStyle/>
          <a:p>
            <a:pPr eaLnBrk="1" hangingPunct="1"/>
            <a:r>
              <a:rPr lang="en-US" altLang="en-US" dirty="0"/>
              <a:t>Your Personal Financial Plan </a:t>
            </a:r>
            <a:r>
              <a:rPr lang="en-US" altLang="en-US" sz="2400" dirty="0"/>
              <a:t>(continued)</a:t>
            </a:r>
            <a:endParaRPr lang="en-US" altLang="en-US" dirty="0"/>
          </a:p>
        </p:txBody>
      </p:sp>
      <p:sp>
        <p:nvSpPr>
          <p:cNvPr id="2" name="Rectangle 3"/>
          <p:cNvSpPr>
            <a:spLocks noGrp="1" noChangeArrowheads="1"/>
          </p:cNvSpPr>
          <p:nvPr>
            <p:ph idx="1"/>
          </p:nvPr>
        </p:nvSpPr>
        <p:spPr>
          <a:xfrm>
            <a:off x="914400" y="1600200"/>
            <a:ext cx="7543800" cy="5257800"/>
          </a:xfrm>
        </p:spPr>
        <p:txBody>
          <a:bodyPr lIns="90488" tIns="44450" rIns="90488" bIns="44450"/>
          <a:lstStyle/>
          <a:p>
            <a:pPr eaLnBrk="1" hangingPunct="1">
              <a:spcBef>
                <a:spcPts val="600"/>
              </a:spcBef>
            </a:pPr>
            <a:r>
              <a:rPr lang="en-US" altLang="en-US" dirty="0"/>
              <a:t>Step 3:  Create your Plan for Life</a:t>
            </a:r>
          </a:p>
          <a:p>
            <a:pPr lvl="1" eaLnBrk="1" hangingPunct="1">
              <a:spcBef>
                <a:spcPts val="600"/>
              </a:spcBef>
            </a:pPr>
            <a:r>
              <a:rPr lang="en-US" altLang="en-US" dirty="0"/>
              <a:t>These will flow from your vision of who you are and what you can accomplish.  This includes your goals, plans and strategies, constraints and accountability</a:t>
            </a:r>
          </a:p>
          <a:p>
            <a:pPr lvl="2" eaLnBrk="1" hangingPunct="1">
              <a:spcBef>
                <a:spcPts val="600"/>
              </a:spcBef>
            </a:pPr>
            <a:r>
              <a:rPr lang="en-US" altLang="en-US" dirty="0"/>
              <a:t>Write your goals for the next 1-80 years</a:t>
            </a:r>
          </a:p>
          <a:p>
            <a:pPr lvl="3" eaLnBrk="1" hangingPunct="1">
              <a:spcBef>
                <a:spcPts val="600"/>
              </a:spcBef>
            </a:pPr>
            <a:r>
              <a:rPr lang="en-US" altLang="en-US" dirty="0"/>
              <a:t>Develop your plans and strategies for each of your major goals (I recommend 3 major goals)</a:t>
            </a:r>
          </a:p>
          <a:p>
            <a:pPr lvl="3" eaLnBrk="1" hangingPunct="1">
              <a:spcBef>
                <a:spcPts val="600"/>
              </a:spcBef>
            </a:pPr>
            <a:r>
              <a:rPr lang="en-US" altLang="en-US" dirty="0"/>
              <a:t>Attach a cost to goals in terms of time, money, and effort, and set a date for completion</a:t>
            </a:r>
          </a:p>
          <a:p>
            <a:pPr lvl="3" eaLnBrk="1" hangingPunct="1">
              <a:spcBef>
                <a:spcPts val="600"/>
              </a:spcBef>
            </a:pPr>
            <a:r>
              <a:rPr lang="en-US" altLang="en-US" dirty="0"/>
              <a:t>Determine your constraints and how you will avoid these problems</a:t>
            </a:r>
          </a:p>
          <a:p>
            <a:pPr lvl="3" eaLnBrk="1" hangingPunct="1">
              <a:spcBef>
                <a:spcPts val="600"/>
              </a:spcBef>
            </a:pPr>
            <a:r>
              <a:rPr lang="en-US" altLang="en-US" dirty="0"/>
              <a:t>Determine who you will share these goals with</a:t>
            </a:r>
          </a:p>
        </p:txBody>
      </p:sp>
      <p:pic>
        <p:nvPicPr>
          <p:cNvPr id="3" name="Picture 2"/>
          <p:cNvPicPr>
            <a:picLocks noChangeAspect="1"/>
          </p:cNvPicPr>
          <p:nvPr/>
        </p:nvPicPr>
        <p:blipFill>
          <a:blip r:embed="rId3"/>
          <a:stretch>
            <a:fillRect/>
          </a:stretch>
        </p:blipFill>
        <p:spPr>
          <a:xfrm>
            <a:off x="152400" y="5041718"/>
            <a:ext cx="1981200" cy="1711508"/>
          </a:xfrm>
          <a:prstGeom prst="rect">
            <a:avLst/>
          </a:prstGeom>
        </p:spPr>
      </p:pic>
    </p:spTree>
    <p:extLst>
      <p:ext uri="{BB962C8B-B14F-4D97-AF65-F5344CB8AC3E}">
        <p14:creationId xmlns:p14="http://schemas.microsoft.com/office/powerpoint/2010/main" val="35450064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391400" y="838199"/>
            <a:ext cx="1524000" cy="1989667"/>
          </a:xfrm>
          <a:prstGeom prst="rect">
            <a:avLst/>
          </a:prstGeom>
        </p:spPr>
      </p:pic>
      <p:sp>
        <p:nvSpPr>
          <p:cNvPr id="21506" name="Rectangle 1026"/>
          <p:cNvSpPr>
            <a:spLocks noGrp="1" noChangeArrowheads="1"/>
          </p:cNvSpPr>
          <p:nvPr>
            <p:ph type="title"/>
          </p:nvPr>
        </p:nvSpPr>
        <p:spPr>
          <a:xfrm>
            <a:off x="381000" y="704930"/>
            <a:ext cx="8458200" cy="858694"/>
          </a:xfrm>
        </p:spPr>
        <p:txBody>
          <a:bodyPr/>
          <a:lstStyle/>
          <a:p>
            <a:pPr eaLnBrk="1" hangingPunct="1"/>
            <a:r>
              <a:rPr lang="en-US" altLang="en-US" dirty="0"/>
              <a:t>Your Personal Financial Plan </a:t>
            </a:r>
            <a:r>
              <a:rPr lang="en-US" altLang="en-US" sz="2400" dirty="0"/>
              <a:t>(continued)</a:t>
            </a:r>
            <a:endParaRPr lang="en-US" altLang="en-US" dirty="0"/>
          </a:p>
        </p:txBody>
      </p:sp>
      <p:sp>
        <p:nvSpPr>
          <p:cNvPr id="162819" name="Rectangle 1027"/>
          <p:cNvSpPr>
            <a:spLocks noGrp="1" noChangeArrowheads="1"/>
          </p:cNvSpPr>
          <p:nvPr>
            <p:ph type="body" sz="half" idx="1"/>
          </p:nvPr>
        </p:nvSpPr>
        <p:spPr>
          <a:xfrm>
            <a:off x="914400" y="1600200"/>
            <a:ext cx="7315200" cy="4876800"/>
          </a:xfrm>
        </p:spPr>
        <p:txBody>
          <a:bodyPr/>
          <a:lstStyle/>
          <a:p>
            <a:pPr eaLnBrk="1" hangingPunct="1"/>
            <a:r>
              <a:rPr lang="en-US" altLang="en-US" dirty="0"/>
              <a:t>Step 4:  Evaluate Your Financial Health</a:t>
            </a:r>
          </a:p>
          <a:p>
            <a:pPr lvl="1" eaLnBrk="1" hangingPunct="1"/>
            <a:r>
              <a:rPr lang="en-US" altLang="en-US" dirty="0"/>
              <a:t>Understand where you are financially</a:t>
            </a:r>
          </a:p>
          <a:p>
            <a:pPr lvl="2" eaLnBrk="1" hangingPunct="1"/>
            <a:r>
              <a:rPr lang="en-US" altLang="en-US" dirty="0"/>
              <a:t>Create Savings, Income and Expense plans (budgets), income statements and balance sheets  </a:t>
            </a:r>
          </a:p>
          <a:p>
            <a:pPr lvl="3" eaLnBrk="1" hangingPunct="1"/>
            <a:r>
              <a:rPr lang="en-US" altLang="en-US" dirty="0"/>
              <a:t>Determine where you are financially</a:t>
            </a:r>
          </a:p>
          <a:p>
            <a:pPr lvl="3" eaLnBrk="1" hangingPunct="1"/>
            <a:r>
              <a:rPr lang="en-US" altLang="en-US" dirty="0"/>
              <a:t>If you don’t know where you are, how can you get where you need to be?</a:t>
            </a:r>
          </a:p>
          <a:p>
            <a:pPr lvl="2" eaLnBrk="1" hangingPunct="1"/>
            <a:r>
              <a:rPr lang="en-US" altLang="en-US" dirty="0"/>
              <a:t>Understand your current situation in regards to income, spending, and wealth?</a:t>
            </a:r>
          </a:p>
          <a:p>
            <a:pPr lvl="3" eaLnBrk="1" hangingPunct="1"/>
            <a:r>
              <a:rPr lang="en-US" altLang="en-US" dirty="0"/>
              <a:t>Are you financially healthy?</a:t>
            </a:r>
          </a:p>
        </p:txBody>
      </p:sp>
    </p:spTree>
    <p:extLst>
      <p:ext uri="{BB962C8B-B14F-4D97-AF65-F5344CB8AC3E}">
        <p14:creationId xmlns:p14="http://schemas.microsoft.com/office/powerpoint/2010/main" val="13931926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2819">
                                            <p:txEl>
                                              <p:pRg st="0" end="0"/>
                                            </p:txEl>
                                          </p:spTgt>
                                        </p:tgtEl>
                                        <p:attrNameLst>
                                          <p:attrName>style.visibility</p:attrName>
                                        </p:attrNameLst>
                                      </p:cBhvr>
                                      <p:to>
                                        <p:strVal val="visible"/>
                                      </p:to>
                                    </p:set>
                                    <p:animEffect transition="in" filter="box(in)">
                                      <p:cBhvr>
                                        <p:cTn id="7" dur="500"/>
                                        <p:tgtEl>
                                          <p:spTgt spid="162819">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162819">
                                            <p:txEl>
                                              <p:pRg st="1" end="1"/>
                                            </p:txEl>
                                          </p:spTgt>
                                        </p:tgtEl>
                                        <p:attrNameLst>
                                          <p:attrName>style.visibility</p:attrName>
                                        </p:attrNameLst>
                                      </p:cBhvr>
                                      <p:to>
                                        <p:strVal val="visible"/>
                                      </p:to>
                                    </p:set>
                                    <p:animEffect transition="in" filter="box(in)">
                                      <p:cBhvr>
                                        <p:cTn id="14" dur="500"/>
                                        <p:tgtEl>
                                          <p:spTgt spid="162819">
                                            <p:txEl>
                                              <p:pRg st="1" end="1"/>
                                            </p:txEl>
                                          </p:spTgt>
                                        </p:tgtEl>
                                      </p:cBhvr>
                                    </p:animEffect>
                                  </p:childTnLst>
                                </p:cTn>
                              </p:par>
                              <p:par>
                                <p:cTn id="15" presetID="4" presetClass="entr" presetSubtype="16" fill="hold" grpId="0" nodeType="withEffect">
                                  <p:stCondLst>
                                    <p:cond delay="0"/>
                                  </p:stCondLst>
                                  <p:childTnLst>
                                    <p:set>
                                      <p:cBhvr>
                                        <p:cTn id="16" dur="1" fill="hold">
                                          <p:stCondLst>
                                            <p:cond delay="0"/>
                                          </p:stCondLst>
                                        </p:cTn>
                                        <p:tgtEl>
                                          <p:spTgt spid="162819">
                                            <p:txEl>
                                              <p:pRg st="2" end="2"/>
                                            </p:txEl>
                                          </p:spTgt>
                                        </p:tgtEl>
                                        <p:attrNameLst>
                                          <p:attrName>style.visibility</p:attrName>
                                        </p:attrNameLst>
                                      </p:cBhvr>
                                      <p:to>
                                        <p:strVal val="visible"/>
                                      </p:to>
                                    </p:set>
                                    <p:animEffect transition="in" filter="box(in)">
                                      <p:cBhvr>
                                        <p:cTn id="17" dur="500"/>
                                        <p:tgtEl>
                                          <p:spTgt spid="162819">
                                            <p:txEl>
                                              <p:pRg st="2" end="2"/>
                                            </p:txEl>
                                          </p:spTgt>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62819">
                                            <p:txEl>
                                              <p:pRg st="3" end="3"/>
                                            </p:txEl>
                                          </p:spTgt>
                                        </p:tgtEl>
                                        <p:attrNameLst>
                                          <p:attrName>style.visibility</p:attrName>
                                        </p:attrNameLst>
                                      </p:cBhvr>
                                      <p:to>
                                        <p:strVal val="visible"/>
                                      </p:to>
                                    </p:set>
                                    <p:animEffect transition="in" filter="box(in)">
                                      <p:cBhvr>
                                        <p:cTn id="20" dur="500"/>
                                        <p:tgtEl>
                                          <p:spTgt spid="162819">
                                            <p:txEl>
                                              <p:pRg st="3" end="3"/>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62819">
                                            <p:txEl>
                                              <p:pRg st="4" end="4"/>
                                            </p:txEl>
                                          </p:spTgt>
                                        </p:tgtEl>
                                        <p:attrNameLst>
                                          <p:attrName>style.visibility</p:attrName>
                                        </p:attrNameLst>
                                      </p:cBhvr>
                                      <p:to>
                                        <p:strVal val="visible"/>
                                      </p:to>
                                    </p:set>
                                    <p:animEffect transition="in" filter="box(in)">
                                      <p:cBhvr>
                                        <p:cTn id="23" dur="500"/>
                                        <p:tgtEl>
                                          <p:spTgt spid="162819">
                                            <p:txEl>
                                              <p:pRg st="4" end="4"/>
                                            </p:txEl>
                                          </p:spTgt>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162819">
                                            <p:txEl>
                                              <p:pRg st="5" end="5"/>
                                            </p:txEl>
                                          </p:spTgt>
                                        </p:tgtEl>
                                        <p:attrNameLst>
                                          <p:attrName>style.visibility</p:attrName>
                                        </p:attrNameLst>
                                      </p:cBhvr>
                                      <p:to>
                                        <p:strVal val="visible"/>
                                      </p:to>
                                    </p:set>
                                    <p:animEffect transition="in" filter="box(in)">
                                      <p:cBhvr>
                                        <p:cTn id="26" dur="500"/>
                                        <p:tgtEl>
                                          <p:spTgt spid="162819">
                                            <p:txEl>
                                              <p:pRg st="5" end="5"/>
                                            </p:txEl>
                                          </p:spTgt>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162819">
                                            <p:txEl>
                                              <p:pRg st="6" end="6"/>
                                            </p:txEl>
                                          </p:spTgt>
                                        </p:tgtEl>
                                        <p:attrNameLst>
                                          <p:attrName>style.visibility</p:attrName>
                                        </p:attrNameLst>
                                      </p:cBhvr>
                                      <p:to>
                                        <p:strVal val="visible"/>
                                      </p:to>
                                    </p:set>
                                    <p:animEffect transition="in" filter="box(in)">
                                      <p:cBhvr>
                                        <p:cTn id="29" dur="500"/>
                                        <p:tgtEl>
                                          <p:spTgt spid="1628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9" grpId="0" uiExpand="1"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100" y="3936010"/>
            <a:ext cx="2019300" cy="1930648"/>
          </a:xfrm>
          <a:prstGeom prst="rect">
            <a:avLst/>
          </a:prstGeom>
        </p:spPr>
      </p:pic>
      <p:sp>
        <p:nvSpPr>
          <p:cNvPr id="24578" name="Rectangle 2"/>
          <p:cNvSpPr>
            <a:spLocks noGrp="1" noChangeArrowheads="1"/>
          </p:cNvSpPr>
          <p:nvPr>
            <p:ph type="title"/>
          </p:nvPr>
        </p:nvSpPr>
        <p:spPr>
          <a:xfrm>
            <a:off x="685800" y="685800"/>
            <a:ext cx="7772400" cy="944563"/>
          </a:xfrm>
        </p:spPr>
        <p:txBody>
          <a:bodyPr lIns="90488" tIns="44450" rIns="90488" bIns="44450"/>
          <a:lstStyle/>
          <a:p>
            <a:pPr eaLnBrk="1" hangingPunct="1"/>
            <a:r>
              <a:rPr lang="en-US" altLang="en-US" dirty="0"/>
              <a:t>Your Personal Financial Plan </a:t>
            </a:r>
            <a:r>
              <a:rPr lang="en-US" altLang="en-US" sz="2400" dirty="0"/>
              <a:t>(continued)</a:t>
            </a:r>
            <a:endParaRPr lang="en-US" altLang="en-US" dirty="0"/>
          </a:p>
        </p:txBody>
      </p:sp>
      <p:sp>
        <p:nvSpPr>
          <p:cNvPr id="19459" name="Rectangle 3"/>
          <p:cNvSpPr>
            <a:spLocks noGrp="1" noChangeArrowheads="1"/>
          </p:cNvSpPr>
          <p:nvPr>
            <p:ph type="body" sz="half" idx="1"/>
          </p:nvPr>
        </p:nvSpPr>
        <p:spPr>
          <a:xfrm>
            <a:off x="914400" y="1600200"/>
            <a:ext cx="7543800" cy="5181600"/>
          </a:xfrm>
        </p:spPr>
        <p:txBody>
          <a:bodyPr lIns="90488" tIns="44450" rIns="90488" bIns="44450"/>
          <a:lstStyle/>
          <a:p>
            <a:pPr eaLnBrk="1" hangingPunct="1"/>
            <a:r>
              <a:rPr lang="en-US" altLang="en-US" dirty="0"/>
              <a:t>Step 5:  From your vision, develop your goals, plans, and constraints in each of the 15 areas</a:t>
            </a:r>
          </a:p>
          <a:p>
            <a:pPr lvl="1" eaLnBrk="1" hangingPunct="1"/>
            <a:r>
              <a:rPr lang="en-US" altLang="en-US" dirty="0"/>
              <a:t>Find balance by starting with principles and doctrines</a:t>
            </a:r>
          </a:p>
          <a:p>
            <a:pPr lvl="1" eaLnBrk="1" hangingPunct="1"/>
            <a:r>
              <a:rPr lang="en-US" altLang="en-US" dirty="0"/>
              <a:t>Then develop your plans and strategies.  Make them:</a:t>
            </a:r>
          </a:p>
          <a:p>
            <a:pPr lvl="2" eaLnBrk="1" hangingPunct="1"/>
            <a:r>
              <a:rPr lang="en-US" altLang="en-US" dirty="0"/>
              <a:t>Flexible: they should change as your situation in life changes</a:t>
            </a:r>
          </a:p>
          <a:p>
            <a:pPr lvl="2" eaLnBrk="1" hangingPunct="1"/>
            <a:r>
              <a:rPr lang="en-US" altLang="en-US" dirty="0"/>
              <a:t>Liquid:  they should have the ability to convert non-cash assets into cash with relative ease</a:t>
            </a:r>
          </a:p>
          <a:p>
            <a:pPr lvl="2" eaLnBrk="1" hangingPunct="1"/>
            <a:r>
              <a:rPr lang="en-US" altLang="en-US" dirty="0"/>
              <a:t>Protective:  they should be able to meet the unexpected large expenses without difficulty</a:t>
            </a:r>
          </a:p>
          <a:p>
            <a:pPr lvl="2" eaLnBrk="1" hangingPunct="1"/>
            <a:r>
              <a:rPr lang="en-US" altLang="en-US" dirty="0"/>
              <a:t>Tax efficient:  they should pay Uncle Sam all that is owed and no more</a:t>
            </a:r>
          </a:p>
        </p:txBody>
      </p:sp>
    </p:spTree>
    <p:extLst>
      <p:ext uri="{BB962C8B-B14F-4D97-AF65-F5344CB8AC3E}">
        <p14:creationId xmlns:p14="http://schemas.microsoft.com/office/powerpoint/2010/main" val="503968063"/>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9459">
                                            <p:txEl>
                                              <p:pRg st="1" end="1"/>
                                            </p:txEl>
                                          </p:spTgt>
                                        </p:tgtEl>
                                        <p:attrNameLst>
                                          <p:attrName>style.visibility</p:attrName>
                                        </p:attrNameLst>
                                      </p:cBhvr>
                                      <p:to>
                                        <p:strVal val="visible"/>
                                      </p:to>
                                    </p:set>
                                    <p:anim calcmode="lin" valueType="num">
                                      <p:cBhvr additive="base">
                                        <p:cTn id="15" dur="500" fill="hold"/>
                                        <p:tgtEl>
                                          <p:spTgt spid="19459">
                                            <p:txEl>
                                              <p:pRg st="1" end="1"/>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9459">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500" fill="hold"/>
                                        <p:tgtEl>
                                          <p:spTgt spid="1945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459">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9459">
                                            <p:txEl>
                                              <p:pRg st="3" end="3"/>
                                            </p:txEl>
                                          </p:spTgt>
                                        </p:tgtEl>
                                        <p:attrNameLst>
                                          <p:attrName>style.visibility</p:attrName>
                                        </p:attrNameLst>
                                      </p:cBhvr>
                                      <p:to>
                                        <p:strVal val="visible"/>
                                      </p:to>
                                    </p:set>
                                    <p:anim calcmode="lin" valueType="num">
                                      <p:cBhvr additive="base">
                                        <p:cTn id="23" dur="500" fill="hold"/>
                                        <p:tgtEl>
                                          <p:spTgt spid="19459">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9459">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9459">
                                            <p:txEl>
                                              <p:pRg st="4" end="4"/>
                                            </p:txEl>
                                          </p:spTgt>
                                        </p:tgtEl>
                                        <p:attrNameLst>
                                          <p:attrName>style.visibility</p:attrName>
                                        </p:attrNameLst>
                                      </p:cBhvr>
                                      <p:to>
                                        <p:strVal val="visible"/>
                                      </p:to>
                                    </p:set>
                                    <p:anim calcmode="lin" valueType="num">
                                      <p:cBhvr additive="base">
                                        <p:cTn id="27" dur="500" fill="hold"/>
                                        <p:tgtEl>
                                          <p:spTgt spid="19459">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9459">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9459">
                                            <p:txEl>
                                              <p:pRg st="5" end="5"/>
                                            </p:txEl>
                                          </p:spTgt>
                                        </p:tgtEl>
                                        <p:attrNameLst>
                                          <p:attrName>style.visibility</p:attrName>
                                        </p:attrNameLst>
                                      </p:cBhvr>
                                      <p:to>
                                        <p:strVal val="visible"/>
                                      </p:to>
                                    </p:set>
                                    <p:anim calcmode="lin" valueType="num">
                                      <p:cBhvr additive="base">
                                        <p:cTn id="31" dur="500" fill="hold"/>
                                        <p:tgtEl>
                                          <p:spTgt spid="1945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9459">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9459">
                                            <p:txEl>
                                              <p:pRg st="6" end="6"/>
                                            </p:txEl>
                                          </p:spTgt>
                                        </p:tgtEl>
                                        <p:attrNameLst>
                                          <p:attrName>style.visibility</p:attrName>
                                        </p:attrNameLst>
                                      </p:cBhvr>
                                      <p:to>
                                        <p:strVal val="visible"/>
                                      </p:to>
                                    </p:set>
                                    <p:anim calcmode="lin" valueType="num">
                                      <p:cBhvr additive="base">
                                        <p:cTn id="35" dur="500" fill="hold"/>
                                        <p:tgtEl>
                                          <p:spTgt spid="19459">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945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685800"/>
            <a:ext cx="7772400" cy="944563"/>
          </a:xfrm>
        </p:spPr>
        <p:txBody>
          <a:bodyPr lIns="90488" tIns="44450" rIns="90488" bIns="44450"/>
          <a:lstStyle/>
          <a:p>
            <a:pPr eaLnBrk="1" hangingPunct="1"/>
            <a:r>
              <a:rPr lang="en-US" altLang="en-US" dirty="0"/>
              <a:t>Your Personal Financial Plan </a:t>
            </a:r>
            <a:r>
              <a:rPr lang="en-US" altLang="en-US" sz="2400" dirty="0"/>
              <a:t>(continued)</a:t>
            </a:r>
            <a:endParaRPr lang="en-US" altLang="en-US" dirty="0"/>
          </a:p>
        </p:txBody>
      </p:sp>
      <p:sp>
        <p:nvSpPr>
          <p:cNvPr id="21507" name="Rectangle 3"/>
          <p:cNvSpPr>
            <a:spLocks noGrp="1" noChangeArrowheads="1"/>
          </p:cNvSpPr>
          <p:nvPr>
            <p:ph idx="1"/>
          </p:nvPr>
        </p:nvSpPr>
        <p:spPr>
          <a:xfrm>
            <a:off x="914400" y="1600200"/>
            <a:ext cx="7315200" cy="4648200"/>
          </a:xfrm>
        </p:spPr>
        <p:txBody>
          <a:bodyPr lIns="90488" tIns="44450" rIns="90488" bIns="44450"/>
          <a:lstStyle/>
          <a:p>
            <a:pPr eaLnBrk="1" hangingPunct="1"/>
            <a:r>
              <a:rPr lang="en-US" altLang="en-US" dirty="0"/>
              <a:t>Develop your plans including your:</a:t>
            </a:r>
          </a:p>
          <a:p>
            <a:pPr lvl="1" eaLnBrk="1" hangingPunct="1"/>
            <a:r>
              <a:rPr lang="en-US" altLang="en-US" dirty="0"/>
              <a:t>Tax Plan			Investment Plan</a:t>
            </a:r>
          </a:p>
          <a:p>
            <a:pPr lvl="1" eaLnBrk="1" hangingPunct="1"/>
            <a:r>
              <a:rPr lang="en-US" altLang="en-US" dirty="0"/>
              <a:t>Cash Management Plan		Retirement Plan</a:t>
            </a:r>
          </a:p>
          <a:p>
            <a:pPr lvl="1" eaLnBrk="1" hangingPunct="1"/>
            <a:r>
              <a:rPr lang="en-US" altLang="en-US" dirty="0"/>
              <a:t>Credit Plan			Mission Plan</a:t>
            </a:r>
          </a:p>
          <a:p>
            <a:pPr lvl="1" eaLnBrk="1" hangingPunct="1"/>
            <a:r>
              <a:rPr lang="en-US" altLang="en-US" dirty="0"/>
              <a:t>Insurance Plan			Education Plan</a:t>
            </a:r>
          </a:p>
          <a:p>
            <a:pPr lvl="1" eaLnBrk="1" hangingPunct="1"/>
            <a:r>
              <a:rPr lang="en-US" altLang="en-US" dirty="0"/>
              <a:t>Housing Plan			Advance Plan</a:t>
            </a:r>
          </a:p>
          <a:p>
            <a:pPr lvl="1" eaLnBrk="1" hangingPunct="1"/>
            <a:r>
              <a:rPr lang="en-US" altLang="en-US" dirty="0"/>
              <a:t>Family Financial Plan		Giving Plan</a:t>
            </a:r>
          </a:p>
          <a:p>
            <a:pPr lvl="1" eaLnBrk="1" hangingPunct="1"/>
            <a:r>
              <a:rPr lang="en-US" altLang="en-US" dirty="0"/>
              <a:t>Consumer Loans/Debt Plan 	Auto/Toy Plan</a:t>
            </a:r>
          </a:p>
          <a:p>
            <a:pPr lvl="1" eaLnBrk="1" hangingPunct="1"/>
            <a:r>
              <a:rPr lang="en-US" altLang="en-US" dirty="0"/>
              <a:t>Saving, Income and Expense Plan</a:t>
            </a:r>
          </a:p>
        </p:txBody>
      </p:sp>
    </p:spTree>
    <p:extLst>
      <p:ext uri="{BB962C8B-B14F-4D97-AF65-F5344CB8AC3E}">
        <p14:creationId xmlns:p14="http://schemas.microsoft.com/office/powerpoint/2010/main" val="2290854350"/>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50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50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791201" y="0"/>
            <a:ext cx="3352799" cy="1573060"/>
          </a:xfrm>
          <a:prstGeom prst="rect">
            <a:avLst/>
          </a:prstGeom>
        </p:spPr>
      </p:pic>
      <p:sp>
        <p:nvSpPr>
          <p:cNvPr id="28674" name="Rectangle 2"/>
          <p:cNvSpPr>
            <a:spLocks noGrp="1" noChangeArrowheads="1"/>
          </p:cNvSpPr>
          <p:nvPr>
            <p:ph type="title"/>
          </p:nvPr>
        </p:nvSpPr>
        <p:spPr/>
        <p:txBody>
          <a:bodyPr/>
          <a:lstStyle/>
          <a:p>
            <a:pPr eaLnBrk="1" hangingPunct="1"/>
            <a:r>
              <a:rPr lang="en-US" altLang="en-US" dirty="0"/>
              <a:t>Your Personal Financial Plan </a:t>
            </a:r>
            <a:r>
              <a:rPr lang="en-US" altLang="en-US" sz="2400" dirty="0"/>
              <a:t>(continued)</a:t>
            </a:r>
            <a:endParaRPr lang="en-US" altLang="en-US" dirty="0"/>
          </a:p>
        </p:txBody>
      </p:sp>
      <p:sp>
        <p:nvSpPr>
          <p:cNvPr id="40963" name="Rectangle 3"/>
          <p:cNvSpPr>
            <a:spLocks noGrp="1" noChangeArrowheads="1"/>
          </p:cNvSpPr>
          <p:nvPr>
            <p:ph idx="1"/>
          </p:nvPr>
        </p:nvSpPr>
        <p:spPr>
          <a:xfrm>
            <a:off x="914400" y="1600200"/>
            <a:ext cx="7239000" cy="5257800"/>
          </a:xfrm>
        </p:spPr>
        <p:txBody>
          <a:bodyPr/>
          <a:lstStyle/>
          <a:p>
            <a:pPr eaLnBrk="1" hangingPunct="1">
              <a:lnSpc>
                <a:spcPct val="90000"/>
              </a:lnSpc>
            </a:pPr>
            <a:r>
              <a:rPr lang="en-US" altLang="en-US" dirty="0"/>
              <a:t>Step 6:  Implement your Plans to Achieve your Vision and revise as needed</a:t>
            </a:r>
          </a:p>
          <a:p>
            <a:pPr lvl="1" eaLnBrk="1" hangingPunct="1">
              <a:lnSpc>
                <a:spcPct val="90000"/>
              </a:lnSpc>
            </a:pPr>
            <a:r>
              <a:rPr lang="en-US" altLang="en-US" dirty="0"/>
              <a:t>Put your plans and strategies into action</a:t>
            </a:r>
          </a:p>
          <a:p>
            <a:pPr lvl="2" eaLnBrk="1" hangingPunct="1"/>
            <a:r>
              <a:rPr lang="en-US" altLang="en-US" dirty="0"/>
              <a:t>Use common sense and moderation, and remain positive about your Plans</a:t>
            </a:r>
          </a:p>
          <a:p>
            <a:pPr lvl="1" eaLnBrk="1" hangingPunct="1"/>
            <a:r>
              <a:rPr lang="en-US" altLang="en-US" dirty="0"/>
              <a:t>Re-evaluation is critical</a:t>
            </a:r>
          </a:p>
          <a:p>
            <a:pPr lvl="2" eaLnBrk="1" hangingPunct="1"/>
            <a:r>
              <a:rPr lang="en-US" altLang="en-US" dirty="0"/>
              <a:t>Your vision and goals may change</a:t>
            </a:r>
          </a:p>
          <a:p>
            <a:pPr lvl="3" eaLnBrk="1" hangingPunct="1"/>
            <a:r>
              <a:rPr lang="en-US" altLang="en-US" dirty="0"/>
              <a:t>Periodically review your progress </a:t>
            </a:r>
          </a:p>
          <a:p>
            <a:pPr lvl="2" eaLnBrk="1" hangingPunct="1"/>
            <a:r>
              <a:rPr lang="en-US" altLang="en-US" dirty="0"/>
              <a:t>Make sure your plan still matches your vision</a:t>
            </a:r>
          </a:p>
          <a:p>
            <a:pPr lvl="3" eaLnBrk="1" hangingPunct="1"/>
            <a:r>
              <a:rPr lang="en-US" altLang="en-US" dirty="0"/>
              <a:t>Reevaluate each year (at a minimum)</a:t>
            </a:r>
          </a:p>
        </p:txBody>
      </p:sp>
    </p:spTree>
    <p:extLst>
      <p:ext uri="{BB962C8B-B14F-4D97-AF65-F5344CB8AC3E}">
        <p14:creationId xmlns:p14="http://schemas.microsoft.com/office/powerpoint/2010/main" val="1831967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096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96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96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96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96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096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96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609600"/>
            <a:ext cx="7772400" cy="914400"/>
          </a:xfrm>
        </p:spPr>
        <p:txBody>
          <a:bodyPr/>
          <a:lstStyle/>
          <a:p>
            <a:pPr eaLnBrk="1" hangingPunct="1"/>
            <a:r>
              <a:rPr lang="en-US" altLang="en-US" dirty="0"/>
              <a:t>Your Personal Financial Plan </a:t>
            </a:r>
            <a:r>
              <a:rPr lang="en-US" altLang="en-US" sz="2400" dirty="0"/>
              <a:t>(continued)</a:t>
            </a:r>
            <a:endParaRPr lang="en-US" altLang="en-US" dirty="0"/>
          </a:p>
        </p:txBody>
      </p:sp>
      <p:sp>
        <p:nvSpPr>
          <p:cNvPr id="164867" name="Rectangle 3"/>
          <p:cNvSpPr>
            <a:spLocks noGrp="1" noChangeArrowheads="1"/>
          </p:cNvSpPr>
          <p:nvPr>
            <p:ph idx="1"/>
          </p:nvPr>
        </p:nvSpPr>
        <p:spPr>
          <a:xfrm>
            <a:off x="914400" y="1600200"/>
            <a:ext cx="7315200" cy="5029200"/>
          </a:xfrm>
        </p:spPr>
        <p:txBody>
          <a:bodyPr/>
          <a:lstStyle/>
          <a:p>
            <a:pPr eaLnBrk="1" hangingPunct="1"/>
            <a:r>
              <a:rPr lang="en-US" altLang="en-US" dirty="0"/>
              <a:t>What will we do in this class?</a:t>
            </a:r>
          </a:p>
          <a:p>
            <a:pPr lvl="1" eaLnBrk="1" hangingPunct="1"/>
            <a:r>
              <a:rPr lang="en-US" altLang="en-US" dirty="0"/>
              <a:t>In this class we will do Steps 1 – 5 and start 6:</a:t>
            </a:r>
          </a:p>
          <a:p>
            <a:pPr lvl="2" eaLnBrk="1" hangingPunct="1"/>
            <a:r>
              <a:rPr lang="en-US" altLang="en-US" dirty="0"/>
              <a:t>Step 1. Catch your vision for life</a:t>
            </a:r>
          </a:p>
          <a:p>
            <a:pPr lvl="2" eaLnBrk="1" hangingPunct="1"/>
            <a:r>
              <a:rPr lang="en-US" altLang="en-US" dirty="0"/>
              <a:t>Step 2. Decide how you will measure your life</a:t>
            </a:r>
          </a:p>
          <a:p>
            <a:pPr lvl="2" eaLnBrk="1" hangingPunct="1"/>
            <a:r>
              <a:rPr lang="en-US" altLang="en-US" dirty="0"/>
              <a:t>Step 3. Create your Plan for Life</a:t>
            </a:r>
          </a:p>
          <a:p>
            <a:pPr lvl="2" eaLnBrk="1" hangingPunct="1"/>
            <a:r>
              <a:rPr lang="en-US" altLang="en-US" dirty="0"/>
              <a:t>Step 4. Evaluate your financial health</a:t>
            </a:r>
          </a:p>
          <a:p>
            <a:pPr lvl="2" eaLnBrk="1" hangingPunct="1"/>
            <a:r>
              <a:rPr lang="en-US" altLang="en-US" dirty="0"/>
              <a:t>Step 5. Develop your plans, constraints, and accountability in each of the 15 areas</a:t>
            </a:r>
          </a:p>
          <a:p>
            <a:pPr lvl="2" eaLnBrk="1" hangingPunct="1"/>
            <a:r>
              <a:rPr lang="en-US" altLang="en-US" dirty="0"/>
              <a:t>Step 6.  Start living your plan today (in some areas)</a:t>
            </a:r>
          </a:p>
        </p:txBody>
      </p:sp>
    </p:spTree>
    <p:extLst>
      <p:ext uri="{BB962C8B-B14F-4D97-AF65-F5344CB8AC3E}">
        <p14:creationId xmlns:p14="http://schemas.microsoft.com/office/powerpoint/2010/main" val="2182439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48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48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48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48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486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486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48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dirty="0"/>
              <a:t>Questions</a:t>
            </a:r>
          </a:p>
        </p:txBody>
      </p:sp>
      <p:sp>
        <p:nvSpPr>
          <p:cNvPr id="166915" name="Rectangle 3"/>
          <p:cNvSpPr>
            <a:spLocks noGrp="1" noChangeArrowheads="1"/>
          </p:cNvSpPr>
          <p:nvPr>
            <p:ph idx="1"/>
          </p:nvPr>
        </p:nvSpPr>
        <p:spPr>
          <a:xfrm>
            <a:off x="928688" y="1608138"/>
            <a:ext cx="7286625" cy="4419600"/>
          </a:xfrm>
        </p:spPr>
        <p:txBody>
          <a:bodyPr/>
          <a:lstStyle/>
          <a:p>
            <a:pPr eaLnBrk="1" hangingPunct="1">
              <a:spcAft>
                <a:spcPts val="600"/>
              </a:spcAft>
            </a:pPr>
            <a:r>
              <a:rPr lang="en-US" altLang="en-US" dirty="0"/>
              <a:t>Do you understand the structure of your Personal Financial Plan?</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6915">
                                            <p:txEl>
                                              <p:pRg st="0" end="0"/>
                                            </p:txEl>
                                          </p:spTgt>
                                        </p:tgtEl>
                                        <p:attrNameLst>
                                          <p:attrName>style.visibility</p:attrName>
                                        </p:attrNameLst>
                                      </p:cBhvr>
                                      <p:to>
                                        <p:strVal val="visible"/>
                                      </p:to>
                                    </p:set>
                                    <p:anim calcmode="lin" valueType="num">
                                      <p:cBhvr additive="base">
                                        <p:cTn id="7" dur="500" fill="hold"/>
                                        <p:tgtEl>
                                          <p:spTgt spid="166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69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5" grpId="0" build="p" bldLvl="3"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685800"/>
            <a:ext cx="9144000" cy="914400"/>
          </a:xfrm>
        </p:spPr>
        <p:txBody>
          <a:bodyPr/>
          <a:lstStyle/>
          <a:p>
            <a:pPr eaLnBrk="1" hangingPunct="1"/>
            <a:r>
              <a:rPr lang="en-US" altLang="en-US" sz="3200" dirty="0">
                <a:cs typeface="Times New Roman" panose="02020603050405020304" pitchFamily="18" charset="0"/>
              </a:rPr>
              <a:t>C. Understand how to Catch your Vision and the Different Types of Goals</a:t>
            </a:r>
            <a:endParaRPr lang="en-US" altLang="en-US" sz="3200" dirty="0"/>
          </a:p>
        </p:txBody>
      </p:sp>
      <p:sp>
        <p:nvSpPr>
          <p:cNvPr id="190467" name="Rectangle 3"/>
          <p:cNvSpPr>
            <a:spLocks noGrp="1" noChangeArrowheads="1"/>
          </p:cNvSpPr>
          <p:nvPr>
            <p:ph type="body" idx="4294967295"/>
          </p:nvPr>
        </p:nvSpPr>
        <p:spPr>
          <a:xfrm>
            <a:off x="914400" y="1625600"/>
            <a:ext cx="7315200" cy="4572000"/>
          </a:xfrm>
        </p:spPr>
        <p:txBody>
          <a:bodyPr/>
          <a:lstStyle/>
          <a:p>
            <a:pPr eaLnBrk="1" hangingPunct="1"/>
            <a:r>
              <a:rPr lang="en-US" altLang="en-US" sz="2400" dirty="0"/>
              <a:t>Once you have a correct perspective and understand the key doctrines, principles and application, the next step is to catch your vision</a:t>
            </a:r>
          </a:p>
          <a:p>
            <a:pPr lvl="1" eaLnBrk="1" hangingPunct="1"/>
            <a:r>
              <a:rPr lang="en-US" altLang="en-US" dirty="0"/>
              <a:t>Why is vision so important?</a:t>
            </a:r>
          </a:p>
          <a:p>
            <a:pPr lvl="2" eaLnBrk="1" hangingPunct="1"/>
            <a:r>
              <a:rPr lang="en-US" altLang="en-US" dirty="0"/>
              <a:t>The scriptures teach, “Where there is no vision, the people perish” (</a:t>
            </a:r>
            <a:r>
              <a:rPr lang="en-US" altLang="en-US" dirty="0">
                <a:hlinkClick r:id="rId2"/>
              </a:rPr>
              <a:t>Proverbs 29:18</a:t>
            </a:r>
            <a:r>
              <a:rPr lang="en-US" altLang="en-US" dirty="0"/>
              <a:t>)</a:t>
            </a:r>
          </a:p>
          <a:p>
            <a:pPr lvl="2" eaLnBrk="1" hangingPunct="1"/>
            <a:r>
              <a:rPr lang="en-US" altLang="en-US" dirty="0"/>
              <a:t>Tad R. Callister shared “With increased vision comes increased motivation” (“</a:t>
            </a:r>
            <a:r>
              <a:rPr lang="en-US" altLang="en-US" dirty="0">
                <a:hlinkClick r:id="rId3"/>
              </a:rPr>
              <a:t>Our Identity and our Destiny</a:t>
            </a:r>
            <a:r>
              <a:rPr lang="en-US" altLang="en-US" dirty="0"/>
              <a:t>,”  BYU  Speeches, Aug. 14, 2012)</a:t>
            </a:r>
          </a:p>
        </p:txBody>
      </p:sp>
    </p:spTree>
    <p:extLst>
      <p:ext uri="{BB962C8B-B14F-4D97-AF65-F5344CB8AC3E}">
        <p14:creationId xmlns:p14="http://schemas.microsoft.com/office/powerpoint/2010/main" val="26206267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0467">
                                            <p:txEl>
                                              <p:pRg st="0" end="0"/>
                                            </p:txEl>
                                          </p:spTgt>
                                        </p:tgtEl>
                                        <p:attrNameLst>
                                          <p:attrName>style.visibility</p:attrName>
                                        </p:attrNameLst>
                                      </p:cBhvr>
                                      <p:to>
                                        <p:strVal val="visible"/>
                                      </p:to>
                                    </p:set>
                                    <p:anim calcmode="lin" valueType="num">
                                      <p:cBhvr additive="base">
                                        <p:cTn id="7" dur="500" fill="hold"/>
                                        <p:tgtEl>
                                          <p:spTgt spid="1904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04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0467">
                                            <p:txEl>
                                              <p:pRg st="1" end="1"/>
                                            </p:txEl>
                                          </p:spTgt>
                                        </p:tgtEl>
                                        <p:attrNameLst>
                                          <p:attrName>style.visibility</p:attrName>
                                        </p:attrNameLst>
                                      </p:cBhvr>
                                      <p:to>
                                        <p:strVal val="visible"/>
                                      </p:to>
                                    </p:set>
                                    <p:anim calcmode="lin" valueType="num">
                                      <p:cBhvr additive="base">
                                        <p:cTn id="13" dur="500" fill="hold"/>
                                        <p:tgtEl>
                                          <p:spTgt spid="1904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04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0467">
                                            <p:txEl>
                                              <p:pRg st="2" end="2"/>
                                            </p:txEl>
                                          </p:spTgt>
                                        </p:tgtEl>
                                        <p:attrNameLst>
                                          <p:attrName>style.visibility</p:attrName>
                                        </p:attrNameLst>
                                      </p:cBhvr>
                                      <p:to>
                                        <p:strVal val="visible"/>
                                      </p:to>
                                    </p:set>
                                    <p:anim calcmode="lin" valueType="num">
                                      <p:cBhvr additive="base">
                                        <p:cTn id="17" dur="500" fill="hold"/>
                                        <p:tgtEl>
                                          <p:spTgt spid="1904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04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0467">
                                            <p:txEl>
                                              <p:pRg st="3" end="3"/>
                                            </p:txEl>
                                          </p:spTgt>
                                        </p:tgtEl>
                                        <p:attrNameLst>
                                          <p:attrName>style.visibility</p:attrName>
                                        </p:attrNameLst>
                                      </p:cBhvr>
                                      <p:to>
                                        <p:strVal val="visible"/>
                                      </p:to>
                                    </p:set>
                                    <p:anim calcmode="lin" valueType="num">
                                      <p:cBhvr additive="base">
                                        <p:cTn id="21" dur="500" fill="hold"/>
                                        <p:tgtEl>
                                          <p:spTgt spid="1904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046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uiExpand="1" build="p" bldLvl="3"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371600" y="655638"/>
            <a:ext cx="6354763" cy="944562"/>
          </a:xfrm>
        </p:spPr>
        <p:txBody>
          <a:bodyPr/>
          <a:lstStyle/>
          <a:p>
            <a:pPr eaLnBrk="1" hangingPunct="1"/>
            <a:r>
              <a:rPr lang="en-US" altLang="en-US" dirty="0">
                <a:cs typeface="Times New Roman" panose="02020603050405020304" pitchFamily="18" charset="0"/>
              </a:rPr>
              <a:t>Catch Your Vision </a:t>
            </a:r>
            <a:r>
              <a:rPr lang="en-US" altLang="en-US" sz="2400" dirty="0">
                <a:cs typeface="Times New Roman" panose="02020603050405020304" pitchFamily="18" charset="0"/>
              </a:rPr>
              <a:t>(continued)</a:t>
            </a:r>
          </a:p>
        </p:txBody>
      </p:sp>
      <p:sp>
        <p:nvSpPr>
          <p:cNvPr id="192515" name="Rectangle 3"/>
          <p:cNvSpPr>
            <a:spLocks noGrp="1" noChangeArrowheads="1"/>
          </p:cNvSpPr>
          <p:nvPr>
            <p:ph idx="1"/>
          </p:nvPr>
        </p:nvSpPr>
        <p:spPr>
          <a:xfrm>
            <a:off x="928688" y="1608138"/>
            <a:ext cx="7286625" cy="4419600"/>
          </a:xfrm>
        </p:spPr>
        <p:txBody>
          <a:bodyPr/>
          <a:lstStyle/>
          <a:p>
            <a:pPr eaLnBrk="1" hangingPunct="1"/>
            <a:r>
              <a:rPr lang="en-US" altLang="en-US" dirty="0">
                <a:cs typeface="Times New Roman" panose="02020603050405020304" pitchFamily="18" charset="0"/>
              </a:rPr>
              <a:t>What is your vision for what you want out of life? </a:t>
            </a:r>
          </a:p>
          <a:p>
            <a:pPr lvl="1" eaLnBrk="1" hangingPunct="1"/>
            <a:r>
              <a:rPr lang="en-US" altLang="en-US" dirty="0">
                <a:cs typeface="Times New Roman" panose="02020603050405020304" pitchFamily="18" charset="0"/>
              </a:rPr>
              <a:t>Michael Gerber wrote, </a:t>
            </a:r>
          </a:p>
          <a:p>
            <a:pPr lvl="2" eaLnBrk="1" hangingPunct="1"/>
            <a:r>
              <a:rPr lang="en-US" altLang="en-US" dirty="0">
                <a:cs typeface="Times New Roman" panose="02020603050405020304" pitchFamily="18" charset="0"/>
              </a:rPr>
              <a:t>The difference between great people and everyone else is that great people create their lives actively, while everyone else is created by their lives, passively waiting to see where life takes them.  The difference between the two is the difference between living fully and just existing (</a:t>
            </a:r>
            <a:r>
              <a:rPr lang="en-US" altLang="en-US" u="sng" dirty="0">
                <a:cs typeface="Times New Roman" panose="02020603050405020304" pitchFamily="18" charset="0"/>
              </a:rPr>
              <a:t>American Farrier’s Journal</a:t>
            </a:r>
            <a:r>
              <a:rPr lang="en-US" altLang="en-US" dirty="0">
                <a:cs typeface="Times New Roman" panose="02020603050405020304" pitchFamily="18" charset="0"/>
              </a:rPr>
              <a:t>, 1998, p. 61). </a:t>
            </a:r>
          </a:p>
        </p:txBody>
      </p:sp>
    </p:spTree>
    <p:extLst>
      <p:ext uri="{BB962C8B-B14F-4D97-AF65-F5344CB8AC3E}">
        <p14:creationId xmlns:p14="http://schemas.microsoft.com/office/powerpoint/2010/main" val="34196446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2515">
                                            <p:txEl>
                                              <p:pRg st="0" end="0"/>
                                            </p:txEl>
                                          </p:spTgt>
                                        </p:tgtEl>
                                        <p:attrNameLst>
                                          <p:attrName>style.visibility</p:attrName>
                                        </p:attrNameLst>
                                      </p:cBhvr>
                                      <p:to>
                                        <p:strVal val="visible"/>
                                      </p:to>
                                    </p:set>
                                    <p:anim calcmode="lin" valueType="num">
                                      <p:cBhvr additive="base">
                                        <p:cTn id="7" dur="500" fill="hold"/>
                                        <p:tgtEl>
                                          <p:spTgt spid="1925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25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2515">
                                            <p:txEl>
                                              <p:pRg st="1" end="1"/>
                                            </p:txEl>
                                          </p:spTgt>
                                        </p:tgtEl>
                                        <p:attrNameLst>
                                          <p:attrName>style.visibility</p:attrName>
                                        </p:attrNameLst>
                                      </p:cBhvr>
                                      <p:to>
                                        <p:strVal val="visible"/>
                                      </p:to>
                                    </p:set>
                                    <p:anim calcmode="lin" valueType="num">
                                      <p:cBhvr additive="base">
                                        <p:cTn id="13" dur="500" fill="hold"/>
                                        <p:tgtEl>
                                          <p:spTgt spid="1925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25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2515">
                                            <p:txEl>
                                              <p:pRg st="2" end="2"/>
                                            </p:txEl>
                                          </p:spTgt>
                                        </p:tgtEl>
                                        <p:attrNameLst>
                                          <p:attrName>style.visibility</p:attrName>
                                        </p:attrNameLst>
                                      </p:cBhvr>
                                      <p:to>
                                        <p:strVal val="visible"/>
                                      </p:to>
                                    </p:set>
                                    <p:anim calcmode="lin" valueType="num">
                                      <p:cBhvr additive="base">
                                        <p:cTn id="17" dur="500" fill="hold"/>
                                        <p:tgtEl>
                                          <p:spTgt spid="1925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251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5" grpId="0" uiExpand="1" build="p" bldLvl="3"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55638"/>
            <a:ext cx="7772400" cy="944562"/>
          </a:xfrm>
        </p:spPr>
        <p:txBody>
          <a:bodyPr/>
          <a:lstStyle/>
          <a:p>
            <a:pPr eaLnBrk="1" hangingPunct="1"/>
            <a:r>
              <a:rPr lang="en-US" altLang="en-US" dirty="0"/>
              <a:t>Learning Objectives</a:t>
            </a:r>
          </a:p>
        </p:txBody>
      </p:sp>
      <p:sp>
        <p:nvSpPr>
          <p:cNvPr id="153603" name="Rectangle 3"/>
          <p:cNvSpPr>
            <a:spLocks noGrp="1" noChangeArrowheads="1"/>
          </p:cNvSpPr>
          <p:nvPr>
            <p:ph idx="1"/>
          </p:nvPr>
        </p:nvSpPr>
        <p:spPr>
          <a:xfrm>
            <a:off x="914400" y="1600200"/>
            <a:ext cx="7264400" cy="4572000"/>
          </a:xfrm>
        </p:spPr>
        <p:txBody>
          <a:bodyPr/>
          <a:lstStyle/>
          <a:p>
            <a:pPr marL="457200" lvl="1" indent="0" eaLnBrk="1" hangingPunct="1">
              <a:buFontTx/>
              <a:buNone/>
              <a:defRPr/>
            </a:pPr>
            <a:r>
              <a:rPr lang="en-US" altLang="en-US" dirty="0"/>
              <a:t>A.  Understand the importance of planning your financial future and the process of creating your Personal Financial Plan (PFP)</a:t>
            </a:r>
          </a:p>
          <a:p>
            <a:pPr marL="457200" lvl="1" indent="0" eaLnBrk="1" hangingPunct="1">
              <a:buNone/>
              <a:defRPr/>
            </a:pPr>
            <a:r>
              <a:rPr lang="en-US" altLang="en-US" dirty="0"/>
              <a:t>B. Understand how to catch your vision and the different types of goals</a:t>
            </a:r>
          </a:p>
          <a:p>
            <a:pPr marL="914400" lvl="1" indent="-457200" eaLnBrk="1" hangingPunct="1">
              <a:buFontTx/>
              <a:buAutoNum type="alphaUcPeriod" startAt="3"/>
              <a:defRPr/>
            </a:pPr>
            <a:r>
              <a:rPr lang="en-US" altLang="en-US" dirty="0"/>
              <a:t>Understand and create your plan for life</a:t>
            </a:r>
          </a:p>
          <a:p>
            <a:pPr marL="457200" lvl="1" indent="0" eaLnBrk="1" hangingPunct="1">
              <a:buFontTx/>
              <a:buNone/>
              <a:defRPr/>
            </a:pPr>
            <a:r>
              <a:rPr lang="en-US" altLang="en-US" dirty="0"/>
              <a:t>D.  Understand and apply the principles of effective goal setting</a:t>
            </a:r>
          </a:p>
          <a:p>
            <a:pPr lvl="1" eaLnBrk="1" hangingPunct="1">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anim calcmode="lin" valueType="num">
                                      <p:cBhvr additive="base">
                                        <p:cTn id="7" dur="500" fill="hold"/>
                                        <p:tgtEl>
                                          <p:spTgt spid="153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0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3603">
                                            <p:txEl>
                                              <p:pRg st="1" end="1"/>
                                            </p:txEl>
                                          </p:spTgt>
                                        </p:tgtEl>
                                        <p:attrNameLst>
                                          <p:attrName>style.visibility</p:attrName>
                                        </p:attrNameLst>
                                      </p:cBhvr>
                                      <p:to>
                                        <p:strVal val="visible"/>
                                      </p:to>
                                    </p:set>
                                    <p:anim calcmode="lin" valueType="num">
                                      <p:cBhvr additive="base">
                                        <p:cTn id="11" dur="500" fill="hold"/>
                                        <p:tgtEl>
                                          <p:spTgt spid="15360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5360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53603">
                                            <p:txEl>
                                              <p:pRg st="2" end="2"/>
                                            </p:txEl>
                                          </p:spTgt>
                                        </p:tgtEl>
                                        <p:attrNameLst>
                                          <p:attrName>style.visibility</p:attrName>
                                        </p:attrNameLst>
                                      </p:cBhvr>
                                      <p:to>
                                        <p:strVal val="visible"/>
                                      </p:to>
                                    </p:set>
                                    <p:anim calcmode="lin" valueType="num">
                                      <p:cBhvr additive="base">
                                        <p:cTn id="15" dur="500" fill="hold"/>
                                        <p:tgtEl>
                                          <p:spTgt spid="15360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5360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53603">
                                            <p:txEl>
                                              <p:pRg st="3" end="3"/>
                                            </p:txEl>
                                          </p:spTgt>
                                        </p:tgtEl>
                                        <p:attrNameLst>
                                          <p:attrName>style.visibility</p:attrName>
                                        </p:attrNameLst>
                                      </p:cBhvr>
                                      <p:to>
                                        <p:strVal val="visible"/>
                                      </p:to>
                                    </p:set>
                                    <p:anim calcmode="lin" valueType="num">
                                      <p:cBhvr additive="base">
                                        <p:cTn id="19" dur="500" fill="hold"/>
                                        <p:tgtEl>
                                          <p:spTgt spid="15360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360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uiExpand="1" build="allAtOnce"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Catch Your Vision </a:t>
            </a:r>
            <a:r>
              <a:rPr lang="en-US" altLang="en-US" sz="2400" dirty="0">
                <a:cs typeface="Times New Roman" panose="02020603050405020304" pitchFamily="18" charset="0"/>
              </a:rPr>
              <a:t>(continued)</a:t>
            </a:r>
          </a:p>
        </p:txBody>
      </p:sp>
      <p:sp>
        <p:nvSpPr>
          <p:cNvPr id="193539" name="Rectangle 3"/>
          <p:cNvSpPr>
            <a:spLocks noGrp="1" noChangeArrowheads="1"/>
          </p:cNvSpPr>
          <p:nvPr>
            <p:ph idx="1"/>
          </p:nvPr>
        </p:nvSpPr>
        <p:spPr>
          <a:xfrm>
            <a:off x="914400" y="1600200"/>
            <a:ext cx="7315200" cy="5257800"/>
          </a:xfrm>
        </p:spPr>
        <p:txBody>
          <a:bodyPr/>
          <a:lstStyle/>
          <a:p>
            <a:pPr eaLnBrk="1" hangingPunct="1"/>
            <a:r>
              <a:rPr lang="en-US" altLang="en-US" dirty="0"/>
              <a:t>Do the scriptures encourage us to have vision?</a:t>
            </a:r>
          </a:p>
          <a:p>
            <a:pPr lvl="1" eaLnBrk="1" hangingPunct="1"/>
            <a:r>
              <a:rPr lang="en-US" altLang="en-US" dirty="0"/>
              <a:t>“These all died in faith, not having received the promises, but having seen them [visualized] them afar off, and were persuaded of them, and embraced them” (</a:t>
            </a:r>
            <a:r>
              <a:rPr lang="en-US" altLang="en-US" dirty="0">
                <a:hlinkClick r:id="rId2"/>
              </a:rPr>
              <a:t>Hebrews 11:13</a:t>
            </a:r>
            <a:r>
              <a:rPr lang="en-US" altLang="en-US" dirty="0"/>
              <a:t>).</a:t>
            </a:r>
          </a:p>
          <a:p>
            <a:pPr lvl="1" eaLnBrk="1" hangingPunct="1"/>
            <a:r>
              <a:rPr lang="en-US" altLang="en-US" dirty="0"/>
              <a:t>“Do you look forward with an eye of faith, and view [visualize] this mortal body raised in immortality” (</a:t>
            </a:r>
            <a:r>
              <a:rPr lang="en-US" altLang="en-US" dirty="0">
                <a:hlinkClick r:id="rId3"/>
              </a:rPr>
              <a:t>Alma 5:15</a:t>
            </a:r>
            <a:r>
              <a:rPr lang="en-US" altLang="en-US" dirty="0"/>
              <a:t>).</a:t>
            </a:r>
          </a:p>
          <a:p>
            <a:pPr lvl="1" eaLnBrk="1" hangingPunct="1"/>
            <a:r>
              <a:rPr lang="en-US" altLang="en-US" dirty="0"/>
              <a:t>“Ether did prophesy great and marvelous things unto the people, which they did not believe, because they saw [visualized] them not” (</a:t>
            </a:r>
            <a:r>
              <a:rPr lang="en-US" altLang="en-US" dirty="0">
                <a:hlinkClick r:id="rId4"/>
              </a:rPr>
              <a:t>Ether 12:5</a:t>
            </a:r>
            <a:r>
              <a:rPr lang="en-US" altLang="en-US" dirty="0"/>
              <a:t>).</a:t>
            </a:r>
          </a:p>
        </p:txBody>
      </p:sp>
    </p:spTree>
    <p:extLst>
      <p:ext uri="{BB962C8B-B14F-4D97-AF65-F5344CB8AC3E}">
        <p14:creationId xmlns:p14="http://schemas.microsoft.com/office/powerpoint/2010/main" val="286998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anim calcmode="lin" valueType="num">
                                      <p:cBhvr additive="base">
                                        <p:cTn id="7" dur="500" fill="hold"/>
                                        <p:tgtEl>
                                          <p:spTgt spid="193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3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3539">
                                            <p:txEl>
                                              <p:pRg st="1" end="1"/>
                                            </p:txEl>
                                          </p:spTgt>
                                        </p:tgtEl>
                                        <p:attrNameLst>
                                          <p:attrName>style.visibility</p:attrName>
                                        </p:attrNameLst>
                                      </p:cBhvr>
                                      <p:to>
                                        <p:strVal val="visible"/>
                                      </p:to>
                                    </p:set>
                                    <p:anim calcmode="lin" valueType="num">
                                      <p:cBhvr additive="base">
                                        <p:cTn id="13" dur="500" fill="hold"/>
                                        <p:tgtEl>
                                          <p:spTgt spid="193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35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3539">
                                            <p:txEl>
                                              <p:pRg st="2" end="2"/>
                                            </p:txEl>
                                          </p:spTgt>
                                        </p:tgtEl>
                                        <p:attrNameLst>
                                          <p:attrName>style.visibility</p:attrName>
                                        </p:attrNameLst>
                                      </p:cBhvr>
                                      <p:to>
                                        <p:strVal val="visible"/>
                                      </p:to>
                                    </p:set>
                                    <p:anim calcmode="lin" valueType="num">
                                      <p:cBhvr additive="base">
                                        <p:cTn id="17" dur="500" fill="hold"/>
                                        <p:tgtEl>
                                          <p:spTgt spid="1935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35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3539">
                                            <p:txEl>
                                              <p:pRg st="3" end="3"/>
                                            </p:txEl>
                                          </p:spTgt>
                                        </p:tgtEl>
                                        <p:attrNameLst>
                                          <p:attrName>style.visibility</p:attrName>
                                        </p:attrNameLst>
                                      </p:cBhvr>
                                      <p:to>
                                        <p:strVal val="visible"/>
                                      </p:to>
                                    </p:set>
                                    <p:anim calcmode="lin" valueType="num">
                                      <p:cBhvr additive="base">
                                        <p:cTn id="21" dur="500" fill="hold"/>
                                        <p:tgtEl>
                                          <p:spTgt spid="1935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35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uiExpand="1" build="p" bldLvl="3"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Catch Your Vision </a:t>
            </a:r>
            <a:r>
              <a:rPr lang="en-US" altLang="en-US" sz="2400" dirty="0">
                <a:cs typeface="Times New Roman" panose="02020603050405020304" pitchFamily="18" charset="0"/>
              </a:rPr>
              <a:t>(continued)</a:t>
            </a:r>
            <a:endParaRPr lang="en-US" altLang="en-US" dirty="0"/>
          </a:p>
        </p:txBody>
      </p:sp>
      <p:sp>
        <p:nvSpPr>
          <p:cNvPr id="236547" name="Rectangle 3"/>
          <p:cNvSpPr>
            <a:spLocks noGrp="1" noChangeArrowheads="1"/>
          </p:cNvSpPr>
          <p:nvPr>
            <p:ph idx="1"/>
          </p:nvPr>
        </p:nvSpPr>
        <p:spPr>
          <a:xfrm>
            <a:off x="928688" y="1608138"/>
            <a:ext cx="7300912" cy="4419600"/>
          </a:xfrm>
        </p:spPr>
        <p:txBody>
          <a:bodyPr/>
          <a:lstStyle/>
          <a:p>
            <a:pPr eaLnBrk="1" hangingPunct="1"/>
            <a:r>
              <a:rPr lang="en-US" altLang="en-US" dirty="0"/>
              <a:t>Then work on your mission</a:t>
            </a:r>
          </a:p>
          <a:p>
            <a:pPr lvl="1" eaLnBrk="1" hangingPunct="1"/>
            <a:r>
              <a:rPr lang="en-US" altLang="en-US" dirty="0"/>
              <a:t>What is your life’s purpose and passion?</a:t>
            </a:r>
          </a:p>
          <a:p>
            <a:pPr lvl="2" eaLnBrk="1" hangingPunct="1"/>
            <a:r>
              <a:rPr lang="en-US" altLang="en-US" dirty="0"/>
              <a:t>You can separate it into the four perspectives if desired</a:t>
            </a:r>
          </a:p>
          <a:p>
            <a:pPr lvl="3" eaLnBrk="1" hangingPunct="1"/>
            <a:r>
              <a:rPr lang="en-US" altLang="en-US" dirty="0"/>
              <a:t>What is your divine mission?</a:t>
            </a:r>
          </a:p>
          <a:p>
            <a:pPr lvl="3" eaLnBrk="1" hangingPunct="1"/>
            <a:r>
              <a:rPr lang="en-US" altLang="en-US" dirty="0"/>
              <a:t>Do is your purpose here on earth?</a:t>
            </a:r>
          </a:p>
          <a:p>
            <a:pPr lvl="3" eaLnBrk="1" hangingPunct="1"/>
            <a:r>
              <a:rPr lang="en-US" altLang="en-US" dirty="0"/>
              <a:t>What do you want to accomplish before you die?</a:t>
            </a:r>
          </a:p>
          <a:p>
            <a:pPr lvl="3" eaLnBrk="1" hangingPunct="1"/>
            <a:endParaRPr lang="en-US" altLang="en-US" dirty="0"/>
          </a:p>
          <a:p>
            <a:pPr lvl="2" eaLnBrk="1" hangingPunct="1"/>
            <a:endParaRPr lang="en-US" altLang="en-US" dirty="0"/>
          </a:p>
        </p:txBody>
      </p:sp>
      <p:pic>
        <p:nvPicPr>
          <p:cNvPr id="4" name="Find and Fulfill Your Wonderful Missions - W Nelson 2018 WW Devotiona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93983" y="2209800"/>
            <a:ext cx="7772400" cy="4371975"/>
          </a:xfrm>
          <a:prstGeom prst="rect">
            <a:avLst/>
          </a:prstGeom>
        </p:spPr>
      </p:pic>
    </p:spTree>
    <p:extLst>
      <p:ext uri="{BB962C8B-B14F-4D97-AF65-F5344CB8AC3E}">
        <p14:creationId xmlns:p14="http://schemas.microsoft.com/office/powerpoint/2010/main" val="12729682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6547">
                                            <p:txEl>
                                              <p:pRg st="0" end="0"/>
                                            </p:txEl>
                                          </p:spTgt>
                                        </p:tgtEl>
                                        <p:attrNameLst>
                                          <p:attrName>style.visibility</p:attrName>
                                        </p:attrNameLst>
                                      </p:cBhvr>
                                      <p:to>
                                        <p:strVal val="visible"/>
                                      </p:to>
                                    </p:set>
                                    <p:anim calcmode="lin" valueType="num">
                                      <p:cBhvr additive="base">
                                        <p:cTn id="7" dur="500" fill="hold"/>
                                        <p:tgtEl>
                                          <p:spTgt spid="2365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65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6547">
                                            <p:txEl>
                                              <p:pRg st="1" end="1"/>
                                            </p:txEl>
                                          </p:spTgt>
                                        </p:tgtEl>
                                        <p:attrNameLst>
                                          <p:attrName>style.visibility</p:attrName>
                                        </p:attrNameLst>
                                      </p:cBhvr>
                                      <p:to>
                                        <p:strVal val="visible"/>
                                      </p:to>
                                    </p:set>
                                    <p:anim calcmode="lin" valueType="num">
                                      <p:cBhvr additive="base">
                                        <p:cTn id="13" dur="500" fill="hold"/>
                                        <p:tgtEl>
                                          <p:spTgt spid="2365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65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6547">
                                            <p:txEl>
                                              <p:pRg st="2" end="2"/>
                                            </p:txEl>
                                          </p:spTgt>
                                        </p:tgtEl>
                                        <p:attrNameLst>
                                          <p:attrName>style.visibility</p:attrName>
                                        </p:attrNameLst>
                                      </p:cBhvr>
                                      <p:to>
                                        <p:strVal val="visible"/>
                                      </p:to>
                                    </p:set>
                                    <p:anim calcmode="lin" valueType="num">
                                      <p:cBhvr additive="base">
                                        <p:cTn id="17" dur="500" fill="hold"/>
                                        <p:tgtEl>
                                          <p:spTgt spid="2365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65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6547">
                                            <p:txEl>
                                              <p:pRg st="3" end="3"/>
                                            </p:txEl>
                                          </p:spTgt>
                                        </p:tgtEl>
                                        <p:attrNameLst>
                                          <p:attrName>style.visibility</p:attrName>
                                        </p:attrNameLst>
                                      </p:cBhvr>
                                      <p:to>
                                        <p:strVal val="visible"/>
                                      </p:to>
                                    </p:set>
                                    <p:anim calcmode="lin" valueType="num">
                                      <p:cBhvr additive="base">
                                        <p:cTn id="21" dur="500" fill="hold"/>
                                        <p:tgtEl>
                                          <p:spTgt spid="2365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65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36547">
                                            <p:txEl>
                                              <p:pRg st="4" end="4"/>
                                            </p:txEl>
                                          </p:spTgt>
                                        </p:tgtEl>
                                        <p:attrNameLst>
                                          <p:attrName>style.visibility</p:attrName>
                                        </p:attrNameLst>
                                      </p:cBhvr>
                                      <p:to>
                                        <p:strVal val="visible"/>
                                      </p:to>
                                    </p:set>
                                    <p:anim calcmode="lin" valueType="num">
                                      <p:cBhvr additive="base">
                                        <p:cTn id="25" dur="500" fill="hold"/>
                                        <p:tgtEl>
                                          <p:spTgt spid="2365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65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36547">
                                            <p:txEl>
                                              <p:pRg st="5" end="5"/>
                                            </p:txEl>
                                          </p:spTgt>
                                        </p:tgtEl>
                                        <p:attrNameLst>
                                          <p:attrName>style.visibility</p:attrName>
                                        </p:attrNameLst>
                                      </p:cBhvr>
                                      <p:to>
                                        <p:strVal val="visible"/>
                                      </p:to>
                                    </p:set>
                                    <p:anim calcmode="lin" valueType="num">
                                      <p:cBhvr additive="base">
                                        <p:cTn id="29" dur="500" fill="hold"/>
                                        <p:tgtEl>
                                          <p:spTgt spid="2365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654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31" restart="whenNotActive" fill="hold" evtFilter="cancelBubble" nodeType="interactiveSeq">
                <p:stCondLst>
                  <p:cond evt="onClick" delay="0">
                    <p:tgtEl>
                      <p:spTgt spid="4"/>
                    </p:tgtEl>
                  </p:cond>
                </p:stCondLst>
                <p:endSync evt="end" delay="0">
                  <p:rtn val="all"/>
                </p:endSync>
                <p:childTnLst>
                  <p:par>
                    <p:cTn id="32" fill="hold">
                      <p:stCondLst>
                        <p:cond delay="0"/>
                      </p:stCondLst>
                      <p:childTnLst>
                        <p:par>
                          <p:cTn id="33" fill="hold">
                            <p:stCondLst>
                              <p:cond delay="0"/>
                            </p:stCondLst>
                            <p:childTnLst>
                              <p:par>
                                <p:cTn id="34" presetID="2" presetClass="mediacall" presetSubtype="0" fill="hold" nodeType="clickEffect">
                                  <p:stCondLst>
                                    <p:cond delay="0"/>
                                  </p:stCondLst>
                                  <p:childTnLst>
                                    <p:cmd type="call" cmd="togglePause">
                                      <p:cBhvr>
                                        <p:cTn id="35" dur="1" fill="hold"/>
                                        <p:tgtEl>
                                          <p:spTgt spid="4"/>
                                        </p:tgtEl>
                                      </p:cBhvr>
                                    </p:cmd>
                                  </p:childTnLst>
                                </p:cTn>
                              </p:par>
                            </p:childTnLst>
                          </p:cTn>
                        </p:par>
                      </p:childTnLst>
                    </p:cTn>
                  </p:par>
                </p:childTnLst>
              </p:cTn>
              <p:nextCondLst>
                <p:cond evt="onClick" delay="0">
                  <p:tgtEl>
                    <p:spTgt spid="4"/>
                  </p:tgtEl>
                </p:cond>
              </p:nextCondLst>
            </p:seq>
            <p:video>
              <p:cMediaNode vol="80000">
                <p:cTn id="36" fill="hold" display="0">
                  <p:stCondLst>
                    <p:cond delay="indefinite"/>
                  </p:stCondLst>
                </p:cTn>
                <p:tgtEl>
                  <p:spTgt spid="4"/>
                </p:tgtEl>
              </p:cMediaNode>
            </p:video>
          </p:childTnLst>
        </p:cTn>
      </p:par>
    </p:tnLst>
    <p:bldLst>
      <p:bldP spid="236547" grpId="0" uiExpand="1" build="p" bldLvl="3"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Catch Your Vision </a:t>
            </a:r>
            <a:r>
              <a:rPr lang="en-US" altLang="en-US" sz="2400" dirty="0">
                <a:cs typeface="Times New Roman" panose="02020603050405020304" pitchFamily="18" charset="0"/>
              </a:rPr>
              <a:t>(continued)</a:t>
            </a:r>
            <a:endParaRPr lang="en-US" altLang="en-US" dirty="0"/>
          </a:p>
        </p:txBody>
      </p:sp>
      <p:sp>
        <p:nvSpPr>
          <p:cNvPr id="236547" name="Rectangle 3"/>
          <p:cNvSpPr>
            <a:spLocks noGrp="1" noChangeArrowheads="1"/>
          </p:cNvSpPr>
          <p:nvPr>
            <p:ph idx="1"/>
          </p:nvPr>
        </p:nvSpPr>
        <p:spPr>
          <a:xfrm>
            <a:off x="928688" y="1608138"/>
            <a:ext cx="7300912" cy="4419600"/>
          </a:xfrm>
        </p:spPr>
        <p:txBody>
          <a:bodyPr/>
          <a:lstStyle/>
          <a:p>
            <a:pPr eaLnBrk="1" hangingPunct="1"/>
            <a:r>
              <a:rPr lang="en-US" altLang="en-US" dirty="0"/>
              <a:t>Start your thinking with the </a:t>
            </a:r>
            <a:r>
              <a:rPr lang="en-US" altLang="en-US" dirty="0">
                <a:hlinkClick r:id="rId2"/>
              </a:rPr>
              <a:t>Vision, Mission, and Values (VMV) assignment </a:t>
            </a:r>
            <a:r>
              <a:rPr lang="en-US" altLang="en-US" sz="1400" dirty="0"/>
              <a:t>(LT38)</a:t>
            </a:r>
            <a:endParaRPr lang="en-US" altLang="en-US" dirty="0"/>
          </a:p>
          <a:p>
            <a:pPr lvl="1" eaLnBrk="1" hangingPunct="1"/>
            <a:r>
              <a:rPr lang="en-US" altLang="en-US" dirty="0"/>
              <a:t>Write your Vision Statement</a:t>
            </a:r>
          </a:p>
          <a:p>
            <a:pPr lvl="2" eaLnBrk="1" hangingPunct="1"/>
            <a:r>
              <a:rPr lang="en-US" altLang="en-US" dirty="0"/>
              <a:t>What is it you want to become?  What things do you behold “with an eye of faith?” (Ether 12:19)</a:t>
            </a:r>
          </a:p>
          <a:p>
            <a:pPr lvl="3" eaLnBrk="1" hangingPunct="1"/>
            <a:r>
              <a:rPr lang="en-US" altLang="en-US" dirty="0"/>
              <a:t>Separate it into four different perspectives and have a vision for each perspective:</a:t>
            </a:r>
          </a:p>
          <a:p>
            <a:pPr lvl="4" eaLnBrk="1" hangingPunct="1"/>
            <a:r>
              <a:rPr lang="en-US" altLang="en-US" dirty="0"/>
              <a:t>Spiritual</a:t>
            </a:r>
          </a:p>
          <a:p>
            <a:pPr lvl="4" eaLnBrk="1" hangingPunct="1"/>
            <a:r>
              <a:rPr lang="en-US" altLang="en-US" dirty="0"/>
              <a:t>Temporal</a:t>
            </a:r>
          </a:p>
          <a:p>
            <a:pPr lvl="4" eaLnBrk="1" hangingPunct="1"/>
            <a:r>
              <a:rPr lang="en-US" altLang="en-US" dirty="0"/>
              <a:t>Family</a:t>
            </a:r>
          </a:p>
          <a:p>
            <a:pPr lvl="4" eaLnBrk="1" hangingPunct="1"/>
            <a:r>
              <a:rPr lang="en-US" altLang="en-US" dirty="0"/>
              <a:t>Individual</a:t>
            </a:r>
          </a:p>
          <a:p>
            <a:pPr lvl="3" eaLnBrk="1" hangingPunct="1"/>
            <a:r>
              <a:rPr lang="en-US" altLang="en-US" dirty="0"/>
              <a:t>The write your vision in 15 separate areas	</a:t>
            </a:r>
          </a:p>
        </p:txBody>
      </p:sp>
    </p:spTree>
    <p:extLst>
      <p:ext uri="{BB962C8B-B14F-4D97-AF65-F5344CB8AC3E}">
        <p14:creationId xmlns:p14="http://schemas.microsoft.com/office/powerpoint/2010/main" val="685386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6547">
                                            <p:txEl>
                                              <p:pRg st="0" end="0"/>
                                            </p:txEl>
                                          </p:spTgt>
                                        </p:tgtEl>
                                        <p:attrNameLst>
                                          <p:attrName>style.visibility</p:attrName>
                                        </p:attrNameLst>
                                      </p:cBhvr>
                                      <p:to>
                                        <p:strVal val="visible"/>
                                      </p:to>
                                    </p:set>
                                    <p:anim calcmode="lin" valueType="num">
                                      <p:cBhvr additive="base">
                                        <p:cTn id="7" dur="500" fill="hold"/>
                                        <p:tgtEl>
                                          <p:spTgt spid="2365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65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6547">
                                            <p:txEl>
                                              <p:pRg st="1" end="1"/>
                                            </p:txEl>
                                          </p:spTgt>
                                        </p:tgtEl>
                                        <p:attrNameLst>
                                          <p:attrName>style.visibility</p:attrName>
                                        </p:attrNameLst>
                                      </p:cBhvr>
                                      <p:to>
                                        <p:strVal val="visible"/>
                                      </p:to>
                                    </p:set>
                                    <p:anim calcmode="lin" valueType="num">
                                      <p:cBhvr additive="base">
                                        <p:cTn id="13" dur="500" fill="hold"/>
                                        <p:tgtEl>
                                          <p:spTgt spid="2365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65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6547">
                                            <p:txEl>
                                              <p:pRg st="2" end="2"/>
                                            </p:txEl>
                                          </p:spTgt>
                                        </p:tgtEl>
                                        <p:attrNameLst>
                                          <p:attrName>style.visibility</p:attrName>
                                        </p:attrNameLst>
                                      </p:cBhvr>
                                      <p:to>
                                        <p:strVal val="visible"/>
                                      </p:to>
                                    </p:set>
                                    <p:anim calcmode="lin" valueType="num">
                                      <p:cBhvr additive="base">
                                        <p:cTn id="17" dur="500" fill="hold"/>
                                        <p:tgtEl>
                                          <p:spTgt spid="2365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65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6547">
                                            <p:txEl>
                                              <p:pRg st="3" end="3"/>
                                            </p:txEl>
                                          </p:spTgt>
                                        </p:tgtEl>
                                        <p:attrNameLst>
                                          <p:attrName>style.visibility</p:attrName>
                                        </p:attrNameLst>
                                      </p:cBhvr>
                                      <p:to>
                                        <p:strVal val="visible"/>
                                      </p:to>
                                    </p:set>
                                    <p:anim calcmode="lin" valueType="num">
                                      <p:cBhvr additive="base">
                                        <p:cTn id="21" dur="500" fill="hold"/>
                                        <p:tgtEl>
                                          <p:spTgt spid="2365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65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36547">
                                            <p:txEl>
                                              <p:pRg st="4" end="4"/>
                                            </p:txEl>
                                          </p:spTgt>
                                        </p:tgtEl>
                                        <p:attrNameLst>
                                          <p:attrName>style.visibility</p:attrName>
                                        </p:attrNameLst>
                                      </p:cBhvr>
                                      <p:to>
                                        <p:strVal val="visible"/>
                                      </p:to>
                                    </p:set>
                                    <p:anim calcmode="lin" valueType="num">
                                      <p:cBhvr additive="base">
                                        <p:cTn id="25" dur="500" fill="hold"/>
                                        <p:tgtEl>
                                          <p:spTgt spid="2365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65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36547">
                                            <p:txEl>
                                              <p:pRg st="5" end="5"/>
                                            </p:txEl>
                                          </p:spTgt>
                                        </p:tgtEl>
                                        <p:attrNameLst>
                                          <p:attrName>style.visibility</p:attrName>
                                        </p:attrNameLst>
                                      </p:cBhvr>
                                      <p:to>
                                        <p:strVal val="visible"/>
                                      </p:to>
                                    </p:set>
                                    <p:anim calcmode="lin" valueType="num">
                                      <p:cBhvr additive="base">
                                        <p:cTn id="29" dur="500" fill="hold"/>
                                        <p:tgtEl>
                                          <p:spTgt spid="2365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654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36547">
                                            <p:txEl>
                                              <p:pRg st="6" end="6"/>
                                            </p:txEl>
                                          </p:spTgt>
                                        </p:tgtEl>
                                        <p:attrNameLst>
                                          <p:attrName>style.visibility</p:attrName>
                                        </p:attrNameLst>
                                      </p:cBhvr>
                                      <p:to>
                                        <p:strVal val="visible"/>
                                      </p:to>
                                    </p:set>
                                    <p:anim calcmode="lin" valueType="num">
                                      <p:cBhvr additive="base">
                                        <p:cTn id="33" dur="500" fill="hold"/>
                                        <p:tgtEl>
                                          <p:spTgt spid="23654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3654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36547">
                                            <p:txEl>
                                              <p:pRg st="7" end="7"/>
                                            </p:txEl>
                                          </p:spTgt>
                                        </p:tgtEl>
                                        <p:attrNameLst>
                                          <p:attrName>style.visibility</p:attrName>
                                        </p:attrNameLst>
                                      </p:cBhvr>
                                      <p:to>
                                        <p:strVal val="visible"/>
                                      </p:to>
                                    </p:set>
                                    <p:anim calcmode="lin" valueType="num">
                                      <p:cBhvr additive="base">
                                        <p:cTn id="37" dur="500" fill="hold"/>
                                        <p:tgtEl>
                                          <p:spTgt spid="23654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3654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36547">
                                            <p:txEl>
                                              <p:pRg st="8" end="8"/>
                                            </p:txEl>
                                          </p:spTgt>
                                        </p:tgtEl>
                                        <p:attrNameLst>
                                          <p:attrName>style.visibility</p:attrName>
                                        </p:attrNameLst>
                                      </p:cBhvr>
                                      <p:to>
                                        <p:strVal val="visible"/>
                                      </p:to>
                                    </p:set>
                                    <p:anim calcmode="lin" valueType="num">
                                      <p:cBhvr additive="base">
                                        <p:cTn id="41" dur="500" fill="hold"/>
                                        <p:tgtEl>
                                          <p:spTgt spid="23654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3654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7" grpId="0" uiExpand="1" build="p" bldLvl="3"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Catch Your Vision </a:t>
            </a:r>
            <a:r>
              <a:rPr lang="en-US" altLang="en-US" sz="2400" dirty="0">
                <a:cs typeface="Times New Roman" panose="02020603050405020304" pitchFamily="18" charset="0"/>
              </a:rPr>
              <a:t>(continued)</a:t>
            </a:r>
            <a:endParaRPr lang="en-US" altLang="en-US" dirty="0"/>
          </a:p>
        </p:txBody>
      </p:sp>
      <p:sp>
        <p:nvSpPr>
          <p:cNvPr id="236547" name="Rectangle 3"/>
          <p:cNvSpPr>
            <a:spLocks noGrp="1" noChangeArrowheads="1"/>
          </p:cNvSpPr>
          <p:nvPr>
            <p:ph idx="1"/>
          </p:nvPr>
        </p:nvSpPr>
        <p:spPr>
          <a:xfrm>
            <a:off x="928688" y="1608138"/>
            <a:ext cx="7300912" cy="4419600"/>
          </a:xfrm>
        </p:spPr>
        <p:txBody>
          <a:bodyPr/>
          <a:lstStyle/>
          <a:p>
            <a:pPr eaLnBrk="1" hangingPunct="1"/>
            <a:r>
              <a:rPr lang="en-US" altLang="en-US" dirty="0"/>
              <a:t>Finally, work on your Values assignment </a:t>
            </a:r>
            <a:r>
              <a:rPr lang="en-US" altLang="en-US" sz="1400" dirty="0"/>
              <a:t>(LT38)</a:t>
            </a:r>
            <a:endParaRPr lang="en-US" altLang="en-US" dirty="0"/>
          </a:p>
          <a:p>
            <a:pPr lvl="1" eaLnBrk="1" hangingPunct="1"/>
            <a:r>
              <a:rPr lang="en-US" altLang="en-US" dirty="0"/>
              <a:t>What values you will live by to help you accomplish your vision and mission?</a:t>
            </a:r>
          </a:p>
          <a:p>
            <a:pPr lvl="2" eaLnBrk="1" hangingPunct="1"/>
            <a:r>
              <a:rPr lang="en-US" altLang="en-US" dirty="0"/>
              <a:t>This is only a starting point.  You can also include other things such as family mottos, family mission statements, what you stand for, etc.</a:t>
            </a:r>
          </a:p>
          <a:p>
            <a:pPr lvl="1" eaLnBrk="1" hangingPunct="1"/>
            <a:r>
              <a:rPr lang="en-US" altLang="en-US" dirty="0"/>
              <a:t>Note that these will change as you think them through and work on them carefully</a:t>
            </a:r>
          </a:p>
          <a:p>
            <a:pPr lvl="2" eaLnBrk="1" hangingPunct="1"/>
            <a:r>
              <a:rPr lang="en-US" altLang="en-US" dirty="0"/>
              <a:t>The Spirit teaches us “line upon line” (</a:t>
            </a:r>
            <a:r>
              <a:rPr lang="en-US" altLang="en-US" dirty="0">
                <a:hlinkClick r:id="rId2"/>
              </a:rPr>
              <a:t>2 Nephi 28:30</a:t>
            </a:r>
            <a:r>
              <a:rPr lang="en-US" altLang="en-US" dirty="0"/>
              <a:t>) as He did the prophets</a:t>
            </a:r>
          </a:p>
          <a:p>
            <a:pPr eaLnBrk="1" hangingPunct="1"/>
            <a:endParaRPr lang="en-US" altLang="en-US" dirty="0"/>
          </a:p>
        </p:txBody>
      </p:sp>
      <p:pic>
        <p:nvPicPr>
          <p:cNvPr id="2" name="Picture 1"/>
          <p:cNvPicPr>
            <a:picLocks noChangeAspect="1"/>
          </p:cNvPicPr>
          <p:nvPr/>
        </p:nvPicPr>
        <p:blipFill>
          <a:blip r:embed="rId3"/>
          <a:stretch>
            <a:fillRect/>
          </a:stretch>
        </p:blipFill>
        <p:spPr>
          <a:xfrm>
            <a:off x="240506" y="5339556"/>
            <a:ext cx="1376363" cy="1376363"/>
          </a:xfrm>
          <a:prstGeom prst="rect">
            <a:avLst/>
          </a:prstGeom>
        </p:spPr>
      </p:pic>
    </p:spTree>
    <p:extLst>
      <p:ext uri="{BB962C8B-B14F-4D97-AF65-F5344CB8AC3E}">
        <p14:creationId xmlns:p14="http://schemas.microsoft.com/office/powerpoint/2010/main" val="26450194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6547">
                                            <p:txEl>
                                              <p:pRg st="0" end="0"/>
                                            </p:txEl>
                                          </p:spTgt>
                                        </p:tgtEl>
                                        <p:attrNameLst>
                                          <p:attrName>style.visibility</p:attrName>
                                        </p:attrNameLst>
                                      </p:cBhvr>
                                      <p:to>
                                        <p:strVal val="visible"/>
                                      </p:to>
                                    </p:set>
                                    <p:anim calcmode="lin" valueType="num">
                                      <p:cBhvr additive="base">
                                        <p:cTn id="7" dur="500" fill="hold"/>
                                        <p:tgtEl>
                                          <p:spTgt spid="2365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65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6547">
                                            <p:txEl>
                                              <p:pRg st="1" end="1"/>
                                            </p:txEl>
                                          </p:spTgt>
                                        </p:tgtEl>
                                        <p:attrNameLst>
                                          <p:attrName>style.visibility</p:attrName>
                                        </p:attrNameLst>
                                      </p:cBhvr>
                                      <p:to>
                                        <p:strVal val="visible"/>
                                      </p:to>
                                    </p:set>
                                    <p:anim calcmode="lin" valueType="num">
                                      <p:cBhvr additive="base">
                                        <p:cTn id="13" dur="500" fill="hold"/>
                                        <p:tgtEl>
                                          <p:spTgt spid="2365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65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6547">
                                            <p:txEl>
                                              <p:pRg st="2" end="2"/>
                                            </p:txEl>
                                          </p:spTgt>
                                        </p:tgtEl>
                                        <p:attrNameLst>
                                          <p:attrName>style.visibility</p:attrName>
                                        </p:attrNameLst>
                                      </p:cBhvr>
                                      <p:to>
                                        <p:strVal val="visible"/>
                                      </p:to>
                                    </p:set>
                                    <p:anim calcmode="lin" valueType="num">
                                      <p:cBhvr additive="base">
                                        <p:cTn id="17" dur="500" fill="hold"/>
                                        <p:tgtEl>
                                          <p:spTgt spid="2365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65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6547">
                                            <p:txEl>
                                              <p:pRg st="3" end="3"/>
                                            </p:txEl>
                                          </p:spTgt>
                                        </p:tgtEl>
                                        <p:attrNameLst>
                                          <p:attrName>style.visibility</p:attrName>
                                        </p:attrNameLst>
                                      </p:cBhvr>
                                      <p:to>
                                        <p:strVal val="visible"/>
                                      </p:to>
                                    </p:set>
                                    <p:anim calcmode="lin" valueType="num">
                                      <p:cBhvr additive="base">
                                        <p:cTn id="21" dur="500" fill="hold"/>
                                        <p:tgtEl>
                                          <p:spTgt spid="2365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65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36547">
                                            <p:txEl>
                                              <p:pRg st="4" end="4"/>
                                            </p:txEl>
                                          </p:spTgt>
                                        </p:tgtEl>
                                        <p:attrNameLst>
                                          <p:attrName>style.visibility</p:attrName>
                                        </p:attrNameLst>
                                      </p:cBhvr>
                                      <p:to>
                                        <p:strVal val="visible"/>
                                      </p:to>
                                    </p:set>
                                    <p:anim calcmode="lin" valueType="num">
                                      <p:cBhvr additive="base">
                                        <p:cTn id="25" dur="500" fill="hold"/>
                                        <p:tgtEl>
                                          <p:spTgt spid="2365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6547">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7" grpId="0" uiExpand="1" build="p" bldLvl="3"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0" y="685800"/>
            <a:ext cx="9144000" cy="914400"/>
          </a:xfrm>
        </p:spPr>
        <p:txBody>
          <a:bodyPr/>
          <a:lstStyle/>
          <a:p>
            <a:r>
              <a:rPr lang="en-US" altLang="en-US" dirty="0"/>
              <a:t>Different Types of Goals</a:t>
            </a:r>
          </a:p>
        </p:txBody>
      </p:sp>
      <p:sp>
        <p:nvSpPr>
          <p:cNvPr id="29699" name="Content Placeholder 2"/>
          <p:cNvSpPr>
            <a:spLocks noGrp="1"/>
          </p:cNvSpPr>
          <p:nvPr>
            <p:ph idx="1"/>
          </p:nvPr>
        </p:nvSpPr>
        <p:spPr>
          <a:xfrm>
            <a:off x="928688" y="1608138"/>
            <a:ext cx="7286625" cy="4419600"/>
          </a:xfrm>
        </p:spPr>
        <p:txBody>
          <a:bodyPr/>
          <a:lstStyle/>
          <a:p>
            <a:r>
              <a:rPr lang="en-US" altLang="en-US" dirty="0"/>
              <a:t>How important are goals?</a:t>
            </a:r>
          </a:p>
          <a:p>
            <a:pPr lvl="1" eaLnBrk="1" hangingPunct="1"/>
            <a:r>
              <a:rPr lang="en-US" altLang="en-US" dirty="0"/>
              <a:t>Ezra Taft Benson said: </a:t>
            </a:r>
          </a:p>
          <a:p>
            <a:pPr lvl="2" eaLnBrk="1" hangingPunct="1"/>
            <a:r>
              <a:rPr lang="en-US" altLang="en-US" dirty="0"/>
              <a:t>Every accountable child of God needs to set goals, short- and long-range goals. A man who is pressing forward to accomplish worthy goals can soon put despondency under his feet, and once a goal is accomplished, others can be set up. Some will be continuing goals. . . Now, there is a lifetime goal—to walk in his steps, to perfect ourselves in every virtue as he has done, to seek his face, and to work to make our calling and election sure (Ezra Taft Benson, “</a:t>
            </a:r>
            <a:r>
              <a:rPr lang="en-US" altLang="en-US" dirty="0">
                <a:hlinkClick r:id="rId2"/>
              </a:rPr>
              <a:t>Do Not Despair</a:t>
            </a:r>
            <a:r>
              <a:rPr lang="en-US" altLang="en-US" dirty="0"/>
              <a:t>,” </a:t>
            </a:r>
            <a:r>
              <a:rPr lang="en-US" altLang="en-US" i="1" dirty="0"/>
              <a:t>Ensign,</a:t>
            </a:r>
            <a:r>
              <a:rPr lang="en-US" altLang="en-US" dirty="0"/>
              <a:t> Nov. 1986, 65).</a:t>
            </a:r>
            <a:br>
              <a:rPr lang="en-US" altLang="en-US" dirty="0"/>
            </a:br>
            <a:endParaRPr lang="en-US" altLang="en-US" dirty="0"/>
          </a:p>
          <a:p>
            <a:pPr lvl="1"/>
            <a:endParaRPr lang="en-US" altLang="en-US" dirty="0"/>
          </a:p>
        </p:txBody>
      </p:sp>
    </p:spTree>
    <p:extLst>
      <p:ext uri="{BB962C8B-B14F-4D97-AF65-F5344CB8AC3E}">
        <p14:creationId xmlns:p14="http://schemas.microsoft.com/office/powerpoint/2010/main" val="26010967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371600" y="655638"/>
            <a:ext cx="6354763" cy="944562"/>
          </a:xfrm>
        </p:spPr>
        <p:txBody>
          <a:bodyPr/>
          <a:lstStyle/>
          <a:p>
            <a:pPr eaLnBrk="1" hangingPunct="1"/>
            <a:r>
              <a:rPr lang="en-US" altLang="en-US" dirty="0"/>
              <a:t>Types of Goals </a:t>
            </a:r>
            <a:r>
              <a:rPr lang="en-US" altLang="en-US" sz="2400" dirty="0"/>
              <a:t>(continued)</a:t>
            </a:r>
            <a:endParaRPr lang="en-US" altLang="en-US" sz="2400" dirty="0">
              <a:cs typeface="Times New Roman" panose="02020603050405020304" pitchFamily="18" charset="0"/>
            </a:endParaRPr>
          </a:p>
        </p:txBody>
      </p:sp>
      <p:sp>
        <p:nvSpPr>
          <p:cNvPr id="192515" name="Rectangle 3"/>
          <p:cNvSpPr>
            <a:spLocks noGrp="1" noChangeArrowheads="1"/>
          </p:cNvSpPr>
          <p:nvPr>
            <p:ph idx="1"/>
          </p:nvPr>
        </p:nvSpPr>
        <p:spPr>
          <a:xfrm>
            <a:off x="928688" y="1608138"/>
            <a:ext cx="7286625" cy="4419600"/>
          </a:xfrm>
        </p:spPr>
        <p:txBody>
          <a:bodyPr/>
          <a:lstStyle/>
          <a:p>
            <a:pPr marL="857250" lvl="2" indent="0">
              <a:buNone/>
            </a:pPr>
            <a:r>
              <a:rPr lang="en-US" sz="2000" dirty="0"/>
              <a:t>I bargained with Life for a Penny, </a:t>
            </a:r>
          </a:p>
          <a:p>
            <a:pPr marL="857250" lvl="2" indent="0">
              <a:buNone/>
            </a:pPr>
            <a:r>
              <a:rPr lang="en-US" sz="2000" dirty="0"/>
              <a:t>and Life would pay no more, </a:t>
            </a:r>
          </a:p>
          <a:p>
            <a:pPr marL="857250" lvl="2" indent="0">
              <a:buNone/>
            </a:pPr>
            <a:r>
              <a:rPr lang="en-US" sz="2000" dirty="0"/>
              <a:t>However I begged at evening, </a:t>
            </a:r>
          </a:p>
          <a:p>
            <a:pPr marL="857250" lvl="2" indent="0">
              <a:buNone/>
            </a:pPr>
            <a:r>
              <a:rPr lang="en-US" sz="2000" dirty="0"/>
              <a:t>when I counted my scanty store. </a:t>
            </a:r>
          </a:p>
          <a:p>
            <a:pPr marL="857250" lvl="2" indent="0">
              <a:buNone/>
            </a:pPr>
            <a:r>
              <a:rPr lang="en-US" sz="2000" dirty="0"/>
              <a:t>For Life is a just employer, </a:t>
            </a:r>
          </a:p>
          <a:p>
            <a:pPr marL="857250" lvl="2" indent="0">
              <a:buNone/>
            </a:pPr>
            <a:r>
              <a:rPr lang="en-US" sz="2000" dirty="0"/>
              <a:t>He will give you what you ask, </a:t>
            </a:r>
          </a:p>
          <a:p>
            <a:pPr marL="857250" lvl="2" indent="0">
              <a:buNone/>
            </a:pPr>
            <a:r>
              <a:rPr lang="en-US" sz="2000" dirty="0"/>
              <a:t>But once you have set the wages, </a:t>
            </a:r>
          </a:p>
          <a:p>
            <a:pPr marL="857250" lvl="2" indent="0">
              <a:buNone/>
            </a:pPr>
            <a:r>
              <a:rPr lang="en-US" sz="2000" dirty="0"/>
              <a:t>why, you must bear the task. </a:t>
            </a:r>
          </a:p>
          <a:p>
            <a:pPr marL="857250" lvl="2" indent="0">
              <a:buNone/>
            </a:pPr>
            <a:r>
              <a:rPr lang="en-US" sz="2000" dirty="0"/>
              <a:t>I worked for a menial’s hire, </a:t>
            </a:r>
          </a:p>
          <a:p>
            <a:pPr marL="857250" lvl="2" indent="0">
              <a:buNone/>
            </a:pPr>
            <a:r>
              <a:rPr lang="en-US" sz="2000" dirty="0"/>
              <a:t>only to learn, dismayed, </a:t>
            </a:r>
          </a:p>
          <a:p>
            <a:pPr marL="857250" lvl="2" indent="0">
              <a:buNone/>
            </a:pPr>
            <a:r>
              <a:rPr lang="en-US" sz="2000" dirty="0"/>
              <a:t>That any wage I had asked of Life, </a:t>
            </a:r>
          </a:p>
          <a:p>
            <a:pPr marL="57150" indent="0">
              <a:buNone/>
            </a:pPr>
            <a:r>
              <a:rPr lang="en-US" sz="2400" dirty="0"/>
              <a:t>Life would have willingly paid.</a:t>
            </a:r>
          </a:p>
          <a:p>
            <a:pPr marL="57150" indent="0">
              <a:buNone/>
            </a:pPr>
            <a:r>
              <a:rPr lang="en-US" sz="1800" dirty="0"/>
              <a:t>(As quoted in </a:t>
            </a:r>
            <a:r>
              <a:rPr lang="en-US" sz="1800" i="1" dirty="0"/>
              <a:t>Think and Grow Rich</a:t>
            </a:r>
            <a:r>
              <a:rPr lang="en-US" sz="1800" dirty="0"/>
              <a:t>, Napoleon Hill, 1960, p. 40.) Video used with permission of </a:t>
            </a:r>
            <a:r>
              <a:rPr lang="en-US" sz="1800" dirty="0" err="1"/>
              <a:t>Simmerjeet</a:t>
            </a:r>
            <a:r>
              <a:rPr lang="en-US" sz="1800" dirty="0"/>
              <a:t> Singh, 9/10/19.</a:t>
            </a:r>
            <a:endParaRPr lang="en-US" sz="2000" dirty="0"/>
          </a:p>
          <a:p>
            <a:pPr marL="857250" lvl="2" indent="0">
              <a:buNone/>
            </a:pPr>
            <a:r>
              <a:rPr lang="en-US" sz="1800" dirty="0"/>
              <a:t> </a:t>
            </a:r>
            <a:endParaRPr lang="en-US" sz="2000" dirty="0"/>
          </a:p>
        </p:txBody>
      </p:sp>
      <p:pic>
        <p:nvPicPr>
          <p:cNvPr id="2" name="I Bargained With Life for a Penny - Singh">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33400" y="1600200"/>
            <a:ext cx="8001000" cy="4500563"/>
          </a:xfrm>
          <a:prstGeom prst="rect">
            <a:avLst/>
          </a:prstGeom>
        </p:spPr>
      </p:pic>
    </p:spTree>
    <p:extLst>
      <p:ext uri="{BB962C8B-B14F-4D97-AF65-F5344CB8AC3E}">
        <p14:creationId xmlns:p14="http://schemas.microsoft.com/office/powerpoint/2010/main" val="265289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25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251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251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251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251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251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251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2515">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2515">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2515">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2515">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2515">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2515">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2515">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14538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37" fill="hold" display="0">
                  <p:stCondLst>
                    <p:cond delay="indefinite"/>
                  </p:stCondLst>
                </p:cTn>
                <p:tgtEl>
                  <p:spTgt spid="2"/>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dirty="0"/>
              <a:t>Types of Goals </a:t>
            </a:r>
            <a:r>
              <a:rPr lang="en-US" altLang="en-US" sz="2400" dirty="0"/>
              <a:t>(continued)</a:t>
            </a:r>
          </a:p>
        </p:txBody>
      </p:sp>
      <p:sp>
        <p:nvSpPr>
          <p:cNvPr id="31747" name="Content Placeholder 2"/>
          <p:cNvSpPr>
            <a:spLocks noGrp="1"/>
          </p:cNvSpPr>
          <p:nvPr>
            <p:ph idx="1"/>
          </p:nvPr>
        </p:nvSpPr>
        <p:spPr>
          <a:xfrm>
            <a:off x="928688" y="1608138"/>
            <a:ext cx="7286625" cy="4419600"/>
          </a:xfrm>
        </p:spPr>
        <p:txBody>
          <a:bodyPr/>
          <a:lstStyle/>
          <a:p>
            <a:r>
              <a:rPr lang="en-US" altLang="en-US" dirty="0"/>
              <a:t>So how do we balance both the spiritual and temporal goals together?</a:t>
            </a:r>
          </a:p>
          <a:p>
            <a:pPr lvl="1"/>
            <a:r>
              <a:rPr lang="en-US" altLang="en-US" dirty="0"/>
              <a:t>We must understand the Lord’s goals and guidance</a:t>
            </a:r>
          </a:p>
          <a:p>
            <a:pPr lvl="2"/>
            <a:r>
              <a:rPr lang="en-US" altLang="en-US" dirty="0"/>
              <a:t>“For behold, this is my work and my glory--to bring to pass the immortality and eternal life of man” (</a:t>
            </a:r>
            <a:r>
              <a:rPr lang="en-US" altLang="en-US" dirty="0">
                <a:hlinkClick r:id="rId2"/>
              </a:rPr>
              <a:t>Moses 1:39</a:t>
            </a:r>
            <a:r>
              <a:rPr lang="en-US" altLang="en-US" dirty="0"/>
              <a:t>)</a:t>
            </a:r>
          </a:p>
          <a:p>
            <a:pPr lvl="2"/>
            <a:r>
              <a:rPr lang="en-US" altLang="en-US" dirty="0"/>
              <a:t>Trust in the Lord with all thine heart; and lean not unto thine own understanding. In all thy ways acknowledge him, and He shall direct thy paths.  Be not wise in thine own eyes: fear the Lord, and depart from evil (</a:t>
            </a:r>
            <a:r>
              <a:rPr lang="en-US" altLang="en-US" dirty="0">
                <a:hlinkClick r:id="rId3"/>
              </a:rPr>
              <a:t>Proverbs 3:5-7</a:t>
            </a:r>
            <a:r>
              <a:rPr lang="en-US" altLang="en-US" dirty="0"/>
              <a:t>). </a:t>
            </a:r>
          </a:p>
          <a:p>
            <a:pPr lvl="2"/>
            <a:endParaRPr lang="en-US" altLang="en-US" dirty="0"/>
          </a:p>
        </p:txBody>
      </p:sp>
    </p:spTree>
    <p:extLst>
      <p:ext uri="{BB962C8B-B14F-4D97-AF65-F5344CB8AC3E}">
        <p14:creationId xmlns:p14="http://schemas.microsoft.com/office/powerpoint/2010/main" val="25634548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dirty="0"/>
              <a:t>Types of Goals </a:t>
            </a:r>
            <a:r>
              <a:rPr lang="en-US" altLang="en-US" sz="2400" dirty="0"/>
              <a:t>(continued)</a:t>
            </a:r>
          </a:p>
        </p:txBody>
      </p:sp>
      <p:sp>
        <p:nvSpPr>
          <p:cNvPr id="31747" name="Content Placeholder 2"/>
          <p:cNvSpPr>
            <a:spLocks noGrp="1"/>
          </p:cNvSpPr>
          <p:nvPr>
            <p:ph idx="1"/>
          </p:nvPr>
        </p:nvSpPr>
        <p:spPr>
          <a:xfrm>
            <a:off x="928688" y="1608138"/>
            <a:ext cx="7286625" cy="4419600"/>
          </a:xfrm>
        </p:spPr>
        <p:txBody>
          <a:bodyPr/>
          <a:lstStyle/>
          <a:p>
            <a:r>
              <a:rPr lang="en-US" altLang="en-US" dirty="0"/>
              <a:t>What are there different types of goals?</a:t>
            </a:r>
          </a:p>
          <a:p>
            <a:pPr lvl="1"/>
            <a:r>
              <a:rPr lang="en-US" altLang="en-US" dirty="0"/>
              <a:t>There are three different types of goals</a:t>
            </a:r>
          </a:p>
          <a:p>
            <a:pPr lvl="2"/>
            <a:r>
              <a:rPr lang="en-US" altLang="en-US" dirty="0"/>
              <a:t>Steven Wheelwright who discusses goals related to identity, integrity, and temporal measures</a:t>
            </a:r>
            <a:r>
              <a:rPr lang="en-US" altLang="en-US" sz="2000" dirty="0"/>
              <a:t> (Steven C. Wheelwright, “</a:t>
            </a:r>
            <a:r>
              <a:rPr lang="en-US" altLang="en-US" sz="2000" dirty="0">
                <a:hlinkClick r:id="rId2"/>
              </a:rPr>
              <a:t>Setting Worthy Goals</a:t>
            </a:r>
            <a:r>
              <a:rPr lang="en-US" altLang="en-US" sz="2000" dirty="0"/>
              <a:t>,” Devotional at BYU-H, January 11, 2011).</a:t>
            </a:r>
            <a:endParaRPr lang="en-US" altLang="en-US" dirty="0"/>
          </a:p>
        </p:txBody>
      </p:sp>
    </p:spTree>
    <p:extLst>
      <p:ext uri="{BB962C8B-B14F-4D97-AF65-F5344CB8AC3E}">
        <p14:creationId xmlns:p14="http://schemas.microsoft.com/office/powerpoint/2010/main" val="7860065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dirty="0"/>
              <a:t>Types of Goals </a:t>
            </a:r>
            <a:r>
              <a:rPr lang="en-US" altLang="en-US" sz="2400" dirty="0"/>
              <a:t>(continued)</a:t>
            </a:r>
          </a:p>
        </p:txBody>
      </p:sp>
      <p:sp>
        <p:nvSpPr>
          <p:cNvPr id="32771" name="Content Placeholder 2"/>
          <p:cNvSpPr>
            <a:spLocks noGrp="1"/>
          </p:cNvSpPr>
          <p:nvPr>
            <p:ph idx="1"/>
          </p:nvPr>
        </p:nvSpPr>
        <p:spPr>
          <a:xfrm>
            <a:off x="928688" y="1608138"/>
            <a:ext cx="7286625" cy="4419600"/>
          </a:xfrm>
        </p:spPr>
        <p:txBody>
          <a:bodyPr/>
          <a:lstStyle/>
          <a:p>
            <a:r>
              <a:rPr lang="en-US" altLang="en-US" dirty="0"/>
              <a:t>What are identity goals?</a:t>
            </a:r>
          </a:p>
          <a:p>
            <a:pPr lvl="1"/>
            <a:r>
              <a:rPr lang="en-US" altLang="en-US" dirty="0"/>
              <a:t>These are goals that relate to our long-term view of who we are and how we see ourselves</a:t>
            </a:r>
          </a:p>
          <a:p>
            <a:pPr lvl="2"/>
            <a:r>
              <a:rPr lang="en-US" altLang="en-US" dirty="0"/>
              <a:t>These goals help us be better in our long-term view of who we are and what we want to become</a:t>
            </a:r>
          </a:p>
          <a:p>
            <a:pPr lvl="3"/>
            <a:r>
              <a:rPr lang="en-US" altLang="en-US" dirty="0"/>
              <a:t>We are children of God</a:t>
            </a:r>
          </a:p>
          <a:p>
            <a:pPr lvl="3"/>
            <a:r>
              <a:rPr lang="en-US" altLang="en-US" dirty="0"/>
              <a:t>We are children of our parents</a:t>
            </a:r>
          </a:p>
          <a:p>
            <a:pPr lvl="3"/>
            <a:r>
              <a:rPr lang="en-US" altLang="en-US" dirty="0"/>
              <a:t>We may be spouses </a:t>
            </a:r>
          </a:p>
          <a:p>
            <a:pPr lvl="3"/>
            <a:r>
              <a:rPr lang="en-US" altLang="en-US" dirty="0"/>
              <a:t>We may be parents to our children</a:t>
            </a:r>
          </a:p>
        </p:txBody>
      </p:sp>
    </p:spTree>
    <p:extLst>
      <p:ext uri="{BB962C8B-B14F-4D97-AF65-F5344CB8AC3E}">
        <p14:creationId xmlns:p14="http://schemas.microsoft.com/office/powerpoint/2010/main" val="14863417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7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7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7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dirty="0"/>
              <a:t>Types of Goals </a:t>
            </a:r>
            <a:r>
              <a:rPr lang="en-US" altLang="en-US" sz="2400" dirty="0"/>
              <a:t>(continued)</a:t>
            </a:r>
          </a:p>
        </p:txBody>
      </p:sp>
      <p:sp>
        <p:nvSpPr>
          <p:cNvPr id="33795" name="Content Placeholder 2"/>
          <p:cNvSpPr>
            <a:spLocks noGrp="1"/>
          </p:cNvSpPr>
          <p:nvPr>
            <p:ph idx="1"/>
          </p:nvPr>
        </p:nvSpPr>
        <p:spPr>
          <a:xfrm>
            <a:off x="928688" y="1608138"/>
            <a:ext cx="7286625" cy="4419600"/>
          </a:xfrm>
        </p:spPr>
        <p:txBody>
          <a:bodyPr/>
          <a:lstStyle/>
          <a:p>
            <a:r>
              <a:rPr lang="en-US" altLang="en-US" dirty="0"/>
              <a:t>What are integrity goals?</a:t>
            </a:r>
          </a:p>
          <a:p>
            <a:pPr lvl="1"/>
            <a:r>
              <a:rPr lang="en-US" altLang="en-US" dirty="0"/>
              <a:t>Integrity goals relate to the characteristics and standards you want to achieve in the work and service you provide</a:t>
            </a:r>
          </a:p>
          <a:p>
            <a:pPr lvl="2"/>
            <a:r>
              <a:rPr lang="en-US" altLang="en-US" dirty="0"/>
              <a:t>These goals relate to how we will work, what we will and will not do, and characteristics and skills we wish to attain</a:t>
            </a:r>
          </a:p>
          <a:p>
            <a:pPr lvl="3"/>
            <a:r>
              <a:rPr lang="en-US" altLang="en-US" dirty="0"/>
              <a:t>We will be 100% honest</a:t>
            </a:r>
          </a:p>
          <a:p>
            <a:pPr lvl="3"/>
            <a:r>
              <a:rPr lang="en-US" altLang="en-US" dirty="0"/>
              <a:t>We have integrity in all we do</a:t>
            </a:r>
          </a:p>
          <a:p>
            <a:pPr lvl="3"/>
            <a:r>
              <a:rPr lang="en-US" altLang="en-US" dirty="0"/>
              <a:t>We will always pay what is due</a:t>
            </a:r>
          </a:p>
          <a:p>
            <a:pPr lvl="3"/>
            <a:r>
              <a:rPr lang="en-US" altLang="en-US" dirty="0"/>
              <a:t>We will never skimp on our obligations</a:t>
            </a:r>
          </a:p>
        </p:txBody>
      </p:sp>
    </p:spTree>
    <p:extLst>
      <p:ext uri="{BB962C8B-B14F-4D97-AF65-F5344CB8AC3E}">
        <p14:creationId xmlns:p14="http://schemas.microsoft.com/office/powerpoint/2010/main" val="25109876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7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79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dirty="0"/>
              <a:t>Your Personal Financial Plan</a:t>
            </a:r>
            <a:endParaRPr lang="en-US" altLang="en-US" sz="2400" dirty="0"/>
          </a:p>
        </p:txBody>
      </p:sp>
      <p:sp>
        <p:nvSpPr>
          <p:cNvPr id="250883" name="Rectangle 3"/>
          <p:cNvSpPr>
            <a:spLocks noGrp="1" noChangeArrowheads="1"/>
          </p:cNvSpPr>
          <p:nvPr>
            <p:ph idx="1"/>
          </p:nvPr>
        </p:nvSpPr>
        <p:spPr>
          <a:xfrm>
            <a:off x="914400" y="1600200"/>
            <a:ext cx="7315200" cy="5257800"/>
          </a:xfrm>
        </p:spPr>
        <p:txBody>
          <a:bodyPr/>
          <a:lstStyle/>
          <a:p>
            <a:pPr eaLnBrk="1" hangingPunct="1"/>
            <a:r>
              <a:rPr lang="en-US" altLang="en-US" dirty="0"/>
              <a:t>Section I: Introduction </a:t>
            </a:r>
            <a:r>
              <a:rPr lang="en-US" dirty="0"/>
              <a:t>(</a:t>
            </a:r>
            <a:r>
              <a:rPr lang="en-US" u="sng" dirty="0">
                <a:hlinkClick r:id="rId2"/>
              </a:rPr>
              <a:t>Introduction</a:t>
            </a:r>
            <a:r>
              <a:rPr lang="en-US" dirty="0"/>
              <a:t> LT01-01)</a:t>
            </a:r>
            <a:endParaRPr lang="en-US" altLang="en-US" dirty="0"/>
          </a:p>
          <a:p>
            <a:pPr lvl="1" eaLnBrk="1" hangingPunct="1"/>
            <a:r>
              <a:rPr lang="en-US" altLang="en-US" dirty="0"/>
              <a:t>Get a binder with a clear cover TODAY!</a:t>
            </a:r>
          </a:p>
          <a:p>
            <a:pPr lvl="2" eaLnBrk="1" hangingPunct="1"/>
            <a:r>
              <a:rPr lang="en-US" altLang="en-US" dirty="0"/>
              <a:t>Get a family picture or one of you doing something you enjoy and put it on the cover</a:t>
            </a:r>
          </a:p>
          <a:p>
            <a:pPr lvl="3" eaLnBrk="1" hangingPunct="1"/>
            <a:r>
              <a:rPr lang="en-US" altLang="en-US" dirty="0"/>
              <a:t>Personalize this binder with a heading, i.e. “Personal Financial Plan of . . . .”  and make it yours</a:t>
            </a:r>
          </a:p>
          <a:p>
            <a:pPr lvl="1" eaLnBrk="1" hangingPunct="1"/>
            <a:r>
              <a:rPr lang="en-US" altLang="en-US" dirty="0"/>
              <a:t>Get 16 tabs for each of the 16 sections listed in the </a:t>
            </a:r>
            <a:r>
              <a:rPr lang="en-US" altLang="en-US" dirty="0">
                <a:hlinkClick r:id="rId3"/>
              </a:rPr>
              <a:t>Financial Plan Roadmap </a:t>
            </a:r>
            <a:r>
              <a:rPr lang="en-US" altLang="en-US" dirty="0"/>
              <a:t>(TT01)</a:t>
            </a:r>
          </a:p>
          <a:p>
            <a:pPr lvl="2" eaLnBrk="1" hangingPunct="1"/>
            <a:r>
              <a:rPr lang="en-US" altLang="en-US" dirty="0"/>
              <a:t>Label the tabs (use printed and not hand-written or numbered tabs – </a:t>
            </a:r>
            <a:r>
              <a:rPr lang="en-US" altLang="en-US" dirty="0">
                <a:hlinkClick r:id="rId4"/>
              </a:rPr>
              <a:t>Fin418 Tab Template</a:t>
            </a:r>
            <a:r>
              <a:rPr lang="en-US" altLang="en-US" dirty="0"/>
              <a:t>)</a:t>
            </a:r>
          </a:p>
          <a:p>
            <a:pPr lvl="3" eaLnBrk="1" hangingPunct="1"/>
            <a:r>
              <a:rPr lang="en-US" altLang="en-US" sz="1600" dirty="0"/>
              <a:t>Avery 11453, 11417, or 23285 printable tabs are good, inexpensive and easy to use</a:t>
            </a:r>
          </a:p>
        </p:txBody>
      </p:sp>
    </p:spTree>
    <p:extLst>
      <p:ext uri="{BB962C8B-B14F-4D97-AF65-F5344CB8AC3E}">
        <p14:creationId xmlns:p14="http://schemas.microsoft.com/office/powerpoint/2010/main" val="25668387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0883">
                                            <p:txEl>
                                              <p:pRg st="0" end="0"/>
                                            </p:txEl>
                                          </p:spTgt>
                                        </p:tgtEl>
                                        <p:attrNameLst>
                                          <p:attrName>style.visibility</p:attrName>
                                        </p:attrNameLst>
                                      </p:cBhvr>
                                      <p:to>
                                        <p:strVal val="visible"/>
                                      </p:to>
                                    </p:set>
                                    <p:anim calcmode="lin" valueType="num">
                                      <p:cBhvr additive="base">
                                        <p:cTn id="7" dur="500" fill="hold"/>
                                        <p:tgtEl>
                                          <p:spTgt spid="2508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08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0883">
                                            <p:txEl>
                                              <p:pRg st="1" end="1"/>
                                            </p:txEl>
                                          </p:spTgt>
                                        </p:tgtEl>
                                        <p:attrNameLst>
                                          <p:attrName>style.visibility</p:attrName>
                                        </p:attrNameLst>
                                      </p:cBhvr>
                                      <p:to>
                                        <p:strVal val="visible"/>
                                      </p:to>
                                    </p:set>
                                    <p:anim calcmode="lin" valueType="num">
                                      <p:cBhvr additive="base">
                                        <p:cTn id="13" dur="500" fill="hold"/>
                                        <p:tgtEl>
                                          <p:spTgt spid="2508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08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0883">
                                            <p:txEl>
                                              <p:pRg st="2" end="2"/>
                                            </p:txEl>
                                          </p:spTgt>
                                        </p:tgtEl>
                                        <p:attrNameLst>
                                          <p:attrName>style.visibility</p:attrName>
                                        </p:attrNameLst>
                                      </p:cBhvr>
                                      <p:to>
                                        <p:strVal val="visible"/>
                                      </p:to>
                                    </p:set>
                                    <p:anim calcmode="lin" valueType="num">
                                      <p:cBhvr additive="base">
                                        <p:cTn id="17" dur="500" fill="hold"/>
                                        <p:tgtEl>
                                          <p:spTgt spid="2508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08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0883">
                                            <p:txEl>
                                              <p:pRg st="3" end="3"/>
                                            </p:txEl>
                                          </p:spTgt>
                                        </p:tgtEl>
                                        <p:attrNameLst>
                                          <p:attrName>style.visibility</p:attrName>
                                        </p:attrNameLst>
                                      </p:cBhvr>
                                      <p:to>
                                        <p:strVal val="visible"/>
                                      </p:to>
                                    </p:set>
                                    <p:anim calcmode="lin" valueType="num">
                                      <p:cBhvr additive="base">
                                        <p:cTn id="21" dur="500" fill="hold"/>
                                        <p:tgtEl>
                                          <p:spTgt spid="2508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08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0883">
                                            <p:txEl>
                                              <p:pRg st="4" end="4"/>
                                            </p:txEl>
                                          </p:spTgt>
                                        </p:tgtEl>
                                        <p:attrNameLst>
                                          <p:attrName>style.visibility</p:attrName>
                                        </p:attrNameLst>
                                      </p:cBhvr>
                                      <p:to>
                                        <p:strVal val="visible"/>
                                      </p:to>
                                    </p:set>
                                    <p:anim calcmode="lin" valueType="num">
                                      <p:cBhvr additive="base">
                                        <p:cTn id="25" dur="500" fill="hold"/>
                                        <p:tgtEl>
                                          <p:spTgt spid="2508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08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0883">
                                            <p:txEl>
                                              <p:pRg st="5" end="5"/>
                                            </p:txEl>
                                          </p:spTgt>
                                        </p:tgtEl>
                                        <p:attrNameLst>
                                          <p:attrName>style.visibility</p:attrName>
                                        </p:attrNameLst>
                                      </p:cBhvr>
                                      <p:to>
                                        <p:strVal val="visible"/>
                                      </p:to>
                                    </p:set>
                                    <p:anim calcmode="lin" valueType="num">
                                      <p:cBhvr additive="base">
                                        <p:cTn id="29" dur="500" fill="hold"/>
                                        <p:tgtEl>
                                          <p:spTgt spid="2508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08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50883">
                                            <p:txEl>
                                              <p:pRg st="6" end="6"/>
                                            </p:txEl>
                                          </p:spTgt>
                                        </p:tgtEl>
                                        <p:attrNameLst>
                                          <p:attrName>style.visibility</p:attrName>
                                        </p:attrNameLst>
                                      </p:cBhvr>
                                      <p:to>
                                        <p:strVal val="visible"/>
                                      </p:to>
                                    </p:set>
                                    <p:anim calcmode="lin" valueType="num">
                                      <p:cBhvr additive="base">
                                        <p:cTn id="33" dur="500" fill="hold"/>
                                        <p:tgtEl>
                                          <p:spTgt spid="2508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508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3" grpId="0" uiExpand="1" build="p" bldLvl="2"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dirty="0"/>
              <a:t>Types of Goals </a:t>
            </a:r>
            <a:r>
              <a:rPr lang="en-US" altLang="en-US" sz="2400" dirty="0"/>
              <a:t>(continued)</a:t>
            </a:r>
          </a:p>
        </p:txBody>
      </p:sp>
      <p:sp>
        <p:nvSpPr>
          <p:cNvPr id="34819" name="Content Placeholder 2"/>
          <p:cNvSpPr>
            <a:spLocks noGrp="1"/>
          </p:cNvSpPr>
          <p:nvPr>
            <p:ph idx="1"/>
          </p:nvPr>
        </p:nvSpPr>
        <p:spPr>
          <a:xfrm>
            <a:off x="928688" y="1608138"/>
            <a:ext cx="7286625" cy="4419600"/>
          </a:xfrm>
        </p:spPr>
        <p:txBody>
          <a:bodyPr/>
          <a:lstStyle/>
          <a:p>
            <a:r>
              <a:rPr lang="en-US" altLang="en-US" dirty="0"/>
              <a:t>What are temporal goals?</a:t>
            </a:r>
          </a:p>
          <a:p>
            <a:pPr lvl="1"/>
            <a:r>
              <a:rPr lang="en-US" altLang="en-US" dirty="0"/>
              <a:t>These are goals that relate to the temporal measures of success</a:t>
            </a:r>
          </a:p>
          <a:p>
            <a:pPr lvl="2"/>
            <a:r>
              <a:rPr lang="en-US" altLang="en-US" dirty="0"/>
              <a:t>Temporal goals relate to the professional or other things we want to accomplish</a:t>
            </a:r>
          </a:p>
          <a:p>
            <a:pPr lvl="3"/>
            <a:r>
              <a:rPr lang="en-US" altLang="en-US" dirty="0"/>
              <a:t>Money, title, and fame</a:t>
            </a:r>
          </a:p>
          <a:p>
            <a:pPr lvl="3"/>
            <a:r>
              <a:rPr lang="en-US" altLang="en-US" dirty="0"/>
              <a:t>Positions at work or in industry</a:t>
            </a:r>
          </a:p>
          <a:p>
            <a:pPr lvl="3"/>
            <a:r>
              <a:rPr lang="en-US" altLang="en-US" dirty="0"/>
              <a:t>Influence, rank or power</a:t>
            </a:r>
          </a:p>
          <a:p>
            <a:pPr lvl="3"/>
            <a:r>
              <a:rPr lang="en-US" altLang="en-US" dirty="0"/>
              <a:t>Assets, investments, or possessions</a:t>
            </a:r>
          </a:p>
          <a:p>
            <a:pPr lvl="1"/>
            <a:endParaRPr lang="en-US" altLang="en-US" dirty="0"/>
          </a:p>
          <a:p>
            <a:pPr lvl="1"/>
            <a:endParaRPr lang="en-US" altLang="en-US" dirty="0"/>
          </a:p>
        </p:txBody>
      </p:sp>
    </p:spTree>
    <p:extLst>
      <p:ext uri="{BB962C8B-B14F-4D97-AF65-F5344CB8AC3E}">
        <p14:creationId xmlns:p14="http://schemas.microsoft.com/office/powerpoint/2010/main" val="34827147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8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8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481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81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8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dirty="0"/>
              <a:t>Types of Goals </a:t>
            </a:r>
            <a:r>
              <a:rPr lang="en-US" altLang="en-US" sz="2400" dirty="0"/>
              <a:t>(continued)</a:t>
            </a:r>
          </a:p>
        </p:txBody>
      </p:sp>
      <p:sp>
        <p:nvSpPr>
          <p:cNvPr id="35843" name="Content Placeholder 2"/>
          <p:cNvSpPr>
            <a:spLocks noGrp="1"/>
          </p:cNvSpPr>
          <p:nvPr>
            <p:ph idx="1"/>
          </p:nvPr>
        </p:nvSpPr>
        <p:spPr>
          <a:xfrm>
            <a:off x="928688" y="1608138"/>
            <a:ext cx="7286625" cy="4419600"/>
          </a:xfrm>
        </p:spPr>
        <p:txBody>
          <a:bodyPr/>
          <a:lstStyle/>
          <a:p>
            <a:r>
              <a:rPr lang="en-US" altLang="en-US" dirty="0"/>
              <a:t>Why should we have balance in our goals?</a:t>
            </a:r>
          </a:p>
          <a:p>
            <a:pPr lvl="1"/>
            <a:r>
              <a:rPr lang="en-US" altLang="en-US" dirty="0"/>
              <a:t>Temporal goals, if unchecked, might override more lasting and eternal goals of identity and integrity</a:t>
            </a:r>
          </a:p>
          <a:p>
            <a:pPr lvl="2"/>
            <a:r>
              <a:rPr lang="en-US" altLang="en-US" dirty="0"/>
              <a:t>“They also, if not balanced, may lead to trade-offs, such as working longer hours, spending less time with family, or taking assignments inconsistent with personal values due to “extenuating circumstances” </a:t>
            </a:r>
            <a:r>
              <a:rPr lang="en-US" altLang="en-US" sz="1800" dirty="0"/>
              <a:t>(Clayton M. Christensen, “</a:t>
            </a:r>
            <a:r>
              <a:rPr lang="en-US" altLang="en-US" sz="1800" dirty="0">
                <a:hlinkClick r:id="rId2"/>
              </a:rPr>
              <a:t>How Will You Measure Your Life</a:t>
            </a:r>
            <a:r>
              <a:rPr lang="en-US" altLang="en-US" sz="1800" dirty="0"/>
              <a:t>”, Harvard Business Review, July-Aug. 2010.)</a:t>
            </a:r>
            <a:endParaRPr lang="en-US" altLang="en-US" dirty="0"/>
          </a:p>
        </p:txBody>
      </p:sp>
      <p:pic>
        <p:nvPicPr>
          <p:cNvPr id="2" name="Picture 1"/>
          <p:cNvPicPr>
            <a:picLocks noChangeAspect="1"/>
          </p:cNvPicPr>
          <p:nvPr/>
        </p:nvPicPr>
        <p:blipFill>
          <a:blip r:embed="rId3"/>
          <a:stretch>
            <a:fillRect/>
          </a:stretch>
        </p:blipFill>
        <p:spPr>
          <a:xfrm>
            <a:off x="152400" y="3427402"/>
            <a:ext cx="1752600" cy="3287724"/>
          </a:xfrm>
          <a:prstGeom prst="rect">
            <a:avLst/>
          </a:prstGeom>
        </p:spPr>
      </p:pic>
    </p:spTree>
    <p:extLst>
      <p:ext uri="{BB962C8B-B14F-4D97-AF65-F5344CB8AC3E}">
        <p14:creationId xmlns:p14="http://schemas.microsoft.com/office/powerpoint/2010/main" val="9710950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84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n-US" dirty="0"/>
              <a:t>Types of Goals </a:t>
            </a:r>
            <a:r>
              <a:rPr lang="en-US" altLang="en-US" sz="2400" dirty="0"/>
              <a:t>(continued)</a:t>
            </a:r>
          </a:p>
        </p:txBody>
      </p:sp>
      <p:sp>
        <p:nvSpPr>
          <p:cNvPr id="3" name="Content Placeholder 2"/>
          <p:cNvSpPr>
            <a:spLocks noGrp="1"/>
          </p:cNvSpPr>
          <p:nvPr>
            <p:ph idx="1"/>
          </p:nvPr>
        </p:nvSpPr>
        <p:spPr>
          <a:xfrm>
            <a:off x="928688" y="1608138"/>
            <a:ext cx="7286625" cy="4419600"/>
          </a:xfrm>
        </p:spPr>
        <p:txBody>
          <a:bodyPr/>
          <a:lstStyle/>
          <a:p>
            <a:r>
              <a:rPr lang="en-US" altLang="en-US" dirty="0"/>
              <a:t>What has been our counsel on goal setting?</a:t>
            </a:r>
          </a:p>
          <a:p>
            <a:pPr lvl="1"/>
            <a:r>
              <a:rPr lang="en-US" altLang="en-US" sz="2200" dirty="0"/>
              <a:t>First, align your goals regarding your personal identity with those the Lord has for each of us as a beloved son or daughter of God, and then pursue a righteous lifestyle consistent with that identity.  Second, set standards for your own efforts, endeavors and work that are consistent with the integrity exemplified in the life of our Savior.  Third, seek heavenly counsel and guidance as you make choices regarding temporal goals and accomplishments. Be diligent in "seeking the Kingdom of God first,"  serving the one and only true master,</a:t>
            </a:r>
            <a:r>
              <a:rPr lang="en-US" altLang="en-US" sz="2200" u="sng" dirty="0">
                <a:hlinkClick r:id="rId2"/>
              </a:rPr>
              <a:t> </a:t>
            </a:r>
            <a:r>
              <a:rPr lang="en-US" altLang="en-US" sz="2200" dirty="0"/>
              <a:t>and "laying up treasures in Heaven“ </a:t>
            </a:r>
            <a:r>
              <a:rPr lang="en-US" altLang="en-US" sz="2000" dirty="0"/>
              <a:t> (Steven C. Wheelwright, “</a:t>
            </a:r>
            <a:r>
              <a:rPr lang="en-US" altLang="en-US" sz="2000" dirty="0">
                <a:hlinkClick r:id="rId3"/>
              </a:rPr>
              <a:t>Setting Worthy Goals</a:t>
            </a:r>
            <a:r>
              <a:rPr lang="en-US" altLang="en-US" sz="2000" dirty="0"/>
              <a:t>,” Devotional at BYU-H, January 11, 2011).</a:t>
            </a:r>
          </a:p>
          <a:p>
            <a:pPr lvl="1"/>
            <a:endParaRPr lang="en-US" altLang="en-US" sz="2000" dirty="0"/>
          </a:p>
        </p:txBody>
      </p:sp>
      <p:pic>
        <p:nvPicPr>
          <p:cNvPr id="2" name="Picture 1"/>
          <p:cNvPicPr>
            <a:picLocks noChangeAspect="1"/>
          </p:cNvPicPr>
          <p:nvPr/>
        </p:nvPicPr>
        <p:blipFill>
          <a:blip r:embed="rId4"/>
          <a:stretch>
            <a:fillRect/>
          </a:stretch>
        </p:blipFill>
        <p:spPr>
          <a:xfrm>
            <a:off x="7310438" y="12192"/>
            <a:ext cx="1809750" cy="1847850"/>
          </a:xfrm>
          <a:prstGeom prst="rect">
            <a:avLst/>
          </a:prstGeom>
        </p:spPr>
      </p:pic>
    </p:spTree>
    <p:extLst>
      <p:ext uri="{BB962C8B-B14F-4D97-AF65-F5344CB8AC3E}">
        <p14:creationId xmlns:p14="http://schemas.microsoft.com/office/powerpoint/2010/main" val="25926236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n-US" dirty="0"/>
              <a:t>Types of Goals </a:t>
            </a:r>
            <a:r>
              <a:rPr lang="en-US" altLang="en-US" sz="2400" dirty="0"/>
              <a:t>(continued)</a:t>
            </a:r>
          </a:p>
        </p:txBody>
      </p:sp>
      <p:sp>
        <p:nvSpPr>
          <p:cNvPr id="3" name="Content Placeholder 2"/>
          <p:cNvSpPr>
            <a:spLocks noGrp="1"/>
          </p:cNvSpPr>
          <p:nvPr>
            <p:ph idx="1"/>
          </p:nvPr>
        </p:nvSpPr>
        <p:spPr>
          <a:xfrm>
            <a:off x="928688" y="1608138"/>
            <a:ext cx="7286625" cy="4419600"/>
          </a:xfrm>
        </p:spPr>
        <p:txBody>
          <a:bodyPr/>
          <a:lstStyle/>
          <a:p>
            <a:r>
              <a:rPr lang="en-US" altLang="en-US" dirty="0"/>
              <a:t>Do you understand the three types of goals and why balance is important?</a:t>
            </a:r>
            <a:endParaRPr lang="en-US" altLang="en-US" sz="3200" dirty="0"/>
          </a:p>
        </p:txBody>
      </p:sp>
    </p:spTree>
    <p:extLst>
      <p:ext uri="{BB962C8B-B14F-4D97-AF65-F5344CB8AC3E}">
        <p14:creationId xmlns:p14="http://schemas.microsoft.com/office/powerpoint/2010/main" val="6371480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D.  Understand the Principles of Effective Goal Setting</a:t>
            </a:r>
            <a:endParaRPr lang="en-US" altLang="en-US" sz="2400" dirty="0">
              <a:cs typeface="Times New Roman" panose="02020603050405020304" pitchFamily="18" charset="0"/>
            </a:endParaRPr>
          </a:p>
        </p:txBody>
      </p:sp>
      <p:sp>
        <p:nvSpPr>
          <p:cNvPr id="27652" name="Rectangle 3"/>
          <p:cNvSpPr>
            <a:spLocks noGrp="1" noChangeArrowheads="1"/>
          </p:cNvSpPr>
          <p:nvPr>
            <p:ph idx="1"/>
          </p:nvPr>
        </p:nvSpPr>
        <p:spPr>
          <a:xfrm>
            <a:off x="928688" y="1608138"/>
            <a:ext cx="7286625" cy="4419600"/>
          </a:xfrm>
        </p:spPr>
        <p:txBody>
          <a:bodyPr/>
          <a:lstStyle/>
          <a:p>
            <a:pPr eaLnBrk="1" hangingPunct="1"/>
            <a:r>
              <a:rPr lang="en-US" altLang="en-US" dirty="0"/>
              <a:t>M. Russell Ballard said:</a:t>
            </a:r>
          </a:p>
          <a:p>
            <a:pPr lvl="1" eaLnBrk="1" hangingPunct="1"/>
            <a:r>
              <a:rPr lang="en-US" altLang="en-US" dirty="0"/>
              <a:t>I am so thoroughly convinced that if we don’t set goals in our life and learn how to </a:t>
            </a:r>
            <a:r>
              <a:rPr lang="en-US" altLang="en-US" i="1" dirty="0"/>
              <a:t>master the techniques of living to reach our goals</a:t>
            </a:r>
            <a:r>
              <a:rPr lang="en-US" altLang="en-US" dirty="0"/>
              <a:t>, we can reach a ripe old age and look back on our life only to see that we reached but a small part of our potential.  When one learns to </a:t>
            </a:r>
            <a:r>
              <a:rPr lang="en-US" altLang="en-US" i="1" dirty="0"/>
              <a:t>master the principles of setting a goal</a:t>
            </a:r>
            <a:r>
              <a:rPr lang="en-US" altLang="en-US" dirty="0"/>
              <a:t>, he will then be able to make a great difference in the results he attains in this life (italics added, </a:t>
            </a:r>
            <a:r>
              <a:rPr lang="en-US" altLang="en-US" i="1" dirty="0">
                <a:hlinkClick r:id="rId2"/>
              </a:rPr>
              <a:t>Preach my Gospel</a:t>
            </a:r>
            <a:r>
              <a:rPr lang="en-US" altLang="en-US" dirty="0"/>
              <a:t>, Intellectual Reserve, Inc., 2004, p. 146). </a:t>
            </a:r>
          </a:p>
        </p:txBody>
      </p:sp>
      <p:pic>
        <p:nvPicPr>
          <p:cNvPr id="2" name="Picture 1"/>
          <p:cNvPicPr>
            <a:picLocks noChangeAspect="1"/>
          </p:cNvPicPr>
          <p:nvPr/>
        </p:nvPicPr>
        <p:blipFill>
          <a:blip r:embed="rId3"/>
          <a:stretch>
            <a:fillRect/>
          </a:stretch>
        </p:blipFill>
        <p:spPr>
          <a:xfrm>
            <a:off x="7467601" y="152400"/>
            <a:ext cx="1593850" cy="2073120"/>
          </a:xfrm>
          <a:prstGeom prst="rect">
            <a:avLst/>
          </a:prstGeom>
        </p:spPr>
      </p:pic>
    </p:spTree>
    <p:extLst>
      <p:ext uri="{BB962C8B-B14F-4D97-AF65-F5344CB8AC3E}">
        <p14:creationId xmlns:p14="http://schemas.microsoft.com/office/powerpoint/2010/main" val="39048313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animEffect transition="in" filter="blinds(horizontal)">
                                      <p:cBhvr>
                                        <p:cTn id="7" dur="500"/>
                                        <p:tgtEl>
                                          <p:spTgt spid="2765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652">
                                            <p:txEl>
                                              <p:pRg st="1" end="1"/>
                                            </p:txEl>
                                          </p:spTgt>
                                        </p:tgtEl>
                                        <p:attrNameLst>
                                          <p:attrName>style.visibility</p:attrName>
                                        </p:attrNameLst>
                                      </p:cBhvr>
                                      <p:to>
                                        <p:strVal val="visible"/>
                                      </p:to>
                                    </p:set>
                                    <p:animEffect transition="in" filter="blinds(horizontal)">
                                      <p:cBhvr>
                                        <p:cTn id="12" dur="500"/>
                                        <p:tgtEl>
                                          <p:spTgt spid="27652">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uiExpand="1" build="p" bldLvl="2"/>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39619" name="Rectangle 3"/>
          <p:cNvSpPr>
            <a:spLocks noGrp="1" noChangeArrowheads="1"/>
          </p:cNvSpPr>
          <p:nvPr>
            <p:ph idx="1"/>
          </p:nvPr>
        </p:nvSpPr>
        <p:spPr>
          <a:xfrm>
            <a:off x="914400" y="1600200"/>
            <a:ext cx="7315200" cy="4343400"/>
          </a:xfrm>
        </p:spPr>
        <p:txBody>
          <a:bodyPr/>
          <a:lstStyle/>
          <a:p>
            <a:pPr eaLnBrk="1" hangingPunct="1">
              <a:buFontTx/>
              <a:buNone/>
            </a:pPr>
            <a:r>
              <a:rPr lang="en-US" altLang="en-US" dirty="0">
                <a:cs typeface="Times New Roman" panose="02020603050405020304" pitchFamily="18" charset="0"/>
              </a:rPr>
              <a:t>1. Know yourself, create your vision and goals</a:t>
            </a:r>
          </a:p>
          <a:p>
            <a:pPr lvl="1" eaLnBrk="1" hangingPunct="1"/>
            <a:r>
              <a:rPr lang="en-US" altLang="en-US" dirty="0"/>
              <a:t>“Where there is no vision, the people perish” (</a:t>
            </a:r>
            <a:r>
              <a:rPr lang="en-US" altLang="en-US" dirty="0">
                <a:hlinkClick r:id="rId2"/>
              </a:rPr>
              <a:t>Proverbs 29:18</a:t>
            </a:r>
            <a:r>
              <a:rPr lang="en-US" altLang="en-US" dirty="0"/>
              <a:t>)  What is your vision? M. Russell Ballard said:</a:t>
            </a:r>
          </a:p>
          <a:p>
            <a:pPr lvl="2"/>
            <a:r>
              <a:rPr lang="en-US" altLang="en-US" dirty="0"/>
              <a:t> Over the years, I have observed that those who accomplish the most in this world are those </a:t>
            </a:r>
            <a:r>
              <a:rPr lang="en-US" altLang="en-US" i="1" dirty="0"/>
              <a:t>with a vision for their lives,</a:t>
            </a:r>
            <a:r>
              <a:rPr lang="en-US" altLang="en-US" dirty="0"/>
              <a:t> with goals to keep them focused on their vision and tactical plans for how to achieve them. Knowing where you are going and how you expect to get there can bring meaning, purpose, and accomplishment to life (italics added, “</a:t>
            </a:r>
            <a:r>
              <a:rPr lang="en-US" altLang="en-US" dirty="0">
                <a:hlinkClick r:id="rId3"/>
              </a:rPr>
              <a:t>Return and Receive</a:t>
            </a:r>
            <a:r>
              <a:rPr lang="en-US" altLang="en-US" dirty="0"/>
              <a:t>,” </a:t>
            </a:r>
            <a:r>
              <a:rPr lang="en-US" altLang="en-US" i="1" dirty="0"/>
              <a:t>Ensign</a:t>
            </a:r>
            <a:r>
              <a:rPr lang="en-US" altLang="en-US" dirty="0"/>
              <a:t>, May 2017.</a:t>
            </a:r>
            <a:endParaRPr lang="en-US" altLang="en-US" sz="2800" dirty="0"/>
          </a:p>
          <a:p>
            <a:pPr lvl="2"/>
            <a:endParaRPr lang="en-US" altLang="en-US" dirty="0"/>
          </a:p>
        </p:txBody>
      </p:sp>
    </p:spTree>
    <p:extLst>
      <p:ext uri="{BB962C8B-B14F-4D97-AF65-F5344CB8AC3E}">
        <p14:creationId xmlns:p14="http://schemas.microsoft.com/office/powerpoint/2010/main" val="248554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96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96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39619" name="Rectangle 3"/>
          <p:cNvSpPr>
            <a:spLocks noGrp="1" noChangeArrowheads="1"/>
          </p:cNvSpPr>
          <p:nvPr>
            <p:ph idx="1"/>
          </p:nvPr>
        </p:nvSpPr>
        <p:spPr>
          <a:xfrm>
            <a:off x="914400" y="1600200"/>
            <a:ext cx="7315200" cy="4343400"/>
          </a:xfrm>
        </p:spPr>
        <p:txBody>
          <a:bodyPr/>
          <a:lstStyle/>
          <a:p>
            <a:pPr eaLnBrk="1" hangingPunct="1">
              <a:buFontTx/>
              <a:buNone/>
            </a:pPr>
            <a:r>
              <a:rPr lang="en-US" altLang="en-US" dirty="0">
                <a:cs typeface="Times New Roman" panose="02020603050405020304" pitchFamily="18" charset="0"/>
              </a:rPr>
              <a:t>What should that vision for your life entail?</a:t>
            </a:r>
          </a:p>
          <a:p>
            <a:pPr lvl="1"/>
            <a:r>
              <a:rPr lang="en-US" altLang="en-US" sz="2800" dirty="0"/>
              <a:t>a. Your vision of who you are</a:t>
            </a:r>
          </a:p>
          <a:p>
            <a:pPr lvl="2"/>
            <a:r>
              <a:rPr lang="en-US" altLang="en-US" dirty="0"/>
              <a:t>“You are a child of God. He is the father of your spirit. Spiritually you are of noble birth, the offspring of the King of Heaven. Fix that truth in your mind and hold to it. However many generations in your mortal ancestry, no matter what race or people you represent, the pedigree of your spirit can be written on a single line. You are a child of God!” </a:t>
            </a:r>
            <a:r>
              <a:rPr lang="en-US" altLang="en-US" sz="2000" dirty="0"/>
              <a:t>(Boyd K. Packer, “To Young Women and Men,” Ensign, May 1989, 54.)</a:t>
            </a:r>
            <a:endParaRPr lang="en-US" altLang="en-US" dirty="0"/>
          </a:p>
          <a:p>
            <a:pPr lvl="2"/>
            <a:endParaRPr lang="en-US" altLang="en-US" dirty="0"/>
          </a:p>
          <a:p>
            <a:pPr lvl="2"/>
            <a:endParaRPr lang="en-US" altLang="en-US" dirty="0"/>
          </a:p>
        </p:txBody>
      </p:sp>
      <p:pic>
        <p:nvPicPr>
          <p:cNvPr id="2" name="You are a Child of God - Packer May89">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133600" y="2518064"/>
            <a:ext cx="5588000" cy="4191000"/>
          </a:xfrm>
          <a:prstGeom prst="rect">
            <a:avLst/>
          </a:prstGeom>
        </p:spPr>
      </p:pic>
    </p:spTree>
    <p:extLst>
      <p:ext uri="{BB962C8B-B14F-4D97-AF65-F5344CB8AC3E}">
        <p14:creationId xmlns:p14="http://schemas.microsoft.com/office/powerpoint/2010/main" val="36363812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 calcmode="lin" valueType="num">
                                      <p:cBhvr additive="base">
                                        <p:cTn id="7" dur="500" fill="hold"/>
                                        <p:tgtEl>
                                          <p:spTgt spid="2396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96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9619">
                                            <p:txEl>
                                              <p:pRg st="1" end="1"/>
                                            </p:txEl>
                                          </p:spTgt>
                                        </p:tgtEl>
                                        <p:attrNameLst>
                                          <p:attrName>style.visibility</p:attrName>
                                        </p:attrNameLst>
                                      </p:cBhvr>
                                      <p:to>
                                        <p:strVal val="visible"/>
                                      </p:to>
                                    </p:set>
                                    <p:anim calcmode="lin" valueType="num">
                                      <p:cBhvr additive="base">
                                        <p:cTn id="13" dur="500" fill="hold"/>
                                        <p:tgtEl>
                                          <p:spTgt spid="2396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96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9619">
                                            <p:txEl>
                                              <p:pRg st="2" end="2"/>
                                            </p:txEl>
                                          </p:spTgt>
                                        </p:tgtEl>
                                        <p:attrNameLst>
                                          <p:attrName>style.visibility</p:attrName>
                                        </p:attrNameLst>
                                      </p:cBhvr>
                                      <p:to>
                                        <p:strVal val="visible"/>
                                      </p:to>
                                    </p:set>
                                    <p:anim calcmode="lin" valueType="num">
                                      <p:cBhvr additive="base">
                                        <p:cTn id="17" dur="500" fill="hold"/>
                                        <p:tgtEl>
                                          <p:spTgt spid="2396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96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3579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3" fill="hold" display="0">
                  <p:stCondLst>
                    <p:cond delay="indefinite"/>
                  </p:stCondLst>
                </p:cTn>
                <p:tgtEl>
                  <p:spTgt spid="2"/>
                </p:tgtEl>
              </p:cMediaNode>
            </p:video>
          </p:childTnLst>
        </p:cTn>
      </p:par>
    </p:tnLst>
    <p:bldLst>
      <p:bldP spid="239619" grpId="0" uiExpand="1" build="p" bldLvl="3"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39619" name="Rectangle 3"/>
          <p:cNvSpPr>
            <a:spLocks noGrp="1" noChangeArrowheads="1"/>
          </p:cNvSpPr>
          <p:nvPr>
            <p:ph idx="1"/>
          </p:nvPr>
        </p:nvSpPr>
        <p:spPr>
          <a:xfrm>
            <a:off x="914400" y="1600200"/>
            <a:ext cx="7315200" cy="4343400"/>
          </a:xfrm>
        </p:spPr>
        <p:txBody>
          <a:bodyPr/>
          <a:lstStyle/>
          <a:p>
            <a:pPr lvl="1">
              <a:defRPr/>
            </a:pPr>
            <a:r>
              <a:rPr lang="en-US" sz="2800" dirty="0"/>
              <a:t>b. Your vision of what you can do</a:t>
            </a:r>
          </a:p>
          <a:p>
            <a:pPr lvl="2">
              <a:defRPr/>
            </a:pPr>
            <a:r>
              <a:rPr lang="en-US" dirty="0"/>
              <a:t>You will believe it you will see it.  Ether taught:</a:t>
            </a:r>
          </a:p>
          <a:p>
            <a:pPr lvl="3">
              <a:defRPr/>
            </a:pPr>
            <a:r>
              <a:rPr lang="en-US" dirty="0"/>
              <a:t>“And it came to pass that Ether did prophesy great and marvelous things unto the people, which they did not believe, because they saw them not” (</a:t>
            </a:r>
            <a:r>
              <a:rPr lang="en-US" dirty="0">
                <a:hlinkClick r:id="rId2"/>
              </a:rPr>
              <a:t>Ether 12:5</a:t>
            </a:r>
            <a:r>
              <a:rPr lang="en-US" dirty="0"/>
              <a:t>.)</a:t>
            </a:r>
          </a:p>
          <a:p>
            <a:pPr lvl="3">
              <a:defRPr/>
            </a:pPr>
            <a:r>
              <a:rPr lang="en-US" dirty="0"/>
              <a:t>“And there were many whose faith was so exceedingly strong, even before Christ came, who could not be kept from within the veil, but truly saw with their eyes the things which they had beheld with an eye of faith, and they were glad” (</a:t>
            </a:r>
            <a:r>
              <a:rPr lang="en-US" dirty="0">
                <a:hlinkClick r:id="rId3"/>
              </a:rPr>
              <a:t>Ether 12:19</a:t>
            </a:r>
            <a:r>
              <a:rPr lang="en-US" dirty="0"/>
              <a:t>.)</a:t>
            </a:r>
          </a:p>
          <a:p>
            <a:pPr marL="1371600" lvl="3" indent="0">
              <a:buFontTx/>
              <a:buNone/>
              <a:defRPr/>
            </a:pPr>
            <a:endParaRPr lang="en-US" dirty="0"/>
          </a:p>
          <a:p>
            <a:pPr lvl="3">
              <a:defRPr/>
            </a:pPr>
            <a:endParaRPr lang="en-US" dirty="0"/>
          </a:p>
          <a:p>
            <a:pPr lvl="2">
              <a:defRPr/>
            </a:pPr>
            <a:endParaRPr lang="en-US" dirty="0"/>
          </a:p>
        </p:txBody>
      </p:sp>
    </p:spTree>
    <p:extLst>
      <p:ext uri="{BB962C8B-B14F-4D97-AF65-F5344CB8AC3E}">
        <p14:creationId xmlns:p14="http://schemas.microsoft.com/office/powerpoint/2010/main" val="37653987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 calcmode="lin" valueType="num">
                                      <p:cBhvr additive="base">
                                        <p:cTn id="7" dur="500" fill="hold"/>
                                        <p:tgtEl>
                                          <p:spTgt spid="2396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96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9619">
                                            <p:txEl>
                                              <p:pRg st="1" end="1"/>
                                            </p:txEl>
                                          </p:spTgt>
                                        </p:tgtEl>
                                        <p:attrNameLst>
                                          <p:attrName>style.visibility</p:attrName>
                                        </p:attrNameLst>
                                      </p:cBhvr>
                                      <p:to>
                                        <p:strVal val="visible"/>
                                      </p:to>
                                    </p:set>
                                    <p:anim calcmode="lin" valueType="num">
                                      <p:cBhvr additive="base">
                                        <p:cTn id="13" dur="500" fill="hold"/>
                                        <p:tgtEl>
                                          <p:spTgt spid="2396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96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9619">
                                            <p:txEl>
                                              <p:pRg st="2" end="2"/>
                                            </p:txEl>
                                          </p:spTgt>
                                        </p:tgtEl>
                                        <p:attrNameLst>
                                          <p:attrName>style.visibility</p:attrName>
                                        </p:attrNameLst>
                                      </p:cBhvr>
                                      <p:to>
                                        <p:strVal val="visible"/>
                                      </p:to>
                                    </p:set>
                                    <p:anim calcmode="lin" valueType="num">
                                      <p:cBhvr additive="base">
                                        <p:cTn id="17" dur="500" fill="hold"/>
                                        <p:tgtEl>
                                          <p:spTgt spid="2396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961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9619">
                                            <p:txEl>
                                              <p:pRg st="3" end="3"/>
                                            </p:txEl>
                                          </p:spTgt>
                                        </p:tgtEl>
                                        <p:attrNameLst>
                                          <p:attrName>style.visibility</p:attrName>
                                        </p:attrNameLst>
                                      </p:cBhvr>
                                      <p:to>
                                        <p:strVal val="visible"/>
                                      </p:to>
                                    </p:set>
                                    <p:anim calcmode="lin" valueType="num">
                                      <p:cBhvr additive="base">
                                        <p:cTn id="21" dur="500" fill="hold"/>
                                        <p:tgtEl>
                                          <p:spTgt spid="23961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961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uiExpand="1" build="p" bldLvl="3"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39619" name="Rectangle 3"/>
          <p:cNvSpPr>
            <a:spLocks noGrp="1" noChangeArrowheads="1"/>
          </p:cNvSpPr>
          <p:nvPr>
            <p:ph idx="1"/>
          </p:nvPr>
        </p:nvSpPr>
        <p:spPr>
          <a:xfrm>
            <a:off x="914400" y="1600200"/>
            <a:ext cx="7315200" cy="4343400"/>
          </a:xfrm>
        </p:spPr>
        <p:txBody>
          <a:bodyPr/>
          <a:lstStyle/>
          <a:p>
            <a:pPr lvl="1"/>
            <a:r>
              <a:rPr lang="en-US" altLang="en-US" sz="2800" dirty="0"/>
              <a:t>c. Your vision of what you want to accomplish</a:t>
            </a:r>
          </a:p>
          <a:p>
            <a:pPr lvl="2"/>
            <a:r>
              <a:rPr lang="en-US" altLang="en-US" dirty="0"/>
              <a:t>We will get out of life what we are willing to have a vision for, set a goal for, and then work to achieve. M. Russell Ballard said:  </a:t>
            </a:r>
          </a:p>
          <a:p>
            <a:pPr lvl="3"/>
            <a:r>
              <a:rPr lang="en-US" altLang="en-US" dirty="0"/>
              <a:t>“I believe that one important key to happiness is to learn how to set our own [vision and] goals and establish our own plans within the framework of our Heavenly Father’s eternal plan. If we focus on this eternal path, we will inevitably qualify to return to His presence” (“</a:t>
            </a:r>
            <a:r>
              <a:rPr lang="en-US" altLang="en-US" dirty="0">
                <a:hlinkClick r:id="rId2"/>
              </a:rPr>
              <a:t>Return and Receive</a:t>
            </a:r>
            <a:r>
              <a:rPr lang="en-US" altLang="en-US" dirty="0"/>
              <a:t>,” Ensign, May 2017).  </a:t>
            </a:r>
          </a:p>
          <a:p>
            <a:pPr lvl="3"/>
            <a:endParaRPr lang="en-US" altLang="en-US" dirty="0"/>
          </a:p>
          <a:p>
            <a:pPr lvl="2"/>
            <a:endParaRPr lang="en-US" altLang="en-US" dirty="0"/>
          </a:p>
        </p:txBody>
      </p:sp>
    </p:spTree>
    <p:extLst>
      <p:ext uri="{BB962C8B-B14F-4D97-AF65-F5344CB8AC3E}">
        <p14:creationId xmlns:p14="http://schemas.microsoft.com/office/powerpoint/2010/main" val="7662985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 calcmode="lin" valueType="num">
                                      <p:cBhvr additive="base">
                                        <p:cTn id="7" dur="500" fill="hold"/>
                                        <p:tgtEl>
                                          <p:spTgt spid="2396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96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9619">
                                            <p:txEl>
                                              <p:pRg st="1" end="1"/>
                                            </p:txEl>
                                          </p:spTgt>
                                        </p:tgtEl>
                                        <p:attrNameLst>
                                          <p:attrName>style.visibility</p:attrName>
                                        </p:attrNameLst>
                                      </p:cBhvr>
                                      <p:to>
                                        <p:strVal val="visible"/>
                                      </p:to>
                                    </p:set>
                                    <p:anim calcmode="lin" valueType="num">
                                      <p:cBhvr additive="base">
                                        <p:cTn id="13" dur="500" fill="hold"/>
                                        <p:tgtEl>
                                          <p:spTgt spid="2396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96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9619">
                                            <p:txEl>
                                              <p:pRg st="2" end="2"/>
                                            </p:txEl>
                                          </p:spTgt>
                                        </p:tgtEl>
                                        <p:attrNameLst>
                                          <p:attrName>style.visibility</p:attrName>
                                        </p:attrNameLst>
                                      </p:cBhvr>
                                      <p:to>
                                        <p:strVal val="visible"/>
                                      </p:to>
                                    </p:set>
                                    <p:anim calcmode="lin" valueType="num">
                                      <p:cBhvr additive="base">
                                        <p:cTn id="17" dur="500" fill="hold"/>
                                        <p:tgtEl>
                                          <p:spTgt spid="2396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961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uiExpand="1" build="p" bldLvl="3"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40643" name="Rectangle 3"/>
          <p:cNvSpPr>
            <a:spLocks noGrp="1" noChangeArrowheads="1"/>
          </p:cNvSpPr>
          <p:nvPr>
            <p:ph idx="1"/>
          </p:nvPr>
        </p:nvSpPr>
        <p:spPr>
          <a:xfrm>
            <a:off x="914400" y="1600200"/>
            <a:ext cx="7391400" cy="5029200"/>
          </a:xfrm>
        </p:spPr>
        <p:txBody>
          <a:bodyPr/>
          <a:lstStyle/>
          <a:p>
            <a:pPr eaLnBrk="1" hangingPunct="1"/>
            <a:r>
              <a:rPr lang="en-US" altLang="en-US" dirty="0"/>
              <a:t>2.  Seek, Receive and Act on the Spirit’s Guidance</a:t>
            </a:r>
          </a:p>
          <a:p>
            <a:pPr lvl="2" eaLnBrk="1" hangingPunct="1"/>
            <a:endParaRPr lang="en-US" altLang="en-US" dirty="0"/>
          </a:p>
        </p:txBody>
      </p:sp>
      <p:pic>
        <p:nvPicPr>
          <p:cNvPr id="2" name="All the Direction You will Need - Nelson WWD Jun18">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31190" y="2514600"/>
            <a:ext cx="7315200" cy="4114800"/>
          </a:xfrm>
          <a:prstGeom prst="rect">
            <a:avLst/>
          </a:prstGeom>
        </p:spPr>
      </p:pic>
    </p:spTree>
    <p:extLst>
      <p:ext uri="{BB962C8B-B14F-4D97-AF65-F5344CB8AC3E}">
        <p14:creationId xmlns:p14="http://schemas.microsoft.com/office/powerpoint/2010/main" val="13467660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0643">
                                            <p:txEl>
                                              <p:pRg st="0" end="0"/>
                                            </p:txEl>
                                          </p:spTgt>
                                        </p:tgtEl>
                                        <p:attrNameLst>
                                          <p:attrName>style.visibility</p:attrName>
                                        </p:attrNameLst>
                                      </p:cBhvr>
                                      <p:to>
                                        <p:strVal val="visible"/>
                                      </p:to>
                                    </p:set>
                                    <p:anim calcmode="lin" valueType="num">
                                      <p:cBhvr additive="base">
                                        <p:cTn id="7" dur="500" fill="hold"/>
                                        <p:tgtEl>
                                          <p:spTgt spid="2406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064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2"/>
                                        </p:tgtEl>
                                      </p:cBhvr>
                                    </p:cmd>
                                  </p:childTnLst>
                                </p:cTn>
                              </p:par>
                            </p:childTnLst>
                          </p:cTn>
                        </p:par>
                      </p:childTnLst>
                    </p:cTn>
                  </p:par>
                </p:childTnLst>
              </p:cTn>
              <p:nextCondLst>
                <p:cond evt="onClick" delay="0">
                  <p:tgtEl>
                    <p:spTgt spid="2"/>
                  </p:tgtEl>
                </p:cond>
              </p:nextCondLst>
            </p:seq>
            <p:video>
              <p:cMediaNode vol="80000">
                <p:cTn id="14" fill="hold" display="0">
                  <p:stCondLst>
                    <p:cond delay="indefinite"/>
                  </p:stCondLst>
                </p:cTn>
                <p:tgtEl>
                  <p:spTgt spid="2"/>
                </p:tgtEl>
              </p:cMediaNode>
            </p:video>
          </p:childTnLst>
        </p:cTn>
      </p:par>
    </p:tnLst>
    <p:bldLst>
      <p:bldP spid="240643" grpId="0" uiExpand="1"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685800"/>
            <a:ext cx="7772400" cy="914400"/>
          </a:xfrm>
        </p:spPr>
        <p:txBody>
          <a:bodyPr/>
          <a:lstStyle/>
          <a:p>
            <a:pPr eaLnBrk="1" hangingPunct="1"/>
            <a:r>
              <a:rPr lang="en-US" altLang="en-US" dirty="0"/>
              <a:t>Your Personal Financial Plan</a:t>
            </a:r>
          </a:p>
        </p:txBody>
      </p:sp>
      <p:sp>
        <p:nvSpPr>
          <p:cNvPr id="251907" name="Rectangle 3"/>
          <p:cNvSpPr>
            <a:spLocks noGrp="1" noChangeArrowheads="1"/>
          </p:cNvSpPr>
          <p:nvPr>
            <p:ph idx="1"/>
          </p:nvPr>
        </p:nvSpPr>
        <p:spPr>
          <a:xfrm>
            <a:off x="914400" y="1600200"/>
            <a:ext cx="7315200" cy="5257800"/>
          </a:xfrm>
        </p:spPr>
        <p:txBody>
          <a:bodyPr/>
          <a:lstStyle/>
          <a:p>
            <a:pPr eaLnBrk="1" hangingPunct="1"/>
            <a:r>
              <a:rPr lang="en-US" altLang="en-US" dirty="0"/>
              <a:t>Section II: My Plan for Life </a:t>
            </a:r>
            <a:r>
              <a:rPr lang="en-US" sz="2000" dirty="0"/>
              <a:t>(</a:t>
            </a:r>
            <a:r>
              <a:rPr lang="en-US" sz="2000" u="sng" dirty="0">
                <a:hlinkClick r:id="rId2"/>
              </a:rPr>
              <a:t>Vision/Goals </a:t>
            </a:r>
            <a:r>
              <a:rPr lang="en-US" sz="2000" dirty="0"/>
              <a:t>LT01-02)</a:t>
            </a:r>
            <a:endParaRPr lang="en-US" altLang="en-US" sz="2000" dirty="0"/>
          </a:p>
          <a:p>
            <a:pPr lvl="1" eaLnBrk="1" hangingPunct="1"/>
            <a:r>
              <a:rPr lang="en-US" altLang="en-US" sz="2200" dirty="0"/>
              <a:t>Create your vision and your Plan for Life</a:t>
            </a:r>
          </a:p>
          <a:p>
            <a:pPr lvl="2" eaLnBrk="1" hangingPunct="1"/>
            <a:r>
              <a:rPr lang="en-US" altLang="en-US" sz="2200" dirty="0"/>
              <a:t>Use your </a:t>
            </a:r>
            <a:r>
              <a:rPr lang="en-US" sz="2200" u="sng" dirty="0">
                <a:hlinkClick r:id="rId3"/>
              </a:rPr>
              <a:t>VMV Statements</a:t>
            </a:r>
            <a:r>
              <a:rPr lang="en-US" sz="2200" dirty="0"/>
              <a:t> </a:t>
            </a:r>
            <a:r>
              <a:rPr lang="en-US" altLang="en-US" sz="2200" dirty="0"/>
              <a:t>(LT38) assignment as a starting point, then write your obituary</a:t>
            </a:r>
          </a:p>
          <a:p>
            <a:pPr lvl="2" eaLnBrk="1" hangingPunct="1"/>
            <a:r>
              <a:rPr lang="en-US" altLang="en-US" sz="2200" dirty="0"/>
              <a:t>What does Heavenly Father want you to do or be—what is your mission in life?  </a:t>
            </a:r>
          </a:p>
          <a:p>
            <a:pPr lvl="1" eaLnBrk="1" hangingPunct="1"/>
            <a:r>
              <a:rPr lang="en-US" altLang="en-US" sz="2200" dirty="0"/>
              <a:t>Decide your top three goals?</a:t>
            </a:r>
          </a:p>
          <a:p>
            <a:pPr lvl="2" eaLnBrk="1" hangingPunct="1"/>
            <a:r>
              <a:rPr lang="en-US" altLang="en-US" sz="2200" dirty="0"/>
              <a:t>Develop plans and strategies for each goal</a:t>
            </a:r>
          </a:p>
          <a:p>
            <a:pPr lvl="3" eaLnBrk="1" hangingPunct="1"/>
            <a:r>
              <a:rPr lang="en-US" altLang="en-US" sz="2200" dirty="0"/>
              <a:t>Short-term plans and strategies (1 year or less)?</a:t>
            </a:r>
          </a:p>
          <a:p>
            <a:pPr lvl="3" eaLnBrk="1" hangingPunct="1"/>
            <a:r>
              <a:rPr lang="en-US" altLang="en-US" sz="2200" dirty="0"/>
              <a:t>Medium-term plans and strategies (2-10 years)? </a:t>
            </a:r>
          </a:p>
          <a:p>
            <a:pPr lvl="3" eaLnBrk="1" hangingPunct="1"/>
            <a:r>
              <a:rPr lang="en-US" altLang="en-US" sz="2200" dirty="0"/>
              <a:t>Long-term plans and strategies (10-100 years)?</a:t>
            </a:r>
          </a:p>
          <a:p>
            <a:pPr lvl="2" eaLnBrk="1" hangingPunct="1"/>
            <a:r>
              <a:rPr lang="en-US" altLang="en-US" sz="2200" dirty="0"/>
              <a:t>Include constraints and accountability</a:t>
            </a:r>
          </a:p>
          <a:p>
            <a:pPr lvl="2" eaLnBrk="1" hangingPunct="1">
              <a:lnSpc>
                <a:spcPct val="90000"/>
              </a:lnSpc>
            </a:pPr>
            <a:endParaRPr lang="en-US" altLang="en-US" dirty="0"/>
          </a:p>
        </p:txBody>
      </p:sp>
    </p:spTree>
    <p:extLst>
      <p:ext uri="{BB962C8B-B14F-4D97-AF65-F5344CB8AC3E}">
        <p14:creationId xmlns:p14="http://schemas.microsoft.com/office/powerpoint/2010/main" val="25728926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1907">
                                            <p:txEl>
                                              <p:pRg st="0" end="0"/>
                                            </p:txEl>
                                          </p:spTgt>
                                        </p:tgtEl>
                                        <p:attrNameLst>
                                          <p:attrName>style.visibility</p:attrName>
                                        </p:attrNameLst>
                                      </p:cBhvr>
                                      <p:to>
                                        <p:strVal val="visible"/>
                                      </p:to>
                                    </p:set>
                                    <p:anim calcmode="lin" valueType="num">
                                      <p:cBhvr additive="base">
                                        <p:cTn id="7" dur="500" fill="hold"/>
                                        <p:tgtEl>
                                          <p:spTgt spid="2519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19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1907">
                                            <p:txEl>
                                              <p:pRg st="1" end="1"/>
                                            </p:txEl>
                                          </p:spTgt>
                                        </p:tgtEl>
                                        <p:attrNameLst>
                                          <p:attrName>style.visibility</p:attrName>
                                        </p:attrNameLst>
                                      </p:cBhvr>
                                      <p:to>
                                        <p:strVal val="visible"/>
                                      </p:to>
                                    </p:set>
                                    <p:anim calcmode="lin" valueType="num">
                                      <p:cBhvr additive="base">
                                        <p:cTn id="13" dur="500" fill="hold"/>
                                        <p:tgtEl>
                                          <p:spTgt spid="2519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19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1907">
                                            <p:txEl>
                                              <p:pRg st="2" end="2"/>
                                            </p:txEl>
                                          </p:spTgt>
                                        </p:tgtEl>
                                        <p:attrNameLst>
                                          <p:attrName>style.visibility</p:attrName>
                                        </p:attrNameLst>
                                      </p:cBhvr>
                                      <p:to>
                                        <p:strVal val="visible"/>
                                      </p:to>
                                    </p:set>
                                    <p:anim calcmode="lin" valueType="num">
                                      <p:cBhvr additive="base">
                                        <p:cTn id="17" dur="500" fill="hold"/>
                                        <p:tgtEl>
                                          <p:spTgt spid="2519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19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1907">
                                            <p:txEl>
                                              <p:pRg st="3" end="3"/>
                                            </p:txEl>
                                          </p:spTgt>
                                        </p:tgtEl>
                                        <p:attrNameLst>
                                          <p:attrName>style.visibility</p:attrName>
                                        </p:attrNameLst>
                                      </p:cBhvr>
                                      <p:to>
                                        <p:strVal val="visible"/>
                                      </p:to>
                                    </p:set>
                                    <p:anim calcmode="lin" valueType="num">
                                      <p:cBhvr additive="base">
                                        <p:cTn id="21" dur="500" fill="hold"/>
                                        <p:tgtEl>
                                          <p:spTgt spid="2519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19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1907">
                                            <p:txEl>
                                              <p:pRg st="4" end="4"/>
                                            </p:txEl>
                                          </p:spTgt>
                                        </p:tgtEl>
                                        <p:attrNameLst>
                                          <p:attrName>style.visibility</p:attrName>
                                        </p:attrNameLst>
                                      </p:cBhvr>
                                      <p:to>
                                        <p:strVal val="visible"/>
                                      </p:to>
                                    </p:set>
                                    <p:anim calcmode="lin" valueType="num">
                                      <p:cBhvr additive="base">
                                        <p:cTn id="25" dur="500" fill="hold"/>
                                        <p:tgtEl>
                                          <p:spTgt spid="2519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190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1907">
                                            <p:txEl>
                                              <p:pRg st="5" end="5"/>
                                            </p:txEl>
                                          </p:spTgt>
                                        </p:tgtEl>
                                        <p:attrNameLst>
                                          <p:attrName>style.visibility</p:attrName>
                                        </p:attrNameLst>
                                      </p:cBhvr>
                                      <p:to>
                                        <p:strVal val="visible"/>
                                      </p:to>
                                    </p:set>
                                    <p:anim calcmode="lin" valueType="num">
                                      <p:cBhvr additive="base">
                                        <p:cTn id="29" dur="500" fill="hold"/>
                                        <p:tgtEl>
                                          <p:spTgt spid="25190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190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51907">
                                            <p:txEl>
                                              <p:pRg st="6" end="6"/>
                                            </p:txEl>
                                          </p:spTgt>
                                        </p:tgtEl>
                                        <p:attrNameLst>
                                          <p:attrName>style.visibility</p:attrName>
                                        </p:attrNameLst>
                                      </p:cBhvr>
                                      <p:to>
                                        <p:strVal val="visible"/>
                                      </p:to>
                                    </p:set>
                                    <p:anim calcmode="lin" valueType="num">
                                      <p:cBhvr additive="base">
                                        <p:cTn id="33" dur="500" fill="hold"/>
                                        <p:tgtEl>
                                          <p:spTgt spid="25190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5190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51907">
                                            <p:txEl>
                                              <p:pRg st="7" end="7"/>
                                            </p:txEl>
                                          </p:spTgt>
                                        </p:tgtEl>
                                        <p:attrNameLst>
                                          <p:attrName>style.visibility</p:attrName>
                                        </p:attrNameLst>
                                      </p:cBhvr>
                                      <p:to>
                                        <p:strVal val="visible"/>
                                      </p:to>
                                    </p:set>
                                    <p:anim calcmode="lin" valueType="num">
                                      <p:cBhvr additive="base">
                                        <p:cTn id="37" dur="500" fill="hold"/>
                                        <p:tgtEl>
                                          <p:spTgt spid="25190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5190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51907">
                                            <p:txEl>
                                              <p:pRg st="8" end="8"/>
                                            </p:txEl>
                                          </p:spTgt>
                                        </p:tgtEl>
                                        <p:attrNameLst>
                                          <p:attrName>style.visibility</p:attrName>
                                        </p:attrNameLst>
                                      </p:cBhvr>
                                      <p:to>
                                        <p:strVal val="visible"/>
                                      </p:to>
                                    </p:set>
                                    <p:anim calcmode="lin" valueType="num">
                                      <p:cBhvr additive="base">
                                        <p:cTn id="41" dur="500" fill="hold"/>
                                        <p:tgtEl>
                                          <p:spTgt spid="25190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51907">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51907">
                                            <p:txEl>
                                              <p:pRg st="9" end="9"/>
                                            </p:txEl>
                                          </p:spTgt>
                                        </p:tgtEl>
                                        <p:attrNameLst>
                                          <p:attrName>style.visibility</p:attrName>
                                        </p:attrNameLst>
                                      </p:cBhvr>
                                      <p:to>
                                        <p:strVal val="visible"/>
                                      </p:to>
                                    </p:set>
                                    <p:anim calcmode="lin" valueType="num">
                                      <p:cBhvr additive="base">
                                        <p:cTn id="45" dur="500" fill="hold"/>
                                        <p:tgtEl>
                                          <p:spTgt spid="251907">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5190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7" grpId="0" uiExpand="1"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40643" name="Rectangle 3"/>
          <p:cNvSpPr>
            <a:spLocks noGrp="1" noChangeArrowheads="1"/>
          </p:cNvSpPr>
          <p:nvPr>
            <p:ph idx="1"/>
          </p:nvPr>
        </p:nvSpPr>
        <p:spPr>
          <a:xfrm>
            <a:off x="914400" y="1600200"/>
            <a:ext cx="7391400" cy="5029200"/>
          </a:xfrm>
        </p:spPr>
        <p:txBody>
          <a:bodyPr/>
          <a:lstStyle/>
          <a:p>
            <a:pPr lvl="1" eaLnBrk="1" hangingPunct="1"/>
            <a:r>
              <a:rPr lang="en-US" altLang="en-US" sz="2800" dirty="0"/>
              <a:t>We have been promised</a:t>
            </a:r>
          </a:p>
          <a:p>
            <a:pPr lvl="2" eaLnBrk="1" hangingPunct="1"/>
            <a:r>
              <a:rPr lang="en-US" altLang="en-US" dirty="0"/>
              <a:t>Ask, and it shall be given you; seek, and ye shall find; knock, and it shall be opened unto you (</a:t>
            </a:r>
            <a:r>
              <a:rPr lang="en-US" altLang="en-US" dirty="0">
                <a:hlinkClick r:id="rId2"/>
              </a:rPr>
              <a:t>Luke 11:9</a:t>
            </a:r>
            <a:r>
              <a:rPr lang="en-US" altLang="en-US" dirty="0"/>
              <a:t>).</a:t>
            </a:r>
          </a:p>
          <a:p>
            <a:pPr lvl="2" eaLnBrk="1" hangingPunct="1"/>
            <a:r>
              <a:rPr lang="en-US" altLang="en-US" dirty="0"/>
              <a:t>The key is acting on “small and simple things”</a:t>
            </a:r>
          </a:p>
          <a:p>
            <a:pPr lvl="3" eaLnBrk="1" hangingPunct="1"/>
            <a:r>
              <a:rPr lang="en-US" altLang="en-US" dirty="0"/>
              <a:t>“Now you may suppose that this is foolishness in me; but behold I say unto you, that by small and simple things are great things brought to pass” (</a:t>
            </a:r>
            <a:r>
              <a:rPr lang="en-US" altLang="en-US" dirty="0">
                <a:hlinkClick r:id="rId3"/>
              </a:rPr>
              <a:t>Alma 37:6</a:t>
            </a:r>
            <a:r>
              <a:rPr lang="en-US" altLang="en-US" dirty="0"/>
              <a:t>)</a:t>
            </a:r>
          </a:p>
          <a:p>
            <a:pPr lvl="2" eaLnBrk="1" hangingPunct="1"/>
            <a:endParaRPr lang="en-US" altLang="en-US" dirty="0"/>
          </a:p>
        </p:txBody>
      </p:sp>
    </p:spTree>
    <p:extLst>
      <p:ext uri="{BB962C8B-B14F-4D97-AF65-F5344CB8AC3E}">
        <p14:creationId xmlns:p14="http://schemas.microsoft.com/office/powerpoint/2010/main" val="3142776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0643">
                                            <p:txEl>
                                              <p:pRg st="0" end="0"/>
                                            </p:txEl>
                                          </p:spTgt>
                                        </p:tgtEl>
                                        <p:attrNameLst>
                                          <p:attrName>style.visibility</p:attrName>
                                        </p:attrNameLst>
                                      </p:cBhvr>
                                      <p:to>
                                        <p:strVal val="visible"/>
                                      </p:to>
                                    </p:set>
                                    <p:anim calcmode="lin" valueType="num">
                                      <p:cBhvr additive="base">
                                        <p:cTn id="7" dur="500" fill="hold"/>
                                        <p:tgtEl>
                                          <p:spTgt spid="2406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06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0643">
                                            <p:txEl>
                                              <p:pRg st="1" end="1"/>
                                            </p:txEl>
                                          </p:spTgt>
                                        </p:tgtEl>
                                        <p:attrNameLst>
                                          <p:attrName>style.visibility</p:attrName>
                                        </p:attrNameLst>
                                      </p:cBhvr>
                                      <p:to>
                                        <p:strVal val="visible"/>
                                      </p:to>
                                    </p:set>
                                    <p:anim calcmode="lin" valueType="num">
                                      <p:cBhvr additive="base">
                                        <p:cTn id="13" dur="500" fill="hold"/>
                                        <p:tgtEl>
                                          <p:spTgt spid="2406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06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0643">
                                            <p:txEl>
                                              <p:pRg st="2" end="2"/>
                                            </p:txEl>
                                          </p:spTgt>
                                        </p:tgtEl>
                                        <p:attrNameLst>
                                          <p:attrName>style.visibility</p:attrName>
                                        </p:attrNameLst>
                                      </p:cBhvr>
                                      <p:to>
                                        <p:strVal val="visible"/>
                                      </p:to>
                                    </p:set>
                                    <p:anim calcmode="lin" valueType="num">
                                      <p:cBhvr additive="base">
                                        <p:cTn id="17" dur="500" fill="hold"/>
                                        <p:tgtEl>
                                          <p:spTgt spid="2406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06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0643">
                                            <p:txEl>
                                              <p:pRg st="3" end="3"/>
                                            </p:txEl>
                                          </p:spTgt>
                                        </p:tgtEl>
                                        <p:attrNameLst>
                                          <p:attrName>style.visibility</p:attrName>
                                        </p:attrNameLst>
                                      </p:cBhvr>
                                      <p:to>
                                        <p:strVal val="visible"/>
                                      </p:to>
                                    </p:set>
                                    <p:anim calcmode="lin" valueType="num">
                                      <p:cBhvr additive="base">
                                        <p:cTn id="21" dur="500" fill="hold"/>
                                        <p:tgtEl>
                                          <p:spTgt spid="2406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06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uiExpand="1" build="p" bldLvl="2"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02755" name="Rectangle 3"/>
          <p:cNvSpPr>
            <a:spLocks noGrp="1" noChangeArrowheads="1"/>
          </p:cNvSpPr>
          <p:nvPr>
            <p:ph idx="1"/>
          </p:nvPr>
        </p:nvSpPr>
        <p:spPr>
          <a:xfrm>
            <a:off x="928688" y="1608138"/>
            <a:ext cx="7286625" cy="4419600"/>
          </a:xfrm>
        </p:spPr>
        <p:txBody>
          <a:bodyPr/>
          <a:lstStyle/>
          <a:p>
            <a:pPr eaLnBrk="1" hangingPunct="1"/>
            <a:r>
              <a:rPr lang="en-US" altLang="en-US" dirty="0">
                <a:cs typeface="Times New Roman" panose="02020603050405020304" pitchFamily="18" charset="0"/>
              </a:rPr>
              <a:t>What are the “small and simple things” that we must do regularly to bring about great things?</a:t>
            </a:r>
          </a:p>
          <a:p>
            <a:pPr lvl="1" eaLnBrk="1" hangingPunct="1"/>
            <a:r>
              <a:rPr lang="en-US" altLang="en-US" dirty="0">
                <a:cs typeface="Times New Roman" panose="02020603050405020304" pitchFamily="18" charset="0"/>
              </a:rPr>
              <a:t>My small and simple things are:</a:t>
            </a:r>
          </a:p>
          <a:p>
            <a:pPr lvl="2" eaLnBrk="1" hangingPunct="1"/>
            <a:r>
              <a:rPr lang="en-US" altLang="en-US" dirty="0">
                <a:cs typeface="Times New Roman" panose="02020603050405020304" pitchFamily="18" charset="0"/>
              </a:rPr>
              <a:t>Scriptures</a:t>
            </a:r>
          </a:p>
          <a:p>
            <a:pPr lvl="2" eaLnBrk="1" hangingPunct="1"/>
            <a:r>
              <a:rPr lang="en-US" altLang="en-US" dirty="0">
                <a:cs typeface="Times New Roman" panose="02020603050405020304" pitchFamily="18" charset="0"/>
              </a:rPr>
              <a:t>Sabbath observance and FHE</a:t>
            </a:r>
          </a:p>
          <a:p>
            <a:pPr lvl="2" eaLnBrk="1" hangingPunct="1"/>
            <a:r>
              <a:rPr lang="en-US" altLang="en-US" dirty="0">
                <a:cs typeface="Times New Roman" panose="02020603050405020304" pitchFamily="18" charset="0"/>
              </a:rPr>
              <a:t>Prayer</a:t>
            </a:r>
            <a:r>
              <a:rPr lang="en-US" altLang="en-US" dirty="0"/>
              <a:t> and fasting</a:t>
            </a:r>
          </a:p>
          <a:p>
            <a:pPr lvl="2" eaLnBrk="1" hangingPunct="1"/>
            <a:r>
              <a:rPr lang="en-US" altLang="en-US" dirty="0">
                <a:cs typeface="Times New Roman" panose="02020603050405020304" pitchFamily="18" charset="0"/>
              </a:rPr>
              <a:t>Tithes and offerings</a:t>
            </a:r>
          </a:p>
          <a:p>
            <a:pPr lvl="2" eaLnBrk="1" hangingPunct="1"/>
            <a:r>
              <a:rPr lang="en-US" altLang="en-US" dirty="0">
                <a:cs typeface="Times New Roman" panose="02020603050405020304" pitchFamily="18" charset="0"/>
              </a:rPr>
              <a:t>Father's, Priesthood and Patriarchal Blessings</a:t>
            </a:r>
            <a:r>
              <a:rPr lang="en-US" altLang="en-US" dirty="0"/>
              <a:t> </a:t>
            </a:r>
          </a:p>
          <a:p>
            <a:pPr lvl="2" eaLnBrk="1" hangingPunct="1"/>
            <a:r>
              <a:rPr lang="en-US" altLang="en-US" dirty="0">
                <a:cs typeface="Times New Roman" panose="02020603050405020304" pitchFamily="18" charset="0"/>
              </a:rPr>
              <a:t>Family history and temple attendance</a:t>
            </a:r>
          </a:p>
          <a:p>
            <a:pPr lvl="1" eaLnBrk="1" hangingPunct="1"/>
            <a:endParaRPr lang="en-US" altLang="en-US" dirty="0">
              <a:cs typeface="Times New Roman" panose="02020603050405020304" pitchFamily="18" charset="0"/>
            </a:endParaRPr>
          </a:p>
        </p:txBody>
      </p:sp>
    </p:spTree>
    <p:extLst>
      <p:ext uri="{BB962C8B-B14F-4D97-AF65-F5344CB8AC3E}">
        <p14:creationId xmlns:p14="http://schemas.microsoft.com/office/powerpoint/2010/main" val="1307697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anim calcmode="lin" valueType="num">
                                      <p:cBhvr additive="base">
                                        <p:cTn id="7" dur="500" fill="hold"/>
                                        <p:tgtEl>
                                          <p:spTgt spid="2027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27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2755">
                                            <p:txEl>
                                              <p:pRg st="1" end="1"/>
                                            </p:txEl>
                                          </p:spTgt>
                                        </p:tgtEl>
                                        <p:attrNameLst>
                                          <p:attrName>style.visibility</p:attrName>
                                        </p:attrNameLst>
                                      </p:cBhvr>
                                      <p:to>
                                        <p:strVal val="visible"/>
                                      </p:to>
                                    </p:set>
                                    <p:anim calcmode="lin" valueType="num">
                                      <p:cBhvr additive="base">
                                        <p:cTn id="13" dur="500" fill="hold"/>
                                        <p:tgtEl>
                                          <p:spTgt spid="2027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27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2755">
                                            <p:txEl>
                                              <p:pRg st="2" end="2"/>
                                            </p:txEl>
                                          </p:spTgt>
                                        </p:tgtEl>
                                        <p:attrNameLst>
                                          <p:attrName>style.visibility</p:attrName>
                                        </p:attrNameLst>
                                      </p:cBhvr>
                                      <p:to>
                                        <p:strVal val="visible"/>
                                      </p:to>
                                    </p:set>
                                    <p:anim calcmode="lin" valueType="num">
                                      <p:cBhvr additive="base">
                                        <p:cTn id="17" dur="500" fill="hold"/>
                                        <p:tgtEl>
                                          <p:spTgt spid="2027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27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2755">
                                            <p:txEl>
                                              <p:pRg st="3" end="3"/>
                                            </p:txEl>
                                          </p:spTgt>
                                        </p:tgtEl>
                                        <p:attrNameLst>
                                          <p:attrName>style.visibility</p:attrName>
                                        </p:attrNameLst>
                                      </p:cBhvr>
                                      <p:to>
                                        <p:strVal val="visible"/>
                                      </p:to>
                                    </p:set>
                                    <p:anim calcmode="lin" valueType="num">
                                      <p:cBhvr additive="base">
                                        <p:cTn id="21" dur="500" fill="hold"/>
                                        <p:tgtEl>
                                          <p:spTgt spid="2027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27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2755">
                                            <p:txEl>
                                              <p:pRg st="4" end="4"/>
                                            </p:txEl>
                                          </p:spTgt>
                                        </p:tgtEl>
                                        <p:attrNameLst>
                                          <p:attrName>style.visibility</p:attrName>
                                        </p:attrNameLst>
                                      </p:cBhvr>
                                      <p:to>
                                        <p:strVal val="visible"/>
                                      </p:to>
                                    </p:set>
                                    <p:anim calcmode="lin" valueType="num">
                                      <p:cBhvr additive="base">
                                        <p:cTn id="25" dur="500" fill="hold"/>
                                        <p:tgtEl>
                                          <p:spTgt spid="2027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27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2755">
                                            <p:txEl>
                                              <p:pRg st="5" end="5"/>
                                            </p:txEl>
                                          </p:spTgt>
                                        </p:tgtEl>
                                        <p:attrNameLst>
                                          <p:attrName>style.visibility</p:attrName>
                                        </p:attrNameLst>
                                      </p:cBhvr>
                                      <p:to>
                                        <p:strVal val="visible"/>
                                      </p:to>
                                    </p:set>
                                    <p:anim calcmode="lin" valueType="num">
                                      <p:cBhvr additive="base">
                                        <p:cTn id="29" dur="500" fill="hold"/>
                                        <p:tgtEl>
                                          <p:spTgt spid="2027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27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02755">
                                            <p:txEl>
                                              <p:pRg st="6" end="6"/>
                                            </p:txEl>
                                          </p:spTgt>
                                        </p:tgtEl>
                                        <p:attrNameLst>
                                          <p:attrName>style.visibility</p:attrName>
                                        </p:attrNameLst>
                                      </p:cBhvr>
                                      <p:to>
                                        <p:strVal val="visible"/>
                                      </p:to>
                                    </p:set>
                                    <p:anim calcmode="lin" valueType="num">
                                      <p:cBhvr additive="base">
                                        <p:cTn id="33" dur="500" fill="hold"/>
                                        <p:tgtEl>
                                          <p:spTgt spid="2027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275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02755">
                                            <p:txEl>
                                              <p:pRg st="7" end="7"/>
                                            </p:txEl>
                                          </p:spTgt>
                                        </p:tgtEl>
                                        <p:attrNameLst>
                                          <p:attrName>style.visibility</p:attrName>
                                        </p:attrNameLst>
                                      </p:cBhvr>
                                      <p:to>
                                        <p:strVal val="visible"/>
                                      </p:to>
                                    </p:set>
                                    <p:anim calcmode="lin" valueType="num">
                                      <p:cBhvr additive="base">
                                        <p:cTn id="37" dur="500" fill="hold"/>
                                        <p:tgtEl>
                                          <p:spTgt spid="20275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275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uiExpand="1"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40643" name="Rectangle 3"/>
          <p:cNvSpPr>
            <a:spLocks noGrp="1" noChangeArrowheads="1"/>
          </p:cNvSpPr>
          <p:nvPr>
            <p:ph idx="1"/>
          </p:nvPr>
        </p:nvSpPr>
        <p:spPr>
          <a:xfrm>
            <a:off x="914400" y="1600200"/>
            <a:ext cx="7391400" cy="5029200"/>
          </a:xfrm>
        </p:spPr>
        <p:txBody>
          <a:bodyPr/>
          <a:lstStyle/>
          <a:p>
            <a:pPr eaLnBrk="1" hangingPunct="1"/>
            <a:r>
              <a:rPr lang="en-US" altLang="en-US" dirty="0"/>
              <a:t>3.  Decide how you will evaluate your life</a:t>
            </a:r>
          </a:p>
          <a:p>
            <a:pPr lvl="1" eaLnBrk="1" hangingPunct="1"/>
            <a:r>
              <a:rPr lang="en-US" altLang="en-US" dirty="0"/>
              <a:t>How will you determine that your life is a success?</a:t>
            </a:r>
          </a:p>
          <a:p>
            <a:pPr lvl="2" eaLnBrk="1" hangingPunct="1"/>
            <a:r>
              <a:rPr lang="en-US" altLang="en-US" dirty="0"/>
              <a:t>Decide the criteria that you will live by to determine success</a:t>
            </a:r>
          </a:p>
          <a:p>
            <a:pPr lvl="3" eaLnBrk="1" hangingPunct="1"/>
            <a:r>
              <a:rPr lang="en-US" altLang="en-US" dirty="0"/>
              <a:t>Will it be power, prestige, privilege or pay</a:t>
            </a:r>
          </a:p>
          <a:p>
            <a:pPr lvl="3" eaLnBrk="1" hangingPunct="1"/>
            <a:r>
              <a:rPr lang="en-US" altLang="en-US" dirty="0"/>
              <a:t>Will it be service to your spouse and family</a:t>
            </a:r>
          </a:p>
          <a:p>
            <a:pPr lvl="3" eaLnBrk="1" hangingPunct="1"/>
            <a:r>
              <a:rPr lang="en-US" altLang="en-US" dirty="0"/>
              <a:t>Will it be striving to become like our Savior</a:t>
            </a:r>
          </a:p>
          <a:p>
            <a:pPr lvl="2" eaLnBrk="1" hangingPunct="1"/>
            <a:r>
              <a:rPr lang="en-US" altLang="en-US" dirty="0"/>
              <a:t>How will you plan on judging your life?</a:t>
            </a:r>
          </a:p>
          <a:p>
            <a:pPr lvl="3" eaLnBrk="1" hangingPunct="1"/>
            <a:r>
              <a:rPr lang="en-US" altLang="en-US" dirty="0"/>
              <a:t>Live so that when to leave for the other side, you will be successful.</a:t>
            </a:r>
          </a:p>
        </p:txBody>
      </p:sp>
    </p:spTree>
    <p:extLst>
      <p:ext uri="{BB962C8B-B14F-4D97-AF65-F5344CB8AC3E}">
        <p14:creationId xmlns:p14="http://schemas.microsoft.com/office/powerpoint/2010/main" val="14572365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0643">
                                            <p:txEl>
                                              <p:pRg st="0" end="0"/>
                                            </p:txEl>
                                          </p:spTgt>
                                        </p:tgtEl>
                                        <p:attrNameLst>
                                          <p:attrName>style.visibility</p:attrName>
                                        </p:attrNameLst>
                                      </p:cBhvr>
                                      <p:to>
                                        <p:strVal val="visible"/>
                                      </p:to>
                                    </p:set>
                                    <p:anim calcmode="lin" valueType="num">
                                      <p:cBhvr additive="base">
                                        <p:cTn id="7" dur="500" fill="hold"/>
                                        <p:tgtEl>
                                          <p:spTgt spid="2406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06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0643">
                                            <p:txEl>
                                              <p:pRg st="1" end="1"/>
                                            </p:txEl>
                                          </p:spTgt>
                                        </p:tgtEl>
                                        <p:attrNameLst>
                                          <p:attrName>style.visibility</p:attrName>
                                        </p:attrNameLst>
                                      </p:cBhvr>
                                      <p:to>
                                        <p:strVal val="visible"/>
                                      </p:to>
                                    </p:set>
                                    <p:anim calcmode="lin" valueType="num">
                                      <p:cBhvr additive="base">
                                        <p:cTn id="13" dur="500" fill="hold"/>
                                        <p:tgtEl>
                                          <p:spTgt spid="2406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06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0643">
                                            <p:txEl>
                                              <p:pRg st="2" end="2"/>
                                            </p:txEl>
                                          </p:spTgt>
                                        </p:tgtEl>
                                        <p:attrNameLst>
                                          <p:attrName>style.visibility</p:attrName>
                                        </p:attrNameLst>
                                      </p:cBhvr>
                                      <p:to>
                                        <p:strVal val="visible"/>
                                      </p:to>
                                    </p:set>
                                    <p:anim calcmode="lin" valueType="num">
                                      <p:cBhvr additive="base">
                                        <p:cTn id="17" dur="500" fill="hold"/>
                                        <p:tgtEl>
                                          <p:spTgt spid="2406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06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0643">
                                            <p:txEl>
                                              <p:pRg st="3" end="3"/>
                                            </p:txEl>
                                          </p:spTgt>
                                        </p:tgtEl>
                                        <p:attrNameLst>
                                          <p:attrName>style.visibility</p:attrName>
                                        </p:attrNameLst>
                                      </p:cBhvr>
                                      <p:to>
                                        <p:strVal val="visible"/>
                                      </p:to>
                                    </p:set>
                                    <p:anim calcmode="lin" valueType="num">
                                      <p:cBhvr additive="base">
                                        <p:cTn id="21" dur="500" fill="hold"/>
                                        <p:tgtEl>
                                          <p:spTgt spid="2406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06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0643">
                                            <p:txEl>
                                              <p:pRg st="4" end="4"/>
                                            </p:txEl>
                                          </p:spTgt>
                                        </p:tgtEl>
                                        <p:attrNameLst>
                                          <p:attrName>style.visibility</p:attrName>
                                        </p:attrNameLst>
                                      </p:cBhvr>
                                      <p:to>
                                        <p:strVal val="visible"/>
                                      </p:to>
                                    </p:set>
                                    <p:anim calcmode="lin" valueType="num">
                                      <p:cBhvr additive="base">
                                        <p:cTn id="25" dur="500" fill="hold"/>
                                        <p:tgtEl>
                                          <p:spTgt spid="2406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06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40643">
                                            <p:txEl>
                                              <p:pRg st="5" end="5"/>
                                            </p:txEl>
                                          </p:spTgt>
                                        </p:tgtEl>
                                        <p:attrNameLst>
                                          <p:attrName>style.visibility</p:attrName>
                                        </p:attrNameLst>
                                      </p:cBhvr>
                                      <p:to>
                                        <p:strVal val="visible"/>
                                      </p:to>
                                    </p:set>
                                    <p:anim calcmode="lin" valueType="num">
                                      <p:cBhvr additive="base">
                                        <p:cTn id="29" dur="500" fill="hold"/>
                                        <p:tgtEl>
                                          <p:spTgt spid="2406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406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40643">
                                            <p:txEl>
                                              <p:pRg st="6" end="6"/>
                                            </p:txEl>
                                          </p:spTgt>
                                        </p:tgtEl>
                                        <p:attrNameLst>
                                          <p:attrName>style.visibility</p:attrName>
                                        </p:attrNameLst>
                                      </p:cBhvr>
                                      <p:to>
                                        <p:strVal val="visible"/>
                                      </p:to>
                                    </p:set>
                                    <p:anim calcmode="lin" valueType="num">
                                      <p:cBhvr additive="base">
                                        <p:cTn id="33" dur="500" fill="hold"/>
                                        <p:tgtEl>
                                          <p:spTgt spid="2406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4064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40643">
                                            <p:txEl>
                                              <p:pRg st="7" end="7"/>
                                            </p:txEl>
                                          </p:spTgt>
                                        </p:tgtEl>
                                        <p:attrNameLst>
                                          <p:attrName>style.visibility</p:attrName>
                                        </p:attrNameLst>
                                      </p:cBhvr>
                                      <p:to>
                                        <p:strVal val="visible"/>
                                      </p:to>
                                    </p:set>
                                    <p:anim calcmode="lin" valueType="num">
                                      <p:cBhvr additive="base">
                                        <p:cTn id="37" dur="500" fill="hold"/>
                                        <p:tgtEl>
                                          <p:spTgt spid="24064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406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uiExpand="1" build="p" bldLvl="2"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40643" name="Rectangle 3"/>
          <p:cNvSpPr>
            <a:spLocks noGrp="1" noChangeArrowheads="1"/>
          </p:cNvSpPr>
          <p:nvPr>
            <p:ph idx="1"/>
          </p:nvPr>
        </p:nvSpPr>
        <p:spPr>
          <a:xfrm>
            <a:off x="533400" y="1600200"/>
            <a:ext cx="7772400" cy="5029200"/>
          </a:xfrm>
        </p:spPr>
        <p:txBody>
          <a:bodyPr/>
          <a:lstStyle/>
          <a:p>
            <a:pPr eaLnBrk="1" hangingPunct="1"/>
            <a:r>
              <a:rPr lang="en-US" altLang="en-US" sz="2400" dirty="0"/>
              <a:t>Clayton Christensen shared his metric.  He wrote:</a:t>
            </a:r>
          </a:p>
          <a:p>
            <a:pPr lvl="1"/>
            <a:r>
              <a:rPr lang="en-US" sz="2000" dirty="0"/>
              <a:t>This past year I was diagnosed with cancer and faced the possibility that my life would end sooner than I’d planned. Thankfully, it now looks as if I’ll be spared. But the experience has given me important insight into my life. I have a pretty clear idea of how my ideas have generated enormous revenue for companies that have used my research. . . But as I’ve confronted this disease, it’s been interesting to see how unimportant that impact is to me now. I’ve concluded that the metric by which God will assess my life isn’t dollars but the individual people whose lives I’ve touched. I think that’s the way it will work for us all. Don’t worry about the level of individual prominence you have achieved; worry about the individuals you have helped become better people. This is my final recommendation: Think about the metric by which your life will be judged, and make a resolution to live every day so that in the end, your life will be judged a success </a:t>
            </a:r>
            <a:r>
              <a:rPr lang="en-US" sz="1800" dirty="0"/>
              <a:t>(</a:t>
            </a:r>
            <a:r>
              <a:rPr lang="en-US" altLang="en-US" sz="1800" dirty="0"/>
              <a:t>“</a:t>
            </a:r>
            <a:r>
              <a:rPr lang="en-US" altLang="en-US" sz="1800" dirty="0">
                <a:hlinkClick r:id="rId2"/>
              </a:rPr>
              <a:t>How Will You Measure Your Life</a:t>
            </a:r>
            <a:r>
              <a:rPr lang="en-US" altLang="en-US" sz="1800" dirty="0"/>
              <a:t>,” Harvard Business Review, August 2010).</a:t>
            </a:r>
          </a:p>
        </p:txBody>
      </p:sp>
    </p:spTree>
    <p:extLst>
      <p:ext uri="{BB962C8B-B14F-4D97-AF65-F5344CB8AC3E}">
        <p14:creationId xmlns:p14="http://schemas.microsoft.com/office/powerpoint/2010/main" val="3533030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0643">
                                            <p:txEl>
                                              <p:pRg st="0" end="0"/>
                                            </p:txEl>
                                          </p:spTgt>
                                        </p:tgtEl>
                                        <p:attrNameLst>
                                          <p:attrName>style.visibility</p:attrName>
                                        </p:attrNameLst>
                                      </p:cBhvr>
                                      <p:to>
                                        <p:strVal val="visible"/>
                                      </p:to>
                                    </p:set>
                                    <p:anim calcmode="lin" valueType="num">
                                      <p:cBhvr additive="base">
                                        <p:cTn id="7" dur="500" fill="hold"/>
                                        <p:tgtEl>
                                          <p:spTgt spid="2406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06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0643">
                                            <p:txEl>
                                              <p:pRg st="1" end="1"/>
                                            </p:txEl>
                                          </p:spTgt>
                                        </p:tgtEl>
                                        <p:attrNameLst>
                                          <p:attrName>style.visibility</p:attrName>
                                        </p:attrNameLst>
                                      </p:cBhvr>
                                      <p:to>
                                        <p:strVal val="visible"/>
                                      </p:to>
                                    </p:set>
                                    <p:anim calcmode="lin" valueType="num">
                                      <p:cBhvr additive="base">
                                        <p:cTn id="13" dur="500" fill="hold"/>
                                        <p:tgtEl>
                                          <p:spTgt spid="2406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06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uiExpand="1" build="p" bldLvl="2"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685800"/>
            <a:ext cx="7772400" cy="914400"/>
          </a:xfrm>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41667" name="Rectangle 3"/>
          <p:cNvSpPr>
            <a:spLocks noGrp="1" noChangeArrowheads="1"/>
          </p:cNvSpPr>
          <p:nvPr>
            <p:ph idx="1"/>
          </p:nvPr>
        </p:nvSpPr>
        <p:spPr>
          <a:xfrm>
            <a:off x="928688" y="1608138"/>
            <a:ext cx="7286625" cy="4419600"/>
          </a:xfrm>
        </p:spPr>
        <p:txBody>
          <a:bodyPr/>
          <a:lstStyle/>
          <a:p>
            <a:pPr eaLnBrk="1" hangingPunct="1"/>
            <a:r>
              <a:rPr lang="en-US" altLang="en-US" dirty="0"/>
              <a:t>4.  Start with the End in Mind</a:t>
            </a:r>
          </a:p>
          <a:p>
            <a:pPr lvl="1" eaLnBrk="1" hangingPunct="1"/>
            <a:r>
              <a:rPr lang="en-US" altLang="en-US" dirty="0">
                <a:cs typeface="Arial" panose="020B0604020202020204" pitchFamily="34" charset="0"/>
              </a:rPr>
              <a:t>In </a:t>
            </a:r>
            <a:r>
              <a:rPr lang="en-US" altLang="en-US" u="sng" dirty="0">
                <a:cs typeface="Arial" panose="020B0604020202020204" pitchFamily="34" charset="0"/>
              </a:rPr>
              <a:t>7 Habits of Highly Effective People</a:t>
            </a:r>
            <a:r>
              <a:rPr lang="en-US" altLang="en-US" dirty="0">
                <a:cs typeface="Arial" panose="020B0604020202020204" pitchFamily="34" charset="0"/>
              </a:rPr>
              <a:t> by Steven R. Covey,  he says “to start with the end in mind”</a:t>
            </a:r>
          </a:p>
          <a:p>
            <a:pPr lvl="2" eaLnBrk="1" hangingPunct="1"/>
            <a:r>
              <a:rPr lang="en-US" altLang="en-US" dirty="0">
                <a:cs typeface="Times New Roman" panose="02020603050405020304" pitchFamily="18" charset="0"/>
              </a:rPr>
              <a:t>Start by writing your obituary</a:t>
            </a:r>
            <a:r>
              <a:rPr lang="en-US" altLang="en-US" dirty="0"/>
              <a:t> </a:t>
            </a:r>
          </a:p>
          <a:p>
            <a:pPr lvl="3" eaLnBrk="1" hangingPunct="1"/>
            <a:r>
              <a:rPr lang="en-US" altLang="en-US" dirty="0">
                <a:cs typeface="Times New Roman" panose="02020603050405020304" pitchFamily="18" charset="0"/>
              </a:rPr>
              <a:t>How do you want to be remembered?</a:t>
            </a:r>
          </a:p>
          <a:p>
            <a:pPr lvl="4" eaLnBrk="1" hangingPunct="1"/>
            <a:r>
              <a:rPr lang="en-US" altLang="en-US" dirty="0">
                <a:cs typeface="Times New Roman" panose="02020603050405020304" pitchFamily="18" charset="0"/>
              </a:rPr>
              <a:t>Things: Money, fame, cars, toys?</a:t>
            </a:r>
          </a:p>
          <a:p>
            <a:pPr lvl="4" eaLnBrk="1" hangingPunct="1"/>
            <a:r>
              <a:rPr lang="en-US" altLang="en-US" dirty="0">
                <a:cs typeface="Times New Roman" panose="02020603050405020304" pitchFamily="18" charset="0"/>
              </a:rPr>
              <a:t>Characteristics:  kind, thoughtful, good?</a:t>
            </a:r>
          </a:p>
          <a:p>
            <a:pPr lvl="4" eaLnBrk="1" hangingPunct="1"/>
            <a:r>
              <a:rPr lang="en-US" altLang="en-US" dirty="0">
                <a:cs typeface="Times New Roman" panose="02020603050405020304" pitchFamily="18" charset="0"/>
              </a:rPr>
              <a:t>Actions:  helped family, friends, others in times of need?</a:t>
            </a:r>
          </a:p>
        </p:txBody>
      </p:sp>
    </p:spTree>
    <p:extLst>
      <p:ext uri="{BB962C8B-B14F-4D97-AF65-F5344CB8AC3E}">
        <p14:creationId xmlns:p14="http://schemas.microsoft.com/office/powerpoint/2010/main" val="28077445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1667">
                                            <p:txEl>
                                              <p:pRg st="0" end="0"/>
                                            </p:txEl>
                                          </p:spTgt>
                                        </p:tgtEl>
                                        <p:attrNameLst>
                                          <p:attrName>style.visibility</p:attrName>
                                        </p:attrNameLst>
                                      </p:cBhvr>
                                      <p:to>
                                        <p:strVal val="visible"/>
                                      </p:to>
                                    </p:set>
                                    <p:anim calcmode="lin" valueType="num">
                                      <p:cBhvr additive="base">
                                        <p:cTn id="7" dur="500" fill="hold"/>
                                        <p:tgtEl>
                                          <p:spTgt spid="2416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16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1667">
                                            <p:txEl>
                                              <p:pRg st="1" end="1"/>
                                            </p:txEl>
                                          </p:spTgt>
                                        </p:tgtEl>
                                        <p:attrNameLst>
                                          <p:attrName>style.visibility</p:attrName>
                                        </p:attrNameLst>
                                      </p:cBhvr>
                                      <p:to>
                                        <p:strVal val="visible"/>
                                      </p:to>
                                    </p:set>
                                    <p:anim calcmode="lin" valueType="num">
                                      <p:cBhvr additive="base">
                                        <p:cTn id="13" dur="500" fill="hold"/>
                                        <p:tgtEl>
                                          <p:spTgt spid="2416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16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1667">
                                            <p:txEl>
                                              <p:pRg st="2" end="2"/>
                                            </p:txEl>
                                          </p:spTgt>
                                        </p:tgtEl>
                                        <p:attrNameLst>
                                          <p:attrName>style.visibility</p:attrName>
                                        </p:attrNameLst>
                                      </p:cBhvr>
                                      <p:to>
                                        <p:strVal val="visible"/>
                                      </p:to>
                                    </p:set>
                                    <p:anim calcmode="lin" valueType="num">
                                      <p:cBhvr additive="base">
                                        <p:cTn id="17" dur="500" fill="hold"/>
                                        <p:tgtEl>
                                          <p:spTgt spid="2416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16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1667">
                                            <p:txEl>
                                              <p:pRg st="3" end="3"/>
                                            </p:txEl>
                                          </p:spTgt>
                                        </p:tgtEl>
                                        <p:attrNameLst>
                                          <p:attrName>style.visibility</p:attrName>
                                        </p:attrNameLst>
                                      </p:cBhvr>
                                      <p:to>
                                        <p:strVal val="visible"/>
                                      </p:to>
                                    </p:set>
                                    <p:anim calcmode="lin" valueType="num">
                                      <p:cBhvr additive="base">
                                        <p:cTn id="21" dur="500" fill="hold"/>
                                        <p:tgtEl>
                                          <p:spTgt spid="2416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16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1667">
                                            <p:txEl>
                                              <p:pRg st="4" end="4"/>
                                            </p:txEl>
                                          </p:spTgt>
                                        </p:tgtEl>
                                        <p:attrNameLst>
                                          <p:attrName>style.visibility</p:attrName>
                                        </p:attrNameLst>
                                      </p:cBhvr>
                                      <p:to>
                                        <p:strVal val="visible"/>
                                      </p:to>
                                    </p:set>
                                    <p:anim calcmode="lin" valueType="num">
                                      <p:cBhvr additive="base">
                                        <p:cTn id="25" dur="500" fill="hold"/>
                                        <p:tgtEl>
                                          <p:spTgt spid="2416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16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41667">
                                            <p:txEl>
                                              <p:pRg st="5" end="5"/>
                                            </p:txEl>
                                          </p:spTgt>
                                        </p:tgtEl>
                                        <p:attrNameLst>
                                          <p:attrName>style.visibility</p:attrName>
                                        </p:attrNameLst>
                                      </p:cBhvr>
                                      <p:to>
                                        <p:strVal val="visible"/>
                                      </p:to>
                                    </p:set>
                                    <p:anim calcmode="lin" valueType="num">
                                      <p:cBhvr additive="base">
                                        <p:cTn id="29" dur="500" fill="hold"/>
                                        <p:tgtEl>
                                          <p:spTgt spid="2416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416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41667">
                                            <p:txEl>
                                              <p:pRg st="6" end="6"/>
                                            </p:txEl>
                                          </p:spTgt>
                                        </p:tgtEl>
                                        <p:attrNameLst>
                                          <p:attrName>style.visibility</p:attrName>
                                        </p:attrNameLst>
                                      </p:cBhvr>
                                      <p:to>
                                        <p:strVal val="visible"/>
                                      </p:to>
                                    </p:set>
                                    <p:anim calcmode="lin" valueType="num">
                                      <p:cBhvr additive="base">
                                        <p:cTn id="33" dur="500" fill="hold"/>
                                        <p:tgtEl>
                                          <p:spTgt spid="2416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4166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67" grpId="0" uiExpand="1" build="p" bldLvl="3"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42691" name="Rectangle 3"/>
          <p:cNvSpPr>
            <a:spLocks noGrp="1" noChangeArrowheads="1"/>
          </p:cNvSpPr>
          <p:nvPr>
            <p:ph idx="1"/>
          </p:nvPr>
        </p:nvSpPr>
        <p:spPr>
          <a:xfrm>
            <a:off x="928688" y="1608138"/>
            <a:ext cx="7286625" cy="4419600"/>
          </a:xfrm>
        </p:spPr>
        <p:txBody>
          <a:bodyPr/>
          <a:lstStyle/>
          <a:p>
            <a:pPr eaLnBrk="1" hangingPunct="1"/>
            <a:r>
              <a:rPr lang="en-US" altLang="en-US" dirty="0">
                <a:cs typeface="Times New Roman" panose="02020603050405020304" pitchFamily="18" charset="0"/>
              </a:rPr>
              <a:t>Next, pretend you have a week to live</a:t>
            </a:r>
          </a:p>
          <a:p>
            <a:pPr lvl="1" eaLnBrk="1" hangingPunct="1"/>
            <a:r>
              <a:rPr lang="en-US" altLang="en-US" dirty="0">
                <a:cs typeface="Times New Roman" panose="02020603050405020304" pitchFamily="18" charset="0"/>
              </a:rPr>
              <a:t>What things would you like to have achieved? </a:t>
            </a:r>
          </a:p>
          <a:p>
            <a:pPr lvl="2" eaLnBrk="1" hangingPunct="1"/>
            <a:r>
              <a:rPr lang="en-US" altLang="en-US" dirty="0">
                <a:cs typeface="Times New Roman" panose="02020603050405020304" pitchFamily="18" charset="0"/>
              </a:rPr>
              <a:t>Write them down.  Would it be work more hours? Would it be to buy that new car? Would it be to build that new huge house? </a:t>
            </a:r>
          </a:p>
          <a:p>
            <a:pPr lvl="1" eaLnBrk="1" hangingPunct="1"/>
            <a:r>
              <a:rPr lang="en-US" altLang="en-US" dirty="0">
                <a:cs typeface="Times New Roman" panose="02020603050405020304" pitchFamily="18" charset="0"/>
              </a:rPr>
              <a:t>Now pretend you only had a month to live, what would you do differently</a:t>
            </a:r>
            <a:r>
              <a:rPr lang="en-US" altLang="en-US" dirty="0"/>
              <a:t>?</a:t>
            </a:r>
          </a:p>
          <a:p>
            <a:pPr lvl="1" eaLnBrk="1" hangingPunct="1"/>
            <a:r>
              <a:rPr lang="en-US" altLang="en-US" dirty="0">
                <a:cs typeface="Times New Roman" panose="02020603050405020304" pitchFamily="18" charset="0"/>
              </a:rPr>
              <a:t>12 months to live	</a:t>
            </a:r>
            <a:endParaRPr lang="en-US" altLang="en-US" dirty="0"/>
          </a:p>
          <a:p>
            <a:pPr lvl="1" eaLnBrk="1" hangingPunct="1"/>
            <a:r>
              <a:rPr lang="en-US" altLang="en-US" dirty="0">
                <a:cs typeface="Times New Roman" panose="02020603050405020304" pitchFamily="18" charset="0"/>
              </a:rPr>
              <a:t>5 years to live</a:t>
            </a:r>
            <a:endParaRPr lang="en-US" altLang="en-US" dirty="0"/>
          </a:p>
          <a:p>
            <a:pPr lvl="1" eaLnBrk="1" hangingPunct="1"/>
            <a:r>
              <a:rPr lang="en-US" altLang="en-US" dirty="0">
                <a:cs typeface="Times New Roman" panose="02020603050405020304" pitchFamily="18" charset="0"/>
              </a:rPr>
              <a:t>A life to live.  </a:t>
            </a:r>
            <a:r>
              <a:rPr lang="en-US" altLang="en-US" dirty="0">
                <a:cs typeface="Arial" panose="020B0604020202020204" pitchFamily="34" charset="0"/>
              </a:rPr>
              <a:t>If you do this exercise, it will help you in prioritizing your goals</a:t>
            </a:r>
            <a:endParaRPr lang="en-US" altLang="en-US" sz="1600" dirty="0">
              <a:cs typeface="Arial" panose="020B0604020202020204" pitchFamily="34" charset="0"/>
            </a:endParaRPr>
          </a:p>
          <a:p>
            <a:pPr lvl="3" eaLnBrk="1" hangingPunct="1"/>
            <a:endParaRPr lang="en-US" altLang="en-US" dirty="0">
              <a:cs typeface="Times New Roman" panose="02020603050405020304" pitchFamily="18" charset="0"/>
            </a:endParaRPr>
          </a:p>
        </p:txBody>
      </p:sp>
    </p:spTree>
    <p:extLst>
      <p:ext uri="{BB962C8B-B14F-4D97-AF65-F5344CB8AC3E}">
        <p14:creationId xmlns:p14="http://schemas.microsoft.com/office/powerpoint/2010/main" val="18206292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2691">
                                            <p:txEl>
                                              <p:pRg st="0" end="0"/>
                                            </p:txEl>
                                          </p:spTgt>
                                        </p:tgtEl>
                                        <p:attrNameLst>
                                          <p:attrName>style.visibility</p:attrName>
                                        </p:attrNameLst>
                                      </p:cBhvr>
                                      <p:to>
                                        <p:strVal val="visible"/>
                                      </p:to>
                                    </p:set>
                                    <p:anim calcmode="lin" valueType="num">
                                      <p:cBhvr additive="base">
                                        <p:cTn id="7" dur="500" fill="hold"/>
                                        <p:tgtEl>
                                          <p:spTgt spid="2426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26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2691">
                                            <p:txEl>
                                              <p:pRg st="1" end="1"/>
                                            </p:txEl>
                                          </p:spTgt>
                                        </p:tgtEl>
                                        <p:attrNameLst>
                                          <p:attrName>style.visibility</p:attrName>
                                        </p:attrNameLst>
                                      </p:cBhvr>
                                      <p:to>
                                        <p:strVal val="visible"/>
                                      </p:to>
                                    </p:set>
                                    <p:anim calcmode="lin" valueType="num">
                                      <p:cBhvr additive="base">
                                        <p:cTn id="13" dur="500" fill="hold"/>
                                        <p:tgtEl>
                                          <p:spTgt spid="2426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26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2691">
                                            <p:txEl>
                                              <p:pRg st="2" end="2"/>
                                            </p:txEl>
                                          </p:spTgt>
                                        </p:tgtEl>
                                        <p:attrNameLst>
                                          <p:attrName>style.visibility</p:attrName>
                                        </p:attrNameLst>
                                      </p:cBhvr>
                                      <p:to>
                                        <p:strVal val="visible"/>
                                      </p:to>
                                    </p:set>
                                    <p:anim calcmode="lin" valueType="num">
                                      <p:cBhvr additive="base">
                                        <p:cTn id="17" dur="500" fill="hold"/>
                                        <p:tgtEl>
                                          <p:spTgt spid="2426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26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2691">
                                            <p:txEl>
                                              <p:pRg st="3" end="3"/>
                                            </p:txEl>
                                          </p:spTgt>
                                        </p:tgtEl>
                                        <p:attrNameLst>
                                          <p:attrName>style.visibility</p:attrName>
                                        </p:attrNameLst>
                                      </p:cBhvr>
                                      <p:to>
                                        <p:strVal val="visible"/>
                                      </p:to>
                                    </p:set>
                                    <p:anim calcmode="lin" valueType="num">
                                      <p:cBhvr additive="base">
                                        <p:cTn id="21" dur="500" fill="hold"/>
                                        <p:tgtEl>
                                          <p:spTgt spid="2426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26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2691">
                                            <p:txEl>
                                              <p:pRg st="4" end="4"/>
                                            </p:txEl>
                                          </p:spTgt>
                                        </p:tgtEl>
                                        <p:attrNameLst>
                                          <p:attrName>style.visibility</p:attrName>
                                        </p:attrNameLst>
                                      </p:cBhvr>
                                      <p:to>
                                        <p:strVal val="visible"/>
                                      </p:to>
                                    </p:set>
                                    <p:anim calcmode="lin" valueType="num">
                                      <p:cBhvr additive="base">
                                        <p:cTn id="25" dur="500" fill="hold"/>
                                        <p:tgtEl>
                                          <p:spTgt spid="2426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26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42691">
                                            <p:txEl>
                                              <p:pRg st="5" end="5"/>
                                            </p:txEl>
                                          </p:spTgt>
                                        </p:tgtEl>
                                        <p:attrNameLst>
                                          <p:attrName>style.visibility</p:attrName>
                                        </p:attrNameLst>
                                      </p:cBhvr>
                                      <p:to>
                                        <p:strVal val="visible"/>
                                      </p:to>
                                    </p:set>
                                    <p:anim calcmode="lin" valueType="num">
                                      <p:cBhvr additive="base">
                                        <p:cTn id="29" dur="500" fill="hold"/>
                                        <p:tgtEl>
                                          <p:spTgt spid="2426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426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42691">
                                            <p:txEl>
                                              <p:pRg st="6" end="6"/>
                                            </p:txEl>
                                          </p:spTgt>
                                        </p:tgtEl>
                                        <p:attrNameLst>
                                          <p:attrName>style.visibility</p:attrName>
                                        </p:attrNameLst>
                                      </p:cBhvr>
                                      <p:to>
                                        <p:strVal val="visible"/>
                                      </p:to>
                                    </p:set>
                                    <p:anim calcmode="lin" valueType="num">
                                      <p:cBhvr additive="base">
                                        <p:cTn id="33" dur="500" fill="hold"/>
                                        <p:tgtEl>
                                          <p:spTgt spid="2426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4269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1" grpId="0" uiExpand="1" build="p" bldLvl="2"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244739" name="Rectangle 3"/>
          <p:cNvSpPr>
            <a:spLocks noGrp="1" noChangeArrowheads="1"/>
          </p:cNvSpPr>
          <p:nvPr>
            <p:ph idx="1"/>
          </p:nvPr>
        </p:nvSpPr>
        <p:spPr>
          <a:xfrm>
            <a:off x="928688" y="1608138"/>
            <a:ext cx="7286625" cy="4419600"/>
          </a:xfrm>
        </p:spPr>
        <p:txBody>
          <a:bodyPr/>
          <a:lstStyle/>
          <a:p>
            <a:pPr eaLnBrk="1" hangingPunct="1">
              <a:defRPr/>
            </a:pPr>
            <a:r>
              <a:rPr lang="en-US" altLang="en-US" dirty="0"/>
              <a:t>5. Write Your Goals, Plans, Constraints and Accountability with Prayer</a:t>
            </a:r>
          </a:p>
          <a:p>
            <a:pPr lvl="1" eaLnBrk="1" hangingPunct="1">
              <a:defRPr/>
            </a:pPr>
            <a:r>
              <a:rPr lang="en-US" altLang="en-US" dirty="0">
                <a:cs typeface="Arial" charset="0"/>
              </a:rPr>
              <a:t>Write down your goals as you think about them</a:t>
            </a:r>
          </a:p>
          <a:p>
            <a:pPr lvl="2" eaLnBrk="1" hangingPunct="1">
              <a:defRPr/>
            </a:pPr>
            <a:r>
              <a:rPr lang="en-US" altLang="en-US" dirty="0">
                <a:cs typeface="Arial" charset="0"/>
              </a:rPr>
              <a:t>Will they bring you to your vision?</a:t>
            </a:r>
          </a:p>
          <a:p>
            <a:pPr lvl="2" eaLnBrk="1" hangingPunct="1">
              <a:defRPr/>
            </a:pPr>
            <a:r>
              <a:rPr lang="en-US" altLang="en-US" dirty="0">
                <a:cs typeface="Arial" charset="0"/>
              </a:rPr>
              <a:t>Remember, a goal not written is only a wish</a:t>
            </a:r>
          </a:p>
          <a:p>
            <a:pPr lvl="3" eaLnBrk="1" hangingPunct="1">
              <a:defRPr/>
            </a:pPr>
            <a:r>
              <a:rPr lang="en-US" altLang="en-US" dirty="0">
                <a:cs typeface="Arial" charset="0"/>
              </a:rPr>
              <a:t>What do you enjoy doing?</a:t>
            </a:r>
          </a:p>
          <a:p>
            <a:pPr lvl="3" eaLnBrk="1" hangingPunct="1">
              <a:defRPr/>
            </a:pPr>
            <a:r>
              <a:rPr lang="en-US" altLang="en-US" dirty="0">
                <a:cs typeface="Times New Roman" pitchFamily="18" charset="0"/>
              </a:rPr>
              <a:t>What makes you really love life?</a:t>
            </a:r>
          </a:p>
          <a:p>
            <a:pPr lvl="3" eaLnBrk="1" hangingPunct="1">
              <a:defRPr/>
            </a:pPr>
            <a:r>
              <a:rPr lang="en-US" altLang="en-US" dirty="0">
                <a:cs typeface="Times New Roman" pitchFamily="18" charset="0"/>
              </a:rPr>
              <a:t>What do you like doing with your spouse and kids?</a:t>
            </a:r>
            <a:r>
              <a:rPr lang="en-US" altLang="en-US" dirty="0">
                <a:cs typeface="Arial" charset="0"/>
              </a:rPr>
              <a:t> </a:t>
            </a:r>
          </a:p>
          <a:p>
            <a:pPr eaLnBrk="1" hangingPunct="1">
              <a:buFontTx/>
              <a:buNone/>
              <a:defRPr/>
            </a:pPr>
            <a:endParaRPr lang="en-US" altLang="en-US" dirty="0"/>
          </a:p>
        </p:txBody>
      </p:sp>
    </p:spTree>
    <p:extLst>
      <p:ext uri="{BB962C8B-B14F-4D97-AF65-F5344CB8AC3E}">
        <p14:creationId xmlns:p14="http://schemas.microsoft.com/office/powerpoint/2010/main" val="33383949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4739">
                                            <p:txEl>
                                              <p:pRg st="0" end="0"/>
                                            </p:txEl>
                                          </p:spTgt>
                                        </p:tgtEl>
                                        <p:attrNameLst>
                                          <p:attrName>style.visibility</p:attrName>
                                        </p:attrNameLst>
                                      </p:cBhvr>
                                      <p:to>
                                        <p:strVal val="visible"/>
                                      </p:to>
                                    </p:set>
                                    <p:anim calcmode="lin" valueType="num">
                                      <p:cBhvr additive="base">
                                        <p:cTn id="7" dur="500" fill="hold"/>
                                        <p:tgtEl>
                                          <p:spTgt spid="2447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47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4739">
                                            <p:txEl>
                                              <p:pRg st="1" end="1"/>
                                            </p:txEl>
                                          </p:spTgt>
                                        </p:tgtEl>
                                        <p:attrNameLst>
                                          <p:attrName>style.visibility</p:attrName>
                                        </p:attrNameLst>
                                      </p:cBhvr>
                                      <p:to>
                                        <p:strVal val="visible"/>
                                      </p:to>
                                    </p:set>
                                    <p:anim calcmode="lin" valueType="num">
                                      <p:cBhvr additive="base">
                                        <p:cTn id="13" dur="500" fill="hold"/>
                                        <p:tgtEl>
                                          <p:spTgt spid="2447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47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4739">
                                            <p:txEl>
                                              <p:pRg st="2" end="2"/>
                                            </p:txEl>
                                          </p:spTgt>
                                        </p:tgtEl>
                                        <p:attrNameLst>
                                          <p:attrName>style.visibility</p:attrName>
                                        </p:attrNameLst>
                                      </p:cBhvr>
                                      <p:to>
                                        <p:strVal val="visible"/>
                                      </p:to>
                                    </p:set>
                                    <p:anim calcmode="lin" valueType="num">
                                      <p:cBhvr additive="base">
                                        <p:cTn id="17" dur="500" fill="hold"/>
                                        <p:tgtEl>
                                          <p:spTgt spid="2447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47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4739">
                                            <p:txEl>
                                              <p:pRg st="3" end="3"/>
                                            </p:txEl>
                                          </p:spTgt>
                                        </p:tgtEl>
                                        <p:attrNameLst>
                                          <p:attrName>style.visibility</p:attrName>
                                        </p:attrNameLst>
                                      </p:cBhvr>
                                      <p:to>
                                        <p:strVal val="visible"/>
                                      </p:to>
                                    </p:set>
                                    <p:anim calcmode="lin" valueType="num">
                                      <p:cBhvr additive="base">
                                        <p:cTn id="21" dur="500" fill="hold"/>
                                        <p:tgtEl>
                                          <p:spTgt spid="2447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47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4739">
                                            <p:txEl>
                                              <p:pRg st="4" end="4"/>
                                            </p:txEl>
                                          </p:spTgt>
                                        </p:tgtEl>
                                        <p:attrNameLst>
                                          <p:attrName>style.visibility</p:attrName>
                                        </p:attrNameLst>
                                      </p:cBhvr>
                                      <p:to>
                                        <p:strVal val="visible"/>
                                      </p:to>
                                    </p:set>
                                    <p:anim calcmode="lin" valueType="num">
                                      <p:cBhvr additive="base">
                                        <p:cTn id="25" dur="500" fill="hold"/>
                                        <p:tgtEl>
                                          <p:spTgt spid="2447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47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44739">
                                            <p:txEl>
                                              <p:pRg st="5" end="5"/>
                                            </p:txEl>
                                          </p:spTgt>
                                        </p:tgtEl>
                                        <p:attrNameLst>
                                          <p:attrName>style.visibility</p:attrName>
                                        </p:attrNameLst>
                                      </p:cBhvr>
                                      <p:to>
                                        <p:strVal val="visible"/>
                                      </p:to>
                                    </p:set>
                                    <p:anim calcmode="lin" valueType="num">
                                      <p:cBhvr additive="base">
                                        <p:cTn id="29" dur="500" fill="hold"/>
                                        <p:tgtEl>
                                          <p:spTgt spid="2447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4473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44739">
                                            <p:txEl>
                                              <p:pRg st="6" end="6"/>
                                            </p:txEl>
                                          </p:spTgt>
                                        </p:tgtEl>
                                        <p:attrNameLst>
                                          <p:attrName>style.visibility</p:attrName>
                                        </p:attrNameLst>
                                      </p:cBhvr>
                                      <p:to>
                                        <p:strVal val="visible"/>
                                      </p:to>
                                    </p:set>
                                    <p:anim calcmode="lin" valueType="num">
                                      <p:cBhvr additive="base">
                                        <p:cTn id="33" dur="500" fill="hold"/>
                                        <p:tgtEl>
                                          <p:spTgt spid="24473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4473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39" grpId="0" uiExpand="1" build="p" bldLvl="2"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45060" name="Rectangle 3"/>
          <p:cNvSpPr>
            <a:spLocks noGrp="1" noChangeArrowheads="1"/>
          </p:cNvSpPr>
          <p:nvPr>
            <p:ph idx="1"/>
          </p:nvPr>
        </p:nvSpPr>
        <p:spPr>
          <a:xfrm>
            <a:off x="914400" y="1600200"/>
            <a:ext cx="7315200" cy="5257800"/>
          </a:xfrm>
        </p:spPr>
        <p:txBody>
          <a:bodyPr/>
          <a:lstStyle/>
          <a:p>
            <a:pPr eaLnBrk="1" hangingPunct="1">
              <a:defRPr/>
            </a:pPr>
            <a:r>
              <a:rPr lang="en-US" altLang="en-US" dirty="0"/>
              <a:t>6. Make your goals SMARTER</a:t>
            </a:r>
          </a:p>
          <a:p>
            <a:pPr lvl="1" eaLnBrk="1" hangingPunct="1">
              <a:defRPr/>
            </a:pPr>
            <a:r>
              <a:rPr lang="en-US" altLang="en-US" dirty="0"/>
              <a:t>SMARTER is an acronym</a:t>
            </a:r>
          </a:p>
          <a:p>
            <a:pPr lvl="2" eaLnBrk="1" hangingPunct="1">
              <a:defRPr/>
            </a:pPr>
            <a:r>
              <a:rPr lang="en-US" altLang="en-US" dirty="0"/>
              <a:t>S = Specific </a:t>
            </a:r>
          </a:p>
          <a:p>
            <a:pPr lvl="2" eaLnBrk="1" hangingPunct="1">
              <a:defRPr/>
            </a:pPr>
            <a:r>
              <a:rPr lang="en-US" altLang="en-US" dirty="0"/>
              <a:t>M = Measurable </a:t>
            </a:r>
          </a:p>
          <a:p>
            <a:pPr lvl="2" eaLnBrk="1" hangingPunct="1">
              <a:defRPr/>
            </a:pPr>
            <a:r>
              <a:rPr lang="en-US" altLang="en-US" dirty="0"/>
              <a:t>A = Assignable </a:t>
            </a:r>
          </a:p>
          <a:p>
            <a:pPr lvl="2" eaLnBrk="1" hangingPunct="1">
              <a:defRPr/>
            </a:pPr>
            <a:r>
              <a:rPr lang="en-US" altLang="en-US" dirty="0"/>
              <a:t>R = Realistic</a:t>
            </a:r>
          </a:p>
          <a:p>
            <a:pPr lvl="2" eaLnBrk="1" hangingPunct="1"/>
            <a:r>
              <a:rPr lang="en-US" altLang="en-US" dirty="0"/>
              <a:t>T = Time-bound </a:t>
            </a:r>
          </a:p>
          <a:p>
            <a:pPr lvl="2" eaLnBrk="1" hangingPunct="1"/>
            <a:r>
              <a:rPr lang="en-US" altLang="en-US" dirty="0"/>
              <a:t>E = Evaluated </a:t>
            </a:r>
          </a:p>
          <a:p>
            <a:pPr lvl="2" eaLnBrk="1" hangingPunct="1"/>
            <a:r>
              <a:rPr lang="en-US" altLang="en-US" dirty="0"/>
              <a:t>R = Reassessed</a:t>
            </a:r>
          </a:p>
          <a:p>
            <a:pPr marL="914400" lvl="2" indent="0" eaLnBrk="1" hangingPunct="1">
              <a:buNone/>
              <a:defRPr/>
            </a:pPr>
            <a:r>
              <a:rPr lang="en-US" altLang="en-US" dirty="0"/>
              <a:t> </a:t>
            </a:r>
          </a:p>
        </p:txBody>
      </p:sp>
    </p:spTree>
    <p:extLst>
      <p:ext uri="{BB962C8B-B14F-4D97-AF65-F5344CB8AC3E}">
        <p14:creationId xmlns:p14="http://schemas.microsoft.com/office/powerpoint/2010/main" val="11751194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5060">
                                            <p:txEl>
                                              <p:pRg st="0" end="0"/>
                                            </p:txEl>
                                          </p:spTgt>
                                        </p:tgtEl>
                                        <p:attrNameLst>
                                          <p:attrName>style.visibility</p:attrName>
                                        </p:attrNameLst>
                                      </p:cBhvr>
                                      <p:to>
                                        <p:strVal val="visible"/>
                                      </p:to>
                                    </p:set>
                                    <p:animEffect transition="in" filter="blinds(horizontal)">
                                      <p:cBhvr>
                                        <p:cTn id="7" dur="500"/>
                                        <p:tgtEl>
                                          <p:spTgt spid="45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5060">
                                            <p:txEl>
                                              <p:pRg st="1" end="1"/>
                                            </p:txEl>
                                          </p:spTgt>
                                        </p:tgtEl>
                                        <p:attrNameLst>
                                          <p:attrName>style.visibility</p:attrName>
                                        </p:attrNameLst>
                                      </p:cBhvr>
                                      <p:to>
                                        <p:strVal val="visible"/>
                                      </p:to>
                                    </p:set>
                                    <p:animEffect transition="in" filter="blinds(horizontal)">
                                      <p:cBhvr>
                                        <p:cTn id="12" dur="500"/>
                                        <p:tgtEl>
                                          <p:spTgt spid="45060">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5060">
                                            <p:txEl>
                                              <p:pRg st="2" end="2"/>
                                            </p:txEl>
                                          </p:spTgt>
                                        </p:tgtEl>
                                        <p:attrNameLst>
                                          <p:attrName>style.visibility</p:attrName>
                                        </p:attrNameLst>
                                      </p:cBhvr>
                                      <p:to>
                                        <p:strVal val="visible"/>
                                      </p:to>
                                    </p:set>
                                    <p:animEffect transition="in" filter="blinds(horizontal)">
                                      <p:cBhvr>
                                        <p:cTn id="15" dur="500"/>
                                        <p:tgtEl>
                                          <p:spTgt spid="45060">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5060">
                                            <p:txEl>
                                              <p:pRg st="3" end="3"/>
                                            </p:txEl>
                                          </p:spTgt>
                                        </p:tgtEl>
                                        <p:attrNameLst>
                                          <p:attrName>style.visibility</p:attrName>
                                        </p:attrNameLst>
                                      </p:cBhvr>
                                      <p:to>
                                        <p:strVal val="visible"/>
                                      </p:to>
                                    </p:set>
                                    <p:animEffect transition="in" filter="blinds(horizontal)">
                                      <p:cBhvr>
                                        <p:cTn id="18" dur="500"/>
                                        <p:tgtEl>
                                          <p:spTgt spid="45060">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5060">
                                            <p:txEl>
                                              <p:pRg st="4" end="4"/>
                                            </p:txEl>
                                          </p:spTgt>
                                        </p:tgtEl>
                                        <p:attrNameLst>
                                          <p:attrName>style.visibility</p:attrName>
                                        </p:attrNameLst>
                                      </p:cBhvr>
                                      <p:to>
                                        <p:strVal val="visible"/>
                                      </p:to>
                                    </p:set>
                                    <p:animEffect transition="in" filter="blinds(horizontal)">
                                      <p:cBhvr>
                                        <p:cTn id="21" dur="500"/>
                                        <p:tgtEl>
                                          <p:spTgt spid="45060">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5060">
                                            <p:txEl>
                                              <p:pRg st="5" end="5"/>
                                            </p:txEl>
                                          </p:spTgt>
                                        </p:tgtEl>
                                        <p:attrNameLst>
                                          <p:attrName>style.visibility</p:attrName>
                                        </p:attrNameLst>
                                      </p:cBhvr>
                                      <p:to>
                                        <p:strVal val="visible"/>
                                      </p:to>
                                    </p:set>
                                    <p:animEffect transition="in" filter="blinds(horizontal)">
                                      <p:cBhvr>
                                        <p:cTn id="24" dur="500"/>
                                        <p:tgtEl>
                                          <p:spTgt spid="45060">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45060">
                                            <p:txEl>
                                              <p:pRg st="6" end="6"/>
                                            </p:txEl>
                                          </p:spTgt>
                                        </p:tgtEl>
                                        <p:attrNameLst>
                                          <p:attrName>style.visibility</p:attrName>
                                        </p:attrNameLst>
                                      </p:cBhvr>
                                      <p:to>
                                        <p:strVal val="visible"/>
                                      </p:to>
                                    </p:set>
                                    <p:animEffect transition="in" filter="blinds(horizontal)">
                                      <p:cBhvr>
                                        <p:cTn id="27" dur="500"/>
                                        <p:tgtEl>
                                          <p:spTgt spid="45060">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45060">
                                            <p:txEl>
                                              <p:pRg st="7" end="7"/>
                                            </p:txEl>
                                          </p:spTgt>
                                        </p:tgtEl>
                                        <p:attrNameLst>
                                          <p:attrName>style.visibility</p:attrName>
                                        </p:attrNameLst>
                                      </p:cBhvr>
                                      <p:to>
                                        <p:strVal val="visible"/>
                                      </p:to>
                                    </p:set>
                                    <p:animEffect transition="in" filter="blinds(horizontal)">
                                      <p:cBhvr>
                                        <p:cTn id="30" dur="500"/>
                                        <p:tgtEl>
                                          <p:spTgt spid="45060">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45060">
                                            <p:txEl>
                                              <p:pRg st="8" end="8"/>
                                            </p:txEl>
                                          </p:spTgt>
                                        </p:tgtEl>
                                        <p:attrNameLst>
                                          <p:attrName>style.visibility</p:attrName>
                                        </p:attrNameLst>
                                      </p:cBhvr>
                                      <p:to>
                                        <p:strVal val="visible"/>
                                      </p:to>
                                    </p:set>
                                    <p:animEffect transition="in" filter="blinds(horizontal)">
                                      <p:cBhvr>
                                        <p:cTn id="33" dur="500"/>
                                        <p:tgtEl>
                                          <p:spTgt spid="45060">
                                            <p:txEl>
                                              <p:pRg st="8" end="8"/>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45060">
                                            <p:txEl>
                                              <p:pRg st="9" end="9"/>
                                            </p:txEl>
                                          </p:spTgt>
                                        </p:tgtEl>
                                        <p:attrNameLst>
                                          <p:attrName>style.visibility</p:attrName>
                                        </p:attrNameLst>
                                      </p:cBhvr>
                                      <p:to>
                                        <p:strVal val="visible"/>
                                      </p:to>
                                    </p:set>
                                    <p:animEffect transition="in" filter="blinds(horizontal)">
                                      <p:cBhvr>
                                        <p:cTn id="36" dur="500"/>
                                        <p:tgtEl>
                                          <p:spTgt spid="4506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uiExpand="1" build="p" bldLvl="2"/>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47108" name="Rectangle 3"/>
          <p:cNvSpPr>
            <a:spLocks noGrp="1" noChangeArrowheads="1"/>
          </p:cNvSpPr>
          <p:nvPr>
            <p:ph idx="1"/>
          </p:nvPr>
        </p:nvSpPr>
        <p:spPr>
          <a:xfrm>
            <a:off x="928688" y="1608138"/>
            <a:ext cx="7286625" cy="4792662"/>
          </a:xfrm>
        </p:spPr>
        <p:txBody>
          <a:bodyPr/>
          <a:lstStyle/>
          <a:p>
            <a:pPr eaLnBrk="1" hangingPunct="1"/>
            <a:r>
              <a:rPr lang="en-US" altLang="en-US" dirty="0"/>
              <a:t>7. Review your goals often—your goals may change</a:t>
            </a:r>
          </a:p>
          <a:p>
            <a:pPr lvl="1" eaLnBrk="1" hangingPunct="1"/>
            <a:r>
              <a:rPr lang="en-US" altLang="en-US" dirty="0"/>
              <a:t>That which we remember and review often, we are more likely to accomplish</a:t>
            </a:r>
          </a:p>
          <a:p>
            <a:pPr lvl="2" eaLnBrk="1" hangingPunct="1"/>
            <a:r>
              <a:rPr lang="en-US" altLang="en-US" dirty="0"/>
              <a:t>Write down your goals and review them often</a:t>
            </a:r>
          </a:p>
          <a:p>
            <a:pPr lvl="3" eaLnBrk="1" hangingPunct="1"/>
            <a:r>
              <a:rPr lang="en-US" altLang="en-US" dirty="0"/>
              <a:t>Set aside time periodically to review and update your goals: daily, weekly, monthly</a:t>
            </a:r>
          </a:p>
          <a:p>
            <a:pPr lvl="2" eaLnBrk="1" hangingPunct="1"/>
            <a:r>
              <a:rPr lang="en-US" altLang="en-US" dirty="0">
                <a:cs typeface="Times New Roman" panose="02020603050405020304" pitchFamily="18" charset="0"/>
              </a:rPr>
              <a:t>Keep an eternal perspective	</a:t>
            </a:r>
          </a:p>
          <a:p>
            <a:pPr lvl="2" eaLnBrk="1" hangingPunct="1">
              <a:buFontTx/>
              <a:buNone/>
            </a:pPr>
            <a:r>
              <a:rPr lang="en-US" altLang="en-US" i="1" dirty="0">
                <a:cs typeface="Times New Roman" panose="02020603050405020304" pitchFamily="18" charset="0"/>
              </a:rPr>
              <a:t>   “Let the solemnities of eternity rest on your mind forever” (</a:t>
            </a:r>
            <a:r>
              <a:rPr lang="en-US" altLang="en-US" i="1" dirty="0">
                <a:cs typeface="Times New Roman" panose="02020603050405020304" pitchFamily="18" charset="0"/>
                <a:hlinkClick r:id="rId2"/>
              </a:rPr>
              <a:t>D&amp;C 34:43</a:t>
            </a:r>
            <a:r>
              <a:rPr lang="en-US" altLang="en-US" i="1" dirty="0">
                <a:cs typeface="Times New Roman" panose="02020603050405020304" pitchFamily="18" charset="0"/>
              </a:rPr>
              <a:t>)</a:t>
            </a:r>
            <a:endParaRPr lang="en-US" altLang="en-US" i="1" dirty="0"/>
          </a:p>
          <a:p>
            <a:pPr lvl="3" eaLnBrk="1" hangingPunct="1"/>
            <a:r>
              <a:rPr lang="en-US" altLang="en-US" dirty="0">
                <a:cs typeface="Times New Roman" panose="02020603050405020304" pitchFamily="18" charset="0"/>
              </a:rPr>
              <a:t>Keep your vision and goals in your mind, and work toward them, you will reach them.</a:t>
            </a:r>
          </a:p>
          <a:p>
            <a:pPr lvl="3" eaLnBrk="1" hangingPunct="1"/>
            <a:endParaRPr lang="en-US" altLang="en-US" dirty="0"/>
          </a:p>
        </p:txBody>
      </p:sp>
    </p:spTree>
    <p:extLst>
      <p:ext uri="{BB962C8B-B14F-4D97-AF65-F5344CB8AC3E}">
        <p14:creationId xmlns:p14="http://schemas.microsoft.com/office/powerpoint/2010/main" val="9747903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108">
                                            <p:txEl>
                                              <p:pRg st="0" end="0"/>
                                            </p:txEl>
                                          </p:spTgt>
                                        </p:tgtEl>
                                        <p:attrNameLst>
                                          <p:attrName>style.visibility</p:attrName>
                                        </p:attrNameLst>
                                      </p:cBhvr>
                                      <p:to>
                                        <p:strVal val="visible"/>
                                      </p:to>
                                    </p:set>
                                    <p:animEffect transition="in" filter="blinds(horizontal)">
                                      <p:cBhvr>
                                        <p:cTn id="7" dur="500"/>
                                        <p:tgtEl>
                                          <p:spTgt spid="4710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7108">
                                            <p:txEl>
                                              <p:pRg st="1" end="1"/>
                                            </p:txEl>
                                          </p:spTgt>
                                        </p:tgtEl>
                                        <p:attrNameLst>
                                          <p:attrName>style.visibility</p:attrName>
                                        </p:attrNameLst>
                                      </p:cBhvr>
                                      <p:to>
                                        <p:strVal val="visible"/>
                                      </p:to>
                                    </p:set>
                                    <p:animEffect transition="in" filter="blinds(horizontal)">
                                      <p:cBhvr>
                                        <p:cTn id="12" dur="500"/>
                                        <p:tgtEl>
                                          <p:spTgt spid="47108">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7108">
                                            <p:txEl>
                                              <p:pRg st="2" end="2"/>
                                            </p:txEl>
                                          </p:spTgt>
                                        </p:tgtEl>
                                        <p:attrNameLst>
                                          <p:attrName>style.visibility</p:attrName>
                                        </p:attrNameLst>
                                      </p:cBhvr>
                                      <p:to>
                                        <p:strVal val="visible"/>
                                      </p:to>
                                    </p:set>
                                    <p:animEffect transition="in" filter="blinds(horizontal)">
                                      <p:cBhvr>
                                        <p:cTn id="15" dur="500"/>
                                        <p:tgtEl>
                                          <p:spTgt spid="47108">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7108">
                                            <p:txEl>
                                              <p:pRg st="3" end="3"/>
                                            </p:txEl>
                                          </p:spTgt>
                                        </p:tgtEl>
                                        <p:attrNameLst>
                                          <p:attrName>style.visibility</p:attrName>
                                        </p:attrNameLst>
                                      </p:cBhvr>
                                      <p:to>
                                        <p:strVal val="visible"/>
                                      </p:to>
                                    </p:set>
                                    <p:animEffect transition="in" filter="blinds(horizontal)">
                                      <p:cBhvr>
                                        <p:cTn id="18" dur="500"/>
                                        <p:tgtEl>
                                          <p:spTgt spid="47108">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7108">
                                            <p:txEl>
                                              <p:pRg st="4" end="4"/>
                                            </p:txEl>
                                          </p:spTgt>
                                        </p:tgtEl>
                                        <p:attrNameLst>
                                          <p:attrName>style.visibility</p:attrName>
                                        </p:attrNameLst>
                                      </p:cBhvr>
                                      <p:to>
                                        <p:strVal val="visible"/>
                                      </p:to>
                                    </p:set>
                                    <p:animEffect transition="in" filter="blinds(horizontal)">
                                      <p:cBhvr>
                                        <p:cTn id="21" dur="500"/>
                                        <p:tgtEl>
                                          <p:spTgt spid="47108">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7108">
                                            <p:txEl>
                                              <p:pRg st="5" end="5"/>
                                            </p:txEl>
                                          </p:spTgt>
                                        </p:tgtEl>
                                        <p:attrNameLst>
                                          <p:attrName>style.visibility</p:attrName>
                                        </p:attrNameLst>
                                      </p:cBhvr>
                                      <p:to>
                                        <p:strVal val="visible"/>
                                      </p:to>
                                    </p:set>
                                    <p:animEffect transition="in" filter="blinds(horizontal)">
                                      <p:cBhvr>
                                        <p:cTn id="24" dur="500"/>
                                        <p:tgtEl>
                                          <p:spTgt spid="47108">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47108">
                                            <p:txEl>
                                              <p:pRg st="6" end="6"/>
                                            </p:txEl>
                                          </p:spTgt>
                                        </p:tgtEl>
                                        <p:attrNameLst>
                                          <p:attrName>style.visibility</p:attrName>
                                        </p:attrNameLst>
                                      </p:cBhvr>
                                      <p:to>
                                        <p:strVal val="visible"/>
                                      </p:to>
                                    </p:set>
                                    <p:animEffect transition="in" filter="blinds(horizontal)">
                                      <p:cBhvr>
                                        <p:cTn id="27" dur="500"/>
                                        <p:tgtEl>
                                          <p:spTgt spid="4710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uiExpand="1" build="p" bldLvl="2"/>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50180" name="Rectangle 3"/>
          <p:cNvSpPr>
            <a:spLocks noGrp="1" noChangeArrowheads="1"/>
          </p:cNvSpPr>
          <p:nvPr>
            <p:ph idx="1"/>
          </p:nvPr>
        </p:nvSpPr>
        <p:spPr>
          <a:xfrm>
            <a:off x="914400" y="1600200"/>
            <a:ext cx="7315200" cy="5257800"/>
          </a:xfrm>
        </p:spPr>
        <p:txBody>
          <a:bodyPr/>
          <a:lstStyle/>
          <a:p>
            <a:pPr eaLnBrk="1" hangingPunct="1"/>
            <a:r>
              <a:rPr lang="en-US" altLang="en-US" dirty="0"/>
              <a:t>8.  Remember, success is not measured by achievement of goals, but by our striving</a:t>
            </a:r>
          </a:p>
          <a:p>
            <a:pPr lvl="1" eaLnBrk="1" hangingPunct="1"/>
            <a:r>
              <a:rPr lang="en-US" altLang="en-US" dirty="0"/>
              <a:t>Marvin J. Ashton said:  </a:t>
            </a:r>
          </a:p>
          <a:p>
            <a:pPr lvl="2" eaLnBrk="1" hangingPunct="1"/>
            <a:r>
              <a:rPr lang="en-US" altLang="en-US" dirty="0"/>
              <a:t>Set your goals—without goals you cannot measure your progress. But don’t become frustrated because there are no obvious victories. Remind yourself that striving can be more important than arriving. If you are striving for excellence—if you are trying your best day by day with the wisest use of your time and energy to reach realistic goals—you are a success (“</a:t>
            </a:r>
            <a:r>
              <a:rPr lang="en-US" altLang="en-US" dirty="0">
                <a:hlinkClick r:id="rId2"/>
              </a:rPr>
              <a:t>Choose the Good Part</a:t>
            </a:r>
            <a:r>
              <a:rPr lang="en-US" altLang="en-US" dirty="0"/>
              <a:t>,” </a:t>
            </a:r>
            <a:r>
              <a:rPr lang="en-US" altLang="en-US" i="1" dirty="0"/>
              <a:t>Ensign,</a:t>
            </a:r>
            <a:r>
              <a:rPr lang="en-US" altLang="en-US" dirty="0"/>
              <a:t> May 1984, 9). </a:t>
            </a:r>
          </a:p>
        </p:txBody>
      </p:sp>
    </p:spTree>
    <p:extLst>
      <p:ext uri="{BB962C8B-B14F-4D97-AF65-F5344CB8AC3E}">
        <p14:creationId xmlns:p14="http://schemas.microsoft.com/office/powerpoint/2010/main" val="27445953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animEffect transition="in" filter="blinds(horizontal)">
                                      <p:cBhvr>
                                        <p:cTn id="7" dur="500"/>
                                        <p:tgtEl>
                                          <p:spTgt spid="5018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0180">
                                            <p:txEl>
                                              <p:pRg st="1" end="1"/>
                                            </p:txEl>
                                          </p:spTgt>
                                        </p:tgtEl>
                                        <p:attrNameLst>
                                          <p:attrName>style.visibility</p:attrName>
                                        </p:attrNameLst>
                                      </p:cBhvr>
                                      <p:to>
                                        <p:strVal val="visible"/>
                                      </p:to>
                                    </p:set>
                                    <p:animEffect transition="in" filter="blinds(horizontal)">
                                      <p:cBhvr>
                                        <p:cTn id="12" dur="500"/>
                                        <p:tgtEl>
                                          <p:spTgt spid="50180">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0180">
                                            <p:txEl>
                                              <p:pRg st="2" end="2"/>
                                            </p:txEl>
                                          </p:spTgt>
                                        </p:tgtEl>
                                        <p:attrNameLst>
                                          <p:attrName>style.visibility</p:attrName>
                                        </p:attrNameLst>
                                      </p:cBhvr>
                                      <p:to>
                                        <p:strVal val="visible"/>
                                      </p:to>
                                    </p:set>
                                    <p:animEffect transition="in" filter="blinds(horizontal)">
                                      <p:cBhvr>
                                        <p:cTn id="15" dur="500"/>
                                        <p:tgtEl>
                                          <p:spTgt spid="5018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uiExpand="1" build="p" bldLvl="2"/>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8E414D9A-E006-4566-A74F-5A8DCA96334D}"/>
              </a:ext>
            </a:extLst>
          </p:cNvPr>
          <p:cNvPicPr>
            <a:picLocks noGrp="1" noChangeAspect="1"/>
          </p:cNvPicPr>
          <p:nvPr>
            <p:ph idx="1"/>
          </p:nvPr>
        </p:nvPicPr>
        <p:blipFill>
          <a:blip r:embed="rId2"/>
          <a:stretch>
            <a:fillRect/>
          </a:stretch>
        </p:blipFill>
        <p:spPr>
          <a:xfrm>
            <a:off x="939314" y="1688949"/>
            <a:ext cx="3920068" cy="2511770"/>
          </a:xfrm>
          <a:prstGeom prst="rect">
            <a:avLst/>
          </a:prstGeom>
        </p:spPr>
      </p:pic>
      <p:pic>
        <p:nvPicPr>
          <p:cNvPr id="3" name="Picture 2"/>
          <p:cNvPicPr>
            <a:picLocks noChangeAspect="1"/>
          </p:cNvPicPr>
          <p:nvPr/>
        </p:nvPicPr>
        <p:blipFill>
          <a:blip r:embed="rId3"/>
          <a:stretch>
            <a:fillRect/>
          </a:stretch>
        </p:blipFill>
        <p:spPr>
          <a:xfrm>
            <a:off x="4285149" y="3593949"/>
            <a:ext cx="3919537" cy="2578251"/>
          </a:xfrm>
          <a:prstGeom prst="rect">
            <a:avLst/>
          </a:prstGeom>
        </p:spPr>
      </p:pic>
      <p:sp>
        <p:nvSpPr>
          <p:cNvPr id="15362" name="Rectangle 2"/>
          <p:cNvSpPr>
            <a:spLocks noGrp="1" noChangeArrowheads="1"/>
          </p:cNvSpPr>
          <p:nvPr>
            <p:ph type="title"/>
          </p:nvPr>
        </p:nvSpPr>
        <p:spPr/>
        <p:txBody>
          <a:bodyPr/>
          <a:lstStyle/>
          <a:p>
            <a:pPr eaLnBrk="1" hangingPunct="1"/>
            <a:r>
              <a:rPr lang="en-US" altLang="en-US" sz="3200" dirty="0"/>
              <a:t>A. The Importance of Planning Your Financial Future and your PFP</a:t>
            </a:r>
            <a:endParaRPr lang="en-US" altLang="en-US" sz="1800" dirty="0"/>
          </a:p>
        </p:txBody>
      </p:sp>
      <p:sp>
        <p:nvSpPr>
          <p:cNvPr id="2" name="TextBox 1"/>
          <p:cNvSpPr txBox="1"/>
          <p:nvPr/>
        </p:nvSpPr>
        <p:spPr>
          <a:xfrm>
            <a:off x="1770549" y="4421409"/>
            <a:ext cx="2514600" cy="461665"/>
          </a:xfrm>
          <a:prstGeom prst="rect">
            <a:avLst/>
          </a:prstGeom>
          <a:noFill/>
        </p:spPr>
        <p:txBody>
          <a:bodyPr wrap="square" rtlCol="0">
            <a:spAutoFit/>
          </a:bodyPr>
          <a:lstStyle/>
          <a:p>
            <a:r>
              <a:rPr lang="en-US" dirty="0"/>
              <a:t>Email from Mike</a:t>
            </a:r>
          </a:p>
        </p:txBody>
      </p:sp>
      <p:sp>
        <p:nvSpPr>
          <p:cNvPr id="6" name="TextBox 5"/>
          <p:cNvSpPr txBox="1"/>
          <p:nvPr/>
        </p:nvSpPr>
        <p:spPr>
          <a:xfrm>
            <a:off x="5486400" y="6324600"/>
            <a:ext cx="2514600" cy="461665"/>
          </a:xfrm>
          <a:prstGeom prst="rect">
            <a:avLst/>
          </a:prstGeom>
          <a:noFill/>
        </p:spPr>
        <p:txBody>
          <a:bodyPr wrap="square" rtlCol="0">
            <a:spAutoFit/>
          </a:bodyPr>
          <a:lstStyle/>
          <a:p>
            <a:pPr algn="ctr"/>
            <a:r>
              <a:rPr lang="en-US" dirty="0"/>
              <a:t>Phil’s roof</a:t>
            </a:r>
          </a:p>
        </p:txBody>
      </p:sp>
    </p:spTree>
    <p:extLst>
      <p:ext uri="{BB962C8B-B14F-4D97-AF65-F5344CB8AC3E}">
        <p14:creationId xmlns:p14="http://schemas.microsoft.com/office/powerpoint/2010/main" val="4249426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6" grpId="1"/>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50180" name="Rectangle 3"/>
          <p:cNvSpPr>
            <a:spLocks noGrp="1" noChangeArrowheads="1"/>
          </p:cNvSpPr>
          <p:nvPr>
            <p:ph idx="1"/>
          </p:nvPr>
        </p:nvSpPr>
        <p:spPr>
          <a:xfrm>
            <a:off x="914400" y="1600200"/>
            <a:ext cx="8077200" cy="5257800"/>
          </a:xfrm>
        </p:spPr>
        <p:txBody>
          <a:bodyPr/>
          <a:lstStyle/>
          <a:p>
            <a:pPr eaLnBrk="1" hangingPunct="1"/>
            <a:r>
              <a:rPr lang="en-US" altLang="en-US" u="sng" dirty="0"/>
              <a:t>Guiding Principles			Doctrines</a:t>
            </a:r>
          </a:p>
          <a:p>
            <a:pPr lvl="1"/>
            <a:r>
              <a:rPr lang="en-US" dirty="0"/>
              <a:t>Know yourself, your vision and goals	Identity</a:t>
            </a:r>
          </a:p>
          <a:p>
            <a:pPr lvl="1"/>
            <a:r>
              <a:rPr lang="en-US" dirty="0"/>
              <a:t>Seek, receive, and act on the Spirit	Obedience</a:t>
            </a:r>
          </a:p>
          <a:p>
            <a:pPr lvl="1"/>
            <a:r>
              <a:rPr lang="en-US" dirty="0"/>
              <a:t>Understand how you measure your life Accountability</a:t>
            </a:r>
          </a:p>
          <a:p>
            <a:pPr lvl="1"/>
            <a:r>
              <a:rPr lang="en-US" dirty="0"/>
              <a:t>Start with the end in mind		Stewardship</a:t>
            </a:r>
          </a:p>
          <a:p>
            <a:pPr lvl="1"/>
            <a:r>
              <a:rPr lang="en-US" dirty="0"/>
              <a:t>Write down your goals			Accountability</a:t>
            </a:r>
          </a:p>
          <a:p>
            <a:pPr lvl="1"/>
            <a:r>
              <a:rPr lang="en-US" dirty="0"/>
              <a:t>Keep your goals SMARTER		Accountability</a:t>
            </a:r>
          </a:p>
          <a:p>
            <a:pPr lvl="1"/>
            <a:r>
              <a:rPr lang="en-US" dirty="0"/>
              <a:t>Review your goals often		Stewardship</a:t>
            </a:r>
          </a:p>
          <a:p>
            <a:pPr lvl="1"/>
            <a:r>
              <a:rPr lang="en-US" dirty="0"/>
              <a:t>Set fun goals				Agency</a:t>
            </a:r>
          </a:p>
          <a:p>
            <a:pPr lvl="1"/>
            <a:r>
              <a:rPr lang="en-US" dirty="0"/>
              <a:t>Success is measured by striving	Accountability</a:t>
            </a:r>
          </a:p>
        </p:txBody>
      </p:sp>
    </p:spTree>
    <p:extLst>
      <p:ext uri="{BB962C8B-B14F-4D97-AF65-F5344CB8AC3E}">
        <p14:creationId xmlns:p14="http://schemas.microsoft.com/office/powerpoint/2010/main" val="360121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18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018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018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0180">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180">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0180">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0180">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0180">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18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50180" name="Rectangle 3"/>
          <p:cNvSpPr>
            <a:spLocks noGrp="1" noChangeArrowheads="1"/>
          </p:cNvSpPr>
          <p:nvPr>
            <p:ph idx="1"/>
          </p:nvPr>
        </p:nvSpPr>
        <p:spPr>
          <a:xfrm>
            <a:off x="914400" y="1600200"/>
            <a:ext cx="8077200" cy="5257800"/>
          </a:xfrm>
        </p:spPr>
        <p:txBody>
          <a:bodyPr/>
          <a:lstStyle/>
          <a:p>
            <a:pPr marL="0" indent="0" algn="ctr" eaLnBrk="1" hangingPunct="1">
              <a:buNone/>
            </a:pPr>
            <a:r>
              <a:rPr lang="en-US" altLang="en-US" i="1" dirty="0"/>
              <a:t>From Obedience to Consecration</a:t>
            </a:r>
          </a:p>
          <a:p>
            <a:pPr marL="400050" lvl="1" indent="0" eaLnBrk="1" hangingPunct="1">
              <a:buNone/>
            </a:pPr>
            <a:r>
              <a:rPr lang="en-US" dirty="0"/>
              <a:t>I am a child of Heavenly Parents (identity), striving to live worthy of the Spirit (obedience), endowed with the ability to act and not just be acted upon (stewardship), with an understanding of God’s plan for my eternal happiness (agency).  Using my God-given talents and abilities (agency), I can plan for my life with vision (stewardship) and set goals for what I want to accomplish (accountability), use my available resources and talents wisely (accountability), to accomplish my personal mission in life (agency) and my personal and family vision and goals.</a:t>
            </a:r>
          </a:p>
        </p:txBody>
      </p:sp>
    </p:spTree>
    <p:extLst>
      <p:ext uri="{BB962C8B-B14F-4D97-AF65-F5344CB8AC3E}">
        <p14:creationId xmlns:p14="http://schemas.microsoft.com/office/powerpoint/2010/main" val="6883217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animEffect transition="in" filter="blinds(horizontal)">
                                      <p:cBhvr>
                                        <p:cTn id="7" dur="500"/>
                                        <p:tgtEl>
                                          <p:spTgt spid="501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0180">
                                            <p:txEl>
                                              <p:pRg st="1" end="1"/>
                                            </p:txEl>
                                          </p:spTgt>
                                        </p:tgtEl>
                                        <p:attrNameLst>
                                          <p:attrName>style.visibility</p:attrName>
                                        </p:attrNameLst>
                                      </p:cBhvr>
                                      <p:to>
                                        <p:strVal val="visible"/>
                                      </p:to>
                                    </p:set>
                                    <p:animEffect transition="in" filter="blinds(horizontal)">
                                      <p:cBhvr>
                                        <p:cTn id="12" dur="500"/>
                                        <p:tgtEl>
                                          <p:spTgt spid="501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uiExpand="1" build="p" bldLvl="2"/>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50180" name="Rectangle 3"/>
          <p:cNvSpPr>
            <a:spLocks noGrp="1" noChangeArrowheads="1"/>
          </p:cNvSpPr>
          <p:nvPr>
            <p:ph idx="1"/>
          </p:nvPr>
        </p:nvSpPr>
        <p:spPr>
          <a:xfrm>
            <a:off x="914400" y="1600200"/>
            <a:ext cx="8077200" cy="5257800"/>
          </a:xfrm>
        </p:spPr>
        <p:txBody>
          <a:bodyPr/>
          <a:lstStyle/>
          <a:p>
            <a:pPr marL="400050" lvl="1" indent="0" eaLnBrk="1" hangingPunct="1">
              <a:buNone/>
            </a:pPr>
            <a:r>
              <a:rPr lang="en-US" sz="2800" dirty="0"/>
              <a:t>Having problems setting goals?</a:t>
            </a:r>
          </a:p>
          <a:p>
            <a:pPr lvl="1" indent="-342900" eaLnBrk="1" hangingPunct="1"/>
            <a:r>
              <a:rPr lang="en-US" dirty="0"/>
              <a:t>I would recommend reviewing the following doctrines.  These can have a significant influence on how well you envision, set and achieve your individual and family goals </a:t>
            </a:r>
          </a:p>
          <a:p>
            <a:pPr lvl="2" indent="-342900" eaLnBrk="1" hangingPunct="1"/>
            <a:r>
              <a:rPr lang="en-US" dirty="0"/>
              <a:t>Identity – We are children of a King</a:t>
            </a:r>
          </a:p>
          <a:p>
            <a:pPr lvl="2" indent="-342900" eaLnBrk="1" hangingPunct="1"/>
            <a:r>
              <a:rPr lang="en-US" dirty="0"/>
              <a:t>Obedience – We listen to the Holy Ghost’s guidance</a:t>
            </a:r>
          </a:p>
          <a:p>
            <a:pPr lvl="2" indent="-342900" eaLnBrk="1" hangingPunct="1"/>
            <a:r>
              <a:rPr lang="en-US" dirty="0"/>
              <a:t>Stewardship – We are stewards over all we have</a:t>
            </a:r>
          </a:p>
          <a:p>
            <a:pPr lvl="2" indent="-342900" eaLnBrk="1" hangingPunct="1"/>
            <a:r>
              <a:rPr lang="en-US" dirty="0"/>
              <a:t>Agency – The right to choose is a great gift</a:t>
            </a:r>
          </a:p>
          <a:p>
            <a:pPr lvl="2" indent="-342900" eaLnBrk="1" hangingPunct="1"/>
            <a:r>
              <a:rPr lang="en-US" dirty="0"/>
              <a:t>Accountability – We are accountable for our choices</a:t>
            </a:r>
          </a:p>
          <a:p>
            <a:pPr lvl="3" indent="-342900" eaLnBrk="1" hangingPunct="1"/>
            <a:r>
              <a:rPr lang="en-US" dirty="0"/>
              <a:t>God has a plan for each of us.  We are developing our Plan as well</a:t>
            </a:r>
          </a:p>
        </p:txBody>
      </p:sp>
    </p:spTree>
    <p:extLst>
      <p:ext uri="{BB962C8B-B14F-4D97-AF65-F5344CB8AC3E}">
        <p14:creationId xmlns:p14="http://schemas.microsoft.com/office/powerpoint/2010/main" val="357979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animEffect transition="in" filter="blinds(horizontal)">
                                      <p:cBhvr>
                                        <p:cTn id="7" dur="500"/>
                                        <p:tgtEl>
                                          <p:spTgt spid="501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0180">
                                            <p:txEl>
                                              <p:pRg st="1" end="1"/>
                                            </p:txEl>
                                          </p:spTgt>
                                        </p:tgtEl>
                                        <p:attrNameLst>
                                          <p:attrName>style.visibility</p:attrName>
                                        </p:attrNameLst>
                                      </p:cBhvr>
                                      <p:to>
                                        <p:strVal val="visible"/>
                                      </p:to>
                                    </p:set>
                                    <p:animEffect transition="in" filter="blinds(horizontal)">
                                      <p:cBhvr>
                                        <p:cTn id="12" dur="500"/>
                                        <p:tgtEl>
                                          <p:spTgt spid="501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uiExpand="1" build="p" bldLvl="2"/>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dirty="0">
                <a:cs typeface="Times New Roman" panose="02020603050405020304" pitchFamily="18" charset="0"/>
              </a:rPr>
              <a:t>Goal Setting Principles </a:t>
            </a:r>
            <a:r>
              <a:rPr lang="en-US" altLang="en-US" sz="2400" dirty="0">
                <a:cs typeface="Times New Roman" panose="02020603050405020304" pitchFamily="18" charset="0"/>
              </a:rPr>
              <a:t>(continued)</a:t>
            </a:r>
            <a:endParaRPr lang="en-US" altLang="en-US" sz="2400" dirty="0"/>
          </a:p>
        </p:txBody>
      </p:sp>
      <p:sp>
        <p:nvSpPr>
          <p:cNvPr id="50180" name="Rectangle 3"/>
          <p:cNvSpPr>
            <a:spLocks noGrp="1" noChangeArrowheads="1"/>
          </p:cNvSpPr>
          <p:nvPr>
            <p:ph idx="1"/>
          </p:nvPr>
        </p:nvSpPr>
        <p:spPr>
          <a:xfrm>
            <a:off x="914400" y="1600200"/>
            <a:ext cx="8077200" cy="5257800"/>
          </a:xfrm>
        </p:spPr>
        <p:txBody>
          <a:bodyPr/>
          <a:lstStyle/>
          <a:p>
            <a:pPr marL="857250" lvl="1" indent="-457200" eaLnBrk="1" hangingPunct="1"/>
            <a:r>
              <a:rPr lang="en-US" sz="2800" dirty="0"/>
              <a:t>Do you understand the principles of effective goal setting?</a:t>
            </a:r>
          </a:p>
          <a:p>
            <a:pPr marL="857250" lvl="1" indent="-457200" eaLnBrk="1" hangingPunct="1"/>
            <a:endParaRPr lang="en-US" sz="2800" dirty="0"/>
          </a:p>
        </p:txBody>
      </p:sp>
    </p:spTree>
    <p:extLst>
      <p:ext uri="{BB962C8B-B14F-4D97-AF65-F5344CB8AC3E}">
        <p14:creationId xmlns:p14="http://schemas.microsoft.com/office/powerpoint/2010/main" val="18505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animEffect transition="in" filter="blinds(horizontal)">
                                      <p:cBhvr>
                                        <p:cTn id="7" dur="500"/>
                                        <p:tgtEl>
                                          <p:spTgt spid="5018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uiExpand="1" build="p" bldLvl="2"/>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altLang="en-US" dirty="0"/>
              <a:t>Summary</a:t>
            </a:r>
          </a:p>
        </p:txBody>
      </p:sp>
      <p:sp>
        <p:nvSpPr>
          <p:cNvPr id="218115" name="Rectangle 3"/>
          <p:cNvSpPr>
            <a:spLocks noGrp="1" noChangeArrowheads="1"/>
          </p:cNvSpPr>
          <p:nvPr>
            <p:ph idx="1"/>
          </p:nvPr>
        </p:nvSpPr>
        <p:spPr>
          <a:xfrm>
            <a:off x="914400" y="1600200"/>
            <a:ext cx="7315200" cy="4800600"/>
          </a:xfrm>
        </p:spPr>
        <p:txBody>
          <a:bodyPr/>
          <a:lstStyle/>
          <a:p>
            <a:pPr eaLnBrk="1" hangingPunct="1"/>
            <a:r>
              <a:rPr lang="en-US" altLang="en-US" dirty="0"/>
              <a:t>Personal Financial Planning may not help you to earn more money </a:t>
            </a:r>
          </a:p>
          <a:p>
            <a:pPr lvl="1" eaLnBrk="1" hangingPunct="1"/>
            <a:r>
              <a:rPr lang="en-US" altLang="en-US" dirty="0"/>
              <a:t>But it will help you become a wiser steward over the things God has shared with you</a:t>
            </a:r>
          </a:p>
          <a:p>
            <a:pPr eaLnBrk="1" hangingPunct="1"/>
            <a:r>
              <a:rPr lang="en-US" altLang="en-US" dirty="0"/>
              <a:t>Create your Personal Financial Plan</a:t>
            </a:r>
          </a:p>
          <a:p>
            <a:pPr lvl="1" eaLnBrk="1" hangingPunct="1"/>
            <a:r>
              <a:rPr lang="en-US" altLang="en-US" dirty="0"/>
              <a:t>1.  Catch your vision</a:t>
            </a:r>
          </a:p>
          <a:p>
            <a:pPr lvl="2" eaLnBrk="1" hangingPunct="1"/>
            <a:r>
              <a:rPr lang="en-US" altLang="en-US" dirty="0"/>
              <a:t>If God created us with a Plan for our life (i.e., the Plan of Salvation), shouldn’t we also have a plan for that life He as given us?</a:t>
            </a:r>
          </a:p>
          <a:p>
            <a:pPr lvl="1" eaLnBrk="1" hangingPunct="1">
              <a:buFontTx/>
              <a:buNone/>
            </a:pPr>
            <a:endParaRPr lang="en-US" altLang="en-US" dirty="0"/>
          </a:p>
        </p:txBody>
      </p:sp>
    </p:spTree>
    <p:extLst>
      <p:ext uri="{BB962C8B-B14F-4D97-AF65-F5344CB8AC3E}">
        <p14:creationId xmlns:p14="http://schemas.microsoft.com/office/powerpoint/2010/main" val="11170782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8115">
                                            <p:txEl>
                                              <p:pRg st="0" end="0"/>
                                            </p:txEl>
                                          </p:spTgt>
                                        </p:tgtEl>
                                        <p:attrNameLst>
                                          <p:attrName>style.visibility</p:attrName>
                                        </p:attrNameLst>
                                      </p:cBhvr>
                                      <p:to>
                                        <p:strVal val="visible"/>
                                      </p:to>
                                    </p:set>
                                    <p:anim calcmode="lin" valueType="num">
                                      <p:cBhvr additive="base">
                                        <p:cTn id="7" dur="500" fill="hold"/>
                                        <p:tgtEl>
                                          <p:spTgt spid="2181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81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8115">
                                            <p:txEl>
                                              <p:pRg st="1" end="1"/>
                                            </p:txEl>
                                          </p:spTgt>
                                        </p:tgtEl>
                                        <p:attrNameLst>
                                          <p:attrName>style.visibility</p:attrName>
                                        </p:attrNameLst>
                                      </p:cBhvr>
                                      <p:to>
                                        <p:strVal val="visible"/>
                                      </p:to>
                                    </p:set>
                                    <p:anim calcmode="lin" valueType="num">
                                      <p:cBhvr additive="base">
                                        <p:cTn id="13" dur="500" fill="hold"/>
                                        <p:tgtEl>
                                          <p:spTgt spid="2181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81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8115">
                                            <p:txEl>
                                              <p:pRg st="2" end="2"/>
                                            </p:txEl>
                                          </p:spTgt>
                                        </p:tgtEl>
                                        <p:attrNameLst>
                                          <p:attrName>style.visibility</p:attrName>
                                        </p:attrNameLst>
                                      </p:cBhvr>
                                      <p:to>
                                        <p:strVal val="visible"/>
                                      </p:to>
                                    </p:set>
                                    <p:anim calcmode="lin" valueType="num">
                                      <p:cBhvr additive="base">
                                        <p:cTn id="17" dur="500" fill="hold"/>
                                        <p:tgtEl>
                                          <p:spTgt spid="2181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81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8115">
                                            <p:txEl>
                                              <p:pRg st="3" end="3"/>
                                            </p:txEl>
                                          </p:spTgt>
                                        </p:tgtEl>
                                        <p:attrNameLst>
                                          <p:attrName>style.visibility</p:attrName>
                                        </p:attrNameLst>
                                      </p:cBhvr>
                                      <p:to>
                                        <p:strVal val="visible"/>
                                      </p:to>
                                    </p:set>
                                    <p:anim calcmode="lin" valueType="num">
                                      <p:cBhvr additive="base">
                                        <p:cTn id="21" dur="500" fill="hold"/>
                                        <p:tgtEl>
                                          <p:spTgt spid="2181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81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8115">
                                            <p:txEl>
                                              <p:pRg st="4" end="4"/>
                                            </p:txEl>
                                          </p:spTgt>
                                        </p:tgtEl>
                                        <p:attrNameLst>
                                          <p:attrName>style.visibility</p:attrName>
                                        </p:attrNameLst>
                                      </p:cBhvr>
                                      <p:to>
                                        <p:strVal val="visible"/>
                                      </p:to>
                                    </p:set>
                                    <p:anim calcmode="lin" valueType="num">
                                      <p:cBhvr additive="base">
                                        <p:cTn id="25" dur="500" fill="hold"/>
                                        <p:tgtEl>
                                          <p:spTgt spid="2181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811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5" grpId="0" uiExpand="1" build="p" bldLvl="3"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dirty="0"/>
              <a:t>Summary</a:t>
            </a:r>
            <a:r>
              <a:rPr lang="en-US" altLang="en-US" sz="2400" dirty="0"/>
              <a:t> (continued)</a:t>
            </a:r>
          </a:p>
        </p:txBody>
      </p:sp>
      <p:sp>
        <p:nvSpPr>
          <p:cNvPr id="254979" name="Rectangle 3"/>
          <p:cNvSpPr>
            <a:spLocks noGrp="1" noChangeArrowheads="1"/>
          </p:cNvSpPr>
          <p:nvPr>
            <p:ph idx="1"/>
          </p:nvPr>
        </p:nvSpPr>
        <p:spPr>
          <a:xfrm>
            <a:off x="914400" y="1600200"/>
            <a:ext cx="7315200" cy="4876800"/>
          </a:xfrm>
        </p:spPr>
        <p:txBody>
          <a:bodyPr/>
          <a:lstStyle/>
          <a:p>
            <a:pPr eaLnBrk="1" hangingPunct="1"/>
            <a:r>
              <a:rPr lang="en-US" altLang="en-US" dirty="0">
                <a:cs typeface="Times New Roman" panose="02020603050405020304" pitchFamily="18" charset="0"/>
              </a:rPr>
              <a:t>2. Think about what is important to you and how you will measure your life</a:t>
            </a:r>
          </a:p>
          <a:p>
            <a:pPr lvl="1" eaLnBrk="1" hangingPunct="1"/>
            <a:r>
              <a:rPr lang="en-US" altLang="en-US" dirty="0">
                <a:cs typeface="Times New Roman" panose="02020603050405020304" pitchFamily="18" charset="0"/>
              </a:rPr>
              <a:t>Seek Father’s help in what you want to accomplish</a:t>
            </a:r>
          </a:p>
          <a:p>
            <a:pPr eaLnBrk="1" hangingPunct="1"/>
            <a:r>
              <a:rPr lang="en-US" altLang="en-US" dirty="0">
                <a:cs typeface="Times New Roman" panose="02020603050405020304" pitchFamily="18" charset="0"/>
              </a:rPr>
              <a:t>3. Create your Plan for Life</a:t>
            </a:r>
            <a:endParaRPr lang="en-US" altLang="en-US" dirty="0"/>
          </a:p>
          <a:p>
            <a:pPr lvl="1" eaLnBrk="1" hangingPunct="1"/>
            <a:r>
              <a:rPr lang="en-US" altLang="en-US" dirty="0">
                <a:cs typeface="Times New Roman" panose="02020603050405020304" pitchFamily="18" charset="0"/>
              </a:rPr>
              <a:t>Carefully consider the </a:t>
            </a:r>
            <a:r>
              <a:rPr lang="en-US" u="sng" dirty="0">
                <a:hlinkClick r:id="rId2"/>
              </a:rPr>
              <a:t>VMV Statements</a:t>
            </a:r>
            <a:r>
              <a:rPr lang="en-US" dirty="0"/>
              <a:t> </a:t>
            </a:r>
            <a:r>
              <a:rPr lang="en-US" altLang="en-US" dirty="0"/>
              <a:t>(LT38) </a:t>
            </a:r>
          </a:p>
          <a:p>
            <a:pPr lvl="1" eaLnBrk="1" hangingPunct="1"/>
            <a:r>
              <a:rPr lang="en-US" altLang="en-US" dirty="0">
                <a:cs typeface="Times New Roman" panose="02020603050405020304" pitchFamily="18" charset="0"/>
              </a:rPr>
              <a:t>You have a taste of your vision, now decide your goals, and select your three most important goals and explain them in detail</a:t>
            </a:r>
          </a:p>
          <a:p>
            <a:pPr lvl="2" eaLnBrk="1" hangingPunct="1"/>
            <a:r>
              <a:rPr lang="en-US" altLang="en-US" dirty="0">
                <a:cs typeface="Times New Roman" panose="02020603050405020304" pitchFamily="18" charset="0"/>
              </a:rPr>
              <a:t>Make sure to include identity, integrity, and temporal goals in your list and that there is balance </a:t>
            </a:r>
          </a:p>
          <a:p>
            <a:pPr lvl="3" eaLnBrk="1" hangingPunct="1"/>
            <a:endParaRPr lang="en-US" altLang="en-US" dirty="0">
              <a:cs typeface="Times New Roman" panose="02020603050405020304" pitchFamily="18" charset="0"/>
            </a:endParaRP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4979">
                                            <p:txEl>
                                              <p:pRg st="0" end="0"/>
                                            </p:txEl>
                                          </p:spTgt>
                                        </p:tgtEl>
                                        <p:attrNameLst>
                                          <p:attrName>style.visibility</p:attrName>
                                        </p:attrNameLst>
                                      </p:cBhvr>
                                      <p:to>
                                        <p:strVal val="visible"/>
                                      </p:to>
                                    </p:set>
                                    <p:anim calcmode="lin" valueType="num">
                                      <p:cBhvr additive="base">
                                        <p:cTn id="7" dur="500" fill="hold"/>
                                        <p:tgtEl>
                                          <p:spTgt spid="2549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49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4979">
                                            <p:txEl>
                                              <p:pRg st="1" end="1"/>
                                            </p:txEl>
                                          </p:spTgt>
                                        </p:tgtEl>
                                        <p:attrNameLst>
                                          <p:attrName>style.visibility</p:attrName>
                                        </p:attrNameLst>
                                      </p:cBhvr>
                                      <p:to>
                                        <p:strVal val="visible"/>
                                      </p:to>
                                    </p:set>
                                    <p:anim calcmode="lin" valueType="num">
                                      <p:cBhvr additive="base">
                                        <p:cTn id="13" dur="500" fill="hold"/>
                                        <p:tgtEl>
                                          <p:spTgt spid="2549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497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4979">
                                            <p:txEl>
                                              <p:pRg st="2" end="2"/>
                                            </p:txEl>
                                          </p:spTgt>
                                        </p:tgtEl>
                                        <p:attrNameLst>
                                          <p:attrName>style.visibility</p:attrName>
                                        </p:attrNameLst>
                                      </p:cBhvr>
                                      <p:to>
                                        <p:strVal val="visible"/>
                                      </p:to>
                                    </p:set>
                                    <p:anim calcmode="lin" valueType="num">
                                      <p:cBhvr additive="base">
                                        <p:cTn id="17" dur="500" fill="hold"/>
                                        <p:tgtEl>
                                          <p:spTgt spid="2549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497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4979">
                                            <p:txEl>
                                              <p:pRg st="3" end="3"/>
                                            </p:txEl>
                                          </p:spTgt>
                                        </p:tgtEl>
                                        <p:attrNameLst>
                                          <p:attrName>style.visibility</p:attrName>
                                        </p:attrNameLst>
                                      </p:cBhvr>
                                      <p:to>
                                        <p:strVal val="visible"/>
                                      </p:to>
                                    </p:set>
                                    <p:anim calcmode="lin" valueType="num">
                                      <p:cBhvr additive="base">
                                        <p:cTn id="21" dur="500" fill="hold"/>
                                        <p:tgtEl>
                                          <p:spTgt spid="25497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497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4979">
                                            <p:txEl>
                                              <p:pRg st="4" end="4"/>
                                            </p:txEl>
                                          </p:spTgt>
                                        </p:tgtEl>
                                        <p:attrNameLst>
                                          <p:attrName>style.visibility</p:attrName>
                                        </p:attrNameLst>
                                      </p:cBhvr>
                                      <p:to>
                                        <p:strVal val="visible"/>
                                      </p:to>
                                    </p:set>
                                    <p:anim calcmode="lin" valueType="num">
                                      <p:cBhvr additive="base">
                                        <p:cTn id="25" dur="500" fill="hold"/>
                                        <p:tgtEl>
                                          <p:spTgt spid="25497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497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4979">
                                            <p:txEl>
                                              <p:pRg st="5" end="5"/>
                                            </p:txEl>
                                          </p:spTgt>
                                        </p:tgtEl>
                                        <p:attrNameLst>
                                          <p:attrName>style.visibility</p:attrName>
                                        </p:attrNameLst>
                                      </p:cBhvr>
                                      <p:to>
                                        <p:strVal val="visible"/>
                                      </p:to>
                                    </p:set>
                                    <p:anim calcmode="lin" valueType="num">
                                      <p:cBhvr additive="base">
                                        <p:cTn id="29" dur="500" fill="hold"/>
                                        <p:tgtEl>
                                          <p:spTgt spid="25497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497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9" grpId="0" uiExpand="1" build="p" bldLvl="3"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a:t>Summary</a:t>
            </a:r>
            <a:r>
              <a:rPr lang="en-US" altLang="en-US" sz="2400" dirty="0"/>
              <a:t> (continued)</a:t>
            </a:r>
          </a:p>
        </p:txBody>
      </p:sp>
      <p:sp>
        <p:nvSpPr>
          <p:cNvPr id="219139" name="Rectangle 3"/>
          <p:cNvSpPr>
            <a:spLocks noGrp="1" noChangeArrowheads="1"/>
          </p:cNvSpPr>
          <p:nvPr>
            <p:ph idx="1"/>
          </p:nvPr>
        </p:nvSpPr>
        <p:spPr>
          <a:xfrm>
            <a:off x="928688" y="1608138"/>
            <a:ext cx="7286625" cy="4419600"/>
          </a:xfrm>
        </p:spPr>
        <p:txBody>
          <a:bodyPr/>
          <a:lstStyle/>
          <a:p>
            <a:pPr eaLnBrk="1" hangingPunct="1"/>
            <a:r>
              <a:rPr lang="en-US" altLang="en-US" dirty="0">
                <a:cs typeface="Times New Roman" panose="02020603050405020304" pitchFamily="18" charset="0"/>
              </a:rPr>
              <a:t>4.  Evaluate your financial health</a:t>
            </a:r>
          </a:p>
          <a:p>
            <a:pPr lvl="1" eaLnBrk="1" hangingPunct="1"/>
            <a:r>
              <a:rPr lang="en-US" altLang="en-US" dirty="0">
                <a:cs typeface="Times New Roman" panose="02020603050405020304" pitchFamily="18" charset="0"/>
              </a:rPr>
              <a:t>Determine where you are in your finances</a:t>
            </a:r>
          </a:p>
          <a:p>
            <a:pPr eaLnBrk="1" hangingPunct="1"/>
            <a:r>
              <a:rPr lang="en-US" altLang="en-US" dirty="0">
                <a:cs typeface="Arial" panose="020B0604020202020204" pitchFamily="34" charset="0"/>
              </a:rPr>
              <a:t>5.  Now broaden this exercise to each of the 15 key areas.  From your vision, write your goals, plans and strategies and constraints </a:t>
            </a:r>
          </a:p>
          <a:p>
            <a:pPr lvl="1" eaLnBrk="1" hangingPunct="1"/>
            <a:r>
              <a:rPr lang="en-US" altLang="en-US" dirty="0">
                <a:cs typeface="Arial" panose="020B0604020202020204" pitchFamily="34" charset="0"/>
              </a:rPr>
              <a:t>Have balance--start with principles and doctrines</a:t>
            </a:r>
          </a:p>
          <a:p>
            <a:pPr lvl="1" eaLnBrk="1" hangingPunct="1"/>
            <a:r>
              <a:rPr lang="en-US" altLang="en-US" dirty="0">
                <a:cs typeface="Arial" panose="020B0604020202020204" pitchFamily="34" charset="0"/>
              </a:rPr>
              <a:t>Then include your plans and strategies for your application</a:t>
            </a:r>
          </a:p>
          <a:p>
            <a:pPr eaLnBrk="1" hangingPunct="1"/>
            <a:r>
              <a:rPr lang="en-US" altLang="en-US" dirty="0">
                <a:cs typeface="Arial" panose="020B0604020202020204" pitchFamily="34" charset="0"/>
              </a:rPr>
              <a:t>6.  Implement your plans and revise as needed</a:t>
            </a:r>
          </a:p>
          <a:p>
            <a:pPr lvl="1" eaLnBrk="1" hangingPunct="1"/>
            <a:r>
              <a:rPr lang="en-US" altLang="en-US" dirty="0">
                <a:cs typeface="Arial" panose="020B0604020202020204" pitchFamily="34" charset="0"/>
              </a:rPr>
              <a:t>Start today, and improve on just one area</a:t>
            </a:r>
          </a:p>
          <a:p>
            <a:pPr lvl="1" eaLnBrk="1" hangingPunct="1"/>
            <a:r>
              <a:rPr lang="en-US" altLang="en-US" dirty="0">
                <a:cs typeface="Arial" panose="020B0604020202020204" pitchFamily="34" charset="0"/>
              </a:rPr>
              <a:t>Keep improving every day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animEffect transition="in" filter="blinds(horizontal)">
                                      <p:cBhvr>
                                        <p:cTn id="7" dur="500"/>
                                        <p:tgtEl>
                                          <p:spTgt spid="219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9139">
                                            <p:txEl>
                                              <p:pRg st="1" end="1"/>
                                            </p:txEl>
                                          </p:spTgt>
                                        </p:tgtEl>
                                        <p:attrNameLst>
                                          <p:attrName>style.visibility</p:attrName>
                                        </p:attrNameLst>
                                      </p:cBhvr>
                                      <p:to>
                                        <p:strVal val="visible"/>
                                      </p:to>
                                    </p:set>
                                    <p:animEffect transition="in" filter="blinds(horizontal)">
                                      <p:cBhvr>
                                        <p:cTn id="12" dur="500"/>
                                        <p:tgtEl>
                                          <p:spTgt spid="219139">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219139">
                                            <p:txEl>
                                              <p:pRg st="2" end="2"/>
                                            </p:txEl>
                                          </p:spTgt>
                                        </p:tgtEl>
                                        <p:attrNameLst>
                                          <p:attrName>style.visibility</p:attrName>
                                        </p:attrNameLst>
                                      </p:cBhvr>
                                      <p:to>
                                        <p:strVal val="visible"/>
                                      </p:to>
                                    </p:set>
                                    <p:animEffect transition="in" filter="blinds(horizontal)">
                                      <p:cBhvr>
                                        <p:cTn id="15" dur="500"/>
                                        <p:tgtEl>
                                          <p:spTgt spid="219139">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19139">
                                            <p:txEl>
                                              <p:pRg st="3" end="3"/>
                                            </p:txEl>
                                          </p:spTgt>
                                        </p:tgtEl>
                                        <p:attrNameLst>
                                          <p:attrName>style.visibility</p:attrName>
                                        </p:attrNameLst>
                                      </p:cBhvr>
                                      <p:to>
                                        <p:strVal val="visible"/>
                                      </p:to>
                                    </p:set>
                                    <p:animEffect transition="in" filter="blinds(horizontal)">
                                      <p:cBhvr>
                                        <p:cTn id="18" dur="500"/>
                                        <p:tgtEl>
                                          <p:spTgt spid="219139">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219139">
                                            <p:txEl>
                                              <p:pRg st="4" end="4"/>
                                            </p:txEl>
                                          </p:spTgt>
                                        </p:tgtEl>
                                        <p:attrNameLst>
                                          <p:attrName>style.visibility</p:attrName>
                                        </p:attrNameLst>
                                      </p:cBhvr>
                                      <p:to>
                                        <p:strVal val="visible"/>
                                      </p:to>
                                    </p:set>
                                    <p:animEffect transition="in" filter="blinds(horizontal)">
                                      <p:cBhvr>
                                        <p:cTn id="21" dur="500"/>
                                        <p:tgtEl>
                                          <p:spTgt spid="219139">
                                            <p:txEl>
                                              <p:pRg st="4" end="4"/>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219139">
                                            <p:txEl>
                                              <p:pRg st="5" end="5"/>
                                            </p:txEl>
                                          </p:spTgt>
                                        </p:tgtEl>
                                        <p:attrNameLst>
                                          <p:attrName>style.visibility</p:attrName>
                                        </p:attrNameLst>
                                      </p:cBhvr>
                                      <p:to>
                                        <p:strVal val="visible"/>
                                      </p:to>
                                    </p:set>
                                    <p:animEffect transition="in" filter="blinds(horizontal)">
                                      <p:cBhvr>
                                        <p:cTn id="24" dur="500"/>
                                        <p:tgtEl>
                                          <p:spTgt spid="219139">
                                            <p:txEl>
                                              <p:pRg st="5" end="5"/>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219139">
                                            <p:txEl>
                                              <p:pRg st="6" end="6"/>
                                            </p:txEl>
                                          </p:spTgt>
                                        </p:tgtEl>
                                        <p:attrNameLst>
                                          <p:attrName>style.visibility</p:attrName>
                                        </p:attrNameLst>
                                      </p:cBhvr>
                                      <p:to>
                                        <p:strVal val="visible"/>
                                      </p:to>
                                    </p:set>
                                    <p:animEffect transition="in" filter="blinds(horizontal)">
                                      <p:cBhvr>
                                        <p:cTn id="27" dur="500"/>
                                        <p:tgtEl>
                                          <p:spTgt spid="219139">
                                            <p:txEl>
                                              <p:pRg st="6" end="6"/>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219139">
                                            <p:txEl>
                                              <p:pRg st="7" end="7"/>
                                            </p:txEl>
                                          </p:spTgt>
                                        </p:tgtEl>
                                        <p:attrNameLst>
                                          <p:attrName>style.visibility</p:attrName>
                                        </p:attrNameLst>
                                      </p:cBhvr>
                                      <p:to>
                                        <p:strVal val="visible"/>
                                      </p:to>
                                    </p:set>
                                    <p:animEffect transition="in" filter="blinds(horizontal)">
                                      <p:cBhvr>
                                        <p:cTn id="30" dur="500"/>
                                        <p:tgtEl>
                                          <p:spTgt spid="2191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1026"/>
          <p:cNvSpPr>
            <a:spLocks noGrp="1" noChangeArrowheads="1"/>
          </p:cNvSpPr>
          <p:nvPr>
            <p:ph type="title"/>
          </p:nvPr>
        </p:nvSpPr>
        <p:spPr/>
        <p:txBody>
          <a:bodyPr/>
          <a:lstStyle/>
          <a:p>
            <a:pPr eaLnBrk="1" hangingPunct="1"/>
            <a:r>
              <a:rPr lang="en-US" altLang="en-US" dirty="0"/>
              <a:t>Summary</a:t>
            </a:r>
            <a:r>
              <a:rPr lang="en-US" altLang="en-US" sz="2400" dirty="0"/>
              <a:t> (continued)</a:t>
            </a:r>
          </a:p>
        </p:txBody>
      </p:sp>
      <p:sp>
        <p:nvSpPr>
          <p:cNvPr id="151555" name="Rectangle 1027"/>
          <p:cNvSpPr>
            <a:spLocks noGrp="1" noChangeArrowheads="1"/>
          </p:cNvSpPr>
          <p:nvPr>
            <p:ph idx="1"/>
          </p:nvPr>
        </p:nvSpPr>
        <p:spPr>
          <a:xfrm>
            <a:off x="914400" y="1600200"/>
            <a:ext cx="7315200" cy="5257800"/>
          </a:xfrm>
        </p:spPr>
        <p:txBody>
          <a:bodyPr/>
          <a:lstStyle/>
          <a:p>
            <a:pPr eaLnBrk="1" hangingPunct="1"/>
            <a:r>
              <a:rPr lang="en-US" altLang="en-US" dirty="0"/>
              <a:t>Start your PFP TODAY!</a:t>
            </a:r>
          </a:p>
          <a:p>
            <a:pPr lvl="1" eaLnBrk="1" hangingPunct="1"/>
            <a:r>
              <a:rPr lang="en-US" altLang="en-US" dirty="0"/>
              <a:t>Get an individual or family picture or one of you doing something you enjoy and put it on the cover</a:t>
            </a:r>
          </a:p>
          <a:p>
            <a:pPr eaLnBrk="1" hangingPunct="1"/>
            <a:r>
              <a:rPr lang="en-US" altLang="en-US" sz="2400" dirty="0"/>
              <a:t>Get </a:t>
            </a:r>
            <a:r>
              <a:rPr lang="en-US" altLang="en-US" sz="2400" dirty="0">
                <a:hlinkClick r:id="rId2"/>
              </a:rPr>
              <a:t>16 tabs </a:t>
            </a:r>
            <a:r>
              <a:rPr lang="en-US" altLang="en-US" sz="2400" dirty="0"/>
              <a:t>for each of the 16 sections</a:t>
            </a:r>
          </a:p>
          <a:p>
            <a:pPr lvl="1" eaLnBrk="1" hangingPunct="1"/>
            <a:r>
              <a:rPr lang="en-US" altLang="en-US" dirty="0"/>
              <a:t>Begin working on your vision and goals</a:t>
            </a:r>
          </a:p>
          <a:p>
            <a:pPr lvl="2" eaLnBrk="1" hangingPunct="1"/>
            <a:r>
              <a:rPr lang="en-US" altLang="en-US" dirty="0"/>
              <a:t>Share your </a:t>
            </a:r>
            <a:r>
              <a:rPr lang="en-US" u="sng" dirty="0">
                <a:hlinkClick r:id="rId3"/>
              </a:rPr>
              <a:t>VMV Statements</a:t>
            </a:r>
            <a:r>
              <a:rPr lang="en-US" altLang="en-US" dirty="0"/>
              <a:t>, choose your three top goals, and articulate them clearly</a:t>
            </a:r>
          </a:p>
          <a:p>
            <a:pPr lvl="2" eaLnBrk="1" hangingPunct="1"/>
            <a:r>
              <a:rPr lang="en-US" altLang="en-US" dirty="0"/>
              <a:t>Answer the question:  “What does Heavenly Father want you to become/accomplish, i.e. your mission in life?” </a:t>
            </a:r>
          </a:p>
          <a:p>
            <a:pPr lvl="2" eaLnBrk="1" hangingPunct="1"/>
            <a:r>
              <a:rPr lang="en-US" altLang="en-US" dirty="0"/>
              <a:t>Determine your short-term, medium-term, and long-term plans and strategies, constraints, and accountability to get to your top three goals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1555">
                                            <p:txEl>
                                              <p:pRg st="2" end="2"/>
                                            </p:txEl>
                                          </p:spTgt>
                                        </p:tgtEl>
                                        <p:attrNameLst>
                                          <p:attrName>style.visibility</p:attrName>
                                        </p:attrNameLst>
                                      </p:cBhvr>
                                      <p:to>
                                        <p:strVal val="visible"/>
                                      </p:to>
                                    </p:set>
                                    <p:anim calcmode="lin" valueType="num">
                                      <p:cBhvr additive="base">
                                        <p:cTn id="17" dur="500" fill="hold"/>
                                        <p:tgtEl>
                                          <p:spTgt spid="1515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15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1555">
                                            <p:txEl>
                                              <p:pRg st="3" end="3"/>
                                            </p:txEl>
                                          </p:spTgt>
                                        </p:tgtEl>
                                        <p:attrNameLst>
                                          <p:attrName>style.visibility</p:attrName>
                                        </p:attrNameLst>
                                      </p:cBhvr>
                                      <p:to>
                                        <p:strVal val="visible"/>
                                      </p:to>
                                    </p:set>
                                    <p:anim calcmode="lin" valueType="num">
                                      <p:cBhvr additive="base">
                                        <p:cTn id="21" dur="500" fill="hold"/>
                                        <p:tgtEl>
                                          <p:spTgt spid="1515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15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1555">
                                            <p:txEl>
                                              <p:pRg st="4" end="4"/>
                                            </p:txEl>
                                          </p:spTgt>
                                        </p:tgtEl>
                                        <p:attrNameLst>
                                          <p:attrName>style.visibility</p:attrName>
                                        </p:attrNameLst>
                                      </p:cBhvr>
                                      <p:to>
                                        <p:strVal val="visible"/>
                                      </p:to>
                                    </p:set>
                                    <p:anim calcmode="lin" valueType="num">
                                      <p:cBhvr additive="base">
                                        <p:cTn id="25" dur="500" fill="hold"/>
                                        <p:tgtEl>
                                          <p:spTgt spid="1515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15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1555">
                                            <p:txEl>
                                              <p:pRg st="5" end="5"/>
                                            </p:txEl>
                                          </p:spTgt>
                                        </p:tgtEl>
                                        <p:attrNameLst>
                                          <p:attrName>style.visibility</p:attrName>
                                        </p:attrNameLst>
                                      </p:cBhvr>
                                      <p:to>
                                        <p:strVal val="visible"/>
                                      </p:to>
                                    </p:set>
                                    <p:anim calcmode="lin" valueType="num">
                                      <p:cBhvr additive="base">
                                        <p:cTn id="29" dur="500" fill="hold"/>
                                        <p:tgtEl>
                                          <p:spTgt spid="1515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15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1555">
                                            <p:txEl>
                                              <p:pRg st="6" end="6"/>
                                            </p:txEl>
                                          </p:spTgt>
                                        </p:tgtEl>
                                        <p:attrNameLst>
                                          <p:attrName>style.visibility</p:attrName>
                                        </p:attrNameLst>
                                      </p:cBhvr>
                                      <p:to>
                                        <p:strVal val="visible"/>
                                      </p:to>
                                    </p:set>
                                    <p:anim calcmode="lin" valueType="num">
                                      <p:cBhvr additive="base">
                                        <p:cTn id="33" dur="500" fill="hold"/>
                                        <p:tgtEl>
                                          <p:spTgt spid="1515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155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altLang="en-US" dirty="0"/>
              <a:t>Summary</a:t>
            </a:r>
            <a:r>
              <a:rPr lang="en-US" altLang="en-US" sz="2400" dirty="0"/>
              <a:t> (continued)</a:t>
            </a:r>
          </a:p>
        </p:txBody>
      </p:sp>
      <p:sp>
        <p:nvSpPr>
          <p:cNvPr id="257027" name="Rectangle 3"/>
          <p:cNvSpPr>
            <a:spLocks noGrp="1" noChangeArrowheads="1"/>
          </p:cNvSpPr>
          <p:nvPr>
            <p:ph idx="1"/>
          </p:nvPr>
        </p:nvSpPr>
        <p:spPr>
          <a:xfrm>
            <a:off x="928688" y="1608138"/>
            <a:ext cx="7286625" cy="4419600"/>
          </a:xfrm>
        </p:spPr>
        <p:txBody>
          <a:bodyPr/>
          <a:lstStyle/>
          <a:p>
            <a:pPr eaLnBrk="1" hangingPunct="1"/>
            <a:r>
              <a:rPr lang="en-US" altLang="en-US" dirty="0"/>
              <a:t>Learn to set “real” goals</a:t>
            </a:r>
          </a:p>
          <a:p>
            <a:pPr lvl="1" eaLnBrk="1" hangingPunct="1"/>
            <a:r>
              <a:rPr lang="en-US" altLang="en-US" dirty="0"/>
              <a:t>Real goals are those that you really want to achieve--goals that are set with Heavenly Father’s help</a:t>
            </a:r>
          </a:p>
          <a:p>
            <a:pPr lvl="2" eaLnBrk="1" hangingPunct="1"/>
            <a:r>
              <a:rPr lang="en-US" altLang="en-US" dirty="0"/>
              <a:t>You cannot do better than becoming what Heavenly Father wants you to become</a:t>
            </a:r>
          </a:p>
          <a:p>
            <a:pPr lvl="2" eaLnBrk="1" hangingPunct="1"/>
            <a:r>
              <a:rPr lang="en-US" altLang="en-US" dirty="0"/>
              <a:t>I have found that if I cannot ask for Heavenly Father’s help in achieving a goal, it has usually been because it wasn’t a real goal</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7027">
                                            <p:txEl>
                                              <p:pRg st="0" end="0"/>
                                            </p:txEl>
                                          </p:spTgt>
                                        </p:tgtEl>
                                        <p:attrNameLst>
                                          <p:attrName>style.visibility</p:attrName>
                                        </p:attrNameLst>
                                      </p:cBhvr>
                                      <p:to>
                                        <p:strVal val="visible"/>
                                      </p:to>
                                    </p:set>
                                    <p:anim calcmode="lin" valueType="num">
                                      <p:cBhvr additive="base">
                                        <p:cTn id="7" dur="500" fill="hold"/>
                                        <p:tgtEl>
                                          <p:spTgt spid="257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70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7027">
                                            <p:txEl>
                                              <p:pRg st="1" end="1"/>
                                            </p:txEl>
                                          </p:spTgt>
                                        </p:tgtEl>
                                        <p:attrNameLst>
                                          <p:attrName>style.visibility</p:attrName>
                                        </p:attrNameLst>
                                      </p:cBhvr>
                                      <p:to>
                                        <p:strVal val="visible"/>
                                      </p:to>
                                    </p:set>
                                    <p:anim calcmode="lin" valueType="num">
                                      <p:cBhvr additive="base">
                                        <p:cTn id="13" dur="500" fill="hold"/>
                                        <p:tgtEl>
                                          <p:spTgt spid="2570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70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7027">
                                            <p:txEl>
                                              <p:pRg st="2" end="2"/>
                                            </p:txEl>
                                          </p:spTgt>
                                        </p:tgtEl>
                                        <p:attrNameLst>
                                          <p:attrName>style.visibility</p:attrName>
                                        </p:attrNameLst>
                                      </p:cBhvr>
                                      <p:to>
                                        <p:strVal val="visible"/>
                                      </p:to>
                                    </p:set>
                                    <p:anim calcmode="lin" valueType="num">
                                      <p:cBhvr additive="base">
                                        <p:cTn id="17" dur="500" fill="hold"/>
                                        <p:tgtEl>
                                          <p:spTgt spid="2570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70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7027">
                                            <p:txEl>
                                              <p:pRg st="3" end="3"/>
                                            </p:txEl>
                                          </p:spTgt>
                                        </p:tgtEl>
                                        <p:attrNameLst>
                                          <p:attrName>style.visibility</p:attrName>
                                        </p:attrNameLst>
                                      </p:cBhvr>
                                      <p:to>
                                        <p:strVal val="visible"/>
                                      </p:to>
                                    </p:set>
                                    <p:anim calcmode="lin" valueType="num">
                                      <p:cBhvr additive="base">
                                        <p:cTn id="21" dur="500" fill="hold"/>
                                        <p:tgtEl>
                                          <p:spTgt spid="2570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702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7" grpId="0" uiExpand="1" build="p" bldLvl="3"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050"/>
          <p:cNvSpPr>
            <a:spLocks noGrp="1" noChangeArrowheads="1"/>
          </p:cNvSpPr>
          <p:nvPr>
            <p:ph type="title"/>
          </p:nvPr>
        </p:nvSpPr>
        <p:spPr>
          <a:xfrm>
            <a:off x="685800" y="685800"/>
            <a:ext cx="7772400" cy="914400"/>
          </a:xfrm>
        </p:spPr>
        <p:txBody>
          <a:bodyPr/>
          <a:lstStyle/>
          <a:p>
            <a:pPr eaLnBrk="1" hangingPunct="1"/>
            <a:r>
              <a:rPr lang="en-US" altLang="en-US" dirty="0"/>
              <a:t>Review of Objectives</a:t>
            </a:r>
          </a:p>
        </p:txBody>
      </p:sp>
      <p:sp>
        <p:nvSpPr>
          <p:cNvPr id="173059" name="Rectangle 2051"/>
          <p:cNvSpPr>
            <a:spLocks noGrp="1" noChangeArrowheads="1"/>
          </p:cNvSpPr>
          <p:nvPr>
            <p:ph idx="1"/>
          </p:nvPr>
        </p:nvSpPr>
        <p:spPr>
          <a:xfrm>
            <a:off x="928688" y="1608138"/>
            <a:ext cx="7286625" cy="4419600"/>
          </a:xfrm>
        </p:spPr>
        <p:txBody>
          <a:bodyPr/>
          <a:lstStyle/>
          <a:p>
            <a:pPr marL="457200" lvl="1" indent="0" eaLnBrk="1" hangingPunct="1">
              <a:buFontTx/>
              <a:buNone/>
            </a:pPr>
            <a:r>
              <a:rPr lang="en-US" altLang="en-US" dirty="0"/>
              <a:t>A.  Do you understand the role of personal financial planning in achieving your goals?</a:t>
            </a:r>
          </a:p>
          <a:p>
            <a:pPr marL="457200" lvl="1" indent="0" eaLnBrk="1" hangingPunct="1">
              <a:buFontTx/>
              <a:buNone/>
            </a:pPr>
            <a:r>
              <a:rPr lang="en-US" altLang="en-US" dirty="0"/>
              <a:t>B. Do you understand the requirements of your Personal Financial Plan?</a:t>
            </a:r>
          </a:p>
          <a:p>
            <a:pPr marL="457200" lvl="1" indent="0" eaLnBrk="1" hangingPunct="1">
              <a:buFontTx/>
              <a:buNone/>
            </a:pPr>
            <a:r>
              <a:rPr lang="en-US" altLang="en-US" dirty="0"/>
              <a:t>C. Do you understand what you want to accomplish in life?</a:t>
            </a:r>
          </a:p>
          <a:p>
            <a:pPr marL="457200" lvl="1" indent="0" eaLnBrk="1" hangingPunct="1">
              <a:buFontTx/>
              <a:buNone/>
            </a:pPr>
            <a:r>
              <a:rPr lang="en-US" altLang="en-US" dirty="0"/>
              <a:t>D.  Understand the three distinct types of goals</a:t>
            </a:r>
          </a:p>
          <a:p>
            <a:pPr marL="457200" lvl="1" indent="0" eaLnBrk="1" hangingPunct="1">
              <a:buFontTx/>
              <a:buNone/>
            </a:pPr>
            <a:r>
              <a:rPr lang="en-US" altLang="en-US" dirty="0"/>
              <a:t>E. Do you understand the Principles of Effective Goal Setting?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3059">
                                            <p:txEl>
                                              <p:pRg st="0" end="0"/>
                                            </p:txEl>
                                          </p:spTgt>
                                        </p:tgtEl>
                                        <p:attrNameLst>
                                          <p:attrName>style.visibility</p:attrName>
                                        </p:attrNameLst>
                                      </p:cBhvr>
                                      <p:to>
                                        <p:strVal val="visible"/>
                                      </p:to>
                                    </p:set>
                                    <p:anim calcmode="lin" valueType="num">
                                      <p:cBhvr additive="base">
                                        <p:cTn id="7" dur="500" fill="hold"/>
                                        <p:tgtEl>
                                          <p:spTgt spid="173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305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3059">
                                            <p:txEl>
                                              <p:pRg st="1" end="1"/>
                                            </p:txEl>
                                          </p:spTgt>
                                        </p:tgtEl>
                                        <p:attrNameLst>
                                          <p:attrName>style.visibility</p:attrName>
                                        </p:attrNameLst>
                                      </p:cBhvr>
                                      <p:to>
                                        <p:strVal val="visible"/>
                                      </p:to>
                                    </p:set>
                                    <p:anim calcmode="lin" valueType="num">
                                      <p:cBhvr additive="base">
                                        <p:cTn id="11" dur="500" fill="hold"/>
                                        <p:tgtEl>
                                          <p:spTgt spid="17305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7305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73059">
                                            <p:txEl>
                                              <p:pRg st="2" end="2"/>
                                            </p:txEl>
                                          </p:spTgt>
                                        </p:tgtEl>
                                        <p:attrNameLst>
                                          <p:attrName>style.visibility</p:attrName>
                                        </p:attrNameLst>
                                      </p:cBhvr>
                                      <p:to>
                                        <p:strVal val="visible"/>
                                      </p:to>
                                    </p:set>
                                    <p:anim calcmode="lin" valueType="num">
                                      <p:cBhvr additive="base">
                                        <p:cTn id="15" dur="500" fill="hold"/>
                                        <p:tgtEl>
                                          <p:spTgt spid="17305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305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3059">
                                            <p:txEl>
                                              <p:pRg st="3" end="3"/>
                                            </p:txEl>
                                          </p:spTgt>
                                        </p:tgtEl>
                                        <p:attrNameLst>
                                          <p:attrName>style.visibility</p:attrName>
                                        </p:attrNameLst>
                                      </p:cBhvr>
                                      <p:to>
                                        <p:strVal val="visible"/>
                                      </p:to>
                                    </p:set>
                                    <p:anim calcmode="lin" valueType="num">
                                      <p:cBhvr additive="base">
                                        <p:cTn id="19" dur="500" fill="hold"/>
                                        <p:tgtEl>
                                          <p:spTgt spid="17305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305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73059">
                                            <p:txEl>
                                              <p:pRg st="4" end="4"/>
                                            </p:txEl>
                                          </p:spTgt>
                                        </p:tgtEl>
                                        <p:attrNameLst>
                                          <p:attrName>style.visibility</p:attrName>
                                        </p:attrNameLst>
                                      </p:cBhvr>
                                      <p:to>
                                        <p:strVal val="visible"/>
                                      </p:to>
                                    </p:set>
                                    <p:anim calcmode="lin" valueType="num">
                                      <p:cBhvr additive="base">
                                        <p:cTn id="23" dur="500" fill="hold"/>
                                        <p:tgtEl>
                                          <p:spTgt spid="173059">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305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9" grpId="0" uiExpand="1"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655638"/>
            <a:ext cx="8610600" cy="944562"/>
          </a:xfrm>
        </p:spPr>
        <p:txBody>
          <a:bodyPr lIns="90488" tIns="44450" rIns="90488" bIns="44450" anchor="ctr"/>
          <a:lstStyle/>
          <a:p>
            <a:pPr eaLnBrk="1" hangingPunct="1"/>
            <a:r>
              <a:rPr lang="en-US" altLang="en-US" dirty="0"/>
              <a:t>Planning Your Financial Future </a:t>
            </a:r>
            <a:r>
              <a:rPr lang="en-US" altLang="en-US" sz="2000" dirty="0"/>
              <a:t>(continued)</a:t>
            </a:r>
            <a:r>
              <a:rPr lang="en-US" altLang="en-US" dirty="0"/>
              <a:t> </a:t>
            </a:r>
          </a:p>
        </p:txBody>
      </p:sp>
      <p:sp>
        <p:nvSpPr>
          <p:cNvPr id="5123" name="Rectangle 3"/>
          <p:cNvSpPr>
            <a:spLocks noGrp="1" noChangeArrowheads="1"/>
          </p:cNvSpPr>
          <p:nvPr>
            <p:ph idx="1"/>
          </p:nvPr>
        </p:nvSpPr>
        <p:spPr>
          <a:xfrm>
            <a:off x="928688" y="1608138"/>
            <a:ext cx="7286625" cy="4419600"/>
          </a:xfrm>
        </p:spPr>
        <p:txBody>
          <a:bodyPr lIns="90488" tIns="44450" rIns="90488" bIns="44450"/>
          <a:lstStyle/>
          <a:p>
            <a:pPr marL="295275" indent="-295275" eaLnBrk="1" hangingPunct="1">
              <a:defRPr/>
            </a:pPr>
            <a:r>
              <a:rPr lang="en-US" altLang="en-US" dirty="0"/>
              <a:t>How do you plan for your financial future?</a:t>
            </a:r>
          </a:p>
          <a:p>
            <a:pPr marL="695325" lvl="1" indent="-295275" eaLnBrk="1" hangingPunct="1">
              <a:defRPr/>
            </a:pPr>
            <a:r>
              <a:rPr lang="en-US" altLang="en-US" dirty="0"/>
              <a:t>You do financial planning!</a:t>
            </a:r>
          </a:p>
          <a:p>
            <a:pPr marL="1095375" lvl="2" indent="-295275" eaLnBrk="1" hangingPunct="1">
              <a:defRPr/>
            </a:pPr>
            <a:r>
              <a:rPr lang="en-US" altLang="en-US" dirty="0"/>
              <a:t>It helps you become a wiser steward of  the blessings God has blessed you with, so you can achieve </a:t>
            </a:r>
            <a:r>
              <a:rPr lang="en-US" altLang="en-US" i="1" dirty="0"/>
              <a:t>your personal mission and individual and family vision and goals</a:t>
            </a:r>
          </a:p>
          <a:p>
            <a:pPr marL="1552575" lvl="3" indent="-295275" eaLnBrk="1" hangingPunct="1">
              <a:defRPr/>
            </a:pPr>
            <a:r>
              <a:rPr lang="en-US" altLang="en-US" dirty="0"/>
              <a:t>It helps you prepare for the storms that are here and the bigger ones that are coming</a:t>
            </a:r>
          </a:p>
          <a:p>
            <a:pPr marL="968375" lvl="2" indent="0" eaLnBrk="1" hangingPunct="1">
              <a:buFontTx/>
              <a:buNone/>
              <a:defRPr/>
            </a:pPr>
            <a:endParaRPr lang="en-US" altLang="en-US" dirty="0"/>
          </a:p>
        </p:txBody>
      </p:sp>
    </p:spTree>
    <p:extLst>
      <p:ext uri="{BB962C8B-B14F-4D97-AF65-F5344CB8AC3E}">
        <p14:creationId xmlns:p14="http://schemas.microsoft.com/office/powerpoint/2010/main" val="2733232749"/>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655638"/>
            <a:ext cx="8610600" cy="944562"/>
          </a:xfrm>
        </p:spPr>
        <p:txBody>
          <a:bodyPr lIns="90488" tIns="44450" rIns="90488" bIns="44450" anchor="ctr"/>
          <a:lstStyle/>
          <a:p>
            <a:pPr eaLnBrk="1" hangingPunct="1"/>
            <a:r>
              <a:rPr lang="en-US" altLang="en-US" dirty="0"/>
              <a:t>Planning Your Financial Future </a:t>
            </a:r>
            <a:r>
              <a:rPr lang="en-US" altLang="en-US" sz="2000" dirty="0"/>
              <a:t>(continued)</a:t>
            </a:r>
            <a:r>
              <a:rPr lang="en-US" altLang="en-US" dirty="0"/>
              <a:t> </a:t>
            </a:r>
          </a:p>
        </p:txBody>
      </p:sp>
      <p:sp>
        <p:nvSpPr>
          <p:cNvPr id="5123" name="Rectangle 3"/>
          <p:cNvSpPr>
            <a:spLocks noGrp="1" noChangeArrowheads="1"/>
          </p:cNvSpPr>
          <p:nvPr>
            <p:ph idx="1"/>
          </p:nvPr>
        </p:nvSpPr>
        <p:spPr>
          <a:xfrm>
            <a:off x="928688" y="1608138"/>
            <a:ext cx="7286625" cy="4419600"/>
          </a:xfrm>
        </p:spPr>
        <p:txBody>
          <a:bodyPr lIns="90488" tIns="44450" rIns="90488" bIns="44450"/>
          <a:lstStyle/>
          <a:p>
            <a:pPr marL="295275" indent="-295275" eaLnBrk="1" hangingPunct="1">
              <a:defRPr/>
            </a:pPr>
            <a:r>
              <a:rPr lang="en-US" altLang="en-US" dirty="0"/>
              <a:t>Will it help you make more money?</a:t>
            </a:r>
          </a:p>
          <a:p>
            <a:pPr marL="854075" lvl="1" eaLnBrk="1" hangingPunct="1">
              <a:defRPr/>
            </a:pPr>
            <a:r>
              <a:rPr lang="en-US" altLang="en-US" dirty="0"/>
              <a:t>It may not, but it will help you to:</a:t>
            </a:r>
          </a:p>
          <a:p>
            <a:pPr marL="1196975" lvl="2" eaLnBrk="1" hangingPunct="1">
              <a:defRPr/>
            </a:pPr>
            <a:r>
              <a:rPr lang="en-US" altLang="en-US" dirty="0"/>
              <a:t>Set your vision and goals higher</a:t>
            </a:r>
          </a:p>
          <a:p>
            <a:pPr marL="1196975" lvl="2" eaLnBrk="1" hangingPunct="1">
              <a:defRPr/>
            </a:pPr>
            <a:r>
              <a:rPr lang="en-US" altLang="en-US" dirty="0"/>
              <a:t>Develop better plans and strategies</a:t>
            </a:r>
          </a:p>
          <a:p>
            <a:pPr marL="1196975" lvl="2" eaLnBrk="1" hangingPunct="1">
              <a:defRPr/>
            </a:pPr>
            <a:r>
              <a:rPr lang="en-US" altLang="en-US" dirty="0"/>
              <a:t>Be better and more informed stewards </a:t>
            </a:r>
          </a:p>
          <a:p>
            <a:pPr marL="1196975" lvl="2" eaLnBrk="1" hangingPunct="1">
              <a:defRPr/>
            </a:pPr>
            <a:r>
              <a:rPr lang="en-US" altLang="en-US" dirty="0"/>
              <a:t>Make wiser personal and financial choices</a:t>
            </a:r>
          </a:p>
          <a:p>
            <a:pPr marL="1196975" lvl="2" eaLnBrk="1" hangingPunct="1">
              <a:defRPr/>
            </a:pPr>
            <a:r>
              <a:rPr lang="en-US" altLang="en-US" dirty="0"/>
              <a:t>Make sure at the end of your life you feel success, as you did those things that were most important to you</a:t>
            </a:r>
          </a:p>
        </p:txBody>
      </p:sp>
    </p:spTree>
    <p:extLst>
      <p:ext uri="{BB962C8B-B14F-4D97-AF65-F5344CB8AC3E}">
        <p14:creationId xmlns:p14="http://schemas.microsoft.com/office/powerpoint/2010/main" val="2388920196"/>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2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2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76200" y="638175"/>
            <a:ext cx="9067800" cy="1008063"/>
          </a:xfrm>
        </p:spPr>
        <p:txBody>
          <a:bodyPr lIns="90488" tIns="44450" rIns="90488" bIns="44450" anchor="ctr"/>
          <a:lstStyle/>
          <a:p>
            <a:pPr eaLnBrk="1" hangingPunct="1"/>
            <a:r>
              <a:rPr lang="en-US" altLang="en-US" dirty="0"/>
              <a:t>Creating Your Personal Financial Plan</a:t>
            </a:r>
          </a:p>
        </p:txBody>
      </p:sp>
      <p:sp>
        <p:nvSpPr>
          <p:cNvPr id="10243" name="Rectangle 3"/>
          <p:cNvSpPr>
            <a:spLocks noGrp="1" noChangeArrowheads="1"/>
          </p:cNvSpPr>
          <p:nvPr>
            <p:ph idx="1"/>
          </p:nvPr>
        </p:nvSpPr>
        <p:spPr>
          <a:xfrm>
            <a:off x="914400" y="1600200"/>
            <a:ext cx="7467600" cy="5257800"/>
          </a:xfrm>
        </p:spPr>
        <p:txBody>
          <a:bodyPr lIns="90488" tIns="44450" rIns="90488" bIns="44450"/>
          <a:lstStyle/>
          <a:p>
            <a:pPr marL="457200" indent="-457200" eaLnBrk="1" hangingPunct="1">
              <a:defRPr/>
            </a:pPr>
            <a:r>
              <a:rPr lang="en-US" altLang="en-US" dirty="0"/>
              <a:t>What is the process of creating your Personal Financial Plan (PFP)? </a:t>
            </a:r>
          </a:p>
          <a:p>
            <a:pPr marL="857250" lvl="1" indent="-457200" eaLnBrk="1" hangingPunct="1">
              <a:defRPr/>
            </a:pPr>
            <a:r>
              <a:rPr lang="en-US" altLang="en-US" dirty="0"/>
              <a:t>1. Catch your vision of your life and what you want</a:t>
            </a:r>
          </a:p>
          <a:p>
            <a:pPr marL="857250" lvl="1" indent="-457200" eaLnBrk="1" hangingPunct="1">
              <a:defRPr/>
            </a:pPr>
            <a:r>
              <a:rPr lang="en-US" altLang="en-US" dirty="0"/>
              <a:t>2. Decide how you will measure your life</a:t>
            </a:r>
          </a:p>
          <a:p>
            <a:pPr marL="857250" lvl="1" indent="-457200" eaLnBrk="1" hangingPunct="1">
              <a:defRPr/>
            </a:pPr>
            <a:r>
              <a:rPr lang="en-US" altLang="en-US" dirty="0"/>
              <a:t>3. Create your Plan for Life, including goals, plans and strategies, constraints and accountability</a:t>
            </a:r>
          </a:p>
          <a:p>
            <a:pPr marL="857250" lvl="1" indent="-457200" eaLnBrk="1" hangingPunct="1">
              <a:defRPr/>
            </a:pPr>
            <a:r>
              <a:rPr lang="en-US" altLang="en-US" dirty="0"/>
              <a:t>4. Evaluate your financial health</a:t>
            </a:r>
          </a:p>
          <a:p>
            <a:pPr marL="857250" lvl="1" indent="-457200" eaLnBrk="1" hangingPunct="1">
              <a:defRPr/>
            </a:pPr>
            <a:r>
              <a:rPr lang="en-US" altLang="en-US" dirty="0"/>
              <a:t>5. In each of the remaining 15 areas, develop your goals, plans and strategies and constraints in light of your vision for your life and accountability </a:t>
            </a:r>
          </a:p>
          <a:p>
            <a:pPr marL="857250" lvl="1" indent="-457200" eaLnBrk="1" hangingPunct="1">
              <a:defRPr/>
            </a:pPr>
            <a:r>
              <a:rPr lang="en-US" altLang="en-US" dirty="0"/>
              <a:t>6. Implement your plans and revise as needed</a:t>
            </a:r>
          </a:p>
        </p:txBody>
      </p:sp>
    </p:spTree>
    <p:extLst>
      <p:ext uri="{BB962C8B-B14F-4D97-AF65-F5344CB8AC3E}">
        <p14:creationId xmlns:p14="http://schemas.microsoft.com/office/powerpoint/2010/main" val="41879892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4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685800"/>
            <a:ext cx="8686800" cy="944563"/>
          </a:xfrm>
        </p:spPr>
        <p:txBody>
          <a:bodyPr lIns="90488" tIns="44450" rIns="90488" bIns="44450"/>
          <a:lstStyle/>
          <a:p>
            <a:pPr eaLnBrk="1" hangingPunct="1"/>
            <a:r>
              <a:rPr lang="en-US" altLang="en-US" dirty="0"/>
              <a:t>Your Personal Financial Plan </a:t>
            </a:r>
            <a:r>
              <a:rPr lang="en-US" altLang="en-US" sz="2400" dirty="0"/>
              <a:t>(continued)</a:t>
            </a:r>
            <a:endParaRPr lang="en-US" altLang="en-US" dirty="0"/>
          </a:p>
        </p:txBody>
      </p:sp>
      <p:sp>
        <p:nvSpPr>
          <p:cNvPr id="11267" name="Rectangle 3"/>
          <p:cNvSpPr>
            <a:spLocks noGrp="1" noChangeArrowheads="1"/>
          </p:cNvSpPr>
          <p:nvPr>
            <p:ph type="body" sz="half" idx="1"/>
          </p:nvPr>
        </p:nvSpPr>
        <p:spPr>
          <a:xfrm>
            <a:off x="914400" y="1600200"/>
            <a:ext cx="7251700" cy="4978400"/>
          </a:xfrm>
        </p:spPr>
        <p:txBody>
          <a:bodyPr lIns="90488" tIns="44450" rIns="90488" bIns="44450"/>
          <a:lstStyle/>
          <a:p>
            <a:pPr eaLnBrk="1" hangingPunct="1"/>
            <a:r>
              <a:rPr lang="en-US" altLang="en-US" dirty="0"/>
              <a:t>Step 1:  Catch your Vision for your Life</a:t>
            </a:r>
          </a:p>
          <a:p>
            <a:pPr lvl="1" eaLnBrk="1" hangingPunct="1"/>
            <a:r>
              <a:rPr lang="en-US" altLang="en-US" dirty="0"/>
              <a:t>Catch your vision of your life and what you want?</a:t>
            </a:r>
          </a:p>
          <a:p>
            <a:pPr lvl="2" eaLnBrk="1" hangingPunct="1"/>
            <a:r>
              <a:rPr lang="en-US" altLang="en-US" dirty="0"/>
              <a:t>Work to understand who you are, what you want to accomplish, and what you want to become (from an “eternal perspective”)</a:t>
            </a:r>
          </a:p>
          <a:p>
            <a:pPr lvl="2" eaLnBrk="1" hangingPunct="1"/>
            <a:r>
              <a:rPr lang="en-US" altLang="en-US" dirty="0"/>
              <a:t>What do you feel Heavenly Father wants you to do or be, your mission in life? Are you on the path to accomplish it?</a:t>
            </a:r>
          </a:p>
          <a:p>
            <a:pPr lvl="1" eaLnBrk="1" hangingPunct="1"/>
            <a:r>
              <a:rPr lang="en-US" altLang="en-US" dirty="0"/>
              <a:t>These are the most important questions you will answer here. The </a:t>
            </a:r>
            <a:r>
              <a:rPr lang="en-US" u="sng" dirty="0">
                <a:hlinkClick r:id="rId3"/>
              </a:rPr>
              <a:t>VMV Statements</a:t>
            </a:r>
            <a:r>
              <a:rPr lang="en-US" dirty="0"/>
              <a:t> </a:t>
            </a:r>
            <a:r>
              <a:rPr lang="en-US" altLang="en-US" dirty="0"/>
              <a:t>(LT38) may help you think through this process</a:t>
            </a:r>
          </a:p>
        </p:txBody>
      </p:sp>
      <p:pic>
        <p:nvPicPr>
          <p:cNvPr id="2" name="Picture 1"/>
          <p:cNvPicPr>
            <a:picLocks noChangeAspect="1"/>
          </p:cNvPicPr>
          <p:nvPr/>
        </p:nvPicPr>
        <p:blipFill>
          <a:blip r:embed="rId4"/>
          <a:stretch>
            <a:fillRect/>
          </a:stretch>
        </p:blipFill>
        <p:spPr>
          <a:xfrm>
            <a:off x="228600" y="2819400"/>
            <a:ext cx="1575288" cy="1524000"/>
          </a:xfrm>
          <a:prstGeom prst="rect">
            <a:avLst/>
          </a:prstGeom>
        </p:spPr>
      </p:pic>
    </p:spTree>
    <p:extLst>
      <p:ext uri="{BB962C8B-B14F-4D97-AF65-F5344CB8AC3E}">
        <p14:creationId xmlns:p14="http://schemas.microsoft.com/office/powerpoint/2010/main" val="867711102"/>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6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10783</TotalTime>
  <Pages>33</Pages>
  <Words>4732</Words>
  <Application>Microsoft Office PowerPoint</Application>
  <PresentationFormat>On-screen Show (4:3)</PresentationFormat>
  <Paragraphs>387</Paragraphs>
  <Slides>59</Slides>
  <Notes>14</Notes>
  <HiddenSlides>0</HiddenSlides>
  <MMClips>4</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59</vt:i4>
      </vt:variant>
    </vt:vector>
  </HeadingPairs>
  <TitlesOfParts>
    <vt:vector size="61" baseType="lpstr">
      <vt:lpstr>Times New Roman</vt:lpstr>
      <vt:lpstr>BM418-Theme1</vt:lpstr>
      <vt:lpstr>Personal Finance: Another Perspective</vt:lpstr>
      <vt:lpstr>Learning Objectives</vt:lpstr>
      <vt:lpstr>Your Personal Financial Plan</vt:lpstr>
      <vt:lpstr>Your Personal Financial Plan</vt:lpstr>
      <vt:lpstr>A. The Importance of Planning Your Financial Future and your PFP</vt:lpstr>
      <vt:lpstr>Planning Your Financial Future (continued) </vt:lpstr>
      <vt:lpstr>Planning Your Financial Future (continued) </vt:lpstr>
      <vt:lpstr>Creating Your Personal Financial Plan</vt:lpstr>
      <vt:lpstr>Your Personal Financial Plan (continued)</vt:lpstr>
      <vt:lpstr>Your Personal Financial Plan (continued)</vt:lpstr>
      <vt:lpstr>Your Personal Financial Plan (continued)</vt:lpstr>
      <vt:lpstr>Your Personal Financial Plan (continued)</vt:lpstr>
      <vt:lpstr>Your Personal Financial Plan (continued)</vt:lpstr>
      <vt:lpstr>Your Personal Financial Plan (continued)</vt:lpstr>
      <vt:lpstr>Your Personal Financial Plan (continued)</vt:lpstr>
      <vt:lpstr>Your Personal Financial Plan (continued)</vt:lpstr>
      <vt:lpstr>Questions</vt:lpstr>
      <vt:lpstr>C. Understand how to Catch your Vision and the Different Types of Goals</vt:lpstr>
      <vt:lpstr>Catch Your Vision (continued)</vt:lpstr>
      <vt:lpstr>Catch Your Vision (continued)</vt:lpstr>
      <vt:lpstr>Catch Your Vision (continued)</vt:lpstr>
      <vt:lpstr>Catch Your Vision (continued)</vt:lpstr>
      <vt:lpstr>Catch Your Vision (continued)</vt:lpstr>
      <vt:lpstr>Different Types of Goals</vt:lpstr>
      <vt:lpstr>Types of Goals (continued)</vt:lpstr>
      <vt:lpstr>Types of Goals (continued)</vt:lpstr>
      <vt:lpstr>Types of Goals (continued)</vt:lpstr>
      <vt:lpstr>Types of Goals (continued)</vt:lpstr>
      <vt:lpstr>Types of Goals (continued)</vt:lpstr>
      <vt:lpstr>Types of Goals (continued)</vt:lpstr>
      <vt:lpstr>Types of Goals (continued)</vt:lpstr>
      <vt:lpstr>Types of Goals (continued)</vt:lpstr>
      <vt:lpstr>Types of Goals (continued)</vt:lpstr>
      <vt:lpstr>D.  Understand the Principles of Effective Goal Setting</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Goal Setting Principles (continued)</vt:lpstr>
      <vt:lpstr>Summary</vt:lpstr>
      <vt:lpstr>Summary (continued)</vt:lpstr>
      <vt:lpstr>Summary (continued)</vt:lpstr>
      <vt:lpstr>Summary (continued)</vt:lpstr>
      <vt:lpstr>Summary (continued)</vt:lpstr>
      <vt:lpstr>Review of Objectives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Personal Financial Plan and Goals</dc:title>
  <dc:subject>Personal Finance</dc:subject>
  <dc:creator>Bryan Sudweeks</dc:creator>
  <cp:lastModifiedBy>Bryan Sudweeks</cp:lastModifiedBy>
  <cp:revision>388</cp:revision>
  <cp:lastPrinted>2020-01-07T19:49:40Z</cp:lastPrinted>
  <dcterms:created xsi:type="dcterms:W3CDTF">1998-01-25T16:56:56Z</dcterms:created>
  <dcterms:modified xsi:type="dcterms:W3CDTF">2020-05-07T00:37:45Z</dcterms:modified>
</cp:coreProperties>
</file>