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71"/>
  </p:notesMasterIdLst>
  <p:handoutMasterIdLst>
    <p:handoutMasterId r:id="rId72"/>
  </p:handoutMasterIdLst>
  <p:sldIdLst>
    <p:sldId id="302" r:id="rId2"/>
    <p:sldId id="663" r:id="rId3"/>
    <p:sldId id="664" r:id="rId4"/>
    <p:sldId id="665" r:id="rId5"/>
    <p:sldId id="666" r:id="rId6"/>
    <p:sldId id="667" r:id="rId7"/>
    <p:sldId id="668" r:id="rId8"/>
    <p:sldId id="669" r:id="rId9"/>
    <p:sldId id="670" r:id="rId10"/>
    <p:sldId id="628" r:id="rId11"/>
    <p:sldId id="629" r:id="rId12"/>
    <p:sldId id="632" r:id="rId13"/>
    <p:sldId id="633" r:id="rId14"/>
    <p:sldId id="588" r:id="rId15"/>
    <p:sldId id="589" r:id="rId16"/>
    <p:sldId id="591" r:id="rId17"/>
    <p:sldId id="592" r:id="rId18"/>
    <p:sldId id="658" r:id="rId19"/>
    <p:sldId id="671" r:id="rId20"/>
    <p:sldId id="672" r:id="rId21"/>
    <p:sldId id="673" r:id="rId22"/>
    <p:sldId id="636" r:id="rId23"/>
    <p:sldId id="674" r:id="rId24"/>
    <p:sldId id="675" r:id="rId25"/>
    <p:sldId id="676" r:id="rId26"/>
    <p:sldId id="649" r:id="rId27"/>
    <p:sldId id="650" r:id="rId28"/>
    <p:sldId id="651" r:id="rId29"/>
    <p:sldId id="652" r:id="rId30"/>
    <p:sldId id="677" r:id="rId31"/>
    <p:sldId id="653" r:id="rId32"/>
    <p:sldId id="654" r:id="rId33"/>
    <p:sldId id="655" r:id="rId34"/>
    <p:sldId id="656" r:id="rId35"/>
    <p:sldId id="609" r:id="rId36"/>
    <p:sldId id="678" r:id="rId37"/>
    <p:sldId id="679" r:id="rId38"/>
    <p:sldId id="645" r:id="rId39"/>
    <p:sldId id="641" r:id="rId40"/>
    <p:sldId id="680" r:id="rId41"/>
    <p:sldId id="681" r:id="rId42"/>
    <p:sldId id="682" r:id="rId43"/>
    <p:sldId id="683" r:id="rId44"/>
    <p:sldId id="684" r:id="rId45"/>
    <p:sldId id="685" r:id="rId46"/>
    <p:sldId id="686" r:id="rId47"/>
    <p:sldId id="687" r:id="rId48"/>
    <p:sldId id="693" r:id="rId49"/>
    <p:sldId id="688" r:id="rId50"/>
    <p:sldId id="689" r:id="rId51"/>
    <p:sldId id="690" r:id="rId52"/>
    <p:sldId id="691" r:id="rId53"/>
    <p:sldId id="692" r:id="rId54"/>
    <p:sldId id="624" r:id="rId55"/>
    <p:sldId id="407" r:id="rId56"/>
    <p:sldId id="625" r:id="rId57"/>
    <p:sldId id="497" r:id="rId58"/>
    <p:sldId id="303" r:id="rId59"/>
    <p:sldId id="347" r:id="rId60"/>
    <p:sldId id="350" r:id="rId61"/>
    <p:sldId id="392" r:id="rId62"/>
    <p:sldId id="390" r:id="rId63"/>
    <p:sldId id="351" r:id="rId64"/>
    <p:sldId id="353" r:id="rId65"/>
    <p:sldId id="352" r:id="rId66"/>
    <p:sldId id="354" r:id="rId67"/>
    <p:sldId id="391" r:id="rId68"/>
    <p:sldId id="355" r:id="rId69"/>
    <p:sldId id="393" r:id="rId70"/>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00"/>
    <a:srgbClr val="A50021"/>
    <a:srgbClr val="CC330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359" autoAdjust="0"/>
    <p:restoredTop sz="86347" autoAdjust="0"/>
  </p:normalViewPr>
  <p:slideViewPr>
    <p:cSldViewPr>
      <p:cViewPr varScale="1">
        <p:scale>
          <a:sx n="59" d="100"/>
          <a:sy n="59" d="100"/>
        </p:scale>
        <p:origin x="90" y="768"/>
      </p:cViewPr>
      <p:guideLst>
        <p:guide orient="horz" pos="2160"/>
        <p:guide pos="2880"/>
      </p:guideLst>
    </p:cSldViewPr>
  </p:slideViewPr>
  <p:outlineViewPr>
    <p:cViewPr>
      <p:scale>
        <a:sx n="33" d="100"/>
        <a:sy n="33" d="100"/>
      </p:scale>
      <p:origin x="0" y="46974"/>
    </p:cViewPr>
  </p:outlineViewPr>
  <p:notesTextViewPr>
    <p:cViewPr>
      <p:scale>
        <a:sx n="100" d="100"/>
        <a:sy n="100" d="100"/>
      </p:scale>
      <p:origin x="0" y="0"/>
    </p:cViewPr>
  </p:notesTextViewPr>
  <p:sorterViewPr>
    <p:cViewPr>
      <p:scale>
        <a:sx n="66" d="100"/>
        <a:sy n="66" d="100"/>
      </p:scale>
      <p:origin x="0" y="1122"/>
    </p:cViewPr>
  </p:sorterViewPr>
  <p:notesViewPr>
    <p:cSldViewPr>
      <p:cViewPr varScale="1">
        <p:scale>
          <a:sx n="135" d="100"/>
          <a:sy n="135" d="100"/>
        </p:scale>
        <p:origin x="4584" y="11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1026"/>
          <p:cNvSpPr>
            <a:spLocks noGrp="1" noChangeArrowheads="1"/>
          </p:cNvSpPr>
          <p:nvPr>
            <p:ph type="hdr" sz="quarter"/>
          </p:nvPr>
        </p:nvSpPr>
        <p:spPr bwMode="auto">
          <a:xfrm>
            <a:off x="1500188" y="231775"/>
            <a:ext cx="4010025" cy="466725"/>
          </a:xfrm>
          <a:prstGeom prst="rect">
            <a:avLst/>
          </a:prstGeom>
          <a:noFill/>
          <a:ln w="9525">
            <a:noFill/>
            <a:miter lim="800000"/>
            <a:headEnd/>
            <a:tailEnd/>
          </a:ln>
          <a:effectLst/>
        </p:spPr>
        <p:txBody>
          <a:bodyPr vert="horz" wrap="square" lIns="90519" tIns="45259" rIns="90519" bIns="45259" numCol="1" anchor="t" anchorCtr="0" compatLnSpc="1">
            <a:prstTxWarp prst="textNoShape">
              <a:avLst/>
            </a:prstTxWarp>
          </a:bodyPr>
          <a:lstStyle>
            <a:lvl1pPr algn="ctr" eaLnBrk="1" hangingPunct="1">
              <a:defRPr sz="1200" b="0">
                <a:solidFill>
                  <a:schemeClr val="tx1"/>
                </a:solidFill>
              </a:defRPr>
            </a:lvl1pPr>
          </a:lstStyle>
          <a:p>
            <a:pPr>
              <a:defRPr/>
            </a:pPr>
            <a:r>
              <a:rPr lang="en-US" dirty="0"/>
              <a:t>Building a Strong Foundation</a:t>
            </a:r>
          </a:p>
          <a:p>
            <a:pPr>
              <a:defRPr/>
            </a:pPr>
            <a:r>
              <a:rPr lang="en-US" dirty="0"/>
              <a:t>MBA 620/Fin418 Financial Planning </a:t>
            </a:r>
          </a:p>
        </p:txBody>
      </p:sp>
      <p:sp>
        <p:nvSpPr>
          <p:cNvPr id="77829" name="Rectangle 1029"/>
          <p:cNvSpPr>
            <a:spLocks noGrp="1" noChangeArrowheads="1"/>
          </p:cNvSpPr>
          <p:nvPr>
            <p:ph type="sldNum" sz="quarter" idx="3"/>
          </p:nvPr>
        </p:nvSpPr>
        <p:spPr bwMode="auto">
          <a:xfrm>
            <a:off x="1985963" y="8597900"/>
            <a:ext cx="3038475" cy="466725"/>
          </a:xfrm>
          <a:prstGeom prst="rect">
            <a:avLst/>
          </a:prstGeom>
          <a:noFill/>
          <a:ln w="9525">
            <a:noFill/>
            <a:miter lim="800000"/>
            <a:headEnd/>
            <a:tailEnd/>
          </a:ln>
          <a:effectLst/>
        </p:spPr>
        <p:txBody>
          <a:bodyPr vert="horz" wrap="square" lIns="90519" tIns="45259" rIns="90519" bIns="45259" numCol="1" anchor="b" anchorCtr="0" compatLnSpc="1">
            <a:prstTxWarp prst="textNoShape">
              <a:avLst/>
            </a:prstTxWarp>
          </a:bodyPr>
          <a:lstStyle>
            <a:lvl1pPr algn="ctr" eaLnBrk="1" hangingPunct="1">
              <a:defRPr sz="1200" b="0">
                <a:solidFill>
                  <a:schemeClr val="tx1"/>
                </a:solidFill>
              </a:defRPr>
            </a:lvl1pPr>
          </a:lstStyle>
          <a:p>
            <a:pPr>
              <a:defRPr/>
            </a:pPr>
            <a:fld id="{2296A534-E4CF-493C-9F57-34CF18DCD53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0519" tIns="45259" rIns="90519" bIns="45259" numCol="1" anchor="t" anchorCtr="0" compatLnSpc="1">
            <a:prstTxWarp prst="textNoShape">
              <a:avLst/>
            </a:prstTxWarp>
          </a:bodyPr>
          <a:lstStyle>
            <a:lvl1pPr algn="l" eaLnBrk="1" hangingPunct="1">
              <a:defRPr sz="1200"/>
            </a:lvl1pPr>
          </a:lstStyle>
          <a:p>
            <a:pPr>
              <a:defRPr/>
            </a:pPr>
            <a:endParaRPr lang="en-US"/>
          </a:p>
        </p:txBody>
      </p:sp>
      <p:sp>
        <p:nvSpPr>
          <p:cNvPr id="88067"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0519" tIns="45259" rIns="90519" bIns="45259" numCol="1" anchor="t" anchorCtr="0" compatLnSpc="1">
            <a:prstTxWarp prst="textNoShape">
              <a:avLst/>
            </a:prstTxWarp>
          </a:bodyPr>
          <a:lstStyle>
            <a:lvl1pPr algn="r" eaLnBrk="1" hangingPunct="1">
              <a:defRPr sz="1200"/>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2688" y="698500"/>
            <a:ext cx="4646612"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9" name="Rectangle 5"/>
          <p:cNvSpPr>
            <a:spLocks noGrp="1" noChangeArrowheads="1"/>
          </p:cNvSpPr>
          <p:nvPr>
            <p:ph type="body" sz="quarter" idx="3"/>
          </p:nvPr>
        </p:nvSpPr>
        <p:spPr bwMode="auto">
          <a:xfrm>
            <a:off x="933450" y="4416425"/>
            <a:ext cx="5143500" cy="4181475"/>
          </a:xfrm>
          <a:prstGeom prst="rect">
            <a:avLst/>
          </a:prstGeom>
          <a:noFill/>
          <a:ln w="9525">
            <a:noFill/>
            <a:miter lim="800000"/>
            <a:headEnd/>
            <a:tailEnd/>
          </a:ln>
          <a:effectLst/>
        </p:spPr>
        <p:txBody>
          <a:bodyPr vert="horz" wrap="square" lIns="90519" tIns="45259" rIns="90519" bIns="4525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8070"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0519" tIns="45259" rIns="90519" bIns="45259" numCol="1" anchor="b" anchorCtr="0" compatLnSpc="1">
            <a:prstTxWarp prst="textNoShape">
              <a:avLst/>
            </a:prstTxWarp>
          </a:bodyPr>
          <a:lstStyle>
            <a:lvl1pPr algn="l" eaLnBrk="1" hangingPunct="1">
              <a:defRPr sz="1200"/>
            </a:lvl1pPr>
          </a:lstStyle>
          <a:p>
            <a:pPr>
              <a:defRPr/>
            </a:pPr>
            <a:endParaRPr lang="en-US"/>
          </a:p>
        </p:txBody>
      </p:sp>
      <p:sp>
        <p:nvSpPr>
          <p:cNvPr id="88071"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0519" tIns="45259" rIns="90519" bIns="45259" numCol="1" anchor="b" anchorCtr="0" compatLnSpc="1">
            <a:prstTxWarp prst="textNoShape">
              <a:avLst/>
            </a:prstTxWarp>
          </a:bodyPr>
          <a:lstStyle>
            <a:lvl1pPr algn="r" eaLnBrk="1" hangingPunct="1">
              <a:defRPr sz="1200"/>
            </a:lvl1pPr>
          </a:lstStyle>
          <a:p>
            <a:pPr>
              <a:defRPr/>
            </a:pPr>
            <a:fld id="{DF0AF726-DFF9-4C04-94BB-A89EA5D34A0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sz="1200"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14</a:t>
            </a:fld>
            <a:endParaRPr lang="en-US" altLang="en-US"/>
          </a:p>
        </p:txBody>
      </p:sp>
    </p:spTree>
    <p:extLst>
      <p:ext uri="{BB962C8B-B14F-4D97-AF65-F5344CB8AC3E}">
        <p14:creationId xmlns:p14="http://schemas.microsoft.com/office/powerpoint/2010/main" val="4192763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32</a:t>
            </a:fld>
            <a:endParaRPr lang="en-US" altLang="en-US"/>
          </a:p>
        </p:txBody>
      </p:sp>
    </p:spTree>
    <p:extLst>
      <p:ext uri="{BB962C8B-B14F-4D97-AF65-F5344CB8AC3E}">
        <p14:creationId xmlns:p14="http://schemas.microsoft.com/office/powerpoint/2010/main" val="1580672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36</a:t>
            </a:fld>
            <a:endParaRPr lang="en-US" altLang="en-US"/>
          </a:p>
        </p:txBody>
      </p:sp>
    </p:spTree>
    <p:extLst>
      <p:ext uri="{BB962C8B-B14F-4D97-AF65-F5344CB8AC3E}">
        <p14:creationId xmlns:p14="http://schemas.microsoft.com/office/powerpoint/2010/main" val="44344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37</a:t>
            </a:fld>
            <a:endParaRPr lang="en-US" altLang="en-US"/>
          </a:p>
        </p:txBody>
      </p:sp>
    </p:spTree>
    <p:extLst>
      <p:ext uri="{BB962C8B-B14F-4D97-AF65-F5344CB8AC3E}">
        <p14:creationId xmlns:p14="http://schemas.microsoft.com/office/powerpoint/2010/main" val="2910048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F37C43E-B1B3-42A4-A0E6-D00DE3F9B791}" type="slidenum">
              <a:rPr lang="en-US" altLang="en-US" sz="1300" smtClean="0">
                <a:solidFill>
                  <a:schemeClr val="tx2"/>
                </a:solidFill>
              </a:rPr>
              <a:pPr>
                <a:spcBef>
                  <a:spcPct val="0"/>
                </a:spcBef>
              </a:pPr>
              <a:t>55</a:t>
            </a:fld>
            <a:endParaRPr lang="en-US" altLang="en-US" sz="1300">
              <a:solidFill>
                <a:schemeClr val="tx2"/>
              </a:solidFill>
            </a:endParaRPr>
          </a:p>
        </p:txBody>
      </p:sp>
      <p:sp>
        <p:nvSpPr>
          <p:cNvPr id="94211" name="Rectangle 2"/>
          <p:cNvSpPr>
            <a:spLocks noGrp="1" noRot="1" noChangeAspect="1" noChangeArrowheads="1" noTextEdit="1"/>
          </p:cNvSpPr>
          <p:nvPr>
            <p:ph type="sldImg"/>
          </p:nvPr>
        </p:nvSpPr>
        <p:spPr>
          <a:xfrm>
            <a:off x="1184275" y="233363"/>
            <a:ext cx="4643438" cy="3484562"/>
          </a:xfrm>
          <a:ln/>
        </p:spPr>
      </p:sp>
      <p:sp>
        <p:nvSpPr>
          <p:cNvPr id="94212" name="Rectangle 3"/>
          <p:cNvSpPr>
            <a:spLocks noGrp="1" noChangeArrowheads="1"/>
          </p:cNvSpPr>
          <p:nvPr>
            <p:ph type="body" idx="1"/>
          </p:nvPr>
        </p:nvSpPr>
        <p:spPr>
          <a:xfrm>
            <a:off x="701675" y="3873500"/>
            <a:ext cx="5686425" cy="4724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F37C43E-B1B3-42A4-A0E6-D00DE3F9B791}" type="slidenum">
              <a:rPr lang="en-US" altLang="en-US" sz="1300" smtClean="0">
                <a:solidFill>
                  <a:schemeClr val="tx2"/>
                </a:solidFill>
              </a:rPr>
              <a:pPr>
                <a:spcBef>
                  <a:spcPct val="0"/>
                </a:spcBef>
              </a:pPr>
              <a:t>56</a:t>
            </a:fld>
            <a:endParaRPr lang="en-US" altLang="en-US" sz="1300">
              <a:solidFill>
                <a:schemeClr val="tx2"/>
              </a:solidFill>
            </a:endParaRPr>
          </a:p>
        </p:txBody>
      </p:sp>
      <p:sp>
        <p:nvSpPr>
          <p:cNvPr id="94211" name="Rectangle 2"/>
          <p:cNvSpPr>
            <a:spLocks noGrp="1" noRot="1" noChangeAspect="1" noChangeArrowheads="1" noTextEdit="1"/>
          </p:cNvSpPr>
          <p:nvPr>
            <p:ph type="sldImg"/>
          </p:nvPr>
        </p:nvSpPr>
        <p:spPr>
          <a:xfrm>
            <a:off x="1184275" y="233363"/>
            <a:ext cx="4643438" cy="3484562"/>
          </a:xfrm>
          <a:ln/>
        </p:spPr>
      </p:sp>
      <p:sp>
        <p:nvSpPr>
          <p:cNvPr id="94212" name="Rectangle 3"/>
          <p:cNvSpPr>
            <a:spLocks noGrp="1" noChangeArrowheads="1"/>
          </p:cNvSpPr>
          <p:nvPr>
            <p:ph type="body" idx="1"/>
          </p:nvPr>
        </p:nvSpPr>
        <p:spPr>
          <a:xfrm>
            <a:off x="701675" y="3873500"/>
            <a:ext cx="5686425" cy="4724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603714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15</a:t>
            </a:fld>
            <a:endParaRPr lang="en-US" altLang="en-US"/>
          </a:p>
        </p:txBody>
      </p:sp>
    </p:spTree>
    <p:extLst>
      <p:ext uri="{BB962C8B-B14F-4D97-AF65-F5344CB8AC3E}">
        <p14:creationId xmlns:p14="http://schemas.microsoft.com/office/powerpoint/2010/main" val="1555865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eaLnBrk="1" hangingPunct="1">
              <a:defRPr/>
            </a:pPr>
            <a:r>
              <a:rPr lang="en-US" altLang="en-US" dirty="0"/>
              <a:t>“But seek ye first the kingdom of God, and his righteousness; and all these things shall be added unto you” (Matt. 6:33).</a:t>
            </a:r>
          </a:p>
          <a:p>
            <a:pPr lvl="3" eaLnBrk="1" hangingPunct="1">
              <a:defRPr/>
            </a:pPr>
            <a:r>
              <a:rPr lang="en-US" altLang="en-US" dirty="0"/>
              <a:t>It is the temporal application of eternal principles</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16</a:t>
            </a:fld>
            <a:endParaRPr lang="en-US" altLang="en-US"/>
          </a:p>
        </p:txBody>
      </p:sp>
    </p:spTree>
    <p:extLst>
      <p:ext uri="{BB962C8B-B14F-4D97-AF65-F5344CB8AC3E}">
        <p14:creationId xmlns:p14="http://schemas.microsoft.com/office/powerpoint/2010/main" val="350146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He calls it, “A flexible tool that can be used to enhance our gospel learning and can be a useful aid as we apply the principles of prayerful inquiry and the pattern of asking, seeking, and knocking” (</a:t>
            </a:r>
            <a:r>
              <a:rPr lang="en-US" altLang="en-US" u="sng" dirty="0"/>
              <a:t>Increase in Learning</a:t>
            </a:r>
            <a:r>
              <a:rPr lang="en-US" altLang="en-US" dirty="0"/>
              <a:t>, p. 157).</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19</a:t>
            </a:fld>
            <a:endParaRPr lang="en-US" altLang="en-US"/>
          </a:p>
        </p:txBody>
      </p:sp>
    </p:spTree>
    <p:extLst>
      <p:ext uri="{BB962C8B-B14F-4D97-AF65-F5344CB8AC3E}">
        <p14:creationId xmlns:p14="http://schemas.microsoft.com/office/powerpoint/2010/main" val="4193799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He calls it, “A flexible tool that can be used to enhance our gospel learning and can be a useful aid as we apply the principles of prayerful inquiry and the pattern of asking, seeking, and knocking” (</a:t>
            </a:r>
            <a:r>
              <a:rPr lang="en-US" altLang="en-US" u="sng" dirty="0"/>
              <a:t>Increase in Learning</a:t>
            </a:r>
            <a:r>
              <a:rPr lang="en-US" altLang="en-US" dirty="0"/>
              <a:t>, p. 157).</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20</a:t>
            </a:fld>
            <a:endParaRPr lang="en-US" altLang="en-US"/>
          </a:p>
        </p:txBody>
      </p:sp>
    </p:spTree>
    <p:extLst>
      <p:ext uri="{BB962C8B-B14F-4D97-AF65-F5344CB8AC3E}">
        <p14:creationId xmlns:p14="http://schemas.microsoft.com/office/powerpoint/2010/main" val="118111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Learning to live life and manage our finances according to gospel principles will help us to become more like our Savior  </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26</a:t>
            </a:fld>
            <a:endParaRPr lang="en-US" altLang="en-US"/>
          </a:p>
        </p:txBody>
      </p:sp>
    </p:spTree>
    <p:extLst>
      <p:ext uri="{BB962C8B-B14F-4D97-AF65-F5344CB8AC3E}">
        <p14:creationId xmlns:p14="http://schemas.microsoft.com/office/powerpoint/2010/main" val="25432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Managing resources is a skill that Heavenly Father wants us to develop during mortality so he can trust us with the greater gifts, even eternal life</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27</a:t>
            </a:fld>
            <a:endParaRPr lang="en-US" altLang="en-US"/>
          </a:p>
        </p:txBody>
      </p:sp>
    </p:spTree>
    <p:extLst>
      <p:ext uri="{BB962C8B-B14F-4D97-AF65-F5344CB8AC3E}">
        <p14:creationId xmlns:p14="http://schemas.microsoft.com/office/powerpoint/2010/main" val="3733551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An eternal perspective on finances can prepare us for eternal marriage, strengthen existing marriages, and be a conduit for positive parenting</a:t>
            </a:r>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28</a:t>
            </a:fld>
            <a:endParaRPr lang="en-US" altLang="en-US"/>
          </a:p>
        </p:txBody>
      </p:sp>
    </p:spTree>
    <p:extLst>
      <p:ext uri="{BB962C8B-B14F-4D97-AF65-F5344CB8AC3E}">
        <p14:creationId xmlns:p14="http://schemas.microsoft.com/office/powerpoint/2010/main" val="883438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altLang="en-US" dirty="0"/>
              <a:t>Many of our missions will require material resources. As we are faithful in managing our finances, we can acquire resources that we can then consecrate to the work God has for us to do</a:t>
            </a:r>
          </a:p>
          <a:p>
            <a:pPr lvl="2"/>
            <a:endParaRPr lang="en-US" altLang="en-US" dirty="0"/>
          </a:p>
          <a:p>
            <a:endParaRPr lang="en-US" dirty="0"/>
          </a:p>
        </p:txBody>
      </p:sp>
      <p:sp>
        <p:nvSpPr>
          <p:cNvPr id="4" name="Slide Number Placeholder 3"/>
          <p:cNvSpPr>
            <a:spLocks noGrp="1"/>
          </p:cNvSpPr>
          <p:nvPr>
            <p:ph type="sldNum" sz="quarter" idx="10"/>
          </p:nvPr>
        </p:nvSpPr>
        <p:spPr/>
        <p:txBody>
          <a:bodyPr/>
          <a:lstStyle/>
          <a:p>
            <a:pPr>
              <a:defRPr/>
            </a:pPr>
            <a:fld id="{DF0AF726-DFF9-4C04-94BB-A89EA5D34A01}" type="slidenum">
              <a:rPr lang="en-US" altLang="en-US" smtClean="0"/>
              <a:pPr>
                <a:defRPr/>
              </a:pPr>
              <a:t>29</a:t>
            </a:fld>
            <a:endParaRPr lang="en-US" altLang="en-US"/>
          </a:p>
        </p:txBody>
      </p:sp>
    </p:spTree>
    <p:extLst>
      <p:ext uri="{BB962C8B-B14F-4D97-AF65-F5344CB8AC3E}">
        <p14:creationId xmlns:p14="http://schemas.microsoft.com/office/powerpoint/2010/main" val="190500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7882CDC3-83BF-4189-8E29-49703378446F}"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9"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 name="TextBox 9"/>
          <p:cNvSpPr txBox="1"/>
          <p:nvPr/>
        </p:nvSpPr>
        <p:spPr>
          <a:xfrm>
            <a:off x="8153400" y="6248400"/>
            <a:ext cx="609600" cy="307975"/>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81ACE362-9D2F-42AA-9A3E-53806C18F2F7}" type="slidenum">
              <a:rPr lang="en-US" altLang="en-US" sz="1400" b="0" smtClean="0"/>
              <a:pPr algn="ctr" eaLnBrk="1" hangingPunct="1">
                <a:defRPr/>
              </a:pPr>
              <a:t>‹#›</a:t>
            </a:fld>
            <a:endParaRPr lang="en-US" altLang="en-US" b="0"/>
          </a:p>
        </p:txBody>
      </p:sp>
      <p:sp>
        <p:nvSpPr>
          <p:cNvPr id="11" name="Rectangle 7"/>
          <p:cNvSpPr>
            <a:spLocks noChangeArrowheads="1"/>
          </p:cNvSpPr>
          <p:nvPr userDrawn="1"/>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cmpd="tri">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536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19141" name="Rectangle 1029"/>
          <p:cNvSpPr>
            <a:spLocks noGrp="1" noChangeArrowheads="1"/>
          </p:cNvSpPr>
          <p:nvPr>
            <p:ph type="ctrTitle" sz="quarter"/>
          </p:nvPr>
        </p:nvSpPr>
        <p:spPr>
          <a:xfrm>
            <a:off x="685800" y="533400"/>
            <a:ext cx="7772400" cy="1143000"/>
          </a:xfrm>
        </p:spPr>
        <p:txBody>
          <a:bodyPr anchor="b"/>
          <a:lstStyle>
            <a:lvl1pPr>
              <a:defRPr/>
            </a:lvl1pPr>
          </a:lstStyle>
          <a:p>
            <a:r>
              <a:rPr lang="en-US"/>
              <a:t>Click to edit Master title style</a:t>
            </a:r>
          </a:p>
        </p:txBody>
      </p:sp>
      <p:sp>
        <p:nvSpPr>
          <p:cNvPr id="219142" name="Rectangle 1030"/>
          <p:cNvSpPr>
            <a:spLocks noGrp="1" noChangeArrowheads="1"/>
          </p:cNvSpPr>
          <p:nvPr>
            <p:ph type="subTitle" sz="quarter" idx="1"/>
          </p:nvPr>
        </p:nvSpPr>
        <p:spPr>
          <a:xfrm>
            <a:off x="685800" y="2362200"/>
            <a:ext cx="7315200" cy="35052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1031"/>
          <p:cNvSpPr>
            <a:spLocks noGrp="1" noChangeArrowheads="1"/>
          </p:cNvSpPr>
          <p:nvPr>
            <p:ph type="dt" sz="quarter" idx="10"/>
          </p:nvPr>
        </p:nvSpPr>
        <p:spPr bwMode="auto">
          <a:xfrm>
            <a:off x="6858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eaLnBrk="1" hangingPunct="1">
              <a:defRPr sz="1400"/>
            </a:lvl1pPr>
          </a:lstStyle>
          <a:p>
            <a:pPr>
              <a:defRPr/>
            </a:pPr>
            <a:endParaRPr lang="en-US"/>
          </a:p>
        </p:txBody>
      </p:sp>
      <p:sp>
        <p:nvSpPr>
          <p:cNvPr id="8" name="Rectangle 1032"/>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eaLnBrk="1" hangingPunct="1">
              <a:defRPr sz="1400"/>
            </a:lvl1pPr>
          </a:lstStyle>
          <a:p>
            <a:pPr>
              <a:defRPr/>
            </a:pPr>
            <a:endParaRPr lang="en-US"/>
          </a:p>
        </p:txBody>
      </p:sp>
    </p:spTree>
    <p:extLst>
      <p:ext uri="{BB962C8B-B14F-4D97-AF65-F5344CB8AC3E}">
        <p14:creationId xmlns:p14="http://schemas.microsoft.com/office/powerpoint/2010/main" val="3907713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539875"/>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C07360CA-A009-4593-B054-B0718642220D}" type="slidenum">
              <a:rPr lang="en-US" altLang="en-US" sz="1400" smtClean="0">
                <a:solidFill>
                  <a:schemeClr val="tx1"/>
                </a:solidFill>
              </a:rPr>
              <a:pPr algn="ctr" eaLnBrk="1" hangingPunct="1">
                <a:defRPr/>
              </a:pPr>
              <a:t>‹#›</a:t>
            </a:fld>
            <a:endParaRPr lang="en-US" altLang="en-US" sz="140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80" r:id="rId1"/>
    <p:sldLayoutId id="2147483981"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dropbox.com/s/e63awmcui7ykfec/MBA620-Fin418%20Fin%20Planning%202019-2020%20Packet.zip?dl=0" TargetMode="External"/><Relationship Id="rId2" Type="http://schemas.openxmlformats.org/officeDocument/2006/relationships/hyperlink" Target="https://www.dropbox.com/s/zcemu7s7jjr7joh/Compete%20College%20Course%20Manual%202019-2020.pdf?dl=0" TargetMode="Externa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hyperlink" Target="http://www.perrsonalfinance.byu.ed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speeches.byu.edu/talks/robert-c-oaks/understand/"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dropbox.com/s/spwrkh9eqwrs49z/Personal%20Finance%20is%20Part%20of%20the%20Gospel%20of%20Jesus%20Christ.docx?dl=0"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churchofjesuschrist.org/study/general-conference/1976/04/boys-need-heroes-close-by?lang=eng"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hyperlink" Target="https://www.dropbox.com/s/h89w88t7nuenms0/Doctrines%20and%20Principles%20Confirmed%20by%20the%20Spirit%20Changes%20Behavior.docx?dl=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lds.org/general-conference/1986/10/little-children?lang=eng"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ww.churchofjesuschrist.org/study/general-conference/1999/04/greed-selfishness-and-overindulgence?lang=en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www.churchofjesuschrist.org/study/ensign/1995/11/the-family-a-proclamation-to-the-world?lang=eng"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dropbox.com/s/ro75rsfe4aue725/Bringing%20Christ%20Into%20our%20Finances.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_edn1"/><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churchofjesuschrist.org/study/general-conference/1995/10/swallowed-up-in-the-will-of-the-father?lang=eng"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www.dropbox.com/s/p3t18jl5ughx31o/Application%20-%20An%20Invitation%20to%20Create.docx?dl=0"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ww.churchofjesuschrist.org/study/ensign/2017/11/general-womens-session/turn-on-your-light?lang=eng"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dropbox.com/s/hdulgekh04speu4/Lessons%20From%20The%20Creation.docx?dl=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ropbox.com/s/spwrkh9eqwrs49z/Personal%20Finance%20is%20Part%20of%20the%20Gospel%20of%20Jesus%20Christ.doc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www.lds.org/study/liahona/1982/06/a-womans-perspective-on-the-priesthood?lang=eng" TargetMode="External"/><Relationship Id="rId2" Type="http://schemas.openxmlformats.org/officeDocument/2006/relationships/hyperlink" Target="https://www.lds.org/scriptures/ot/prov/29.18?lang=eng" TargetMode="Externa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lds.org/ensign/2017/05/saturday-afternoon-session/return-and-receive?lang=eng" TargetMode="Externa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lds.org/scriptures/pgp/moses/1.39?lang=eng" TargetMode="Externa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hyperlink" Target="https://www.churchofjesuschrist.org/study/scriptures/dc-testament/dc/136?clang=eng&amp;lang=eng#p12" TargetMode="External"/><Relationship Id="rId2" Type="http://schemas.openxmlformats.org/officeDocument/2006/relationships/hyperlink" Target="https://www.dropbox.com/s/h1uqnmjcy53h400/Our%20Conduct%20and%20Destination.docx?dl=0" TargetMode="Externa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hyperlink" Target="https://www.churchofjesuschrist.org/study/manual/revelations-in-context/this-shall-be-our-covenant?lang=eng"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dropbox.com/s/h89w88t7nuenms0/Doctrines%20and%20Principles%20Confirmed%20by%20the%20Spirit%20Changes%20Behavior.docx?dl=0"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hurchofjesuschrist.org/study/general-conference/2013/04/the-power-of-the-priesthood-in-the-boy?lang=eng"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ww.lds.org/study/ensign/2011/11/general-relief-society-meeting/forget-me-not?lang=eng"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hyperlink" Target="https://www.dropbox.com/s/xn4tntt6jc09nvw/Life%20is%20Good.docx?dl=0"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dropbox.com/s/hdulgekh04speu4/Lessons%20From%20The%20Creation.docx?dl=0" TargetMode="External"/><Relationship Id="rId2" Type="http://schemas.openxmlformats.org/officeDocument/2006/relationships/hyperlink" Target="https://www.dropbox.com/s/p3t18jl5ughx31o/Application%20-%20An%20Invitation%20to%20Create.docx?dl=0"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www.lds.org/scriptures/pgp/abraham/3.24?lang=eng" TargetMode="External"/><Relationship Id="rId4" Type="http://schemas.openxmlformats.org/officeDocument/2006/relationships/hyperlink" Target="https://www.churchofjesuschrist.org/study/ensign/2017/11/turn-on-your-light?lang=en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dropbox.com/s/h1uqnmjcy53h400/Our%20Conduct%20and%20Destination.docx?dl=0"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10136" y="1828800"/>
            <a:ext cx="3523727" cy="4558288"/>
          </a:xfrm>
          <a:prstGeom prst="rect">
            <a:avLst/>
          </a:prstGeom>
        </p:spPr>
      </p:pic>
      <p:sp>
        <p:nvSpPr>
          <p:cNvPr id="6146" name="Rectangle 2"/>
          <p:cNvSpPr>
            <a:spLocks noGrp="1" noChangeArrowheads="1"/>
          </p:cNvSpPr>
          <p:nvPr>
            <p:ph type="ctrTitle" sz="quarter"/>
          </p:nvPr>
        </p:nvSpPr>
        <p:spPr>
          <a:xfrm>
            <a:off x="685800" y="685800"/>
            <a:ext cx="7772400" cy="944563"/>
          </a:xfrm>
        </p:spPr>
        <p:txBody>
          <a:bodyPr anchor="ctr"/>
          <a:lstStyle/>
          <a:p>
            <a:pPr eaLnBrk="1" hangingPunct="1"/>
            <a:r>
              <a:rPr lang="en-US" altLang="en-US" sz="3200"/>
              <a:t>Personal Finance: Another Perspective</a:t>
            </a:r>
          </a:p>
        </p:txBody>
      </p:sp>
      <p:sp>
        <p:nvSpPr>
          <p:cNvPr id="6147" name="Rectangle 3"/>
          <p:cNvSpPr>
            <a:spLocks noGrp="1" noChangeArrowheads="1"/>
          </p:cNvSpPr>
          <p:nvPr>
            <p:ph type="subTitle" sz="quarter" idx="1"/>
          </p:nvPr>
        </p:nvSpPr>
        <p:spPr>
          <a:xfrm>
            <a:off x="838200" y="2743200"/>
            <a:ext cx="7543800" cy="2133600"/>
          </a:xfrm>
        </p:spPr>
        <p:txBody>
          <a:bodyPr/>
          <a:lstStyle/>
          <a:p>
            <a:pPr eaLnBrk="1" hangingPunct="1"/>
            <a:endParaRPr lang="en-US" altLang="en-US" sz="4400" i="1" dirty="0"/>
          </a:p>
          <a:p>
            <a:pPr eaLnBrk="1" hangingPunct="1"/>
            <a:r>
              <a:rPr lang="en-US" altLang="en-US" sz="3200" i="1" dirty="0"/>
              <a:t>Building a Strong Foundation:</a:t>
            </a:r>
          </a:p>
          <a:p>
            <a:pPr eaLnBrk="1" hangingPunct="1"/>
            <a:r>
              <a:rPr lang="en-US" altLang="en-US" sz="3200" i="1" dirty="0"/>
              <a:t>Another Perspective on Wealth</a:t>
            </a:r>
          </a:p>
          <a:p>
            <a:pPr eaLnBrk="1" hangingPunct="1"/>
            <a:endParaRPr lang="en-US" altLang="en-US" sz="3200" i="1" dirty="0"/>
          </a:p>
          <a:p>
            <a:pPr eaLnBrk="1" hangingPunct="1"/>
            <a:r>
              <a:rPr lang="en-US" altLang="en-US" sz="2400" i="1" dirty="0"/>
              <a:t>Updated 2020/01/06</a:t>
            </a:r>
            <a:endParaRPr lang="en-US" altLang="en-US" sz="44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55637"/>
            <a:ext cx="7315200" cy="944563"/>
          </a:xfrm>
        </p:spPr>
        <p:txBody>
          <a:bodyPr/>
          <a:lstStyle/>
          <a:p>
            <a:pPr eaLnBrk="1" hangingPunct="1"/>
            <a:r>
              <a:rPr lang="en-US" altLang="en-US" dirty="0"/>
              <a:t>Course Structure and Design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5289132" cy="4800600"/>
          </a:xfrm>
        </p:spPr>
        <p:txBody>
          <a:bodyPr/>
          <a:lstStyle/>
          <a:p>
            <a:pPr eaLnBrk="1" hangingPunct="1">
              <a:defRPr/>
            </a:pPr>
            <a:r>
              <a:rPr lang="en-US" altLang="en-US" dirty="0"/>
              <a:t>LEARN</a:t>
            </a:r>
          </a:p>
          <a:p>
            <a:pPr marL="457200" lvl="1" indent="0" eaLnBrk="1" hangingPunct="1">
              <a:buNone/>
              <a:defRPr/>
            </a:pPr>
            <a:r>
              <a:rPr lang="en-US" altLang="en-US" dirty="0"/>
              <a:t>Classroom, materials and speakers</a:t>
            </a:r>
          </a:p>
          <a:p>
            <a:pPr lvl="1" eaLnBrk="1" hangingPunct="1">
              <a:defRPr/>
            </a:pPr>
            <a:r>
              <a:rPr lang="en-US" altLang="en-US" dirty="0"/>
              <a:t>Book</a:t>
            </a:r>
          </a:p>
          <a:p>
            <a:pPr lvl="2" eaLnBrk="1" hangingPunct="1">
              <a:defRPr/>
            </a:pPr>
            <a:r>
              <a:rPr lang="en-US" altLang="en-US" u="sng" dirty="0">
                <a:hlinkClick r:id="rId2"/>
              </a:rPr>
              <a:t>Personal Finance:  Another Perspective</a:t>
            </a:r>
            <a:r>
              <a:rPr lang="en-US" altLang="en-US" dirty="0"/>
              <a:t>, Sudweeks, 12</a:t>
            </a:r>
            <a:r>
              <a:rPr lang="en-US" altLang="en-US" baseline="30000" dirty="0"/>
              <a:t>th</a:t>
            </a:r>
            <a:r>
              <a:rPr lang="en-US" altLang="en-US" dirty="0"/>
              <a:t> Edition, 2019-2020, Sep. 2019</a:t>
            </a:r>
          </a:p>
          <a:p>
            <a:pPr lvl="2" eaLnBrk="1" hangingPunct="1">
              <a:defRPr/>
            </a:pPr>
            <a:r>
              <a:rPr lang="en-US" dirty="0">
                <a:hlinkClick r:id="rId3"/>
              </a:rPr>
              <a:t> </a:t>
            </a:r>
            <a:r>
              <a:rPr lang="en-US" u="sng" dirty="0">
                <a:hlinkClick r:id="rId3"/>
              </a:rPr>
              <a:t>Link</a:t>
            </a:r>
            <a:r>
              <a:rPr lang="en-US" dirty="0">
                <a:hlinkClick r:id="rId3"/>
              </a:rPr>
              <a:t> </a:t>
            </a:r>
            <a:r>
              <a:rPr lang="en-US" altLang="en-US" dirty="0"/>
              <a:t>to a Zip file with materials</a:t>
            </a:r>
          </a:p>
          <a:p>
            <a:pPr lvl="1" eaLnBrk="1" hangingPunct="1">
              <a:defRPr/>
            </a:pPr>
            <a:r>
              <a:rPr lang="en-US" altLang="en-US" dirty="0"/>
              <a:t>Costs for the class:</a:t>
            </a:r>
          </a:p>
          <a:p>
            <a:pPr lvl="2" eaLnBrk="1" hangingPunct="1">
              <a:defRPr/>
            </a:pPr>
            <a:r>
              <a:rPr lang="en-US" altLang="en-US" dirty="0"/>
              <a:t>Class Packet CD        $0.00</a:t>
            </a:r>
          </a:p>
          <a:p>
            <a:pPr lvl="2" eaLnBrk="1" hangingPunct="1">
              <a:defRPr/>
            </a:pPr>
            <a:r>
              <a:rPr lang="en-US" altLang="en-US" dirty="0"/>
              <a:t>PFP Binder &amp; Tabs    12.00</a:t>
            </a:r>
          </a:p>
          <a:p>
            <a:pPr lvl="1" eaLnBrk="1" hangingPunct="1">
              <a:defRPr/>
            </a:pPr>
            <a:r>
              <a:rPr lang="en-US" altLang="en-US" dirty="0"/>
              <a:t>Online materials at </a:t>
            </a:r>
            <a:r>
              <a:rPr lang="en-US" altLang="en-US" dirty="0">
                <a:hlinkClick r:id="rId4"/>
              </a:rPr>
              <a:t>www.Perrsonalfinance.byu.edu</a:t>
            </a:r>
            <a:r>
              <a:rPr lang="en-US" altLang="en-US" dirty="0"/>
              <a:t> </a:t>
            </a:r>
          </a:p>
        </p:txBody>
      </p:sp>
      <p:pic>
        <p:nvPicPr>
          <p:cNvPr id="2" name="Picture 1"/>
          <p:cNvPicPr>
            <a:picLocks noChangeAspect="1"/>
          </p:cNvPicPr>
          <p:nvPr/>
        </p:nvPicPr>
        <p:blipFill>
          <a:blip r:embed="rId5"/>
          <a:stretch>
            <a:fillRect/>
          </a:stretch>
        </p:blipFill>
        <p:spPr>
          <a:xfrm>
            <a:off x="6270223" y="2057400"/>
            <a:ext cx="2761902" cy="3573173"/>
          </a:xfrm>
          <a:prstGeom prst="rect">
            <a:avLst/>
          </a:prstGeom>
        </p:spPr>
      </p:pic>
    </p:spTree>
    <p:extLst>
      <p:ext uri="{BB962C8B-B14F-4D97-AF65-F5344CB8AC3E}">
        <p14:creationId xmlns:p14="http://schemas.microsoft.com/office/powerpoint/2010/main" val="199150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29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9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299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29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09600"/>
            <a:ext cx="7315200" cy="944563"/>
          </a:xfrm>
        </p:spPr>
        <p:txBody>
          <a:bodyPr/>
          <a:lstStyle/>
          <a:p>
            <a:pPr eaLnBrk="1" hangingPunct="1"/>
            <a:r>
              <a:rPr lang="en-US" altLang="en-US" dirty="0"/>
              <a:t>Course Structure and Design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696200" cy="4114800"/>
          </a:xfrm>
        </p:spPr>
        <p:txBody>
          <a:bodyPr/>
          <a:lstStyle/>
          <a:p>
            <a:pPr eaLnBrk="1" hangingPunct="1">
              <a:defRPr/>
            </a:pPr>
            <a:r>
              <a:rPr lang="en-US" altLang="en-US" dirty="0"/>
              <a:t>DO</a:t>
            </a:r>
          </a:p>
          <a:p>
            <a:pPr lvl="1" eaLnBrk="1" hangingPunct="1">
              <a:defRPr/>
            </a:pPr>
            <a:r>
              <a:rPr lang="en-US" altLang="en-US" dirty="0"/>
              <a:t>1.  Quizzes (40%).  One quiz every 4 class periods, open book and notes </a:t>
            </a:r>
            <a:r>
              <a:rPr lang="en-US" altLang="en-US" b="1" i="1" dirty="0"/>
              <a:t>but not open neighbor</a:t>
            </a:r>
          </a:p>
          <a:p>
            <a:pPr lvl="1" eaLnBrk="1" hangingPunct="1">
              <a:defRPr/>
            </a:pPr>
            <a:r>
              <a:rPr lang="en-US" altLang="en-US" dirty="0"/>
              <a:t>2. Attendance and participation (15%). You will learn more from each other than from me. Consistent, on-time attendance is the mark of a professional. </a:t>
            </a:r>
          </a:p>
          <a:p>
            <a:pPr lvl="1" eaLnBrk="1" hangingPunct="1">
              <a:defRPr/>
            </a:pPr>
            <a:r>
              <a:rPr lang="en-US" altLang="en-US" dirty="0"/>
              <a:t>3. Service teaching and experiences (5%). You will teach or do experiences and will write up each session. You will have 5 total teaching or PF experiences</a:t>
            </a:r>
          </a:p>
          <a:p>
            <a:pPr lvl="1" eaLnBrk="1" hangingPunct="1">
              <a:defRPr/>
            </a:pPr>
            <a:r>
              <a:rPr lang="en-US" altLang="en-US" dirty="0"/>
              <a:t>4. Final Exam (15%). This will be a timed take home exam and will be likewise be open book and notes</a:t>
            </a:r>
          </a:p>
          <a:p>
            <a:pPr lvl="2" eaLnBrk="1" hangingPunct="1">
              <a:defRPr/>
            </a:pPr>
            <a:endParaRPr lang="en-US" altLang="en-US" dirty="0"/>
          </a:p>
        </p:txBody>
      </p:sp>
    </p:spTree>
    <p:extLst>
      <p:ext uri="{BB962C8B-B14F-4D97-AF65-F5344CB8AC3E}">
        <p14:creationId xmlns:p14="http://schemas.microsoft.com/office/powerpoint/2010/main" val="505508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09600"/>
            <a:ext cx="7315200" cy="944563"/>
          </a:xfrm>
        </p:spPr>
        <p:txBody>
          <a:bodyPr/>
          <a:lstStyle/>
          <a:p>
            <a:pPr eaLnBrk="1" hangingPunct="1"/>
            <a:r>
              <a:rPr lang="en-US" altLang="en-US" dirty="0"/>
              <a:t>Course Structure and Design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467600" cy="4114800"/>
          </a:xfrm>
        </p:spPr>
        <p:txBody>
          <a:bodyPr/>
          <a:lstStyle/>
          <a:p>
            <a:pPr eaLnBrk="1" hangingPunct="1">
              <a:defRPr/>
            </a:pPr>
            <a:r>
              <a:rPr lang="en-US" altLang="en-US" dirty="0"/>
              <a:t>BECOME </a:t>
            </a:r>
          </a:p>
          <a:p>
            <a:pPr lvl="1" eaLnBrk="1" hangingPunct="1">
              <a:defRPr/>
            </a:pPr>
            <a:r>
              <a:rPr lang="en-US" altLang="en-US" dirty="0"/>
              <a:t>You create your Personal Financial Plan 25%</a:t>
            </a:r>
          </a:p>
          <a:p>
            <a:pPr lvl="2" eaLnBrk="1" hangingPunct="1">
              <a:defRPr/>
            </a:pPr>
            <a:r>
              <a:rPr lang="en-US" altLang="en-US" dirty="0"/>
              <a:t>This will help follow a prophet who said “plan your financial future early then live your plan”</a:t>
            </a:r>
          </a:p>
          <a:p>
            <a:pPr lvl="3" eaLnBrk="1" hangingPunct="1">
              <a:defRPr/>
            </a:pPr>
            <a:r>
              <a:rPr lang="en-US" altLang="en-US" dirty="0"/>
              <a:t>Many of the 16 sections are due throughout the semester so check LearningSuite for dates</a:t>
            </a:r>
          </a:p>
          <a:p>
            <a:pPr lvl="3" eaLnBrk="1" hangingPunct="1">
              <a:defRPr/>
            </a:pPr>
            <a:r>
              <a:rPr lang="en-US" altLang="en-US" dirty="0"/>
              <a:t>The final Personal Financial Plan (PFP) binder) and will handed back the last day of class will be submitted on Day 26 (the third to last day of class)</a:t>
            </a:r>
          </a:p>
        </p:txBody>
      </p:sp>
    </p:spTree>
    <p:extLst>
      <p:ext uri="{BB962C8B-B14F-4D97-AF65-F5344CB8AC3E}">
        <p14:creationId xmlns:p14="http://schemas.microsoft.com/office/powerpoint/2010/main" val="212291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09600"/>
            <a:ext cx="7315200" cy="944563"/>
          </a:xfrm>
        </p:spPr>
        <p:txBody>
          <a:bodyPr/>
          <a:lstStyle/>
          <a:p>
            <a:pPr eaLnBrk="1" hangingPunct="1"/>
            <a:r>
              <a:rPr lang="en-US" altLang="en-US" dirty="0"/>
              <a:t>Course Structure and Design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4953000"/>
          </a:xfrm>
        </p:spPr>
        <p:txBody>
          <a:bodyPr/>
          <a:lstStyle/>
          <a:p>
            <a:pPr lvl="2" eaLnBrk="1" hangingPunct="1">
              <a:defRPr/>
            </a:pPr>
            <a:r>
              <a:rPr lang="en-US" altLang="en-US" dirty="0"/>
              <a:t>When you have questions, we can help</a:t>
            </a:r>
          </a:p>
          <a:p>
            <a:pPr lvl="3" eaLnBrk="1" hangingPunct="1">
              <a:defRPr/>
            </a:pPr>
            <a:r>
              <a:rPr lang="en-US" altLang="en-US" dirty="0"/>
              <a:t>My office hours are (666 TNRB):</a:t>
            </a:r>
          </a:p>
          <a:p>
            <a:pPr lvl="4" eaLnBrk="1" hangingPunct="1">
              <a:defRPr/>
            </a:pPr>
            <a:r>
              <a:rPr lang="en-US" altLang="en-US" dirty="0"/>
              <a:t>Monday and Wednesday</a:t>
            </a:r>
          </a:p>
          <a:p>
            <a:pPr lvl="5">
              <a:defRPr/>
            </a:pPr>
            <a:r>
              <a:rPr lang="en-US" altLang="en-US" dirty="0">
                <a:solidFill>
                  <a:schemeClr val="tx1"/>
                </a:solidFill>
              </a:rPr>
              <a:t>9:30 -10:30 a.m.</a:t>
            </a:r>
          </a:p>
          <a:p>
            <a:pPr lvl="5">
              <a:defRPr/>
            </a:pPr>
            <a:r>
              <a:rPr lang="en-US" altLang="en-US" dirty="0">
                <a:solidFill>
                  <a:schemeClr val="tx1"/>
                </a:solidFill>
              </a:rPr>
              <a:t>2:00 – 3:00 p.m.</a:t>
            </a:r>
          </a:p>
          <a:p>
            <a:pPr lvl="3" eaLnBrk="1" hangingPunct="1">
              <a:defRPr/>
            </a:pPr>
            <a:r>
              <a:rPr lang="en-US" altLang="en-US" dirty="0"/>
              <a:t>My TA is Hunter Christensen</a:t>
            </a:r>
          </a:p>
          <a:p>
            <a:pPr lvl="4" eaLnBrk="1" hangingPunct="1">
              <a:defRPr/>
            </a:pPr>
            <a:r>
              <a:rPr lang="en-US" altLang="en-US" dirty="0"/>
              <a:t>He will post his office hours</a:t>
            </a:r>
          </a:p>
          <a:p>
            <a:pPr lvl="4" eaLnBrk="1" hangingPunct="1">
              <a:defRPr/>
            </a:pPr>
            <a:r>
              <a:rPr lang="en-US" altLang="en-US" dirty="0"/>
              <a:t>He will respond to questions within 2 hours</a:t>
            </a:r>
          </a:p>
          <a:p>
            <a:pPr lvl="3" eaLnBrk="1" hangingPunct="1">
              <a:defRPr/>
            </a:pPr>
            <a:r>
              <a:rPr lang="en-US" altLang="en-US" dirty="0"/>
              <a:t>It is “low stress, high impact learning”</a:t>
            </a:r>
          </a:p>
          <a:p>
            <a:pPr marL="457200" lvl="1" indent="0" eaLnBrk="1" hangingPunct="1">
              <a:buNone/>
              <a:defRPr/>
            </a:pPr>
            <a:endParaRPr lang="en-US" altLang="en-US" dirty="0"/>
          </a:p>
        </p:txBody>
      </p:sp>
    </p:spTree>
    <p:extLst>
      <p:ext uri="{BB962C8B-B14F-4D97-AF65-F5344CB8AC3E}">
        <p14:creationId xmlns:p14="http://schemas.microsoft.com/office/powerpoint/2010/main" val="795666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29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9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299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29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682625"/>
            <a:ext cx="9144000" cy="920750"/>
          </a:xfrm>
        </p:spPr>
        <p:txBody>
          <a:bodyPr/>
          <a:lstStyle/>
          <a:p>
            <a:pPr marL="685800" indent="-685800" eaLnBrk="1" hangingPunct="1"/>
            <a:r>
              <a:rPr lang="en-US" altLang="en-US" dirty="0"/>
              <a:t>The Importance of Perspective and Choice</a:t>
            </a:r>
          </a:p>
        </p:txBody>
      </p:sp>
      <p:sp>
        <p:nvSpPr>
          <p:cNvPr id="214019" name="Rectangle 3"/>
          <p:cNvSpPr>
            <a:spLocks noGrp="1" noChangeArrowheads="1"/>
          </p:cNvSpPr>
          <p:nvPr>
            <p:ph idx="1"/>
          </p:nvPr>
        </p:nvSpPr>
        <p:spPr>
          <a:xfrm>
            <a:off x="914400" y="1600200"/>
            <a:ext cx="7277100" cy="5257800"/>
          </a:xfrm>
        </p:spPr>
        <p:txBody>
          <a:bodyPr/>
          <a:lstStyle/>
          <a:p>
            <a:pPr eaLnBrk="1" hangingPunct="1"/>
            <a:r>
              <a:rPr lang="en-US" altLang="en-US" dirty="0"/>
              <a:t>What is the importance of perspective?</a:t>
            </a:r>
          </a:p>
          <a:p>
            <a:pPr lvl="1" eaLnBrk="1" hangingPunct="1"/>
            <a:r>
              <a:rPr lang="en-US" altLang="en-US" dirty="0"/>
              <a:t>The historian Will Durant wrote of the human need “to seize the value and perspective of passing things. … We want to know that the little things are little, and the big things big, before it is too late; we want to see things now as they will seem forever—‘in the light of eternity’ ” (</a:t>
            </a:r>
            <a:r>
              <a:rPr lang="en-US" altLang="en-US" i="1" dirty="0"/>
              <a:t>The Story of Philosophy,</a:t>
            </a:r>
            <a:r>
              <a:rPr lang="en-US" altLang="en-US" dirty="0"/>
              <a:t> New York: Simon and Schuster, 1927, p. 1).</a:t>
            </a:r>
          </a:p>
          <a:p>
            <a:pPr lvl="2" eaLnBrk="1" hangingPunct="1"/>
            <a:r>
              <a:rPr lang="en-US" altLang="en-US" dirty="0"/>
              <a:t>How do we see things “as they are, were, and are to come?” (D&amp;C 93:24)</a:t>
            </a:r>
          </a:p>
          <a:p>
            <a:pPr lvl="1" eaLnBrk="1" hangingPunct="1"/>
            <a:endParaRPr lang="en-US" altLang="en-US" dirty="0"/>
          </a:p>
        </p:txBody>
      </p:sp>
    </p:spTree>
    <p:extLst>
      <p:ext uri="{BB962C8B-B14F-4D97-AF65-F5344CB8AC3E}">
        <p14:creationId xmlns:p14="http://schemas.microsoft.com/office/powerpoint/2010/main" val="142392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40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40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84188" y="655638"/>
            <a:ext cx="8153400" cy="944562"/>
          </a:xfrm>
        </p:spPr>
        <p:txBody>
          <a:bodyPr/>
          <a:lstStyle/>
          <a:p>
            <a:pPr eaLnBrk="1" hangingPunct="1"/>
            <a:r>
              <a:rPr lang="en-US" altLang="en-US" dirty="0"/>
              <a:t>Perspective and Choice </a:t>
            </a:r>
            <a:r>
              <a:rPr lang="en-US" altLang="en-US" sz="2400" dirty="0"/>
              <a:t>(continued)</a:t>
            </a:r>
          </a:p>
        </p:txBody>
      </p:sp>
      <p:sp>
        <p:nvSpPr>
          <p:cNvPr id="8196" name="Rectangle 3"/>
          <p:cNvSpPr>
            <a:spLocks noGrp="1" noChangeArrowheads="1"/>
          </p:cNvSpPr>
          <p:nvPr>
            <p:ph idx="1"/>
          </p:nvPr>
        </p:nvSpPr>
        <p:spPr>
          <a:xfrm>
            <a:off x="914400" y="1600200"/>
            <a:ext cx="7315200" cy="3886200"/>
          </a:xfrm>
        </p:spPr>
        <p:txBody>
          <a:bodyPr/>
          <a:lstStyle/>
          <a:p>
            <a:pPr eaLnBrk="1" hangingPunct="1"/>
            <a:r>
              <a:rPr lang="en-US" altLang="en-US" dirty="0"/>
              <a:t>The key is to have a correct perspective</a:t>
            </a:r>
          </a:p>
          <a:p>
            <a:pPr lvl="1"/>
            <a:r>
              <a:rPr lang="en-US" dirty="0"/>
              <a:t>Russell M. Nelson said, </a:t>
            </a:r>
          </a:p>
          <a:p>
            <a:pPr lvl="2"/>
            <a:r>
              <a:rPr lang="en-US" dirty="0"/>
              <a:t>“Understand who you are in God’s plan” (Robert C. Oaks, “</a:t>
            </a:r>
            <a:r>
              <a:rPr lang="en-US" dirty="0">
                <a:hlinkClick r:id="rId3"/>
              </a:rPr>
              <a:t>Understand Who You Are</a:t>
            </a:r>
            <a:r>
              <a:rPr lang="en-US" dirty="0"/>
              <a:t>,” BYU Speeches, Mar, 21, 2006).</a:t>
            </a:r>
          </a:p>
          <a:p>
            <a:pPr lvl="1" eaLnBrk="1" hangingPunct="1">
              <a:defRPr/>
            </a:pPr>
            <a:r>
              <a:rPr lang="en-US" altLang="en-US" dirty="0"/>
              <a:t>Remember Simba and his departed father </a:t>
            </a:r>
            <a:r>
              <a:rPr lang="en-US" altLang="en-US" dirty="0" err="1"/>
              <a:t>Mufasa</a:t>
            </a:r>
            <a:r>
              <a:rPr lang="en-US" altLang="en-US" dirty="0"/>
              <a:t> from the Lion King</a:t>
            </a:r>
          </a:p>
          <a:p>
            <a:pPr lvl="2" eaLnBrk="1" hangingPunct="1">
              <a:defRPr/>
            </a:pPr>
            <a:r>
              <a:rPr lang="en-US" altLang="en-US" dirty="0"/>
              <a:t>“Look inside yourself.  You are more that what you have become.  Remember who you are”</a:t>
            </a:r>
          </a:p>
          <a:p>
            <a:pPr lvl="1" eaLnBrk="1" hangingPunct="1">
              <a:defRPr/>
            </a:pPr>
            <a:r>
              <a:rPr lang="en-US" altLang="en-US" dirty="0"/>
              <a:t>Likewise from the “Star Wards: Rise of Skywalker”</a:t>
            </a:r>
          </a:p>
          <a:p>
            <a:pPr lvl="2" eaLnBrk="1" hangingPunct="1">
              <a:defRPr/>
            </a:pPr>
            <a:r>
              <a:rPr lang="en-US" altLang="en-US" dirty="0"/>
              <a:t>“Don’t be afraid of the real you”</a:t>
            </a:r>
          </a:p>
          <a:p>
            <a:pPr lvl="2"/>
            <a:endParaRPr lang="en-US" sz="1400" dirty="0"/>
          </a:p>
          <a:p>
            <a:pPr lvl="2"/>
            <a:endParaRPr lang="en-US" dirty="0"/>
          </a:p>
          <a:p>
            <a:pPr lvl="2" eaLnBrk="1" hangingPunct="1"/>
            <a:endParaRPr lang="en-US" altLang="en-US" dirty="0"/>
          </a:p>
        </p:txBody>
      </p:sp>
    </p:spTree>
    <p:extLst>
      <p:ext uri="{BB962C8B-B14F-4D97-AF65-F5344CB8AC3E}">
        <p14:creationId xmlns:p14="http://schemas.microsoft.com/office/powerpoint/2010/main" val="325091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609600"/>
            <a:ext cx="8077200" cy="944563"/>
          </a:xfrm>
        </p:spPr>
        <p:txBody>
          <a:bodyPr/>
          <a:lstStyle/>
          <a:p>
            <a:pPr eaLnBrk="1" hangingPunct="1"/>
            <a:r>
              <a:rPr lang="en-US" altLang="en-US" dirty="0"/>
              <a:t>Perspective and Choice </a:t>
            </a:r>
            <a:r>
              <a:rPr lang="en-US" altLang="en-US" sz="2400" dirty="0"/>
              <a:t>(continued)</a:t>
            </a:r>
          </a:p>
        </p:txBody>
      </p:sp>
      <p:sp>
        <p:nvSpPr>
          <p:cNvPr id="9220" name="Rectangle 3"/>
          <p:cNvSpPr>
            <a:spLocks noGrp="1" noChangeArrowheads="1"/>
          </p:cNvSpPr>
          <p:nvPr>
            <p:ph idx="1"/>
          </p:nvPr>
        </p:nvSpPr>
        <p:spPr>
          <a:xfrm>
            <a:off x="914400" y="1600200"/>
            <a:ext cx="7315200" cy="5257800"/>
          </a:xfrm>
        </p:spPr>
        <p:txBody>
          <a:bodyPr/>
          <a:lstStyle/>
          <a:p>
            <a:pPr eaLnBrk="1" hangingPunct="1">
              <a:defRPr/>
            </a:pPr>
            <a:r>
              <a:rPr lang="en-US" altLang="en-US" dirty="0"/>
              <a:t>Our perspective for this course is simple:</a:t>
            </a:r>
          </a:p>
          <a:p>
            <a:pPr lvl="1" eaLnBrk="1" hangingPunct="1">
              <a:defRPr/>
            </a:pPr>
            <a:r>
              <a:rPr lang="en-US" altLang="en-US" sz="2800" dirty="0">
                <a:hlinkClick r:id="rId3"/>
              </a:rPr>
              <a:t>Personal Finance is simply part of living the gospel of Jesus Christ</a:t>
            </a:r>
            <a:endParaRPr lang="en-US" altLang="en-US" sz="2800" dirty="0"/>
          </a:p>
          <a:p>
            <a:pPr lvl="2" eaLnBrk="1" hangingPunct="1">
              <a:defRPr/>
            </a:pPr>
            <a:r>
              <a:rPr lang="en-US" dirty="0"/>
              <a:t>Christ taught that money, when anchored in His teachings, is part of His plan for His children as it allows us to use His resources wisely to exercise our stewardship, agency and accountability as we strive to follow and eventually become like Him</a:t>
            </a:r>
            <a:endParaRPr lang="en-US" altLang="en-US" dirty="0"/>
          </a:p>
        </p:txBody>
      </p:sp>
    </p:spTree>
    <p:extLst>
      <p:ext uri="{BB962C8B-B14F-4D97-AF65-F5344CB8AC3E}">
        <p14:creationId xmlns:p14="http://schemas.microsoft.com/office/powerpoint/2010/main" val="14236675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3"/>
          <p:cNvSpPr>
            <a:spLocks noGrp="1" noChangeArrowheads="1"/>
          </p:cNvSpPr>
          <p:nvPr>
            <p:ph idx="1"/>
          </p:nvPr>
        </p:nvSpPr>
        <p:spPr>
          <a:xfrm>
            <a:off x="914400" y="1600200"/>
            <a:ext cx="7315200" cy="3886200"/>
          </a:xfrm>
        </p:spPr>
        <p:txBody>
          <a:bodyPr/>
          <a:lstStyle/>
          <a:p>
            <a:r>
              <a:rPr lang="en-US" altLang="en-US" dirty="0"/>
              <a:t>What about choice? </a:t>
            </a:r>
          </a:p>
          <a:p>
            <a:pPr lvl="1"/>
            <a:r>
              <a:rPr lang="en-US" altLang="en-US" dirty="0"/>
              <a:t>Spencer W. Kimball said:</a:t>
            </a:r>
          </a:p>
          <a:p>
            <a:pPr lvl="2"/>
            <a:r>
              <a:rPr lang="en-US" altLang="en-US" dirty="0"/>
              <a:t>We hope we can help our young men and young women to realize, even sooner than they do now, that they need to make </a:t>
            </a:r>
            <a:r>
              <a:rPr lang="en-US" altLang="en-US" i="1" dirty="0"/>
              <a:t>certain</a:t>
            </a:r>
            <a:r>
              <a:rPr lang="en-US" altLang="en-US" dirty="0"/>
              <a:t> decisions only </a:t>
            </a:r>
            <a:r>
              <a:rPr lang="en-US" altLang="en-US" i="1" dirty="0"/>
              <a:t>once</a:t>
            </a:r>
            <a:r>
              <a:rPr lang="en-US" altLang="en-US" dirty="0"/>
              <a:t>. . . We can make a single decision about certain things that we will incorporate in our lives and then make them ours—without having to brood and re-decide a hundred times what it is we will do and what we will not do.… My young brothers [and sisters], if you have not done so yet, </a:t>
            </a:r>
            <a:r>
              <a:rPr lang="en-US" altLang="en-US" i="1" dirty="0"/>
              <a:t>decide to decide</a:t>
            </a:r>
            <a:r>
              <a:rPr lang="en-US" altLang="en-US" dirty="0"/>
              <a:t>! (“</a:t>
            </a:r>
            <a:r>
              <a:rPr lang="en-US" altLang="en-US" dirty="0">
                <a:hlinkClick r:id="rId2"/>
              </a:rPr>
              <a:t>Boys Need Heroes Close By</a:t>
            </a:r>
            <a:r>
              <a:rPr lang="en-US" altLang="en-US" dirty="0"/>
              <a:t>,” </a:t>
            </a:r>
            <a:r>
              <a:rPr lang="en-US" altLang="en-US" i="1" dirty="0"/>
              <a:t>Ensign, </a:t>
            </a:r>
            <a:r>
              <a:rPr lang="en-US" altLang="en-US" dirty="0"/>
              <a:t>May 1976, 46).</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338" y="2819400"/>
            <a:ext cx="1493837"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2"/>
          <p:cNvSpPr>
            <a:spLocks noChangeArrowheads="1"/>
          </p:cNvSpPr>
          <p:nvPr/>
        </p:nvSpPr>
        <p:spPr bwMode="auto">
          <a:xfrm>
            <a:off x="273050" y="774700"/>
            <a:ext cx="8604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4000" b="0" dirty="0"/>
              <a:t>Perspective and Choice </a:t>
            </a:r>
            <a:r>
              <a:rPr lang="en-US" altLang="en-US" b="0" dirty="0"/>
              <a:t>(continued)</a:t>
            </a:r>
            <a:endParaRPr lang="en-US" altLang="en-US" b="0" dirty="0">
              <a:solidFill>
                <a:schemeClr val="tx2"/>
              </a:solidFill>
            </a:endParaRPr>
          </a:p>
        </p:txBody>
      </p:sp>
    </p:spTree>
    <p:extLst>
      <p:ext uri="{BB962C8B-B14F-4D97-AF65-F5344CB8AC3E}">
        <p14:creationId xmlns:p14="http://schemas.microsoft.com/office/powerpoint/2010/main" val="25690238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tretch>
            <a:fillRect/>
          </a:stretch>
        </p:blipFill>
        <p:spPr>
          <a:xfrm>
            <a:off x="527050" y="1676400"/>
            <a:ext cx="4048125" cy="2400300"/>
          </a:xfrm>
          <a:prstGeom prst="rect">
            <a:avLst/>
          </a:prstGeom>
        </p:spPr>
      </p:pic>
      <p:sp>
        <p:nvSpPr>
          <p:cNvPr id="13316" name="Rectangle 2"/>
          <p:cNvSpPr>
            <a:spLocks noChangeArrowheads="1"/>
          </p:cNvSpPr>
          <p:nvPr/>
        </p:nvSpPr>
        <p:spPr bwMode="auto">
          <a:xfrm>
            <a:off x="273050" y="774700"/>
            <a:ext cx="8604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4000" b="0" dirty="0"/>
              <a:t>Perspective and Choice </a:t>
            </a:r>
            <a:r>
              <a:rPr lang="en-US" altLang="en-US" b="0" dirty="0"/>
              <a:t>(continued)</a:t>
            </a:r>
            <a:endParaRPr lang="en-US" altLang="en-US" b="0" dirty="0">
              <a:solidFill>
                <a:schemeClr val="tx2"/>
              </a:solidFill>
            </a:endParaRPr>
          </a:p>
        </p:txBody>
      </p:sp>
      <p:pic>
        <p:nvPicPr>
          <p:cNvPr id="4" name="Picture 3"/>
          <p:cNvPicPr>
            <a:picLocks noChangeAspect="1"/>
          </p:cNvPicPr>
          <p:nvPr/>
        </p:nvPicPr>
        <p:blipFill>
          <a:blip r:embed="rId3"/>
          <a:stretch>
            <a:fillRect/>
          </a:stretch>
        </p:blipFill>
        <p:spPr>
          <a:xfrm>
            <a:off x="2438400" y="2886075"/>
            <a:ext cx="4067175" cy="2381250"/>
          </a:xfrm>
          <a:prstGeom prst="rect">
            <a:avLst/>
          </a:prstGeom>
        </p:spPr>
      </p:pic>
      <p:pic>
        <p:nvPicPr>
          <p:cNvPr id="5" name="Picture 4"/>
          <p:cNvPicPr>
            <a:picLocks noChangeAspect="1"/>
          </p:cNvPicPr>
          <p:nvPr/>
        </p:nvPicPr>
        <p:blipFill>
          <a:blip r:embed="rId4"/>
          <a:stretch>
            <a:fillRect/>
          </a:stretch>
        </p:blipFill>
        <p:spPr>
          <a:xfrm>
            <a:off x="4800600" y="4610265"/>
            <a:ext cx="4093865" cy="2055833"/>
          </a:xfrm>
          <a:prstGeom prst="rect">
            <a:avLst/>
          </a:prstGeom>
        </p:spPr>
      </p:pic>
    </p:spTree>
    <p:extLst>
      <p:ext uri="{BB962C8B-B14F-4D97-AF65-F5344CB8AC3E}">
        <p14:creationId xmlns:p14="http://schemas.microsoft.com/office/powerpoint/2010/main" val="2439987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609600"/>
            <a:ext cx="9144000" cy="944563"/>
          </a:xfrm>
        </p:spPr>
        <p:txBody>
          <a:bodyPr/>
          <a:lstStyle/>
          <a:p>
            <a:pPr eaLnBrk="1" hangingPunct="1"/>
            <a:r>
              <a:rPr lang="en-US" altLang="en-US" dirty="0"/>
              <a:t>A Different Learning Framework</a:t>
            </a:r>
            <a:endParaRPr lang="en-US" altLang="en-US" sz="2400" dirty="0"/>
          </a:p>
        </p:txBody>
      </p:sp>
      <p:sp>
        <p:nvSpPr>
          <p:cNvPr id="9220" name="Rectangle 3"/>
          <p:cNvSpPr>
            <a:spLocks noGrp="1" noChangeArrowheads="1"/>
          </p:cNvSpPr>
          <p:nvPr>
            <p:ph idx="1"/>
          </p:nvPr>
        </p:nvSpPr>
        <p:spPr>
          <a:xfrm>
            <a:off x="914400" y="1600200"/>
            <a:ext cx="7315200" cy="5257800"/>
          </a:xfrm>
        </p:spPr>
        <p:txBody>
          <a:bodyPr/>
          <a:lstStyle/>
          <a:p>
            <a:r>
              <a:rPr lang="en-US" dirty="0"/>
              <a:t>Our learning framework is different</a:t>
            </a:r>
          </a:p>
          <a:p>
            <a:pPr lvl="1"/>
            <a:r>
              <a:rPr lang="en-US" dirty="0"/>
              <a:t>It is that </a:t>
            </a:r>
            <a:r>
              <a:rPr lang="en-US" dirty="0">
                <a:hlinkClick r:id="rId3"/>
              </a:rPr>
              <a:t>doctrines and principles, confirmed by the Spirit, change behavior</a:t>
            </a:r>
            <a:endParaRPr lang="en-US" dirty="0"/>
          </a:p>
          <a:p>
            <a:pPr lvl="2"/>
            <a:r>
              <a:rPr lang="en-US" dirty="0"/>
              <a:t>“Personal finance is more personal than it is finance: it is more behavior than it is math” (Dave Ramsey)</a:t>
            </a:r>
          </a:p>
          <a:p>
            <a:pPr lvl="3"/>
            <a:r>
              <a:rPr lang="en-US" dirty="0"/>
              <a:t>How we spend our money is not just math, but an extremely complex decision-making process of deciding between current and future consumption—it is our behavior</a:t>
            </a:r>
          </a:p>
        </p:txBody>
      </p:sp>
      <p:pic>
        <p:nvPicPr>
          <p:cNvPr id="2" name="Picture 1"/>
          <p:cNvPicPr>
            <a:picLocks noChangeAspect="1"/>
          </p:cNvPicPr>
          <p:nvPr/>
        </p:nvPicPr>
        <p:blipFill>
          <a:blip r:embed="rId4"/>
          <a:stretch>
            <a:fillRect/>
          </a:stretch>
        </p:blipFill>
        <p:spPr>
          <a:xfrm>
            <a:off x="228600" y="4495800"/>
            <a:ext cx="2266139" cy="1981200"/>
          </a:xfrm>
          <a:prstGeom prst="rect">
            <a:avLst/>
          </a:prstGeom>
        </p:spPr>
      </p:pic>
    </p:spTree>
    <p:extLst>
      <p:ext uri="{BB962C8B-B14F-4D97-AF65-F5344CB8AC3E}">
        <p14:creationId xmlns:p14="http://schemas.microsoft.com/office/powerpoint/2010/main" val="235239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20">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09600"/>
            <a:ext cx="7315200" cy="944563"/>
          </a:xfrm>
        </p:spPr>
        <p:txBody>
          <a:bodyPr/>
          <a:lstStyle/>
          <a:p>
            <a:pPr eaLnBrk="1" hangingPunct="1"/>
            <a:r>
              <a:rPr lang="en-US" altLang="en-US"/>
              <a:t>Objectives</a:t>
            </a:r>
            <a:endParaRPr lang="en-US" altLang="en-US" sz="4000" b="1">
              <a:cs typeface="Times New Roman" panose="02020603050405020304" pitchFamily="18" charset="0"/>
            </a:endParaRPr>
          </a:p>
        </p:txBody>
      </p:sp>
      <p:sp>
        <p:nvSpPr>
          <p:cNvPr id="212995" name="Rectangle 3"/>
          <p:cNvSpPr>
            <a:spLocks noGrp="1" noChangeArrowheads="1"/>
          </p:cNvSpPr>
          <p:nvPr>
            <p:ph idx="1"/>
          </p:nvPr>
        </p:nvSpPr>
        <p:spPr>
          <a:xfrm>
            <a:off x="914400" y="1600200"/>
            <a:ext cx="7391400" cy="4114800"/>
          </a:xfrm>
        </p:spPr>
        <p:txBody>
          <a:bodyPr/>
          <a:lstStyle/>
          <a:p>
            <a:pPr marL="0" indent="0" eaLnBrk="1" hangingPunct="1">
              <a:spcBef>
                <a:spcPct val="25000"/>
              </a:spcBef>
              <a:buNone/>
              <a:defRPr/>
            </a:pPr>
            <a:r>
              <a:rPr lang="en-US" altLang="en-US" sz="2400" dirty="0"/>
              <a:t>A. Understand how to bring Christ more into your finances</a:t>
            </a:r>
          </a:p>
          <a:p>
            <a:pPr marL="0" indent="0" eaLnBrk="1" hangingPunct="1">
              <a:spcBef>
                <a:spcPct val="25000"/>
              </a:spcBef>
              <a:buNone/>
              <a:defRPr/>
            </a:pPr>
            <a:r>
              <a:rPr lang="en-US" altLang="en-US" sz="2400" dirty="0"/>
              <a:t>B. Understand our framework for learning:</a:t>
            </a:r>
          </a:p>
          <a:p>
            <a:pPr eaLnBrk="1" hangingPunct="1">
              <a:spcBef>
                <a:spcPct val="25000"/>
              </a:spcBef>
              <a:defRPr/>
            </a:pPr>
            <a:r>
              <a:rPr lang="en-US" altLang="en-US" sz="2400" dirty="0"/>
              <a:t>Course structure and design</a:t>
            </a:r>
          </a:p>
          <a:p>
            <a:pPr eaLnBrk="1" hangingPunct="1">
              <a:spcBef>
                <a:spcPct val="25000"/>
              </a:spcBef>
              <a:defRPr/>
            </a:pPr>
            <a:r>
              <a:rPr lang="en-US" altLang="en-US" sz="2400" dirty="0"/>
              <a:t>The importance of perspective </a:t>
            </a:r>
          </a:p>
          <a:p>
            <a:pPr eaLnBrk="1" hangingPunct="1">
              <a:spcBef>
                <a:spcPct val="25000"/>
              </a:spcBef>
              <a:defRPr/>
            </a:pPr>
            <a:r>
              <a:rPr lang="en-US" altLang="en-US" sz="2400" dirty="0"/>
              <a:t>A different learning framework</a:t>
            </a:r>
          </a:p>
          <a:p>
            <a:pPr marL="0" indent="0" eaLnBrk="1" hangingPunct="1">
              <a:spcBef>
                <a:spcPct val="25000"/>
              </a:spcBef>
              <a:buNone/>
              <a:defRPr/>
            </a:pPr>
            <a:r>
              <a:rPr lang="en-US" altLang="en-US" sz="2400" dirty="0"/>
              <a:t>C. Understand the implications of that learning framework</a:t>
            </a:r>
          </a:p>
          <a:p>
            <a:pPr marL="0" indent="0" eaLnBrk="1" hangingPunct="1">
              <a:buNone/>
            </a:pPr>
            <a:r>
              <a:rPr lang="en-US" altLang="en-US" sz="2400" dirty="0"/>
              <a:t>D. Remember that “Life is Good” </a:t>
            </a:r>
          </a:p>
          <a:p>
            <a:pPr eaLnBrk="1" hangingPunct="1">
              <a:buFont typeface="Wingdings" panose="05000000000000000000" pitchFamily="2" charset="2"/>
              <a:buNone/>
              <a:defRPr/>
            </a:pPr>
            <a:endParaRPr lang="en-US" altLang="en-US" dirty="0"/>
          </a:p>
        </p:txBody>
      </p:sp>
    </p:spTree>
    <p:extLst>
      <p:ext uri="{BB962C8B-B14F-4D97-AF65-F5344CB8AC3E}">
        <p14:creationId xmlns:p14="http://schemas.microsoft.com/office/powerpoint/2010/main" val="10304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anim calcmode="lin" valueType="num">
                                      <p:cBhvr additive="base">
                                        <p:cTn id="11"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2995">
                                            <p:txEl>
                                              <p:pRg st="2" end="2"/>
                                            </p:txEl>
                                          </p:spTgt>
                                        </p:tgtEl>
                                        <p:attrNameLst>
                                          <p:attrName>style.visibility</p:attrName>
                                        </p:attrNameLst>
                                      </p:cBhvr>
                                      <p:to>
                                        <p:strVal val="visible"/>
                                      </p:to>
                                    </p:set>
                                    <p:anim calcmode="lin" valueType="num">
                                      <p:cBhvr additive="base">
                                        <p:cTn id="15"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12995">
                                            <p:txEl>
                                              <p:pRg st="3" end="3"/>
                                            </p:txEl>
                                          </p:spTgt>
                                        </p:tgtEl>
                                        <p:attrNameLst>
                                          <p:attrName>style.visibility</p:attrName>
                                        </p:attrNameLst>
                                      </p:cBhvr>
                                      <p:to>
                                        <p:strVal val="visible"/>
                                      </p:to>
                                    </p:set>
                                    <p:anim calcmode="lin" valueType="num">
                                      <p:cBhvr additive="base">
                                        <p:cTn id="19"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2995">
                                            <p:txEl>
                                              <p:pRg st="4" end="4"/>
                                            </p:txEl>
                                          </p:spTgt>
                                        </p:tgtEl>
                                        <p:attrNameLst>
                                          <p:attrName>style.visibility</p:attrName>
                                        </p:attrNameLst>
                                      </p:cBhvr>
                                      <p:to>
                                        <p:strVal val="visible"/>
                                      </p:to>
                                    </p:set>
                                    <p:anim calcmode="lin" valueType="num">
                                      <p:cBhvr additive="base">
                                        <p:cTn id="23"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2995">
                                            <p:txEl>
                                              <p:pRg st="5" end="5"/>
                                            </p:txEl>
                                          </p:spTgt>
                                        </p:tgtEl>
                                        <p:attrNameLst>
                                          <p:attrName>style.visibility</p:attrName>
                                        </p:attrNameLst>
                                      </p:cBhvr>
                                      <p:to>
                                        <p:strVal val="visible"/>
                                      </p:to>
                                    </p:set>
                                    <p:anim calcmode="lin" valueType="num">
                                      <p:cBhvr additive="base">
                                        <p:cTn id="27" dur="500" fill="hold"/>
                                        <p:tgtEl>
                                          <p:spTgt spid="21299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1299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12995">
                                            <p:txEl>
                                              <p:pRg st="6" end="6"/>
                                            </p:txEl>
                                          </p:spTgt>
                                        </p:tgtEl>
                                        <p:attrNameLst>
                                          <p:attrName>style.visibility</p:attrName>
                                        </p:attrNameLst>
                                      </p:cBhvr>
                                      <p:to>
                                        <p:strVal val="visible"/>
                                      </p:to>
                                    </p:set>
                                    <p:anim calcmode="lin" valueType="num">
                                      <p:cBhvr additive="base">
                                        <p:cTn id="31" dur="500" fill="hold"/>
                                        <p:tgtEl>
                                          <p:spTgt spid="21299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29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609600"/>
            <a:ext cx="8077200" cy="944563"/>
          </a:xfrm>
        </p:spPr>
        <p:txBody>
          <a:bodyPr/>
          <a:lstStyle/>
          <a:p>
            <a:pPr eaLnBrk="1" hangingPunct="1"/>
            <a:r>
              <a:rPr lang="en-US" altLang="en-US" dirty="0"/>
              <a:t>Learning Framework </a:t>
            </a:r>
            <a:r>
              <a:rPr lang="en-US" altLang="en-US" sz="2400" dirty="0"/>
              <a:t>(continued)</a:t>
            </a:r>
            <a:endParaRPr lang="en-US" altLang="en-US" dirty="0"/>
          </a:p>
        </p:txBody>
      </p:sp>
      <p:sp>
        <p:nvSpPr>
          <p:cNvPr id="9220" name="Rectangle 3"/>
          <p:cNvSpPr>
            <a:spLocks noGrp="1" noChangeArrowheads="1"/>
          </p:cNvSpPr>
          <p:nvPr>
            <p:ph idx="1"/>
          </p:nvPr>
        </p:nvSpPr>
        <p:spPr>
          <a:xfrm>
            <a:off x="914400" y="1600200"/>
            <a:ext cx="7315200" cy="5257800"/>
          </a:xfrm>
        </p:spPr>
        <p:txBody>
          <a:bodyPr/>
          <a:lstStyle/>
          <a:p>
            <a:r>
              <a:rPr lang="en-US" altLang="en-US" dirty="0"/>
              <a:t>We use Bednar’s framework for learning</a:t>
            </a:r>
          </a:p>
          <a:p>
            <a:pPr lvl="1"/>
            <a:r>
              <a:rPr lang="en-US" altLang="en-US" dirty="0"/>
              <a:t>It is ”a” pattern for learning, and not the “only” one</a:t>
            </a:r>
          </a:p>
          <a:p>
            <a:pPr lvl="1"/>
            <a:r>
              <a:rPr lang="en-US" altLang="en-US" dirty="0"/>
              <a:t>It is unique as it addresses behavior and change, and is detailed in his book </a:t>
            </a:r>
            <a:r>
              <a:rPr lang="en-US" altLang="en-US" i="1" u="sng" dirty="0"/>
              <a:t>Increase in Learning</a:t>
            </a:r>
            <a:r>
              <a:rPr lang="en-US" altLang="en-US" dirty="0"/>
              <a:t> </a:t>
            </a:r>
          </a:p>
          <a:p>
            <a:pPr lvl="2"/>
            <a:r>
              <a:rPr lang="en-US" altLang="en-US" dirty="0"/>
              <a:t>It is based on not just doing, but understanding why we should do the things we should do</a:t>
            </a:r>
          </a:p>
          <a:p>
            <a:pPr lvl="3"/>
            <a:r>
              <a:rPr lang="en-US" altLang="en-US" dirty="0"/>
              <a:t>It is based on:</a:t>
            </a:r>
          </a:p>
          <a:p>
            <a:pPr lvl="4"/>
            <a:r>
              <a:rPr lang="en-US" altLang="en-US" dirty="0"/>
              <a:t>Doctrines (the why’s”)</a:t>
            </a:r>
          </a:p>
          <a:p>
            <a:pPr lvl="4"/>
            <a:r>
              <a:rPr lang="en-US" altLang="en-US" dirty="0"/>
              <a:t>Principles (the “what’s”), and </a:t>
            </a:r>
          </a:p>
          <a:p>
            <a:pPr lvl="4"/>
            <a:r>
              <a:rPr lang="en-US" altLang="en-US" dirty="0"/>
              <a:t>Application (the “how’s”). </a:t>
            </a:r>
          </a:p>
          <a:p>
            <a:pPr lvl="3"/>
            <a:r>
              <a:rPr lang="en-US" altLang="en-US" dirty="0"/>
              <a:t>It is finding balance in the things we do. </a:t>
            </a:r>
          </a:p>
        </p:txBody>
      </p:sp>
      <p:pic>
        <p:nvPicPr>
          <p:cNvPr id="2" name="Picture 1"/>
          <p:cNvPicPr>
            <a:picLocks noChangeAspect="1"/>
          </p:cNvPicPr>
          <p:nvPr/>
        </p:nvPicPr>
        <p:blipFill>
          <a:blip r:embed="rId3"/>
          <a:stretch>
            <a:fillRect/>
          </a:stretch>
        </p:blipFill>
        <p:spPr>
          <a:xfrm>
            <a:off x="152400" y="4114800"/>
            <a:ext cx="1944337" cy="2581275"/>
          </a:xfrm>
          <a:prstGeom prst="rect">
            <a:avLst/>
          </a:prstGeom>
        </p:spPr>
      </p:pic>
    </p:spTree>
    <p:extLst>
      <p:ext uri="{BB962C8B-B14F-4D97-AF65-F5344CB8AC3E}">
        <p14:creationId xmlns:p14="http://schemas.microsoft.com/office/powerpoint/2010/main" val="399719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20">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2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2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2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20">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20">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22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609600"/>
            <a:ext cx="8077200" cy="944563"/>
          </a:xfrm>
        </p:spPr>
        <p:txBody>
          <a:bodyPr/>
          <a:lstStyle/>
          <a:p>
            <a:pPr eaLnBrk="1" hangingPunct="1"/>
            <a:r>
              <a:rPr lang="en-US" altLang="en-US" dirty="0"/>
              <a:t>Learning Framework </a:t>
            </a:r>
            <a:r>
              <a:rPr lang="en-US" altLang="en-US" sz="2400" dirty="0"/>
              <a:t>(continued)</a:t>
            </a:r>
          </a:p>
        </p:txBody>
      </p:sp>
      <p:sp>
        <p:nvSpPr>
          <p:cNvPr id="9220" name="Rectangle 3"/>
          <p:cNvSpPr>
            <a:spLocks noGrp="1" noChangeArrowheads="1"/>
          </p:cNvSpPr>
          <p:nvPr>
            <p:ph idx="1"/>
          </p:nvPr>
        </p:nvSpPr>
        <p:spPr>
          <a:xfrm>
            <a:off x="914400" y="1600200"/>
            <a:ext cx="7315200" cy="5257800"/>
          </a:xfrm>
        </p:spPr>
        <p:txBody>
          <a:bodyPr/>
          <a:lstStyle/>
          <a:p>
            <a:r>
              <a:rPr lang="en-US" altLang="en-US" sz="2400" dirty="0"/>
              <a:t>David A. Bednar writes, </a:t>
            </a:r>
            <a:endParaRPr lang="en-US" altLang="en-US" sz="2400" b="1" dirty="0"/>
          </a:p>
          <a:p>
            <a:pPr lvl="1"/>
            <a:r>
              <a:rPr lang="en-US" altLang="en-US" sz="2200" dirty="0"/>
              <a:t>Somehow we seem to be drawn to application as the primary way to ‘fix” things, to make life better. . . And far too often we emphasize application without the necessary understanding and divorced from the doctrinal content. . . Whatever the reasons, emphasizing  applications to the exclusion of fundamental doctrines and principles does not produce spiritual power, protection, and direction. . . Appropriate applications are necessary but can never stand alone. What is needed is a balance among doctrines, principles and application. . . </a:t>
            </a:r>
            <a:r>
              <a:rPr lang="en-US" altLang="en-US" sz="2200" b="1" i="1" dirty="0"/>
              <a:t>The answers always are in the doctrines and principles</a:t>
            </a:r>
            <a:r>
              <a:rPr lang="en-US" altLang="en-US" sz="2200" dirty="0"/>
              <a:t>. And the doctrines and principles need to be in us (ibid. italics added, p. 170-172).</a:t>
            </a:r>
          </a:p>
        </p:txBody>
      </p:sp>
      <p:pic>
        <p:nvPicPr>
          <p:cNvPr id="2" name="Picture 1"/>
          <p:cNvPicPr>
            <a:picLocks noChangeAspect="1"/>
          </p:cNvPicPr>
          <p:nvPr/>
        </p:nvPicPr>
        <p:blipFill>
          <a:blip r:embed="rId2"/>
          <a:stretch>
            <a:fillRect/>
          </a:stretch>
        </p:blipFill>
        <p:spPr>
          <a:xfrm>
            <a:off x="191464" y="4229100"/>
            <a:ext cx="1445872" cy="2162175"/>
          </a:xfrm>
          <a:prstGeom prst="rect">
            <a:avLst/>
          </a:prstGeom>
        </p:spPr>
      </p:pic>
    </p:spTree>
    <p:extLst>
      <p:ext uri="{BB962C8B-B14F-4D97-AF65-F5344CB8AC3E}">
        <p14:creationId xmlns:p14="http://schemas.microsoft.com/office/powerpoint/2010/main" val="41428825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2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609600"/>
            <a:ext cx="9144000" cy="944563"/>
          </a:xfrm>
        </p:spPr>
        <p:txBody>
          <a:bodyPr/>
          <a:lstStyle/>
          <a:p>
            <a:pPr eaLnBrk="1" hangingPunct="1"/>
            <a:r>
              <a:rPr lang="en-US" altLang="en-US" dirty="0"/>
              <a:t>Doctrines, Principles and Application </a:t>
            </a:r>
            <a:r>
              <a:rPr lang="en-US" altLang="en-US" sz="2400" dirty="0"/>
              <a:t>(continued)</a:t>
            </a:r>
          </a:p>
        </p:txBody>
      </p:sp>
      <p:sp>
        <p:nvSpPr>
          <p:cNvPr id="9220" name="Rectangle 3"/>
          <p:cNvSpPr>
            <a:spLocks noGrp="1" noChangeArrowheads="1"/>
          </p:cNvSpPr>
          <p:nvPr>
            <p:ph idx="1"/>
          </p:nvPr>
        </p:nvSpPr>
        <p:spPr>
          <a:xfrm>
            <a:off x="914400" y="1600200"/>
            <a:ext cx="7391400" cy="5257800"/>
          </a:xfrm>
        </p:spPr>
        <p:txBody>
          <a:bodyPr/>
          <a:lstStyle/>
          <a:p>
            <a:r>
              <a:rPr lang="en-US" altLang="en-US" dirty="0"/>
              <a:t>It is a learning framework</a:t>
            </a:r>
          </a:p>
          <a:p>
            <a:pPr lvl="1"/>
            <a:r>
              <a:rPr lang="en-US" altLang="en-US" dirty="0"/>
              <a:t>It asks three critical questions that lead to learning</a:t>
            </a:r>
          </a:p>
          <a:p>
            <a:pPr lvl="2"/>
            <a:r>
              <a:rPr lang="en-US" altLang="en-US" dirty="0"/>
              <a:t>1.  Why should we [</a:t>
            </a:r>
            <a:r>
              <a:rPr lang="en-US" altLang="en-US" dirty="0">
                <a:solidFill>
                  <a:schemeClr val="accent6"/>
                </a:solidFill>
              </a:rPr>
              <a:t>learn and become better at personal finance</a:t>
            </a:r>
            <a:r>
              <a:rPr lang="en-US" altLang="en-US" dirty="0"/>
              <a:t>]? (this is “why” or a doctrine) </a:t>
            </a:r>
          </a:p>
          <a:p>
            <a:pPr lvl="2"/>
            <a:r>
              <a:rPr lang="en-US" altLang="en-US" dirty="0"/>
              <a:t>2.  What are the principles on which how we [</a:t>
            </a:r>
            <a:r>
              <a:rPr lang="en-US" altLang="en-US" dirty="0">
                <a:solidFill>
                  <a:schemeClr val="accent6"/>
                </a:solidFill>
              </a:rPr>
              <a:t>learn and become better at personal finance are based</a:t>
            </a:r>
            <a:r>
              <a:rPr lang="en-US" altLang="en-US" dirty="0"/>
              <a:t>]? (this is “what” or a principle)</a:t>
            </a:r>
          </a:p>
          <a:p>
            <a:pPr lvl="2"/>
            <a:r>
              <a:rPr lang="en-US" altLang="en-US" dirty="0"/>
              <a:t>3.  How do we [</a:t>
            </a:r>
            <a:r>
              <a:rPr lang="en-US" altLang="en-US" dirty="0">
                <a:solidFill>
                  <a:schemeClr val="accent6"/>
                </a:solidFill>
              </a:rPr>
              <a:t>learn and become better at personal finance</a:t>
            </a:r>
            <a:r>
              <a:rPr lang="en-US" altLang="en-US" dirty="0"/>
              <a:t>]? (this is “how” or an application) </a:t>
            </a:r>
          </a:p>
        </p:txBody>
      </p:sp>
    </p:spTree>
    <p:extLst>
      <p:ext uri="{BB962C8B-B14F-4D97-AF65-F5344CB8AC3E}">
        <p14:creationId xmlns:p14="http://schemas.microsoft.com/office/powerpoint/2010/main" val="423480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2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07963" y="685800"/>
            <a:ext cx="9404351" cy="914400"/>
          </a:xfrm>
        </p:spPr>
        <p:txBody>
          <a:bodyPr/>
          <a:lstStyle/>
          <a:p>
            <a:r>
              <a:rPr lang="en-US" altLang="en-US" dirty="0"/>
              <a:t>Doctrines or “Whys”</a:t>
            </a:r>
          </a:p>
        </p:txBody>
      </p:sp>
      <p:sp>
        <p:nvSpPr>
          <p:cNvPr id="8195" name="Content Placeholder 2"/>
          <p:cNvSpPr>
            <a:spLocks noGrp="1"/>
          </p:cNvSpPr>
          <p:nvPr>
            <p:ph idx="1"/>
          </p:nvPr>
        </p:nvSpPr>
        <p:spPr>
          <a:xfrm>
            <a:off x="928688" y="1608138"/>
            <a:ext cx="7286625" cy="4419600"/>
          </a:xfrm>
        </p:spPr>
        <p:txBody>
          <a:bodyPr/>
          <a:lstStyle/>
          <a:p>
            <a:r>
              <a:rPr lang="en-US" altLang="en-US" dirty="0"/>
              <a:t>What are the “why’s” of personal finance?</a:t>
            </a:r>
          </a:p>
          <a:p>
            <a:pPr lvl="1"/>
            <a:r>
              <a:rPr lang="en-US" altLang="en-US" dirty="0"/>
              <a:t>Doctrines are the truth about ourselves, our lives, our history, and our relationship to our Father in Heaven and his Son Jesus Christ. </a:t>
            </a:r>
          </a:p>
          <a:p>
            <a:pPr lvl="2"/>
            <a:r>
              <a:rPr lang="en-US" altLang="en-US" dirty="0"/>
              <a:t>Boyd K. Packer said, </a:t>
            </a:r>
          </a:p>
          <a:p>
            <a:pPr lvl="3"/>
            <a:r>
              <a:rPr lang="en-US" altLang="en-US" dirty="0"/>
              <a:t>True doctrine, understood, changes attitudes and behavior. The study of the doctrines of the gospel will improve behavior quicker than a study of behavior will improve behavior </a:t>
            </a:r>
            <a:r>
              <a:rPr lang="en-US" altLang="en-US" sz="2000" dirty="0"/>
              <a:t>(</a:t>
            </a:r>
            <a:r>
              <a:rPr lang="en-US" sz="2000" dirty="0"/>
              <a:t>“</a:t>
            </a:r>
            <a:r>
              <a:rPr lang="en-US" sz="2000" u="sng" dirty="0">
                <a:hlinkClick r:id="rId2"/>
              </a:rPr>
              <a:t>Little Children</a:t>
            </a:r>
            <a:r>
              <a:rPr lang="en-US" sz="2000" dirty="0"/>
              <a:t>,” Ensign, Nov. 1986, 17</a:t>
            </a:r>
            <a:r>
              <a:rPr lang="en-US" altLang="en-US" sz="2000" dirty="0"/>
              <a:t>).</a:t>
            </a:r>
          </a:p>
        </p:txBody>
      </p:sp>
      <p:pic>
        <p:nvPicPr>
          <p:cNvPr id="2" name="Picture 1"/>
          <p:cNvPicPr>
            <a:picLocks noChangeAspect="1"/>
          </p:cNvPicPr>
          <p:nvPr/>
        </p:nvPicPr>
        <p:blipFill>
          <a:blip r:embed="rId3"/>
          <a:stretch>
            <a:fillRect/>
          </a:stretch>
        </p:blipFill>
        <p:spPr>
          <a:xfrm>
            <a:off x="228600" y="3779838"/>
            <a:ext cx="1819275" cy="2771775"/>
          </a:xfrm>
          <a:prstGeom prst="rect">
            <a:avLst/>
          </a:prstGeom>
        </p:spPr>
      </p:pic>
    </p:spTree>
    <p:extLst>
      <p:ext uri="{BB962C8B-B14F-4D97-AF65-F5344CB8AC3E}">
        <p14:creationId xmlns:p14="http://schemas.microsoft.com/office/powerpoint/2010/main" val="3848071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07963" y="685800"/>
            <a:ext cx="9404351" cy="914400"/>
          </a:xfrm>
        </p:spPr>
        <p:txBody>
          <a:bodyPr/>
          <a:lstStyle/>
          <a:p>
            <a:r>
              <a:rPr lang="en-US" altLang="en-US" dirty="0"/>
              <a:t>Doctrines or “Whys”</a:t>
            </a:r>
          </a:p>
        </p:txBody>
      </p:sp>
      <p:sp>
        <p:nvSpPr>
          <p:cNvPr id="8195" name="Content Placeholder 2"/>
          <p:cNvSpPr>
            <a:spLocks noGrp="1"/>
          </p:cNvSpPr>
          <p:nvPr>
            <p:ph idx="1"/>
          </p:nvPr>
        </p:nvSpPr>
        <p:spPr>
          <a:xfrm>
            <a:off x="928688" y="1608138"/>
            <a:ext cx="7286625" cy="4419600"/>
          </a:xfrm>
        </p:spPr>
        <p:txBody>
          <a:bodyPr/>
          <a:lstStyle/>
          <a:p>
            <a:r>
              <a:rPr lang="en-US" dirty="0"/>
              <a:t>Bednar writes,</a:t>
            </a:r>
          </a:p>
          <a:p>
            <a:pPr lvl="1"/>
            <a:r>
              <a:rPr lang="en-US" dirty="0"/>
              <a:t>President Packer did not teach that simply knowing true doctrine changes us. Rather, doctrine must be understood. . .The word understanding in the scriptures frequently is linked to and associated with the heart and refers to a revealed result or conclusion. Thus, true doctrine confirmed in the heart as true by the witness of the Holy Ghost changes attitudes and behavior. Knowing true doctrine is necessary but is not sufficient. Understanding true doctrine both in our minds and in our hearts is essential to a righteous attitude and actions (Ibid, p. 153).</a:t>
            </a:r>
          </a:p>
          <a:p>
            <a:endParaRPr lang="en-US" altLang="en-US" sz="2000" dirty="0"/>
          </a:p>
        </p:txBody>
      </p:sp>
      <p:pic>
        <p:nvPicPr>
          <p:cNvPr id="2" name="Picture 1"/>
          <p:cNvPicPr>
            <a:picLocks noChangeAspect="1"/>
          </p:cNvPicPr>
          <p:nvPr/>
        </p:nvPicPr>
        <p:blipFill>
          <a:blip r:embed="rId2"/>
          <a:stretch>
            <a:fillRect/>
          </a:stretch>
        </p:blipFill>
        <p:spPr>
          <a:xfrm>
            <a:off x="309563" y="4191000"/>
            <a:ext cx="1238250" cy="2476500"/>
          </a:xfrm>
          <a:prstGeom prst="rect">
            <a:avLst/>
          </a:prstGeom>
        </p:spPr>
      </p:pic>
    </p:spTree>
    <p:extLst>
      <p:ext uri="{BB962C8B-B14F-4D97-AF65-F5344CB8AC3E}">
        <p14:creationId xmlns:p14="http://schemas.microsoft.com/office/powerpoint/2010/main" val="185396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9144000" cy="914400"/>
          </a:xfrm>
        </p:spPr>
        <p:txBody>
          <a:bodyPr/>
          <a:lstStyle/>
          <a:p>
            <a:r>
              <a:rPr lang="en-US" altLang="en-US"/>
              <a:t>Doctrines or “Whys” </a:t>
            </a:r>
            <a:r>
              <a:rPr lang="en-US" altLang="en-US" sz="2400"/>
              <a:t>(continued)</a:t>
            </a:r>
            <a:endParaRPr lang="en-US" altLang="en-US"/>
          </a:p>
        </p:txBody>
      </p:sp>
      <p:sp>
        <p:nvSpPr>
          <p:cNvPr id="10243" name="Content Placeholder 2"/>
          <p:cNvSpPr>
            <a:spLocks noGrp="1"/>
          </p:cNvSpPr>
          <p:nvPr>
            <p:ph idx="1"/>
          </p:nvPr>
        </p:nvSpPr>
        <p:spPr>
          <a:xfrm>
            <a:off x="928688" y="1608138"/>
            <a:ext cx="7286625" cy="4419600"/>
          </a:xfrm>
        </p:spPr>
        <p:txBody>
          <a:bodyPr/>
          <a:lstStyle/>
          <a:p>
            <a:r>
              <a:rPr lang="en-US" altLang="en-US" dirty="0"/>
              <a:t>Why learn doctrines?</a:t>
            </a:r>
          </a:p>
          <a:p>
            <a:pPr lvl="1"/>
            <a:r>
              <a:rPr lang="en-US" altLang="en-US" dirty="0"/>
              <a:t>Question 1: “Why should we </a:t>
            </a:r>
            <a:r>
              <a:rPr lang="en-US" altLang="en-US" dirty="0">
                <a:solidFill>
                  <a:srgbClr val="0070C0"/>
                </a:solidFill>
              </a:rPr>
              <a:t>learn and become better at family finance</a:t>
            </a:r>
            <a:r>
              <a:rPr lang="en-US" altLang="en-US" dirty="0"/>
              <a:t>?”</a:t>
            </a:r>
          </a:p>
          <a:p>
            <a:pPr lvl="2"/>
            <a:r>
              <a:rPr lang="en-US" altLang="en-US" dirty="0"/>
              <a:t>Doctrines are critical as they give us the motivation and strength to do the right things even when they are difficult</a:t>
            </a:r>
          </a:p>
          <a:p>
            <a:pPr marL="457200" lvl="1" indent="0">
              <a:buNone/>
            </a:pPr>
            <a:endParaRPr lang="en-US" altLang="en-US" dirty="0"/>
          </a:p>
        </p:txBody>
      </p:sp>
    </p:spTree>
    <p:extLst>
      <p:ext uri="{BB962C8B-B14F-4D97-AF65-F5344CB8AC3E}">
        <p14:creationId xmlns:p14="http://schemas.microsoft.com/office/powerpoint/2010/main" val="365521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928688" y="1608138"/>
            <a:ext cx="7286625" cy="4419600"/>
          </a:xfrm>
        </p:spPr>
        <p:txBody>
          <a:bodyPr/>
          <a:lstStyle/>
          <a:p>
            <a:pPr eaLnBrk="1" hangingPunct="1"/>
            <a:r>
              <a:rPr lang="en-US" altLang="en-US" dirty="0"/>
              <a:t>Spiritual</a:t>
            </a:r>
          </a:p>
          <a:p>
            <a:pPr lvl="1" eaLnBrk="1" hangingPunct="1"/>
            <a:r>
              <a:rPr lang="en-US" altLang="en-US" dirty="0"/>
              <a:t>To bring us to Christ, who then brings us to Heavenly Father</a:t>
            </a:r>
          </a:p>
          <a:p>
            <a:pPr lvl="2" eaLnBrk="1" hangingPunct="1"/>
            <a:r>
              <a:rPr lang="en-US" altLang="en-US" dirty="0"/>
              <a:t>Because God’s work and glory is to bring to pass the “immortality and eternal life of man” (Moses 1:39) and the only way we can have eternal life is through Jesus Christ (see John 14:6), then the purpose of all mortal experience is to bring us to Christ, who brings us to Heavenly Father</a:t>
            </a:r>
          </a:p>
        </p:txBody>
      </p:sp>
      <p:sp>
        <p:nvSpPr>
          <p:cNvPr id="22531" name="Title 1"/>
          <p:cNvSpPr>
            <a:spLocks noGrp="1"/>
          </p:cNvSpPr>
          <p:nvPr>
            <p:ph type="title"/>
          </p:nvPr>
        </p:nvSpPr>
        <p:spPr/>
        <p:txBody>
          <a:bodyPr/>
          <a:lstStyle/>
          <a:p>
            <a:r>
              <a:rPr lang="en-US" altLang="en-US"/>
              <a:t>Doctrines or “Whys” </a:t>
            </a:r>
            <a:r>
              <a:rPr lang="en-US" altLang="en-US" sz="2400"/>
              <a:t>(continued)</a:t>
            </a:r>
          </a:p>
        </p:txBody>
      </p:sp>
    </p:spTree>
    <p:extLst>
      <p:ext uri="{BB962C8B-B14F-4D97-AF65-F5344CB8AC3E}">
        <p14:creationId xmlns:p14="http://schemas.microsoft.com/office/powerpoint/2010/main" val="30611694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928688" y="1608138"/>
            <a:ext cx="7286625" cy="4419600"/>
          </a:xfrm>
        </p:spPr>
        <p:txBody>
          <a:bodyPr/>
          <a:lstStyle/>
          <a:p>
            <a:r>
              <a:rPr lang="en-US" altLang="en-US" dirty="0"/>
              <a:t>Temporal</a:t>
            </a:r>
          </a:p>
          <a:p>
            <a:pPr lvl="1"/>
            <a:r>
              <a:rPr lang="en-US" altLang="en-US" dirty="0"/>
              <a:t>To become wiser stewards </a:t>
            </a:r>
          </a:p>
          <a:p>
            <a:pPr lvl="2"/>
            <a:r>
              <a:rPr lang="en-US" altLang="en-US" dirty="0"/>
              <a:t>Joe J. Christensen reminds us:</a:t>
            </a:r>
          </a:p>
          <a:p>
            <a:pPr lvl="3"/>
            <a:r>
              <a:rPr lang="en-US" altLang="en-US" dirty="0"/>
              <a:t>Our resources are a stewardship, not our possessions. I am confident that we will literally be called upon to make an accounting before God concerning how we have used them to bless lives and build the kingdom</a:t>
            </a:r>
            <a:r>
              <a:rPr lang="en-US" altLang="en-US" sz="2000" dirty="0"/>
              <a:t> (“</a:t>
            </a:r>
            <a:r>
              <a:rPr lang="en-US" altLang="en-US" sz="2000" dirty="0">
                <a:hlinkClick r:id="rId3"/>
              </a:rPr>
              <a:t>Greed, Selfishness, and Overindulgence</a:t>
            </a:r>
            <a:r>
              <a:rPr lang="en-US" altLang="en-US" sz="2000" dirty="0"/>
              <a:t>,” </a:t>
            </a:r>
            <a:r>
              <a:rPr lang="en-US" altLang="en-US" sz="2000" i="1" dirty="0"/>
              <a:t>Ensig</a:t>
            </a:r>
            <a:r>
              <a:rPr lang="en-US" altLang="en-US" sz="2000" dirty="0"/>
              <a:t>n, May 1999).</a:t>
            </a:r>
          </a:p>
        </p:txBody>
      </p:sp>
      <p:sp>
        <p:nvSpPr>
          <p:cNvPr id="23555" name="Title 1"/>
          <p:cNvSpPr>
            <a:spLocks noGrp="1"/>
          </p:cNvSpPr>
          <p:nvPr>
            <p:ph type="title"/>
          </p:nvPr>
        </p:nvSpPr>
        <p:spPr/>
        <p:txBody>
          <a:bodyPr/>
          <a:lstStyle/>
          <a:p>
            <a:r>
              <a:rPr lang="en-US" altLang="en-US"/>
              <a:t>Doctrines or “Whys” </a:t>
            </a:r>
            <a:r>
              <a:rPr lang="en-US" altLang="en-US" sz="2400"/>
              <a:t>(continued)</a:t>
            </a:r>
          </a:p>
        </p:txBody>
      </p:sp>
    </p:spTree>
    <p:extLst>
      <p:ext uri="{BB962C8B-B14F-4D97-AF65-F5344CB8AC3E}">
        <p14:creationId xmlns:p14="http://schemas.microsoft.com/office/powerpoint/2010/main" val="2566511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928688" y="1608138"/>
            <a:ext cx="7286625" cy="4419600"/>
          </a:xfrm>
        </p:spPr>
        <p:txBody>
          <a:bodyPr/>
          <a:lstStyle/>
          <a:p>
            <a:r>
              <a:rPr lang="en-US" altLang="en-US" dirty="0"/>
              <a:t>Family</a:t>
            </a:r>
          </a:p>
          <a:p>
            <a:pPr lvl="1"/>
            <a:r>
              <a:rPr lang="en-US" altLang="en-US" dirty="0"/>
              <a:t>To return with our families back to Heavenly Father’s presence</a:t>
            </a:r>
          </a:p>
          <a:p>
            <a:pPr lvl="2"/>
            <a:r>
              <a:rPr lang="en-US" altLang="en-US" dirty="0"/>
              <a:t>David O. McKay reminded us, </a:t>
            </a:r>
          </a:p>
          <a:p>
            <a:pPr lvl="3"/>
            <a:r>
              <a:rPr lang="en-US" altLang="en-US" dirty="0"/>
              <a:t>“No other success can compensate for failure in the home” </a:t>
            </a:r>
            <a:r>
              <a:rPr lang="en-US" altLang="en-US" sz="2000" dirty="0"/>
              <a:t>(Conference Report, Apr. 1935).</a:t>
            </a:r>
            <a:r>
              <a:rPr lang="en-US" altLang="en-US" dirty="0"/>
              <a:t> </a:t>
            </a:r>
          </a:p>
          <a:p>
            <a:pPr lvl="1"/>
            <a:endParaRPr lang="en-US" altLang="en-US" dirty="0"/>
          </a:p>
        </p:txBody>
      </p:sp>
      <p:sp>
        <p:nvSpPr>
          <p:cNvPr id="24579" name="Title 1"/>
          <p:cNvSpPr>
            <a:spLocks noGrp="1"/>
          </p:cNvSpPr>
          <p:nvPr>
            <p:ph type="title"/>
          </p:nvPr>
        </p:nvSpPr>
        <p:spPr/>
        <p:txBody>
          <a:bodyPr/>
          <a:lstStyle/>
          <a:p>
            <a:r>
              <a:rPr lang="en-US" altLang="en-US"/>
              <a:t>Doctrines or “Whys” </a:t>
            </a:r>
            <a:r>
              <a:rPr lang="en-US" altLang="en-US" sz="2400"/>
              <a:t>(continued)</a:t>
            </a:r>
          </a:p>
        </p:txBody>
      </p:sp>
      <p:pic>
        <p:nvPicPr>
          <p:cNvPr id="2" name="Picture 1"/>
          <p:cNvPicPr>
            <a:picLocks noChangeAspect="1"/>
          </p:cNvPicPr>
          <p:nvPr/>
        </p:nvPicPr>
        <p:blipFill>
          <a:blip r:embed="rId3"/>
          <a:stretch>
            <a:fillRect/>
          </a:stretch>
        </p:blipFill>
        <p:spPr>
          <a:xfrm>
            <a:off x="304800" y="4572000"/>
            <a:ext cx="2988408" cy="1971675"/>
          </a:xfrm>
          <a:prstGeom prst="rect">
            <a:avLst/>
          </a:prstGeom>
        </p:spPr>
      </p:pic>
    </p:spTree>
    <p:extLst>
      <p:ext uri="{BB962C8B-B14F-4D97-AF65-F5344CB8AC3E}">
        <p14:creationId xmlns:p14="http://schemas.microsoft.com/office/powerpoint/2010/main" val="947643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928688" y="1608138"/>
            <a:ext cx="7286625" cy="4419600"/>
          </a:xfrm>
        </p:spPr>
        <p:txBody>
          <a:bodyPr/>
          <a:lstStyle/>
          <a:p>
            <a:r>
              <a:rPr lang="en-US" altLang="en-US" dirty="0"/>
              <a:t>Individual</a:t>
            </a:r>
          </a:p>
          <a:p>
            <a:pPr lvl="1"/>
            <a:r>
              <a:rPr lang="en-US" altLang="en-US" dirty="0"/>
              <a:t>To prepare for and accomplish our divine missions</a:t>
            </a:r>
          </a:p>
          <a:p>
            <a:pPr lvl="2"/>
            <a:r>
              <a:rPr lang="en-US" altLang="en-US" dirty="0"/>
              <a:t>We all have sacred missions to perform here on earth as part of our “divine nature and destiny” (</a:t>
            </a:r>
            <a:r>
              <a:rPr lang="en-US" altLang="en-US" dirty="0">
                <a:hlinkClick r:id="rId3"/>
              </a:rPr>
              <a:t>Proclamation on the Family</a:t>
            </a:r>
            <a:r>
              <a:rPr lang="en-US" altLang="en-US" dirty="0"/>
              <a:t>, Ensign, November 1995) </a:t>
            </a:r>
          </a:p>
        </p:txBody>
      </p:sp>
      <p:sp>
        <p:nvSpPr>
          <p:cNvPr id="25603" name="Title 1"/>
          <p:cNvSpPr>
            <a:spLocks noGrp="1"/>
          </p:cNvSpPr>
          <p:nvPr>
            <p:ph type="title"/>
          </p:nvPr>
        </p:nvSpPr>
        <p:spPr/>
        <p:txBody>
          <a:bodyPr/>
          <a:lstStyle/>
          <a:p>
            <a:r>
              <a:rPr lang="en-US" altLang="en-US"/>
              <a:t>Doctrines or “Whys” </a:t>
            </a:r>
            <a:r>
              <a:rPr lang="en-US" altLang="en-US" sz="2400"/>
              <a:t>(continued)</a:t>
            </a:r>
          </a:p>
        </p:txBody>
      </p:sp>
    </p:spTree>
    <p:extLst>
      <p:ext uri="{BB962C8B-B14F-4D97-AF65-F5344CB8AC3E}">
        <p14:creationId xmlns:p14="http://schemas.microsoft.com/office/powerpoint/2010/main" val="13342051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685800"/>
            <a:ext cx="9144000" cy="944563"/>
          </a:xfrm>
        </p:spPr>
        <p:txBody>
          <a:bodyPr/>
          <a:lstStyle/>
          <a:p>
            <a:pPr eaLnBrk="1" hangingPunct="1"/>
            <a:r>
              <a:rPr lang="en-US" altLang="en-US" dirty="0"/>
              <a:t>A. Understand How to Bring Christ Into our Finances</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4114800"/>
          </a:xfrm>
        </p:spPr>
        <p:txBody>
          <a:bodyPr/>
          <a:lstStyle/>
          <a:p>
            <a:pPr eaLnBrk="1" hangingPunct="1">
              <a:spcBef>
                <a:spcPct val="25000"/>
              </a:spcBef>
              <a:defRPr/>
            </a:pPr>
            <a:r>
              <a:rPr lang="en-US" altLang="en-US" dirty="0"/>
              <a:t>How do we </a:t>
            </a:r>
            <a:r>
              <a:rPr lang="en-US" altLang="en-US" dirty="0">
                <a:hlinkClick r:id="rId2"/>
              </a:rPr>
              <a:t>bring Christ into our finances</a:t>
            </a:r>
            <a:r>
              <a:rPr lang="en-US" altLang="en-US" dirty="0"/>
              <a:t>?</a:t>
            </a:r>
          </a:p>
          <a:p>
            <a:pPr lvl="1" eaLnBrk="1" hangingPunct="1">
              <a:spcBef>
                <a:spcPct val="25000"/>
              </a:spcBef>
              <a:defRPr/>
            </a:pPr>
            <a:r>
              <a:rPr lang="en-US" altLang="en-US" dirty="0"/>
              <a:t>1. We increase our love for and faith in the Savior and His atonement</a:t>
            </a:r>
          </a:p>
          <a:p>
            <a:pPr lvl="1" eaLnBrk="1" hangingPunct="1">
              <a:spcBef>
                <a:spcPct val="25000"/>
              </a:spcBef>
              <a:defRPr/>
            </a:pPr>
            <a:r>
              <a:rPr lang="en-US" altLang="en-US" dirty="0"/>
              <a:t>2. We strive to change daily and become more converted disciple</a:t>
            </a:r>
          </a:p>
          <a:p>
            <a:pPr lvl="1" eaLnBrk="1" hangingPunct="1">
              <a:spcBef>
                <a:spcPct val="25000"/>
              </a:spcBef>
              <a:defRPr/>
            </a:pPr>
            <a:r>
              <a:rPr lang="en-US" altLang="en-US" dirty="0"/>
              <a:t>3. We learn to apply His words and create our lives and values more closely with Him</a:t>
            </a:r>
          </a:p>
          <a:p>
            <a:pPr lvl="1" eaLnBrk="1" hangingPunct="1">
              <a:spcBef>
                <a:spcPct val="25000"/>
              </a:spcBef>
              <a:defRPr/>
            </a:pPr>
            <a:r>
              <a:rPr lang="en-US" altLang="en-US" dirty="0"/>
              <a:t>4. We always remember and reach up to Him</a:t>
            </a:r>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3"/>
          <a:stretch>
            <a:fillRect/>
          </a:stretch>
        </p:blipFill>
        <p:spPr>
          <a:xfrm>
            <a:off x="6753225" y="5000625"/>
            <a:ext cx="2352675" cy="1857375"/>
          </a:xfrm>
          <a:prstGeom prst="rect">
            <a:avLst/>
          </a:prstGeom>
        </p:spPr>
      </p:pic>
    </p:spTree>
    <p:extLst>
      <p:ext uri="{BB962C8B-B14F-4D97-AF65-F5344CB8AC3E}">
        <p14:creationId xmlns:p14="http://schemas.microsoft.com/office/powerpoint/2010/main" val="408841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212995">
                                            <p:txEl>
                                              <p:pRg st="1" end="1"/>
                                            </p:txEl>
                                          </p:spTgt>
                                        </p:tgtEl>
                                        <p:attrNameLst>
                                          <p:attrName>style.visibility</p:attrName>
                                        </p:attrNameLst>
                                      </p:cBhvr>
                                      <p:to>
                                        <p:strVal val="visible"/>
                                      </p:to>
                                    </p:set>
                                    <p:anim calcmode="lin" valueType="num">
                                      <p:cBhvr additive="base">
                                        <p:cTn id="15"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12995">
                                            <p:txEl>
                                              <p:pRg st="2" end="2"/>
                                            </p:txEl>
                                          </p:spTgt>
                                        </p:tgtEl>
                                        <p:attrNameLst>
                                          <p:attrName>style.visibility</p:attrName>
                                        </p:attrNameLst>
                                      </p:cBhvr>
                                      <p:to>
                                        <p:strVal val="visible"/>
                                      </p:to>
                                    </p:set>
                                    <p:anim calcmode="lin" valueType="num">
                                      <p:cBhvr additive="base">
                                        <p:cTn id="19"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2995">
                                            <p:txEl>
                                              <p:pRg st="3" end="3"/>
                                            </p:txEl>
                                          </p:spTgt>
                                        </p:tgtEl>
                                        <p:attrNameLst>
                                          <p:attrName>style.visibility</p:attrName>
                                        </p:attrNameLst>
                                      </p:cBhvr>
                                      <p:to>
                                        <p:strVal val="visible"/>
                                      </p:to>
                                    </p:set>
                                    <p:anim calcmode="lin" valueType="num">
                                      <p:cBhvr additive="base">
                                        <p:cTn id="23"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2995">
                                            <p:txEl>
                                              <p:pRg st="4" end="4"/>
                                            </p:txEl>
                                          </p:spTgt>
                                        </p:tgtEl>
                                        <p:attrNameLst>
                                          <p:attrName>style.visibility</p:attrName>
                                        </p:attrNameLst>
                                      </p:cBhvr>
                                      <p:to>
                                        <p:strVal val="visible"/>
                                      </p:to>
                                    </p:set>
                                    <p:anim calcmode="lin" valueType="num">
                                      <p:cBhvr additive="base">
                                        <p:cTn id="27"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1299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3"/>
          <p:cNvSpPr>
            <a:spLocks noGrp="1" noChangeArrowheads="1"/>
          </p:cNvSpPr>
          <p:nvPr>
            <p:ph type="title"/>
          </p:nvPr>
        </p:nvSpPr>
        <p:spPr>
          <a:xfrm>
            <a:off x="685800" y="708098"/>
            <a:ext cx="7772400" cy="922193"/>
          </a:xfrm>
          <a:noFill/>
        </p:spPr>
        <p:txBody>
          <a:bodyPr lIns="92075" tIns="46038" rIns="92075" bIns="46038" anchor="ctr"/>
          <a:lstStyle/>
          <a:p>
            <a:pPr eaLnBrk="1" hangingPunct="1"/>
            <a:r>
              <a:rPr lang="en-US" altLang="en-US" dirty="0"/>
              <a:t>Principles or “What’s”</a:t>
            </a:r>
          </a:p>
        </p:txBody>
      </p:sp>
      <p:sp>
        <p:nvSpPr>
          <p:cNvPr id="13315" name="Rectangle 2"/>
          <p:cNvSpPr>
            <a:spLocks noGrp="1" noChangeArrowheads="1"/>
          </p:cNvSpPr>
          <p:nvPr>
            <p:ph idx="1"/>
          </p:nvPr>
        </p:nvSpPr>
        <p:spPr>
          <a:xfrm>
            <a:off x="914400" y="1600200"/>
            <a:ext cx="7543800" cy="5257800"/>
          </a:xfrm>
        </p:spPr>
        <p:txBody>
          <a:bodyPr/>
          <a:lstStyle/>
          <a:p>
            <a:r>
              <a:rPr lang="en-US" altLang="en-US" dirty="0"/>
              <a:t>Why learn principles?</a:t>
            </a:r>
          </a:p>
          <a:p>
            <a:pPr lvl="1"/>
            <a:r>
              <a:rPr lang="en-US" altLang="en-US" dirty="0"/>
              <a:t>Question 2: What are the principles on which how we </a:t>
            </a:r>
            <a:r>
              <a:rPr lang="en-US" altLang="en-US" dirty="0">
                <a:solidFill>
                  <a:srgbClr val="0070C0"/>
                </a:solidFill>
              </a:rPr>
              <a:t>‘learn and become better at family finance’</a:t>
            </a:r>
            <a:r>
              <a:rPr lang="en-US" altLang="en-US" dirty="0"/>
              <a:t> are based? </a:t>
            </a:r>
          </a:p>
          <a:p>
            <a:pPr lvl="2"/>
            <a:r>
              <a:rPr lang="en-US" altLang="en-US" dirty="0"/>
              <a:t>Principles are “doctrinally based guideline for the righteous exercise of moral agency. Principles are subsets or components of broader gospel truth. Principles provide direction” (Bednar, p. 154)</a:t>
            </a:r>
          </a:p>
        </p:txBody>
      </p:sp>
    </p:spTree>
    <p:extLst>
      <p:ext uri="{BB962C8B-B14F-4D97-AF65-F5344CB8AC3E}">
        <p14:creationId xmlns:p14="http://schemas.microsoft.com/office/powerpoint/2010/main" val="13237907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14400" y="655638"/>
            <a:ext cx="7315200" cy="944562"/>
          </a:xfrm>
        </p:spPr>
        <p:txBody>
          <a:bodyPr/>
          <a:lstStyle/>
          <a:p>
            <a:pPr marL="838200" indent="-838200" eaLnBrk="1" hangingPunct="1"/>
            <a:r>
              <a:rPr lang="en-US" altLang="en-US" dirty="0"/>
              <a:t>Principles</a:t>
            </a:r>
            <a:r>
              <a:rPr lang="en-US" altLang="en-US" sz="5400" dirty="0"/>
              <a:t> </a:t>
            </a:r>
            <a:r>
              <a:rPr lang="en-US" altLang="en-US" dirty="0"/>
              <a:t>or “What’s</a:t>
            </a:r>
            <a:r>
              <a:rPr lang="en-US" altLang="en-US" sz="2400" dirty="0"/>
              <a:t>) ”</a:t>
            </a:r>
            <a:r>
              <a:rPr lang="en-US" altLang="en-US" sz="4000" dirty="0"/>
              <a:t> </a:t>
            </a:r>
            <a:r>
              <a:rPr lang="en-US" altLang="en-US" sz="2400" dirty="0"/>
              <a:t>(continued</a:t>
            </a:r>
          </a:p>
        </p:txBody>
      </p:sp>
      <p:sp>
        <p:nvSpPr>
          <p:cNvPr id="14340" name="Rectangle 3"/>
          <p:cNvSpPr>
            <a:spLocks noGrp="1" noChangeArrowheads="1"/>
          </p:cNvSpPr>
          <p:nvPr>
            <p:ph idx="1"/>
          </p:nvPr>
        </p:nvSpPr>
        <p:spPr>
          <a:xfrm>
            <a:off x="914400" y="1633538"/>
            <a:ext cx="7315200" cy="5224462"/>
          </a:xfrm>
        </p:spPr>
        <p:txBody>
          <a:bodyPr/>
          <a:lstStyle/>
          <a:p>
            <a:pPr eaLnBrk="1" hangingPunct="1">
              <a:buFont typeface="Wingdings" panose="05000000000000000000" pitchFamily="2" charset="2"/>
              <a:buNone/>
            </a:pPr>
            <a:r>
              <a:rPr lang="en-US" altLang="en-US" dirty="0"/>
              <a:t>Ownership</a:t>
            </a:r>
          </a:p>
          <a:p>
            <a:pPr eaLnBrk="1" hangingPunct="1"/>
            <a:r>
              <a:rPr lang="en-US" altLang="en-US" dirty="0"/>
              <a:t>We do not own the things we have and are</a:t>
            </a:r>
            <a:endParaRPr lang="en-US" altLang="en-US" dirty="0">
              <a:cs typeface="Arial" panose="020B0604020202020204" pitchFamily="34" charset="0"/>
            </a:endParaRPr>
          </a:p>
          <a:p>
            <a:pPr lvl="1" eaLnBrk="1" hangingPunct="1"/>
            <a:r>
              <a:rPr lang="en-US" altLang="en-US" dirty="0"/>
              <a:t>The scriptures remind us </a:t>
            </a:r>
          </a:p>
          <a:p>
            <a:pPr lvl="2" eaLnBrk="1" hangingPunct="1"/>
            <a:r>
              <a:rPr lang="en-US" altLang="en-US" dirty="0"/>
              <a:t>“The earth is the Lord’s, and the fullness thereof; the world, and they that dwell therein (Psalms 24:1).  The Lord is the creator of the earth (1 Nephi 17:36), the creator of worlds, men, and all things (D&amp;C 93:10) and the preserver of our life and supplier of our breath (Mosiah 2:21)</a:t>
            </a:r>
          </a:p>
        </p:txBody>
      </p:sp>
      <p:pic>
        <p:nvPicPr>
          <p:cNvPr id="2" name="Picture 1"/>
          <p:cNvPicPr>
            <a:picLocks noChangeAspect="1"/>
          </p:cNvPicPr>
          <p:nvPr/>
        </p:nvPicPr>
        <p:blipFill>
          <a:blip r:embed="rId2"/>
          <a:stretch>
            <a:fillRect/>
          </a:stretch>
        </p:blipFill>
        <p:spPr>
          <a:xfrm rot="16200000">
            <a:off x="-862966" y="4518657"/>
            <a:ext cx="3173732" cy="1295401"/>
          </a:xfrm>
          <a:prstGeom prst="rect">
            <a:avLst/>
          </a:prstGeom>
        </p:spPr>
      </p:pic>
    </p:spTree>
    <p:extLst>
      <p:ext uri="{BB962C8B-B14F-4D97-AF65-F5344CB8AC3E}">
        <p14:creationId xmlns:p14="http://schemas.microsoft.com/office/powerpoint/2010/main" val="43332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4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4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14400" y="609600"/>
            <a:ext cx="7315200" cy="944563"/>
          </a:xfrm>
        </p:spPr>
        <p:txBody>
          <a:bodyPr/>
          <a:lstStyle/>
          <a:p>
            <a:pPr eaLnBrk="1" hangingPunct="1"/>
            <a:r>
              <a:rPr lang="en-US" altLang="en-US"/>
              <a:t>Principles or “What’s”</a:t>
            </a:r>
            <a:r>
              <a:rPr lang="en-US" altLang="en-US" sz="2400"/>
              <a:t>(continued)</a:t>
            </a:r>
          </a:p>
        </p:txBody>
      </p:sp>
      <p:sp>
        <p:nvSpPr>
          <p:cNvPr id="15364" name="Rectangle 3"/>
          <p:cNvSpPr>
            <a:spLocks noGrp="1" noChangeArrowheads="1"/>
          </p:cNvSpPr>
          <p:nvPr>
            <p:ph idx="1"/>
          </p:nvPr>
        </p:nvSpPr>
        <p:spPr>
          <a:xfrm>
            <a:off x="914400" y="1600200"/>
            <a:ext cx="7315200" cy="4572000"/>
          </a:xfrm>
        </p:spPr>
        <p:txBody>
          <a:bodyPr/>
          <a:lstStyle/>
          <a:p>
            <a:pPr marL="0" indent="0" eaLnBrk="1" hangingPunct="1">
              <a:buNone/>
            </a:pPr>
            <a:r>
              <a:rPr lang="en-US" altLang="en-US" dirty="0"/>
              <a:t>Stewardship</a:t>
            </a:r>
          </a:p>
          <a:p>
            <a:pPr eaLnBrk="1" hangingPunct="1"/>
            <a:r>
              <a:rPr lang="en-US" altLang="en-US" dirty="0"/>
              <a:t>We are stewards over all the Lord has given us</a:t>
            </a:r>
          </a:p>
          <a:p>
            <a:pPr lvl="1" eaLnBrk="1" hangingPunct="1"/>
            <a:r>
              <a:rPr lang="en-US" altLang="en-US" dirty="0"/>
              <a:t>The Lord said:</a:t>
            </a:r>
          </a:p>
          <a:p>
            <a:pPr lvl="2" eaLnBrk="1" hangingPunct="1"/>
            <a:r>
              <a:rPr lang="en-US" altLang="en-US" dirty="0"/>
              <a:t>Thou shalt be diligent in preserving what thou hast, that thou mayest be a wise steward; for it is the free gift of the Lord thy God, and thou art his steward. (D&amp;C 136:27)</a:t>
            </a:r>
            <a:r>
              <a:rPr lang="en-US" altLang="en-US" dirty="0">
                <a:latin typeface="Arial" panose="020B0604020202020204" pitchFamily="34" charset="0"/>
                <a:ea typeface="Times New Roman" panose="02020603050405020304" pitchFamily="18" charset="0"/>
                <a:cs typeface="Arial" panose="020B0604020202020204" pitchFamily="34" charset="0"/>
              </a:rPr>
              <a:t> </a:t>
            </a:r>
          </a:p>
          <a:p>
            <a:pPr lvl="2" eaLnBrk="1" hangingPunct="1"/>
            <a:endParaRPr lang="en-US" altLang="en-US" dirty="0"/>
          </a:p>
          <a:p>
            <a:pPr lvl="2" eaLnBrk="1" hangingPunct="1"/>
            <a:endParaRPr lang="en-US" altLang="en-US" dirty="0"/>
          </a:p>
          <a:p>
            <a:pPr lvl="8"/>
            <a:endParaRPr lang="en-US" altLang="en-US" dirty="0">
              <a:solidFill>
                <a:schemeClr val="tx1"/>
              </a:solidFill>
            </a:endParaRPr>
          </a:p>
        </p:txBody>
      </p:sp>
      <p:sp>
        <p:nvSpPr>
          <p:cNvPr id="3" name="Rectangle 2"/>
          <p:cNvSpPr>
            <a:spLocks noChangeArrowheads="1"/>
          </p:cNvSpPr>
          <p:nvPr/>
        </p:nvSpPr>
        <p:spPr bwMode="auto">
          <a:xfrm>
            <a:off x="0" y="0"/>
            <a:ext cx="3017838" cy="6350"/>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a:spLocks noChangeArrowheads="1"/>
          </p:cNvSpPr>
          <p:nvPr/>
        </p:nvSpPr>
        <p:spPr bwMode="auto">
          <a:xfrm>
            <a:off x="152400" y="-232320"/>
            <a:ext cx="25680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sng" strike="noStrike" cap="none" normalizeH="0" baseline="30000" dirty="0" err="1" bmk="">
                <a:ln>
                  <a:noFill/>
                </a:ln>
                <a:solidFill>
                  <a:srgbClr val="008080"/>
                </a:solidFill>
                <a:effectLst/>
                <a:latin typeface="Arial" panose="020B0604020202020204" pitchFamily="34" charset="0"/>
                <a:ea typeface="Times New Roman" panose="02020603050405020304" pitchFamily="18" charset="0"/>
                <a:cs typeface="Arial" panose="020B0604020202020204" pitchFamily="34" charset="0"/>
                <a:hlinkClick r:id="rId3"/>
              </a:rPr>
              <a:t>i</a:t>
            </a:r>
            <a:r>
              <a:rPr kumimoji="0" lang="en-US" altLang="en-US" sz="1200" b="0" i="0" u="sng" strike="noStrike" cap="none" normalizeH="0" baseline="30000" dirty="0" bmk="">
                <a:ln>
                  <a:noFill/>
                </a:ln>
                <a:solidFill>
                  <a:srgbClr val="008080"/>
                </a:solidFill>
                <a:effectLst/>
                <a:latin typeface="Arial" panose="020B0604020202020204" pitchFamily="34" charset="0"/>
                <a:ea typeface="Times New Roman" panose="02020603050405020304" pitchFamily="18" charset="0"/>
                <a:cs typeface="Arial" panose="020B0604020202020204" pitchFamily="34" charset="0"/>
                <a:hlinkClick r:id="rId3"/>
              </a:rPr>
              <a:t>]</a:t>
            </a:r>
            <a:r>
              <a:rPr kumimoji="0" lang="en-US" altLang="en-US" sz="600" b="0"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5145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609600"/>
            <a:ext cx="7315200" cy="944563"/>
          </a:xfrm>
        </p:spPr>
        <p:txBody>
          <a:bodyPr/>
          <a:lstStyle/>
          <a:p>
            <a:pPr marL="838200" indent="-838200" eaLnBrk="1" hangingPunct="1"/>
            <a:r>
              <a:rPr lang="en-US" altLang="en-US"/>
              <a:t>Principles or “What’s”</a:t>
            </a:r>
            <a:r>
              <a:rPr lang="en-US" altLang="en-US" sz="2400"/>
              <a:t>(continued)</a:t>
            </a:r>
          </a:p>
        </p:txBody>
      </p:sp>
      <p:sp>
        <p:nvSpPr>
          <p:cNvPr id="16388" name="Rectangle 3"/>
          <p:cNvSpPr>
            <a:spLocks noGrp="1" noChangeArrowheads="1"/>
          </p:cNvSpPr>
          <p:nvPr>
            <p:ph idx="1"/>
          </p:nvPr>
        </p:nvSpPr>
        <p:spPr>
          <a:xfrm>
            <a:off x="914400" y="1600200"/>
            <a:ext cx="7315200" cy="5257800"/>
          </a:xfrm>
        </p:spPr>
        <p:txBody>
          <a:bodyPr/>
          <a:lstStyle/>
          <a:p>
            <a:pPr eaLnBrk="1" hangingPunct="1">
              <a:buFont typeface="Wingdings" panose="05000000000000000000" pitchFamily="2" charset="2"/>
              <a:buNone/>
            </a:pPr>
            <a:r>
              <a:rPr lang="en-US" altLang="en-US" dirty="0">
                <a:cs typeface="Arial" panose="020B0604020202020204" pitchFamily="34" charset="0"/>
              </a:rPr>
              <a:t>Agency</a:t>
            </a:r>
          </a:p>
          <a:p>
            <a:pPr eaLnBrk="1" hangingPunct="1"/>
            <a:r>
              <a:rPr lang="en-US" altLang="en-US" dirty="0">
                <a:cs typeface="Arial" panose="020B0604020202020204" pitchFamily="34" charset="0"/>
              </a:rPr>
              <a:t>We are agents to act and not be acted upon</a:t>
            </a:r>
            <a:endParaRPr lang="en-US" altLang="en-US" dirty="0"/>
          </a:p>
          <a:p>
            <a:pPr lvl="1" eaLnBrk="1" hangingPunct="1">
              <a:lnSpc>
                <a:spcPct val="95000"/>
              </a:lnSpc>
            </a:pPr>
            <a:r>
              <a:rPr lang="en-US" altLang="en-US" dirty="0"/>
              <a:t>David O. McKay wrote,</a:t>
            </a:r>
          </a:p>
          <a:p>
            <a:pPr lvl="2" eaLnBrk="1" hangingPunct="1">
              <a:lnSpc>
                <a:spcPct val="95000"/>
              </a:lnSpc>
            </a:pPr>
            <a:r>
              <a:rPr lang="en-US" altLang="en-US" dirty="0"/>
              <a:t>Next to the bestowal of life itself, the right to direct that life is God’s greatest gift to man.… </a:t>
            </a:r>
            <a:r>
              <a:rPr lang="en-US" altLang="en-US" i="1" dirty="0"/>
              <a:t>Freedom of choice is more to be treasured than any possession earth can give</a:t>
            </a:r>
            <a:r>
              <a:rPr lang="en-US" altLang="en-US" dirty="0"/>
              <a:t> (Conference Report, Apr. 1950, p. 32; italics added).</a:t>
            </a:r>
          </a:p>
          <a:p>
            <a:pPr marL="457200" lvl="1" indent="0" eaLnBrk="1" hangingPunct="1">
              <a:buFontTx/>
              <a:buNone/>
            </a:pPr>
            <a:endParaRPr lang="en-US" alt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495800"/>
            <a:ext cx="156051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682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8600" y="609600"/>
            <a:ext cx="8610600" cy="944563"/>
          </a:xfrm>
        </p:spPr>
        <p:txBody>
          <a:bodyPr/>
          <a:lstStyle/>
          <a:p>
            <a:pPr eaLnBrk="1" hangingPunct="1"/>
            <a:r>
              <a:rPr lang="en-US" altLang="en-US"/>
              <a:t>Principles or “What’s”</a:t>
            </a:r>
            <a:r>
              <a:rPr lang="en-US" altLang="en-US" sz="2400"/>
              <a:t>(continued)</a:t>
            </a:r>
          </a:p>
        </p:txBody>
      </p:sp>
      <p:sp>
        <p:nvSpPr>
          <p:cNvPr id="17412" name="Rectangle 3"/>
          <p:cNvSpPr>
            <a:spLocks noGrp="1" noChangeArrowheads="1"/>
          </p:cNvSpPr>
          <p:nvPr>
            <p:ph idx="1"/>
          </p:nvPr>
        </p:nvSpPr>
        <p:spPr>
          <a:xfrm>
            <a:off x="914400" y="1600200"/>
            <a:ext cx="7315200" cy="5486400"/>
          </a:xfrm>
        </p:spPr>
        <p:txBody>
          <a:bodyPr/>
          <a:lstStyle/>
          <a:p>
            <a:pPr eaLnBrk="1" hangingPunct="1">
              <a:buFont typeface="Wingdings" panose="05000000000000000000" pitchFamily="2" charset="2"/>
              <a:buNone/>
            </a:pPr>
            <a:r>
              <a:rPr lang="en-US" altLang="en-US" dirty="0">
                <a:cs typeface="Arial" panose="020B0604020202020204" pitchFamily="34" charset="0"/>
              </a:rPr>
              <a:t>Accountability</a:t>
            </a:r>
          </a:p>
          <a:p>
            <a:pPr eaLnBrk="1" hangingPunct="1"/>
            <a:r>
              <a:rPr lang="en-US" altLang="en-US" dirty="0">
                <a:cs typeface="Arial" panose="020B0604020202020204" pitchFamily="34" charset="0"/>
              </a:rPr>
              <a:t>We are accountable for our choices and actions</a:t>
            </a:r>
          </a:p>
          <a:p>
            <a:pPr lvl="1" eaLnBrk="1" hangingPunct="1"/>
            <a:r>
              <a:rPr lang="en-US" altLang="en-US" dirty="0"/>
              <a:t>The Lord counseled,</a:t>
            </a:r>
          </a:p>
          <a:p>
            <a:pPr lvl="2" eaLnBrk="1" hangingPunct="1"/>
            <a:r>
              <a:rPr lang="en-US" altLang="en-US" dirty="0"/>
              <a:t>For it is required of the Lord, at the hand of every steward, to render an account of his stewardship, both in time and in eternity. (D&amp;C 72:3)</a:t>
            </a:r>
          </a:p>
          <a:p>
            <a:pPr lvl="1" eaLnBrk="1" hangingPunct="1">
              <a:lnSpc>
                <a:spcPct val="80000"/>
              </a:lnSpc>
            </a:pPr>
            <a:endParaRPr lang="en-US" altLang="en-US" b="1" dirty="0">
              <a:cs typeface="Arial" panose="020B060402020202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000" y="4114800"/>
            <a:ext cx="1774825" cy="24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892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4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2"/>
          <p:cNvSpPr>
            <a:spLocks noGrp="1" noChangeArrowheads="1"/>
          </p:cNvSpPr>
          <p:nvPr>
            <p:ph idx="1"/>
          </p:nvPr>
        </p:nvSpPr>
        <p:spPr>
          <a:xfrm>
            <a:off x="914400" y="1600200"/>
            <a:ext cx="7315200" cy="5257800"/>
          </a:xfrm>
        </p:spPr>
        <p:txBody>
          <a:bodyPr/>
          <a:lstStyle/>
          <a:p>
            <a:pPr lvl="1" eaLnBrk="1" hangingPunct="1">
              <a:defRPr/>
            </a:pPr>
            <a:r>
              <a:rPr lang="en-US" dirty="0"/>
              <a:t>Neal A. Maxwell put “things” into a correct perspective when he taught:</a:t>
            </a:r>
          </a:p>
          <a:p>
            <a:pPr lvl="2" eaLnBrk="1" hangingPunct="1">
              <a:lnSpc>
                <a:spcPct val="95000"/>
              </a:lnSpc>
              <a:defRPr/>
            </a:pPr>
            <a:r>
              <a:rPr lang="en-US" dirty="0"/>
              <a:t>The submission of one’s will is really the only uniquely personal thing we have to place on God’s altar. </a:t>
            </a:r>
            <a:r>
              <a:rPr lang="en-US" i="1" dirty="0"/>
              <a:t>The many other things we “give,” brothers and sisters, are actually the things He has already given or loaned to us.</a:t>
            </a:r>
            <a:r>
              <a:rPr lang="en-US" dirty="0"/>
              <a:t> However, when you and I finally submit ourselves, by letting our individual wills be swallowed up in God’s will, then we are really giving something to Him! </a:t>
            </a:r>
            <a:r>
              <a:rPr lang="en-US" i="1" dirty="0"/>
              <a:t>It is the only possession which is truly ours to give!</a:t>
            </a:r>
            <a:r>
              <a:rPr lang="en-US" dirty="0"/>
              <a:t> </a:t>
            </a:r>
            <a:r>
              <a:rPr lang="en-US" i="1" dirty="0"/>
              <a:t>(italics added, </a:t>
            </a:r>
            <a:r>
              <a:rPr lang="en-US" dirty="0"/>
              <a:t>“</a:t>
            </a:r>
            <a:r>
              <a:rPr lang="en-US" dirty="0">
                <a:hlinkClick r:id="rId2"/>
              </a:rPr>
              <a:t>Swallowed Up in the Will of the Father</a:t>
            </a:r>
            <a:r>
              <a:rPr lang="en-US" dirty="0"/>
              <a:t>,” </a:t>
            </a:r>
            <a:r>
              <a:rPr lang="en-US" i="1" dirty="0"/>
              <a:t>Ensign,</a:t>
            </a:r>
            <a:r>
              <a:rPr lang="en-US" dirty="0"/>
              <a:t> Nov. 1995, 22).</a:t>
            </a:r>
          </a:p>
          <a:p>
            <a:pPr marL="457200" lvl="1" indent="0" eaLnBrk="1" hangingPunct="1">
              <a:buFontTx/>
              <a:buNone/>
              <a:defRPr/>
            </a:pPr>
            <a:br>
              <a:rPr lang="en-US" altLang="en-US" i="1" dirty="0"/>
            </a:br>
            <a:endParaRPr lang="en-US" altLang="en-US" i="1" dirty="0"/>
          </a:p>
          <a:p>
            <a:pPr eaLnBrk="1" hangingPunct="1">
              <a:defRPr/>
            </a:pPr>
            <a:endParaRPr lang="en-US" altLang="en-US" dirty="0"/>
          </a:p>
        </p:txBody>
      </p:sp>
      <p:sp>
        <p:nvSpPr>
          <p:cNvPr id="33795" name="Rectangle 4"/>
          <p:cNvSpPr>
            <a:spLocks noChangeArrowheads="1"/>
          </p:cNvSpPr>
          <p:nvPr/>
        </p:nvSpPr>
        <p:spPr bwMode="auto">
          <a:xfrm>
            <a:off x="838200" y="1905000"/>
            <a:ext cx="7924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bg1"/>
              </a:buClr>
              <a:buFont typeface="Wingdings" panose="05000000000000000000" pitchFamily="2" charset="2"/>
              <a:buNone/>
            </a:pPr>
            <a:endParaRPr lang="en-US" altLang="en-US" sz="2100" b="0"/>
          </a:p>
        </p:txBody>
      </p:sp>
      <p:sp>
        <p:nvSpPr>
          <p:cNvPr id="33796" name="Rectangle 2"/>
          <p:cNvSpPr>
            <a:spLocks noGrp="1" noChangeArrowheads="1"/>
          </p:cNvSpPr>
          <p:nvPr>
            <p:ph type="title"/>
          </p:nvPr>
        </p:nvSpPr>
        <p:spPr>
          <a:xfrm>
            <a:off x="990600" y="701675"/>
            <a:ext cx="7064375" cy="900113"/>
          </a:xfrm>
        </p:spPr>
        <p:txBody>
          <a:bodyPr/>
          <a:lstStyle/>
          <a:p>
            <a:pPr eaLnBrk="1" hangingPunct="1"/>
            <a:r>
              <a:rPr lang="en-US" altLang="en-US"/>
              <a:t>Principles or “What’s”</a:t>
            </a:r>
            <a:r>
              <a:rPr lang="en-US" altLang="en-US" sz="5400"/>
              <a:t> </a:t>
            </a:r>
            <a:r>
              <a:rPr lang="en-US" altLang="en-US" sz="2400"/>
              <a:t>(continued)</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038600"/>
            <a:ext cx="16160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617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dirty="0"/>
              <a:t>Application or “How’s”</a:t>
            </a:r>
            <a:endParaRPr lang="en-US" altLang="en-US" sz="2400" dirty="0"/>
          </a:p>
        </p:txBody>
      </p:sp>
      <p:sp>
        <p:nvSpPr>
          <p:cNvPr id="13315" name="Rectangle 2"/>
          <p:cNvSpPr>
            <a:spLocks noGrp="1" noChangeArrowheads="1"/>
          </p:cNvSpPr>
          <p:nvPr>
            <p:ph idx="1"/>
          </p:nvPr>
        </p:nvSpPr>
        <p:spPr>
          <a:xfrm>
            <a:off x="914400" y="1600200"/>
            <a:ext cx="7543800" cy="5257800"/>
          </a:xfrm>
        </p:spPr>
        <p:txBody>
          <a:bodyPr/>
          <a:lstStyle/>
          <a:p>
            <a:pPr eaLnBrk="1" hangingPunct="1"/>
            <a:r>
              <a:rPr lang="en-US" altLang="en-US" dirty="0"/>
              <a:t>Why learn application? </a:t>
            </a:r>
          </a:p>
          <a:p>
            <a:pPr lvl="1"/>
            <a:r>
              <a:rPr lang="en-US" altLang="en-US" dirty="0"/>
              <a:t>Question 3. “How do we </a:t>
            </a:r>
            <a:r>
              <a:rPr lang="en-US" altLang="en-US" dirty="0">
                <a:solidFill>
                  <a:srgbClr val="0070C0"/>
                </a:solidFill>
              </a:rPr>
              <a:t>learn about and become better at family finance</a:t>
            </a:r>
            <a:r>
              <a:rPr lang="en-US" altLang="en-US" dirty="0"/>
              <a:t>?”</a:t>
            </a:r>
          </a:p>
          <a:p>
            <a:pPr lvl="2"/>
            <a:r>
              <a:rPr lang="en-US" altLang="en-US" dirty="0"/>
              <a:t>It is how we accomplish what we need to do, i.e., how we go from the spiritual creation to the physical creation</a:t>
            </a:r>
          </a:p>
          <a:p>
            <a:pPr lvl="2"/>
            <a:r>
              <a:rPr lang="en-US" altLang="en-US" dirty="0">
                <a:hlinkClick r:id="rId3"/>
              </a:rPr>
              <a:t>Application is an invitation to learn and create</a:t>
            </a:r>
            <a:endParaRPr lang="en-US" altLang="en-US" dirty="0"/>
          </a:p>
          <a:p>
            <a:pPr lvl="3"/>
            <a:r>
              <a:rPr lang="en-US" altLang="en-US" dirty="0"/>
              <a:t>Remember, “innovation and creation are spiritual gifts”</a:t>
            </a:r>
            <a:r>
              <a:rPr lang="en-US" altLang="en-US" sz="2000" dirty="0"/>
              <a:t> (Sharon Eubank, “</a:t>
            </a:r>
            <a:r>
              <a:rPr lang="en-US" altLang="en-US" sz="2000" dirty="0">
                <a:hlinkClick r:id="rId4"/>
              </a:rPr>
              <a:t>Turn on Your Light</a:t>
            </a:r>
            <a:r>
              <a:rPr lang="en-US" altLang="en-US" sz="2000" dirty="0"/>
              <a:t>,” </a:t>
            </a:r>
            <a:r>
              <a:rPr lang="en-US" altLang="en-US" sz="2000" i="1" dirty="0"/>
              <a:t>Ensign</a:t>
            </a:r>
            <a:r>
              <a:rPr lang="en-US" altLang="en-US" sz="2000" dirty="0"/>
              <a:t>, Nov. 2017)</a:t>
            </a:r>
            <a:endParaRPr lang="en-US" altLang="en-US" dirty="0"/>
          </a:p>
          <a:p>
            <a:pPr lvl="2"/>
            <a:endParaRPr lang="en-US" altLang="en-US" dirty="0"/>
          </a:p>
          <a:p>
            <a:pPr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369748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dirty="0"/>
              <a:t>Application or “How’s”</a:t>
            </a:r>
            <a:r>
              <a:rPr lang="en-US" altLang="en-US" sz="2400" dirty="0"/>
              <a:t> (continued)</a:t>
            </a:r>
          </a:p>
        </p:txBody>
      </p:sp>
      <p:sp>
        <p:nvSpPr>
          <p:cNvPr id="13315" name="Rectangle 2"/>
          <p:cNvSpPr>
            <a:spLocks noGrp="1" noChangeArrowheads="1"/>
          </p:cNvSpPr>
          <p:nvPr>
            <p:ph idx="1"/>
          </p:nvPr>
        </p:nvSpPr>
        <p:spPr>
          <a:xfrm>
            <a:off x="914400" y="1600200"/>
            <a:ext cx="7391400" cy="5257800"/>
          </a:xfrm>
        </p:spPr>
        <p:txBody>
          <a:bodyPr/>
          <a:lstStyle/>
          <a:p>
            <a:pPr eaLnBrk="1" hangingPunct="1"/>
            <a:r>
              <a:rPr lang="en-US" altLang="en-US" dirty="0"/>
              <a:t>What </a:t>
            </a:r>
            <a:r>
              <a:rPr lang="en-US" altLang="en-US" dirty="0">
                <a:hlinkClick r:id="rId3"/>
              </a:rPr>
              <a:t>lessons can we learn from the creation</a:t>
            </a:r>
            <a:r>
              <a:rPr lang="en-US" altLang="en-US" dirty="0"/>
              <a:t> to help us with application?</a:t>
            </a:r>
          </a:p>
          <a:p>
            <a:pPr lvl="1" eaLnBrk="1" hangingPunct="1"/>
            <a:r>
              <a:rPr lang="en-US" altLang="en-US" dirty="0"/>
              <a:t>1. God is creative</a:t>
            </a:r>
          </a:p>
          <a:p>
            <a:pPr lvl="2" eaLnBrk="1" hangingPunct="1"/>
            <a:r>
              <a:rPr lang="en-US" altLang="en-US" dirty="0"/>
              <a:t>We are in His image so we should be creative too</a:t>
            </a:r>
          </a:p>
          <a:p>
            <a:pPr lvl="1" eaLnBrk="1" hangingPunct="1"/>
            <a:r>
              <a:rPr lang="en-US" altLang="en-US" dirty="0"/>
              <a:t>2. Christ worked under the direction of the Father</a:t>
            </a:r>
          </a:p>
          <a:p>
            <a:pPr lvl="2" eaLnBrk="1" hangingPunct="1"/>
            <a:r>
              <a:rPr lang="en-US" altLang="en-US" dirty="0"/>
              <a:t>We should work under Father’s direction as well</a:t>
            </a:r>
          </a:p>
          <a:p>
            <a:pPr lvl="1" eaLnBrk="1" hangingPunct="1"/>
            <a:r>
              <a:rPr lang="en-US" altLang="en-US" dirty="0"/>
              <a:t>3. Creation is a two-step process</a:t>
            </a:r>
          </a:p>
          <a:p>
            <a:pPr lvl="2" eaLnBrk="1" hangingPunct="1"/>
            <a:r>
              <a:rPr lang="en-US" altLang="en-US" dirty="0"/>
              <a:t>We create spiritually first, then physically</a:t>
            </a:r>
          </a:p>
          <a:p>
            <a:pPr lvl="1" eaLnBrk="1" hangingPunct="1"/>
            <a:r>
              <a:rPr lang="en-US" altLang="en-US" dirty="0"/>
              <a:t>4. There was an order in creation</a:t>
            </a:r>
          </a:p>
          <a:p>
            <a:pPr lvl="2" eaLnBrk="1" hangingPunct="1"/>
            <a:r>
              <a:rPr lang="en-US" altLang="en-US" dirty="0"/>
              <a:t>We have order in our creations as well.</a:t>
            </a:r>
          </a:p>
        </p:txBody>
      </p:sp>
    </p:spTree>
    <p:extLst>
      <p:ext uri="{BB962C8B-B14F-4D97-AF65-F5344CB8AC3E}">
        <p14:creationId xmlns:p14="http://schemas.microsoft.com/office/powerpoint/2010/main" val="9567310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3"/>
          <p:cNvSpPr>
            <a:spLocks noGrp="1" noChangeArrowheads="1"/>
          </p:cNvSpPr>
          <p:nvPr>
            <p:ph type="title"/>
          </p:nvPr>
        </p:nvSpPr>
        <p:spPr>
          <a:xfrm>
            <a:off x="685800" y="661988"/>
            <a:ext cx="7772400" cy="1014412"/>
          </a:xfrm>
          <a:noFill/>
        </p:spPr>
        <p:txBody>
          <a:bodyPr lIns="92075" tIns="46038" rIns="92075" bIns="46038"/>
          <a:lstStyle/>
          <a:p>
            <a:pPr eaLnBrk="1" hangingPunct="1"/>
            <a:r>
              <a:rPr lang="en-US" altLang="en-US" dirty="0"/>
              <a:t>Application or “How’s” </a:t>
            </a:r>
            <a:r>
              <a:rPr lang="en-US" altLang="en-US" sz="2400" dirty="0"/>
              <a:t>(continued)</a:t>
            </a:r>
          </a:p>
        </p:txBody>
      </p:sp>
      <p:sp>
        <p:nvSpPr>
          <p:cNvPr id="13315" name="Rectangle 2"/>
          <p:cNvSpPr>
            <a:spLocks noGrp="1" noChangeArrowheads="1"/>
          </p:cNvSpPr>
          <p:nvPr>
            <p:ph idx="1"/>
          </p:nvPr>
        </p:nvSpPr>
        <p:spPr>
          <a:xfrm>
            <a:off x="914400" y="1600200"/>
            <a:ext cx="7315200" cy="5257800"/>
          </a:xfrm>
        </p:spPr>
        <p:txBody>
          <a:bodyPr/>
          <a:lstStyle/>
          <a:p>
            <a:pPr lvl="1" eaLnBrk="1" hangingPunct="1"/>
            <a:r>
              <a:rPr lang="en-US" altLang="en-US" dirty="0"/>
              <a:t>5. The earth was created from existing matter</a:t>
            </a:r>
          </a:p>
          <a:p>
            <a:pPr lvl="2" eaLnBrk="1" hangingPunct="1"/>
            <a:r>
              <a:rPr lang="en-US" altLang="en-US" dirty="0"/>
              <a:t>We create with our skills, talents, abilities and vision with the materials that are around us </a:t>
            </a:r>
          </a:p>
          <a:p>
            <a:pPr lvl="1" eaLnBrk="1" hangingPunct="1"/>
            <a:r>
              <a:rPr lang="en-US" altLang="en-US" dirty="0"/>
              <a:t>6.  Creation takes time</a:t>
            </a:r>
          </a:p>
          <a:p>
            <a:pPr lvl="2" eaLnBrk="1" hangingPunct="1"/>
            <a:r>
              <a:rPr lang="en-US" altLang="en-US" dirty="0"/>
              <a:t>Our creations will take time as well.</a:t>
            </a:r>
          </a:p>
          <a:p>
            <a:pPr lvl="1" eaLnBrk="1" hangingPunct="1"/>
            <a:r>
              <a:rPr lang="en-US" dirty="0"/>
              <a:t>7.  Creation was a planned event</a:t>
            </a:r>
          </a:p>
          <a:p>
            <a:pPr lvl="2"/>
            <a:r>
              <a:rPr lang="en-US" dirty="0"/>
              <a:t>Likewise our lives should be a planned event</a:t>
            </a:r>
          </a:p>
          <a:p>
            <a:pPr lvl="1" eaLnBrk="1" hangingPunct="1"/>
            <a:r>
              <a:rPr lang="en-US" altLang="en-US" dirty="0"/>
              <a:t>8.  We create every day</a:t>
            </a:r>
          </a:p>
          <a:p>
            <a:pPr lvl="2" eaLnBrk="1" hangingPunct="1"/>
            <a:r>
              <a:rPr lang="en-US" altLang="en-US" dirty="0"/>
              <a:t>We create through prayer, family, vision and goals, finances, and every day of our lives</a:t>
            </a:r>
          </a:p>
          <a:p>
            <a:pPr lvl="3"/>
            <a:r>
              <a:rPr lang="en-US" i="1" dirty="0"/>
              <a:t>Through this class and creating your PFP may help make your life a planned event!</a:t>
            </a:r>
          </a:p>
          <a:p>
            <a:pPr lvl="1" eaLnBrk="1" hangingPunct="1"/>
            <a:endParaRPr lang="en-US" altLang="en-US" dirty="0"/>
          </a:p>
        </p:txBody>
      </p:sp>
    </p:spTree>
    <p:extLst>
      <p:ext uri="{BB962C8B-B14F-4D97-AF65-F5344CB8AC3E}">
        <p14:creationId xmlns:p14="http://schemas.microsoft.com/office/powerpoint/2010/main" val="10238392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pPr lvl="1" eaLnBrk="1" hangingPunct="1"/>
            <a:r>
              <a:rPr lang="en-US" altLang="en-US" dirty="0"/>
              <a:t>How do we apply these things?  Let me share a “pattern”  that is helpful</a:t>
            </a:r>
          </a:p>
        </p:txBody>
      </p:sp>
      <p:pic>
        <p:nvPicPr>
          <p:cNvPr id="2" name="Vision Goals Plans Ballard - Return and Receive 103s.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14400" y="2522538"/>
            <a:ext cx="7315199" cy="3878262"/>
          </a:xfrm>
          <a:prstGeom prst="rect">
            <a:avLst/>
          </a:prstGeom>
        </p:spPr>
      </p:pic>
    </p:spTree>
    <p:extLst>
      <p:ext uri="{BB962C8B-B14F-4D97-AF65-F5344CB8AC3E}">
        <p14:creationId xmlns:p14="http://schemas.microsoft.com/office/powerpoint/2010/main" val="281221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584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childTnLst>
        </p:cTn>
      </p:par>
    </p:tnLst>
    <p:bldLst>
      <p:bldP spid="1331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1. We increase our knowledge of and faith in the Savior and His atonement</a:t>
            </a:r>
          </a:p>
          <a:p>
            <a:pPr lvl="1" eaLnBrk="1" hangingPunct="1">
              <a:spcBef>
                <a:spcPct val="25000"/>
              </a:spcBef>
              <a:defRPr/>
            </a:pPr>
            <a:r>
              <a:rPr lang="en-US" altLang="en-US" dirty="0"/>
              <a:t>He knows and loves us perfectly, and has designed a detailed, individual, and customized curriculum (called life) exactly tailored to our needs, mission and destiny</a:t>
            </a:r>
          </a:p>
          <a:p>
            <a:pPr lvl="2" eaLnBrk="1" hangingPunct="1">
              <a:spcBef>
                <a:spcPct val="25000"/>
              </a:spcBef>
              <a:defRPr/>
            </a:pPr>
            <a:r>
              <a:rPr lang="en-US" altLang="en-US" dirty="0"/>
              <a:t>Personal finance is simply one of the pieces of that curriculum </a:t>
            </a:r>
            <a:r>
              <a:rPr lang="en-US" altLang="en-US" dirty="0">
                <a:hlinkClick r:id="rId2"/>
              </a:rPr>
              <a:t>and is part of His plan for His children</a:t>
            </a:r>
            <a:endParaRPr lang="en-US" altLang="en-US" dirty="0"/>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3"/>
          <a:stretch>
            <a:fillRect/>
          </a:stretch>
        </p:blipFill>
        <p:spPr>
          <a:xfrm>
            <a:off x="19667" y="4343400"/>
            <a:ext cx="1667634" cy="2485102"/>
          </a:xfrm>
          <a:prstGeom prst="rect">
            <a:avLst/>
          </a:prstGeom>
        </p:spPr>
      </p:pic>
    </p:spTree>
    <p:extLst>
      <p:ext uri="{BB962C8B-B14F-4D97-AF65-F5344CB8AC3E}">
        <p14:creationId xmlns:p14="http://schemas.microsoft.com/office/powerpoint/2010/main" val="262961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212995">
                                            <p:txEl>
                                              <p:pRg st="1" end="1"/>
                                            </p:txEl>
                                          </p:spTgt>
                                        </p:tgtEl>
                                        <p:attrNameLst>
                                          <p:attrName>style.visibility</p:attrName>
                                        </p:attrNameLst>
                                      </p:cBhvr>
                                      <p:to>
                                        <p:strVal val="visible"/>
                                      </p:to>
                                    </p:set>
                                    <p:anim calcmode="lin" valueType="num">
                                      <p:cBhvr additive="base">
                                        <p:cTn id="15"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12995">
                                            <p:txEl>
                                              <p:pRg st="2" end="2"/>
                                            </p:txEl>
                                          </p:spTgt>
                                        </p:tgtEl>
                                        <p:attrNameLst>
                                          <p:attrName>style.visibility</p:attrName>
                                        </p:attrNameLst>
                                      </p:cBhvr>
                                      <p:to>
                                        <p:strVal val="visible"/>
                                      </p:to>
                                    </p:set>
                                    <p:anim calcmode="lin" valueType="num">
                                      <p:cBhvr additive="base">
                                        <p:cTn id="19"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29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pPr eaLnBrk="1" hangingPunct="1"/>
            <a:r>
              <a:rPr lang="en-US" altLang="en-US" dirty="0"/>
              <a:t>Vision: We Catch our Vision</a:t>
            </a:r>
          </a:p>
          <a:p>
            <a:pPr lvl="1"/>
            <a:r>
              <a:rPr lang="en-US" altLang="en-US" dirty="0"/>
              <a:t>“Where there is no vision, the people perish” (</a:t>
            </a:r>
            <a:r>
              <a:rPr lang="en-US" u="sng" dirty="0">
                <a:hlinkClick r:id="rId2"/>
              </a:rPr>
              <a:t>Proverbs 29:18</a:t>
            </a:r>
            <a:r>
              <a:rPr lang="en-US" altLang="en-US" dirty="0"/>
              <a:t>). Vision is critical effective goals</a:t>
            </a:r>
          </a:p>
          <a:p>
            <a:pPr lvl="2"/>
            <a:r>
              <a:rPr lang="en-US" altLang="en-US" dirty="0"/>
              <a:t>Patricia T. Holland said, </a:t>
            </a:r>
          </a:p>
          <a:p>
            <a:pPr lvl="3"/>
            <a:r>
              <a:rPr lang="en-US" altLang="en-US" dirty="0"/>
              <a:t>“Our prayers ought to be to see as God sees, to adjust our minds so we may see things from an eternal perspective. If we listen too often to the voices of the world, we will become confused and tainted. We must anchor ourselves in the spirit and that requires daily vigilance.” (</a:t>
            </a:r>
            <a:r>
              <a:rPr lang="en-US" dirty="0"/>
              <a:t>“</a:t>
            </a:r>
            <a:r>
              <a:rPr lang="en-US" u="sng" dirty="0">
                <a:hlinkClick r:id="rId3"/>
              </a:rPr>
              <a:t>A Women’s Perspective on the Priesthood</a:t>
            </a:r>
            <a:r>
              <a:rPr lang="en-US" dirty="0"/>
              <a:t>,” </a:t>
            </a:r>
            <a:r>
              <a:rPr lang="en-US" i="1" dirty="0"/>
              <a:t>Liahona</a:t>
            </a:r>
            <a:r>
              <a:rPr lang="en-US" dirty="0"/>
              <a:t>, June 1982.</a:t>
            </a:r>
            <a:r>
              <a:rPr lang="en-US" altLang="en-US" dirty="0"/>
              <a:t>).</a:t>
            </a:r>
          </a:p>
        </p:txBody>
      </p:sp>
      <p:pic>
        <p:nvPicPr>
          <p:cNvPr id="2" name="Picture 1"/>
          <p:cNvPicPr>
            <a:picLocks noChangeAspect="1"/>
          </p:cNvPicPr>
          <p:nvPr/>
        </p:nvPicPr>
        <p:blipFill>
          <a:blip r:embed="rId4"/>
          <a:stretch>
            <a:fillRect/>
          </a:stretch>
        </p:blipFill>
        <p:spPr>
          <a:xfrm>
            <a:off x="38100" y="3705225"/>
            <a:ext cx="2000250" cy="3152775"/>
          </a:xfrm>
          <a:prstGeom prst="rect">
            <a:avLst/>
          </a:prstGeom>
        </p:spPr>
      </p:pic>
    </p:spTree>
    <p:extLst>
      <p:ext uri="{BB962C8B-B14F-4D97-AF65-F5344CB8AC3E}">
        <p14:creationId xmlns:p14="http://schemas.microsoft.com/office/powerpoint/2010/main" val="116856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pPr eaLnBrk="1" hangingPunct="1"/>
            <a:r>
              <a:rPr lang="en-US" altLang="en-US" dirty="0"/>
              <a:t>Goals: We Develop our Goals</a:t>
            </a:r>
          </a:p>
          <a:p>
            <a:pPr lvl="1"/>
            <a:r>
              <a:rPr lang="en-US" altLang="en-US" dirty="0"/>
              <a:t>Goals are tools to help us keep us focused on our vision. M. Russell Ballard said:</a:t>
            </a:r>
          </a:p>
          <a:p>
            <a:pPr lvl="2"/>
            <a:r>
              <a:rPr lang="en-US" altLang="en-US" dirty="0"/>
              <a:t>Over the years, I have observed that those who accomplish the most in this world are those with a vision for their lives, with goals to keep them focused on their vision and tactical plans for how to achieve them. Knowing where you are going and how you expect to get there can bring meaning, purpose, and accomplishment to life (“</a:t>
            </a:r>
            <a:r>
              <a:rPr lang="en-US" u="sng" dirty="0">
                <a:hlinkClick r:id="rId2"/>
              </a:rPr>
              <a:t>Return and Receive</a:t>
            </a:r>
            <a:r>
              <a:rPr lang="en-US" dirty="0"/>
              <a:t>,” </a:t>
            </a:r>
            <a:r>
              <a:rPr lang="en-US" i="1" dirty="0"/>
              <a:t>Ensign</a:t>
            </a:r>
            <a:r>
              <a:rPr lang="en-US" dirty="0"/>
              <a:t>, May 2017.</a:t>
            </a:r>
            <a:r>
              <a:rPr lang="en-US" altLang="en-US" dirty="0"/>
              <a:t>).</a:t>
            </a:r>
            <a:endParaRPr lang="en-US" altLang="en-US" sz="3200" dirty="0"/>
          </a:p>
          <a:p>
            <a:pPr lvl="1" eaLnBrk="1" hangingPunct="1"/>
            <a:endParaRPr lang="en-US" altLang="en-US" dirty="0"/>
          </a:p>
        </p:txBody>
      </p:sp>
      <p:pic>
        <p:nvPicPr>
          <p:cNvPr id="2" name="Picture 1"/>
          <p:cNvPicPr>
            <a:picLocks noChangeAspect="1"/>
          </p:cNvPicPr>
          <p:nvPr/>
        </p:nvPicPr>
        <p:blipFill>
          <a:blip r:embed="rId3"/>
          <a:stretch>
            <a:fillRect/>
          </a:stretch>
        </p:blipFill>
        <p:spPr>
          <a:xfrm>
            <a:off x="152400" y="3048000"/>
            <a:ext cx="1797803" cy="3657600"/>
          </a:xfrm>
          <a:prstGeom prst="rect">
            <a:avLst/>
          </a:prstGeom>
        </p:spPr>
      </p:pic>
    </p:spTree>
    <p:extLst>
      <p:ext uri="{BB962C8B-B14F-4D97-AF65-F5344CB8AC3E}">
        <p14:creationId xmlns:p14="http://schemas.microsoft.com/office/powerpoint/2010/main" val="34807285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r>
              <a:rPr lang="en-US" altLang="en-US" dirty="0"/>
              <a:t>Plans and Strategies: We make our tactical plans and strategies</a:t>
            </a:r>
          </a:p>
          <a:p>
            <a:pPr lvl="1"/>
            <a:r>
              <a:rPr lang="en-US" altLang="en-US" dirty="0"/>
              <a:t>M. Russell Ballard said, </a:t>
            </a:r>
          </a:p>
          <a:p>
            <a:pPr lvl="2"/>
            <a:r>
              <a:rPr lang="en-US" altLang="en-US" dirty="0"/>
              <a:t>“Making these goals is not enough; we must make a plan to carry them out” (Ibid.) </a:t>
            </a:r>
          </a:p>
          <a:p>
            <a:pPr lvl="3"/>
            <a:r>
              <a:rPr lang="en-US" altLang="en-US" dirty="0"/>
              <a:t>Goals are the destination, where we want to be, and our plans are the process by which we will get from where we are now to where we want to be</a:t>
            </a:r>
          </a:p>
        </p:txBody>
      </p:sp>
      <p:pic>
        <p:nvPicPr>
          <p:cNvPr id="2" name="Picture 1"/>
          <p:cNvPicPr>
            <a:picLocks noChangeAspect="1"/>
          </p:cNvPicPr>
          <p:nvPr/>
        </p:nvPicPr>
        <p:blipFill>
          <a:blip r:embed="rId2"/>
          <a:stretch>
            <a:fillRect/>
          </a:stretch>
        </p:blipFill>
        <p:spPr>
          <a:xfrm>
            <a:off x="4556760" y="4969691"/>
            <a:ext cx="3657600" cy="1867989"/>
          </a:xfrm>
          <a:prstGeom prst="rect">
            <a:avLst/>
          </a:prstGeom>
        </p:spPr>
      </p:pic>
    </p:spTree>
    <p:extLst>
      <p:ext uri="{BB962C8B-B14F-4D97-AF65-F5344CB8AC3E}">
        <p14:creationId xmlns:p14="http://schemas.microsoft.com/office/powerpoint/2010/main" val="31332794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r>
              <a:rPr lang="en-US" altLang="en-US" dirty="0"/>
              <a:t>Constraints: We Determine our Constraints</a:t>
            </a:r>
          </a:p>
          <a:p>
            <a:pPr lvl="1"/>
            <a:r>
              <a:rPr lang="en-US" altLang="en-US" dirty="0"/>
              <a:t>Constraints are given conditions or circumstances that your solution must satisfy. </a:t>
            </a:r>
          </a:p>
          <a:p>
            <a:pPr lvl="2"/>
            <a:r>
              <a:rPr lang="en-US" altLang="en-US" dirty="0"/>
              <a:t>They must be taken into account as they can have a major impact on your ability to accomplish your goals and vision</a:t>
            </a:r>
          </a:p>
          <a:p>
            <a:pPr lvl="2"/>
            <a:r>
              <a:rPr lang="en-US" altLang="en-US" dirty="0"/>
              <a:t>These are planning for and avoiding things that could keep you from accomplishing your vision and goals</a:t>
            </a:r>
          </a:p>
        </p:txBody>
      </p:sp>
    </p:spTree>
    <p:extLst>
      <p:ext uri="{BB962C8B-B14F-4D97-AF65-F5344CB8AC3E}">
        <p14:creationId xmlns:p14="http://schemas.microsoft.com/office/powerpoint/2010/main" val="3988848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r>
              <a:rPr lang="en-US" altLang="en-US" dirty="0"/>
              <a:t>Accountability: We share our vision with others</a:t>
            </a:r>
          </a:p>
          <a:p>
            <a:pPr lvl="1"/>
            <a:r>
              <a:rPr lang="en-US" altLang="en-US" dirty="0"/>
              <a:t>Accountability is the process by which we make known our vision, goals and plans to others</a:t>
            </a:r>
          </a:p>
          <a:p>
            <a:pPr lvl="2"/>
            <a:r>
              <a:rPr lang="en-US" altLang="en-US" dirty="0"/>
              <a:t>a. We need the moral or personal help of family, friends, and others to accomplish our goals and vision</a:t>
            </a:r>
          </a:p>
          <a:p>
            <a:pPr lvl="2"/>
            <a:r>
              <a:rPr lang="en-US" altLang="en-US" dirty="0"/>
              <a:t>b. Mentors and friends can help when we fall short to know what to do to improve</a:t>
            </a:r>
          </a:p>
          <a:p>
            <a:pPr lvl="2"/>
            <a:r>
              <a:rPr lang="en-US" altLang="en-US" dirty="0"/>
              <a:t>c. As we share, we give others permission to catch their own vision as well</a:t>
            </a:r>
          </a:p>
        </p:txBody>
      </p:sp>
    </p:spTree>
    <p:extLst>
      <p:ext uri="{BB962C8B-B14F-4D97-AF65-F5344CB8AC3E}">
        <p14:creationId xmlns:p14="http://schemas.microsoft.com/office/powerpoint/2010/main" val="18987842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543800" cy="5257800"/>
          </a:xfrm>
        </p:spPr>
        <p:txBody>
          <a:bodyPr/>
          <a:lstStyle/>
          <a:p>
            <a:r>
              <a:rPr lang="en-US" altLang="en-US" dirty="0"/>
              <a:t>An example</a:t>
            </a:r>
          </a:p>
          <a:p>
            <a:pPr lvl="1"/>
            <a:r>
              <a:rPr lang="en-US" dirty="0"/>
              <a:t>Heavenly Father’s vision is the exaltation of his children. His goal is to “bring to pass the immortality and eternal life of man” (</a:t>
            </a:r>
            <a:r>
              <a:rPr lang="en-US" u="sng" dirty="0">
                <a:hlinkClick r:id="rId2"/>
              </a:rPr>
              <a:t>Moses 1:39</a:t>
            </a:r>
            <a:r>
              <a:rPr lang="en-US" dirty="0"/>
              <a:t>). His plan is the Plan of Salvation or the Plan of Happiness. He has no constraints as his plan is for all people, although He will not violate the agency of His children. And He communicates his plan with children through His Son, accountability partners, parents, leaders, prophets, apostles and scriptures. Just as He has a vision, goal, plans, constraints, and accountability, so we should too.</a:t>
            </a:r>
          </a:p>
          <a:p>
            <a:pPr lvl="1"/>
            <a:endParaRPr lang="en-US" altLang="en-US" dirty="0"/>
          </a:p>
        </p:txBody>
      </p:sp>
      <p:pic>
        <p:nvPicPr>
          <p:cNvPr id="2" name="Picture 1"/>
          <p:cNvPicPr>
            <a:picLocks noChangeAspect="1"/>
          </p:cNvPicPr>
          <p:nvPr/>
        </p:nvPicPr>
        <p:blipFill>
          <a:blip r:embed="rId3"/>
          <a:stretch>
            <a:fillRect/>
          </a:stretch>
        </p:blipFill>
        <p:spPr>
          <a:xfrm>
            <a:off x="28575" y="2743200"/>
            <a:ext cx="1648172" cy="2436813"/>
          </a:xfrm>
          <a:prstGeom prst="rect">
            <a:avLst/>
          </a:prstGeom>
        </p:spPr>
      </p:pic>
    </p:spTree>
    <p:extLst>
      <p:ext uri="{BB962C8B-B14F-4D97-AF65-F5344CB8AC3E}">
        <p14:creationId xmlns:p14="http://schemas.microsoft.com/office/powerpoint/2010/main" val="3664838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315200" cy="5257800"/>
          </a:xfrm>
        </p:spPr>
        <p:txBody>
          <a:bodyPr/>
          <a:lstStyle/>
          <a:p>
            <a:r>
              <a:rPr lang="en-US" altLang="en-US" dirty="0"/>
              <a:t>Finally, </a:t>
            </a:r>
            <a:r>
              <a:rPr lang="en-US" altLang="en-US" dirty="0">
                <a:hlinkClick r:id="rId2"/>
              </a:rPr>
              <a:t>Our conduct on our journey is as important as our destination</a:t>
            </a:r>
            <a:endParaRPr lang="en-US" altLang="en-US" dirty="0"/>
          </a:p>
          <a:p>
            <a:pPr lvl="1"/>
            <a:r>
              <a:rPr lang="en-US" dirty="0"/>
              <a:t>Some have assumed that the revelation (</a:t>
            </a:r>
            <a:r>
              <a:rPr lang="en-US" dirty="0">
                <a:hlinkClick r:id="rId3"/>
              </a:rPr>
              <a:t>D&amp;C 136</a:t>
            </a:r>
            <a:r>
              <a:rPr lang="en-US" dirty="0"/>
              <a:t>) is a simple how-to guide for organizing pioneer companies and have underestimated the role it played in refocusing Brigham Young and the Church. By helping the Saints remember that their conduct on the journey was as important as their destination, the revelation helped transform the westward migration from an unfortunate necessity into an important shared spiritual experience (Chad M. Orton, </a:t>
            </a:r>
            <a:r>
              <a:rPr lang="en-US" i="1" dirty="0"/>
              <a:t>Revelations in Context</a:t>
            </a:r>
            <a:r>
              <a:rPr lang="en-US" dirty="0"/>
              <a:t>, “</a:t>
            </a:r>
            <a:r>
              <a:rPr lang="en-US" u="sng" dirty="0">
                <a:hlinkClick r:id="rId4"/>
              </a:rPr>
              <a:t>This Shall Be Our Covenant</a:t>
            </a:r>
            <a:r>
              <a:rPr lang="en-US" dirty="0"/>
              <a:t>,” Intellectual Reserve, USA, 2016.)</a:t>
            </a:r>
          </a:p>
          <a:p>
            <a:pPr lvl="2"/>
            <a:endParaRPr lang="en-US" altLang="en-US" dirty="0"/>
          </a:p>
          <a:p>
            <a:pPr lvl="1"/>
            <a:endParaRPr lang="en-US" altLang="en-US" dirty="0"/>
          </a:p>
        </p:txBody>
      </p:sp>
      <p:pic>
        <p:nvPicPr>
          <p:cNvPr id="2" name="Picture 1"/>
          <p:cNvPicPr>
            <a:picLocks noChangeAspect="1"/>
          </p:cNvPicPr>
          <p:nvPr/>
        </p:nvPicPr>
        <p:blipFill>
          <a:blip r:embed="rId5"/>
          <a:stretch>
            <a:fillRect/>
          </a:stretch>
        </p:blipFill>
        <p:spPr>
          <a:xfrm>
            <a:off x="19051" y="3733800"/>
            <a:ext cx="1678266" cy="3086100"/>
          </a:xfrm>
          <a:prstGeom prst="rect">
            <a:avLst/>
          </a:prstGeom>
        </p:spPr>
      </p:pic>
    </p:spTree>
    <p:extLst>
      <p:ext uri="{BB962C8B-B14F-4D97-AF65-F5344CB8AC3E}">
        <p14:creationId xmlns:p14="http://schemas.microsoft.com/office/powerpoint/2010/main" val="29689913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685800" y="685800"/>
            <a:ext cx="7772400" cy="922338"/>
          </a:xfrm>
          <a:noFill/>
        </p:spPr>
        <p:txBody>
          <a:bodyPr lIns="92075" tIns="46038" rIns="92075" bIns="46038"/>
          <a:lstStyle/>
          <a:p>
            <a:pPr eaLnBrk="1" hangingPunct="1"/>
            <a:r>
              <a:rPr lang="en-US" altLang="en-US"/>
              <a:t>Application or “How’s” </a:t>
            </a:r>
            <a:r>
              <a:rPr lang="en-US" altLang="en-US" sz="2400"/>
              <a:t>(continued)</a:t>
            </a:r>
          </a:p>
        </p:txBody>
      </p:sp>
      <p:sp>
        <p:nvSpPr>
          <p:cNvPr id="13315" name="Rectangle 2"/>
          <p:cNvSpPr>
            <a:spLocks noGrp="1" noChangeArrowheads="1"/>
          </p:cNvSpPr>
          <p:nvPr>
            <p:ph idx="1"/>
          </p:nvPr>
        </p:nvSpPr>
        <p:spPr>
          <a:xfrm>
            <a:off x="914400" y="1600200"/>
            <a:ext cx="7315200" cy="5257800"/>
          </a:xfrm>
        </p:spPr>
        <p:txBody>
          <a:bodyPr/>
          <a:lstStyle/>
          <a:p>
            <a:r>
              <a:rPr lang="en-US" altLang="en-US" dirty="0"/>
              <a:t>As we remember the importance of our daily conduct, it: </a:t>
            </a:r>
          </a:p>
          <a:p>
            <a:pPr lvl="1"/>
            <a:r>
              <a:rPr lang="en-US" altLang="en-US" dirty="0"/>
              <a:t>Helps us to keep focused on our ultimate long-term vision and goals, to returning to Father’s presence</a:t>
            </a:r>
          </a:p>
          <a:p>
            <a:pPr lvl="1"/>
            <a:r>
              <a:rPr lang="en-US" altLang="en-US" dirty="0"/>
              <a:t>Helps us keep our priorities in order and reminds us of the importance of being worthy of the guidance of the Holy Spirit</a:t>
            </a:r>
          </a:p>
          <a:p>
            <a:pPr lvl="1"/>
            <a:r>
              <a:rPr lang="en-US" altLang="en-US" dirty="0"/>
              <a:t>Changes personal finance from being an </a:t>
            </a:r>
            <a:r>
              <a:rPr lang="en-US" dirty="0"/>
              <a:t>unfortunate necessity into an important shared spiritual experience as we make the journey with our spouse and family</a:t>
            </a:r>
            <a:endParaRPr lang="en-US" altLang="en-US" dirty="0"/>
          </a:p>
          <a:p>
            <a:pPr lvl="1"/>
            <a:endParaRPr lang="en-US" altLang="en-US" dirty="0"/>
          </a:p>
        </p:txBody>
      </p:sp>
    </p:spTree>
    <p:extLst>
      <p:ext uri="{BB962C8B-B14F-4D97-AF65-F5344CB8AC3E}">
        <p14:creationId xmlns:p14="http://schemas.microsoft.com/office/powerpoint/2010/main" val="1154291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C. Implications of This Framework</a:t>
            </a:r>
          </a:p>
        </p:txBody>
      </p:sp>
      <p:sp>
        <p:nvSpPr>
          <p:cNvPr id="24580" name="Rectangle 3"/>
          <p:cNvSpPr>
            <a:spLocks noGrp="1" noChangeArrowheads="1"/>
          </p:cNvSpPr>
          <p:nvPr>
            <p:ph idx="1"/>
          </p:nvPr>
        </p:nvSpPr>
        <p:spPr>
          <a:xfrm>
            <a:off x="914400" y="1600200"/>
            <a:ext cx="7315200" cy="5257800"/>
          </a:xfrm>
        </p:spPr>
        <p:txBody>
          <a:bodyPr/>
          <a:lstStyle/>
          <a:p>
            <a:r>
              <a:rPr lang="en-US" altLang="en-US" dirty="0"/>
              <a:t>Why is this learning framework important?</a:t>
            </a:r>
          </a:p>
          <a:p>
            <a:pPr lvl="1"/>
            <a:r>
              <a:rPr lang="en-US" altLang="en-US" dirty="0"/>
              <a:t>1. This framework helps us ask the important questions about our lives and our finances, such as</a:t>
            </a:r>
          </a:p>
          <a:p>
            <a:pPr lvl="2"/>
            <a:r>
              <a:rPr lang="en-US" dirty="0"/>
              <a:t>“What doctrines and principles, if understood, would help me:</a:t>
            </a:r>
          </a:p>
          <a:p>
            <a:pPr lvl="3"/>
            <a:r>
              <a:rPr lang="en-US" dirty="0"/>
              <a:t>“Change my attitudes and behaviors toward my finances to become better at them?”</a:t>
            </a:r>
          </a:p>
          <a:p>
            <a:pPr lvl="3"/>
            <a:r>
              <a:rPr lang="en-US" dirty="0"/>
              <a:t>“Teach my children the place of money in our lives, instead of just the world’s ways?”</a:t>
            </a:r>
          </a:p>
          <a:p>
            <a:pPr lvl="3"/>
            <a:r>
              <a:rPr lang="en-US" dirty="0"/>
              <a:t>“Better live the commandments to live on a budget, spend less than I earn, and be more exact in my record keeping?”</a:t>
            </a:r>
          </a:p>
        </p:txBody>
      </p:sp>
    </p:spTree>
    <p:extLst>
      <p:ext uri="{BB962C8B-B14F-4D97-AF65-F5344CB8AC3E}">
        <p14:creationId xmlns:p14="http://schemas.microsoft.com/office/powerpoint/2010/main" val="418497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5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Implications </a:t>
            </a:r>
            <a:r>
              <a:rPr lang="en-US" altLang="en-US" sz="2400" dirty="0"/>
              <a:t>(continued)</a:t>
            </a:r>
          </a:p>
        </p:txBody>
      </p:sp>
      <p:sp>
        <p:nvSpPr>
          <p:cNvPr id="24580" name="Rectangle 3"/>
          <p:cNvSpPr>
            <a:spLocks noGrp="1" noChangeArrowheads="1"/>
          </p:cNvSpPr>
          <p:nvPr>
            <p:ph idx="1"/>
          </p:nvPr>
        </p:nvSpPr>
        <p:spPr>
          <a:xfrm>
            <a:off x="914400" y="1600200"/>
            <a:ext cx="7391400" cy="5257800"/>
          </a:xfrm>
        </p:spPr>
        <p:txBody>
          <a:bodyPr/>
          <a:lstStyle/>
          <a:p>
            <a:pPr lvl="1"/>
            <a:r>
              <a:rPr lang="en-US" altLang="en-US" dirty="0"/>
              <a:t>2. This framework reminds us where the answers are</a:t>
            </a:r>
          </a:p>
          <a:p>
            <a:pPr lvl="2"/>
            <a:r>
              <a:rPr lang="en-US" altLang="en-US" dirty="0"/>
              <a:t>Bednar reminds us,</a:t>
            </a:r>
          </a:p>
          <a:p>
            <a:pPr lvl="3"/>
            <a:r>
              <a:rPr lang="en-US" dirty="0"/>
              <a:t>Appropriate applications are necessary but can never stand alone. What is needed is a balance among doctrines, principles and application. . . </a:t>
            </a:r>
            <a:r>
              <a:rPr lang="en-US" i="1" dirty="0"/>
              <a:t>The answers always are in the doctrines and principles</a:t>
            </a:r>
            <a:r>
              <a:rPr lang="en-US" dirty="0"/>
              <a:t>. And the doctrines and principles need to be in us </a:t>
            </a:r>
            <a:r>
              <a:rPr lang="en-US" sz="1600" dirty="0"/>
              <a:t>(Italics added, David A. Bednar, </a:t>
            </a:r>
            <a:r>
              <a:rPr lang="en-US" sz="1600" u="sng" dirty="0"/>
              <a:t>Increase in Learning</a:t>
            </a:r>
            <a:r>
              <a:rPr lang="en-US" sz="1600" dirty="0"/>
              <a:t>, p. 170-172.)</a:t>
            </a:r>
          </a:p>
        </p:txBody>
      </p:sp>
    </p:spTree>
    <p:extLst>
      <p:ext uri="{BB962C8B-B14F-4D97-AF65-F5344CB8AC3E}">
        <p14:creationId xmlns:p14="http://schemas.microsoft.com/office/powerpoint/2010/main" val="337215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 (continued)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2. We strive to change daily and become a more converted disciple</a:t>
            </a:r>
          </a:p>
          <a:p>
            <a:pPr lvl="1" eaLnBrk="1" hangingPunct="1">
              <a:spcBef>
                <a:spcPct val="25000"/>
              </a:spcBef>
              <a:defRPr/>
            </a:pPr>
            <a:r>
              <a:rPr lang="en-US" altLang="en-US" dirty="0"/>
              <a:t>God’s grace, repentance and the atonement of Jesus Christ are perfect tools to help us change and to become more like our Savior</a:t>
            </a:r>
          </a:p>
          <a:p>
            <a:pPr lvl="2" eaLnBrk="1" hangingPunct="1">
              <a:spcBef>
                <a:spcPct val="25000"/>
              </a:spcBef>
              <a:defRPr/>
            </a:pPr>
            <a:r>
              <a:rPr lang="en-US" altLang="en-US" dirty="0">
                <a:hlinkClick r:id="rId2"/>
              </a:rPr>
              <a:t>Doctrines and principles, confirmed by the Spirit, can help us change our behavior </a:t>
            </a:r>
            <a:endParaRPr lang="en-US" altLang="en-US" dirty="0"/>
          </a:p>
          <a:p>
            <a:pPr lvl="3" eaLnBrk="1" hangingPunct="1">
              <a:spcBef>
                <a:spcPct val="25000"/>
              </a:spcBef>
              <a:defRPr/>
            </a:pPr>
            <a:r>
              <a:rPr lang="en-US" altLang="en-US" dirty="0"/>
              <a:t>“The answers are always in the doctrines and principles, and the doctrines and principles need to be in us” (Bednar, </a:t>
            </a:r>
            <a:r>
              <a:rPr lang="en-US" altLang="en-US" u="sng" dirty="0"/>
              <a:t>Increase in Learning</a:t>
            </a:r>
            <a:r>
              <a:rPr lang="en-US" altLang="en-US" dirty="0"/>
              <a:t>, p. 172)</a:t>
            </a:r>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3"/>
          <a:stretch>
            <a:fillRect/>
          </a:stretch>
        </p:blipFill>
        <p:spPr>
          <a:xfrm>
            <a:off x="1" y="4942818"/>
            <a:ext cx="2362200" cy="1891369"/>
          </a:xfrm>
          <a:prstGeom prst="rect">
            <a:avLst/>
          </a:prstGeom>
        </p:spPr>
      </p:pic>
    </p:spTree>
    <p:extLst>
      <p:ext uri="{BB962C8B-B14F-4D97-AF65-F5344CB8AC3E}">
        <p14:creationId xmlns:p14="http://schemas.microsoft.com/office/powerpoint/2010/main" val="218637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212995">
                                            <p:txEl>
                                              <p:pRg st="1" end="1"/>
                                            </p:txEl>
                                          </p:spTgt>
                                        </p:tgtEl>
                                        <p:attrNameLst>
                                          <p:attrName>style.visibility</p:attrName>
                                        </p:attrNameLst>
                                      </p:cBhvr>
                                      <p:to>
                                        <p:strVal val="visible"/>
                                      </p:to>
                                    </p:set>
                                    <p:anim calcmode="lin" valueType="num">
                                      <p:cBhvr additive="base">
                                        <p:cTn id="15"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12995">
                                            <p:txEl>
                                              <p:pRg st="2" end="2"/>
                                            </p:txEl>
                                          </p:spTgt>
                                        </p:tgtEl>
                                        <p:attrNameLst>
                                          <p:attrName>style.visibility</p:attrName>
                                        </p:attrNameLst>
                                      </p:cBhvr>
                                      <p:to>
                                        <p:strVal val="visible"/>
                                      </p:to>
                                    </p:set>
                                    <p:anim calcmode="lin" valueType="num">
                                      <p:cBhvr additive="base">
                                        <p:cTn id="19"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2995">
                                            <p:txEl>
                                              <p:pRg st="3" end="3"/>
                                            </p:txEl>
                                          </p:spTgt>
                                        </p:tgtEl>
                                        <p:attrNameLst>
                                          <p:attrName>style.visibility</p:attrName>
                                        </p:attrNameLst>
                                      </p:cBhvr>
                                      <p:to>
                                        <p:strVal val="visible"/>
                                      </p:to>
                                    </p:set>
                                    <p:anim calcmode="lin" valueType="num">
                                      <p:cBhvr additive="base">
                                        <p:cTn id="23"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29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Implications </a:t>
            </a:r>
            <a:r>
              <a:rPr lang="en-US" altLang="en-US" sz="2400" dirty="0"/>
              <a:t>(continued)</a:t>
            </a:r>
          </a:p>
        </p:txBody>
      </p:sp>
      <p:sp>
        <p:nvSpPr>
          <p:cNvPr id="24580" name="Rectangle 3"/>
          <p:cNvSpPr>
            <a:spLocks noGrp="1" noChangeArrowheads="1"/>
          </p:cNvSpPr>
          <p:nvPr>
            <p:ph idx="1"/>
          </p:nvPr>
        </p:nvSpPr>
        <p:spPr>
          <a:xfrm>
            <a:off x="914400" y="1600200"/>
            <a:ext cx="7315200" cy="5257800"/>
          </a:xfrm>
        </p:spPr>
        <p:txBody>
          <a:bodyPr/>
          <a:lstStyle/>
          <a:p>
            <a:pPr lvl="1"/>
            <a:r>
              <a:rPr lang="en-US" altLang="en-US" dirty="0"/>
              <a:t>3. This framework allows us to lift our perspective and vision, which can help us gain greater motivation</a:t>
            </a:r>
          </a:p>
          <a:p>
            <a:pPr lvl="2"/>
            <a:r>
              <a:rPr lang="en-US" altLang="en-US" dirty="0"/>
              <a:t>By finding our higher purpose (or doctrines) in what we are doing, we gain greater motivation to do the things that we need to do</a:t>
            </a:r>
          </a:p>
          <a:p>
            <a:pPr lvl="2"/>
            <a:r>
              <a:rPr lang="en-US" dirty="0"/>
              <a:t>Tad R. Callister shared “With increased vision comes increased motivation” (“</a:t>
            </a:r>
            <a:r>
              <a:rPr lang="en-US" dirty="0">
                <a:hlinkClick r:id="rId2"/>
              </a:rPr>
              <a:t>The Power in the Priesthood in the Boy</a:t>
            </a:r>
            <a:r>
              <a:rPr lang="en-US" dirty="0"/>
              <a:t>,” </a:t>
            </a:r>
            <a:r>
              <a:rPr lang="en-US" i="1" dirty="0"/>
              <a:t>Ensign</a:t>
            </a:r>
            <a:r>
              <a:rPr lang="en-US" dirty="0"/>
              <a:t>, May 2013).</a:t>
            </a:r>
          </a:p>
          <a:p>
            <a:pPr lvl="2"/>
            <a:endParaRPr lang="en-US" altLang="en-US" dirty="0"/>
          </a:p>
        </p:txBody>
      </p:sp>
      <p:pic>
        <p:nvPicPr>
          <p:cNvPr id="2" name="Picture 1"/>
          <p:cNvPicPr>
            <a:picLocks noChangeAspect="1"/>
          </p:cNvPicPr>
          <p:nvPr/>
        </p:nvPicPr>
        <p:blipFill>
          <a:blip r:embed="rId3"/>
          <a:stretch>
            <a:fillRect/>
          </a:stretch>
        </p:blipFill>
        <p:spPr>
          <a:xfrm>
            <a:off x="152400" y="3048000"/>
            <a:ext cx="1781175" cy="3676650"/>
          </a:xfrm>
          <a:prstGeom prst="rect">
            <a:avLst/>
          </a:prstGeom>
        </p:spPr>
      </p:pic>
    </p:spTree>
    <p:extLst>
      <p:ext uri="{BB962C8B-B14F-4D97-AF65-F5344CB8AC3E}">
        <p14:creationId xmlns:p14="http://schemas.microsoft.com/office/powerpoint/2010/main" val="1401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Implications </a:t>
            </a:r>
            <a:r>
              <a:rPr lang="en-US" altLang="en-US" sz="2400" dirty="0"/>
              <a:t>(continued)</a:t>
            </a:r>
          </a:p>
        </p:txBody>
      </p:sp>
      <p:sp>
        <p:nvSpPr>
          <p:cNvPr id="24580" name="Rectangle 3"/>
          <p:cNvSpPr>
            <a:spLocks noGrp="1" noChangeArrowheads="1"/>
          </p:cNvSpPr>
          <p:nvPr>
            <p:ph idx="1"/>
          </p:nvPr>
        </p:nvSpPr>
        <p:spPr>
          <a:xfrm>
            <a:off x="914400" y="1600200"/>
            <a:ext cx="7315200" cy="5257800"/>
          </a:xfrm>
        </p:spPr>
        <p:txBody>
          <a:bodyPr/>
          <a:lstStyle/>
          <a:p>
            <a:pPr lvl="1"/>
            <a:r>
              <a:rPr lang="en-US" altLang="en-US" dirty="0"/>
              <a:t>4. This framework encourages a long-term “eternal” perspective rather than a “checklist” approach </a:t>
            </a:r>
          </a:p>
          <a:p>
            <a:pPr lvl="2"/>
            <a:r>
              <a:rPr lang="en-US" altLang="en-US" dirty="0"/>
              <a:t>Paul declared “In the dispensation of the fullness of times [God] might gather together in one all things in Christ” (Ephesians 1:10).</a:t>
            </a:r>
          </a:p>
          <a:p>
            <a:pPr lvl="2"/>
            <a:r>
              <a:rPr lang="en-US" altLang="en-US" dirty="0"/>
              <a:t>David A. Bednar said,</a:t>
            </a:r>
          </a:p>
          <a:p>
            <a:pPr lvl="3"/>
            <a:r>
              <a:rPr lang="en-US" altLang="en-US" dirty="0"/>
              <a:t>The principle of gathering together in one can aid us in changing the conventional checklist [of family finance] into a unified, integrated, and complete whole in receiving the transforming power of the gospel of Jesus Christ in our lives (Bednar, p. 163)</a:t>
            </a:r>
          </a:p>
          <a:p>
            <a:pPr lvl="2"/>
            <a:endParaRPr lang="en-US" altLang="en-US" dirty="0"/>
          </a:p>
        </p:txBody>
      </p:sp>
      <p:pic>
        <p:nvPicPr>
          <p:cNvPr id="4" name="Picture 3"/>
          <p:cNvPicPr>
            <a:picLocks noChangeAspect="1"/>
          </p:cNvPicPr>
          <p:nvPr/>
        </p:nvPicPr>
        <p:blipFill>
          <a:blip r:embed="rId2"/>
          <a:stretch>
            <a:fillRect/>
          </a:stretch>
        </p:blipFill>
        <p:spPr>
          <a:xfrm>
            <a:off x="152400" y="5410200"/>
            <a:ext cx="1855662" cy="1343025"/>
          </a:xfrm>
          <a:prstGeom prst="rect">
            <a:avLst/>
          </a:prstGeom>
        </p:spPr>
      </p:pic>
    </p:spTree>
    <p:extLst>
      <p:ext uri="{BB962C8B-B14F-4D97-AF65-F5344CB8AC3E}">
        <p14:creationId xmlns:p14="http://schemas.microsoft.com/office/powerpoint/2010/main" val="227550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Implications </a:t>
            </a:r>
            <a:r>
              <a:rPr lang="en-US" altLang="en-US" sz="2400" dirty="0"/>
              <a:t>(continued)</a:t>
            </a:r>
          </a:p>
        </p:txBody>
      </p:sp>
      <p:sp>
        <p:nvSpPr>
          <p:cNvPr id="24580" name="Rectangle 3"/>
          <p:cNvSpPr>
            <a:spLocks noGrp="1" noChangeArrowheads="1"/>
          </p:cNvSpPr>
          <p:nvPr>
            <p:ph idx="1"/>
          </p:nvPr>
        </p:nvSpPr>
        <p:spPr>
          <a:xfrm>
            <a:off x="914400" y="1600200"/>
            <a:ext cx="7315200" cy="5257800"/>
          </a:xfrm>
        </p:spPr>
        <p:txBody>
          <a:bodyPr/>
          <a:lstStyle/>
          <a:p>
            <a:r>
              <a:rPr lang="en-US" altLang="en-US" sz="2400" dirty="0"/>
              <a:t>5. This framework reminds us of the importance of Christ and of our daily conduct</a:t>
            </a:r>
          </a:p>
          <a:p>
            <a:pPr lvl="1"/>
            <a:r>
              <a:rPr lang="en-US" dirty="0"/>
              <a:t>Its not enough to know these things and even to have a testimony of their truthfulness, we must do them everyday</a:t>
            </a:r>
          </a:p>
          <a:p>
            <a:pPr lvl="2"/>
            <a:r>
              <a:rPr lang="en-US" dirty="0"/>
              <a:t>It is crucial that we daily stay on the covenant path daily and we WILL achieve our destination</a:t>
            </a:r>
          </a:p>
        </p:txBody>
      </p:sp>
      <p:pic>
        <p:nvPicPr>
          <p:cNvPr id="2" name="Picture 1"/>
          <p:cNvPicPr>
            <a:picLocks noChangeAspect="1"/>
          </p:cNvPicPr>
          <p:nvPr/>
        </p:nvPicPr>
        <p:blipFill>
          <a:blip r:embed="rId2"/>
          <a:stretch>
            <a:fillRect/>
          </a:stretch>
        </p:blipFill>
        <p:spPr>
          <a:xfrm>
            <a:off x="0" y="4267200"/>
            <a:ext cx="1690673" cy="2590800"/>
          </a:xfrm>
          <a:prstGeom prst="rect">
            <a:avLst/>
          </a:prstGeom>
        </p:spPr>
      </p:pic>
    </p:spTree>
    <p:extLst>
      <p:ext uri="{BB962C8B-B14F-4D97-AF65-F5344CB8AC3E}">
        <p14:creationId xmlns:p14="http://schemas.microsoft.com/office/powerpoint/2010/main" val="83547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685800"/>
            <a:ext cx="9144000" cy="944563"/>
          </a:xfrm>
        </p:spPr>
        <p:txBody>
          <a:bodyPr/>
          <a:lstStyle/>
          <a:p>
            <a:pPr eaLnBrk="1" hangingPunct="1"/>
            <a:r>
              <a:rPr lang="en-US" altLang="en-US" dirty="0"/>
              <a:t>Implications </a:t>
            </a:r>
            <a:r>
              <a:rPr lang="en-US" altLang="en-US" sz="2400" dirty="0"/>
              <a:t>(continued)</a:t>
            </a:r>
          </a:p>
        </p:txBody>
      </p:sp>
      <p:sp>
        <p:nvSpPr>
          <p:cNvPr id="24580" name="Rectangle 3"/>
          <p:cNvSpPr>
            <a:spLocks noGrp="1" noChangeArrowheads="1"/>
          </p:cNvSpPr>
          <p:nvPr>
            <p:ph idx="1"/>
          </p:nvPr>
        </p:nvSpPr>
        <p:spPr>
          <a:xfrm>
            <a:off x="914400" y="1600200"/>
            <a:ext cx="7315200" cy="5257800"/>
          </a:xfrm>
        </p:spPr>
        <p:txBody>
          <a:bodyPr/>
          <a:lstStyle/>
          <a:p>
            <a:r>
              <a:rPr lang="en-US" altLang="en-US" sz="2400" dirty="0"/>
              <a:t>6. This framework helps change our thinking</a:t>
            </a:r>
          </a:p>
          <a:p>
            <a:pPr lvl="1"/>
            <a:r>
              <a:rPr lang="en-US" dirty="0"/>
              <a:t>While principles and application keep us on the right track, understanding the doctrines and principles allows us to transform those hourly and daily mundane acts of obedience we must do in our finances into the majestic purposes that our Heavenly Father has planned for us. </a:t>
            </a:r>
          </a:p>
          <a:p>
            <a:pPr lvl="2"/>
            <a:r>
              <a:rPr lang="en-US" dirty="0"/>
              <a:t>Dieter F. Uchtdorf says, </a:t>
            </a:r>
          </a:p>
          <a:p>
            <a:pPr lvl="3"/>
            <a:r>
              <a:rPr lang="en-US" dirty="0"/>
              <a:t>It magnifies our small acts of obedience into holy acts of consecration (“</a:t>
            </a:r>
            <a:r>
              <a:rPr lang="en-US" u="sng" dirty="0">
                <a:hlinkClick r:id="rId2"/>
              </a:rPr>
              <a:t>Forget Me Not</a:t>
            </a:r>
            <a:r>
              <a:rPr lang="en-US" dirty="0"/>
              <a:t>,” </a:t>
            </a:r>
            <a:r>
              <a:rPr lang="en-US" i="1" dirty="0"/>
              <a:t>Ensign</a:t>
            </a:r>
            <a:r>
              <a:rPr lang="en-US" dirty="0"/>
              <a:t>, Nov. 2011.)</a:t>
            </a:r>
          </a:p>
        </p:txBody>
      </p:sp>
      <p:pic>
        <p:nvPicPr>
          <p:cNvPr id="2" name="Picture 1"/>
          <p:cNvPicPr>
            <a:picLocks noChangeAspect="1"/>
          </p:cNvPicPr>
          <p:nvPr/>
        </p:nvPicPr>
        <p:blipFill>
          <a:blip r:embed="rId3"/>
          <a:stretch>
            <a:fillRect/>
          </a:stretch>
        </p:blipFill>
        <p:spPr>
          <a:xfrm>
            <a:off x="128587" y="3733800"/>
            <a:ext cx="1571625" cy="2981325"/>
          </a:xfrm>
          <a:prstGeom prst="rect">
            <a:avLst/>
          </a:prstGeom>
        </p:spPr>
      </p:pic>
    </p:spTree>
    <p:extLst>
      <p:ext uri="{BB962C8B-B14F-4D97-AF65-F5344CB8AC3E}">
        <p14:creationId xmlns:p14="http://schemas.microsoft.com/office/powerpoint/2010/main" val="138157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685800"/>
            <a:ext cx="9144000" cy="944563"/>
          </a:xfrm>
        </p:spPr>
        <p:txBody>
          <a:bodyPr/>
          <a:lstStyle/>
          <a:p>
            <a:pPr eaLnBrk="1" hangingPunct="1"/>
            <a:r>
              <a:rPr lang="en-US" altLang="en-US" dirty="0"/>
              <a:t>D. Remember that </a:t>
            </a:r>
            <a:r>
              <a:rPr lang="en-US" altLang="en-US" dirty="0">
                <a:hlinkClick r:id="rId2"/>
              </a:rPr>
              <a:t>Life is Good</a:t>
            </a:r>
            <a:endParaRPr lang="en-US" altLang="en-US" sz="2400" dirty="0"/>
          </a:p>
        </p:txBody>
      </p:sp>
      <p:sp>
        <p:nvSpPr>
          <p:cNvPr id="24580" name="Rectangle 3"/>
          <p:cNvSpPr>
            <a:spLocks noGrp="1" noChangeArrowheads="1"/>
          </p:cNvSpPr>
          <p:nvPr>
            <p:ph idx="1"/>
          </p:nvPr>
        </p:nvSpPr>
        <p:spPr>
          <a:xfrm>
            <a:off x="914400" y="1600200"/>
            <a:ext cx="7848600" cy="5257800"/>
          </a:xfrm>
        </p:spPr>
        <p:txBody>
          <a:bodyPr/>
          <a:lstStyle/>
          <a:p>
            <a:r>
              <a:rPr lang="en-US" dirty="0"/>
              <a:t>“Life is Good:” is a three word acronym for what I want you to get out of this class</a:t>
            </a:r>
          </a:p>
          <a:p>
            <a:pPr lvl="1"/>
            <a:r>
              <a:rPr lang="en-US" sz="2200" dirty="0"/>
              <a:t>L    Love the Lord, and always put and pay Him first</a:t>
            </a:r>
          </a:p>
          <a:p>
            <a:pPr lvl="1"/>
            <a:r>
              <a:rPr lang="en-US" sz="2200" dirty="0"/>
              <a:t>I	    Invest your money wisely, build a reserve and save</a:t>
            </a:r>
          </a:p>
          <a:p>
            <a:pPr lvl="1"/>
            <a:r>
              <a:rPr lang="en-US" sz="2200" dirty="0"/>
              <a:t>F	    Find happiness in your spouse, family and service</a:t>
            </a:r>
          </a:p>
          <a:p>
            <a:pPr lvl="1"/>
            <a:r>
              <a:rPr lang="en-US" sz="2200" dirty="0"/>
              <a:t>E    Enjoy the journey and give back</a:t>
            </a:r>
          </a:p>
          <a:p>
            <a:pPr lvl="1"/>
            <a:endParaRPr lang="en-US" sz="1050" dirty="0"/>
          </a:p>
          <a:p>
            <a:pPr lvl="1"/>
            <a:r>
              <a:rPr lang="en-US" sz="2200" dirty="0"/>
              <a:t>I	    Invest in yourself and family, save for educ. &amp; missions</a:t>
            </a:r>
          </a:p>
          <a:p>
            <a:pPr lvl="1"/>
            <a:r>
              <a:rPr lang="en-US" sz="2200" dirty="0"/>
              <a:t>S	    Save 20% of all earnings, with 15% for retirement</a:t>
            </a:r>
          </a:p>
          <a:p>
            <a:pPr lvl="1"/>
            <a:endParaRPr lang="en-US" sz="1100" dirty="0"/>
          </a:p>
          <a:p>
            <a:pPr lvl="1"/>
            <a:r>
              <a:rPr lang="en-US" sz="2200" dirty="0"/>
              <a:t>G    Get and stay out of debt, be debt free except to God</a:t>
            </a:r>
          </a:p>
          <a:p>
            <a:pPr lvl="1"/>
            <a:r>
              <a:rPr lang="en-US" sz="2200" dirty="0"/>
              <a:t>O    Organize your life, and know vision, goals and plans</a:t>
            </a:r>
          </a:p>
          <a:p>
            <a:pPr lvl="1"/>
            <a:r>
              <a:rPr lang="en-US" sz="2200" dirty="0"/>
              <a:t>O    Operate on a budget, and protect yourself with insurance</a:t>
            </a:r>
          </a:p>
          <a:p>
            <a:pPr lvl="1"/>
            <a:r>
              <a:rPr lang="en-US" sz="2200" dirty="0"/>
              <a:t>D    Do good, be good, and strive to be more like Christ </a:t>
            </a:r>
          </a:p>
          <a:p>
            <a:endParaRPr lang="en-US" altLang="en-US" dirty="0"/>
          </a:p>
        </p:txBody>
      </p:sp>
    </p:spTree>
    <p:extLst>
      <p:ext uri="{BB962C8B-B14F-4D97-AF65-F5344CB8AC3E}">
        <p14:creationId xmlns:p14="http://schemas.microsoft.com/office/powerpoint/2010/main" val="175216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30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grpId="0" nodeType="withEffect">
                                  <p:stCondLst>
                                    <p:cond delay="30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par>
                                <p:cTn id="17" presetID="1" presetClass="entr" presetSubtype="0" fill="hold" grpId="0" nodeType="withEffect">
                                  <p:stCondLst>
                                    <p:cond delay="300"/>
                                  </p:stCondLst>
                                  <p:childTnLst>
                                    <p:set>
                                      <p:cBhvr>
                                        <p:cTn id="18" dur="1" fill="hold">
                                          <p:stCondLst>
                                            <p:cond delay="0"/>
                                          </p:stCondLst>
                                        </p:cTn>
                                        <p:tgtEl>
                                          <p:spTgt spid="24580">
                                            <p:txEl>
                                              <p:pRg st="6" end="6"/>
                                            </p:txEl>
                                          </p:spTgt>
                                        </p:tgtEl>
                                        <p:attrNameLst>
                                          <p:attrName>style.visibility</p:attrName>
                                        </p:attrNameLst>
                                      </p:cBhvr>
                                      <p:to>
                                        <p:strVal val="visible"/>
                                      </p:to>
                                    </p:set>
                                  </p:childTnLst>
                                </p:cTn>
                              </p:par>
                              <p:par>
                                <p:cTn id="19" presetID="1" presetClass="entr" presetSubtype="0" fill="hold" grpId="0" nodeType="withEffect">
                                  <p:stCondLst>
                                    <p:cond delay="300"/>
                                  </p:stCondLst>
                                  <p:childTnLst>
                                    <p:set>
                                      <p:cBhvr>
                                        <p:cTn id="20" dur="1" fill="hold">
                                          <p:stCondLst>
                                            <p:cond delay="0"/>
                                          </p:stCondLst>
                                        </p:cTn>
                                        <p:tgtEl>
                                          <p:spTgt spid="2458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580">
                                            <p:txEl>
                                              <p:pRg st="9" end="9"/>
                                            </p:txEl>
                                          </p:spTgt>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4580">
                                            <p:txEl>
                                              <p:pRg st="10" end="10"/>
                                            </p:txEl>
                                          </p:spTgt>
                                        </p:tgtEl>
                                        <p:attrNameLst>
                                          <p:attrName>style.visibility</p:attrName>
                                        </p:attrNameLst>
                                      </p:cBhvr>
                                      <p:to>
                                        <p:strVal val="visible"/>
                                      </p:to>
                                    </p:set>
                                  </p:childTnLst>
                                </p:cTn>
                              </p:par>
                              <p:par>
                                <p:cTn id="25" presetID="1" presetClass="entr" presetSubtype="0" fill="hold" grpId="0" nodeType="withEffect">
                                  <p:stCondLst>
                                    <p:cond delay="300"/>
                                  </p:stCondLst>
                                  <p:childTnLst>
                                    <p:set>
                                      <p:cBhvr>
                                        <p:cTn id="26" dur="1" fill="hold">
                                          <p:stCondLst>
                                            <p:cond delay="0"/>
                                          </p:stCondLst>
                                        </p:cTn>
                                        <p:tgtEl>
                                          <p:spTgt spid="24580">
                                            <p:txEl>
                                              <p:pRg st="11" end="11"/>
                                            </p:txEl>
                                          </p:spTgt>
                                        </p:tgtEl>
                                        <p:attrNameLst>
                                          <p:attrName>style.visibility</p:attrName>
                                        </p:attrNameLst>
                                      </p:cBhvr>
                                      <p:to>
                                        <p:strVal val="visible"/>
                                      </p:to>
                                    </p:set>
                                  </p:childTnLst>
                                </p:cTn>
                              </p:par>
                              <p:par>
                                <p:cTn id="27" presetID="1" presetClass="entr" presetSubtype="0" fill="hold" grpId="0" nodeType="withEffect">
                                  <p:stCondLst>
                                    <p:cond delay="300"/>
                                  </p:stCondLst>
                                  <p:childTnLst>
                                    <p:set>
                                      <p:cBhvr>
                                        <p:cTn id="28" dur="1" fill="hold">
                                          <p:stCondLst>
                                            <p:cond delay="0"/>
                                          </p:stCondLst>
                                        </p:cTn>
                                        <p:tgtEl>
                                          <p:spTgt spid="2458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914400" y="674688"/>
            <a:ext cx="7315200" cy="969962"/>
          </a:xfrm>
        </p:spPr>
        <p:txBody>
          <a:bodyPr/>
          <a:lstStyle/>
          <a:p>
            <a:pPr eaLnBrk="1" hangingPunct="1">
              <a:buClr>
                <a:srgbClr val="66FFFF"/>
              </a:buClr>
            </a:pPr>
            <a:r>
              <a:rPr lang="en-US" altLang="en-US"/>
              <a:t>Summary</a:t>
            </a:r>
          </a:p>
        </p:txBody>
      </p:sp>
      <p:sp>
        <p:nvSpPr>
          <p:cNvPr id="100355" name="Rectangle 3"/>
          <p:cNvSpPr>
            <a:spLocks noGrp="1" noChangeArrowheads="1"/>
          </p:cNvSpPr>
          <p:nvPr>
            <p:ph idx="1"/>
          </p:nvPr>
        </p:nvSpPr>
        <p:spPr>
          <a:xfrm>
            <a:off x="914400" y="1600200"/>
            <a:ext cx="7239000" cy="5257800"/>
          </a:xfrm>
        </p:spPr>
        <p:txBody>
          <a:bodyPr/>
          <a:lstStyle/>
          <a:p>
            <a:pPr eaLnBrk="1" hangingPunct="1"/>
            <a:r>
              <a:rPr lang="en-US" altLang="en-US" dirty="0"/>
              <a:t>We must bring Christ more into our lives and finances</a:t>
            </a:r>
          </a:p>
          <a:p>
            <a:pPr lvl="1" eaLnBrk="1" hangingPunct="1">
              <a:spcBef>
                <a:spcPct val="25000"/>
              </a:spcBef>
              <a:defRPr/>
            </a:pPr>
            <a:r>
              <a:rPr lang="en-US" altLang="en-US" dirty="0"/>
              <a:t>We increase our learning and love for the Savior and His atonement</a:t>
            </a:r>
          </a:p>
          <a:p>
            <a:pPr lvl="1" eaLnBrk="1" hangingPunct="1">
              <a:spcBef>
                <a:spcPct val="25000"/>
              </a:spcBef>
              <a:defRPr/>
            </a:pPr>
            <a:r>
              <a:rPr lang="en-US" altLang="en-US" dirty="0"/>
              <a:t>We strive to change daily and become more like Christ</a:t>
            </a:r>
          </a:p>
          <a:p>
            <a:pPr lvl="1" eaLnBrk="1" hangingPunct="1">
              <a:spcBef>
                <a:spcPct val="25000"/>
              </a:spcBef>
              <a:defRPr/>
            </a:pPr>
            <a:r>
              <a:rPr lang="en-US" altLang="en-US" dirty="0"/>
              <a:t>We learn to apply His words and create our lives more closely with Him, and </a:t>
            </a:r>
          </a:p>
          <a:p>
            <a:pPr lvl="1" eaLnBrk="1" hangingPunct="1">
              <a:spcBef>
                <a:spcPct val="25000"/>
              </a:spcBef>
              <a:defRPr/>
            </a:pPr>
            <a:r>
              <a:rPr lang="en-US" altLang="en-US" dirty="0"/>
              <a:t>We always remember Him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additive="base">
                                        <p:cTn id="7" dur="500" fill="hold"/>
                                        <p:tgtEl>
                                          <p:spTgt spid="1003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03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5">
                                            <p:txEl>
                                              <p:pRg st="1" end="1"/>
                                            </p:txEl>
                                          </p:spTgt>
                                        </p:tgtEl>
                                        <p:attrNameLst>
                                          <p:attrName>style.visibility</p:attrName>
                                        </p:attrNameLst>
                                      </p:cBhvr>
                                      <p:to>
                                        <p:strVal val="visible"/>
                                      </p:to>
                                    </p:set>
                                    <p:anim calcmode="lin" valueType="num">
                                      <p:cBhvr additive="base">
                                        <p:cTn id="13" dur="500" fill="hold"/>
                                        <p:tgtEl>
                                          <p:spTgt spid="1003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03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0355">
                                            <p:txEl>
                                              <p:pRg st="2" end="2"/>
                                            </p:txEl>
                                          </p:spTgt>
                                        </p:tgtEl>
                                        <p:attrNameLst>
                                          <p:attrName>style.visibility</p:attrName>
                                        </p:attrNameLst>
                                      </p:cBhvr>
                                      <p:to>
                                        <p:strVal val="visible"/>
                                      </p:to>
                                    </p:set>
                                    <p:anim calcmode="lin" valueType="num">
                                      <p:cBhvr additive="base">
                                        <p:cTn id="17" dur="500" fill="hold"/>
                                        <p:tgtEl>
                                          <p:spTgt spid="1003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03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0355">
                                            <p:txEl>
                                              <p:pRg st="3" end="3"/>
                                            </p:txEl>
                                          </p:spTgt>
                                        </p:tgtEl>
                                        <p:attrNameLst>
                                          <p:attrName>style.visibility</p:attrName>
                                        </p:attrNameLst>
                                      </p:cBhvr>
                                      <p:to>
                                        <p:strVal val="visible"/>
                                      </p:to>
                                    </p:set>
                                    <p:anim calcmode="lin" valueType="num">
                                      <p:cBhvr additive="base">
                                        <p:cTn id="21" dur="500" fill="hold"/>
                                        <p:tgtEl>
                                          <p:spTgt spid="1003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03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0355">
                                            <p:txEl>
                                              <p:pRg st="4" end="4"/>
                                            </p:txEl>
                                          </p:spTgt>
                                        </p:tgtEl>
                                        <p:attrNameLst>
                                          <p:attrName>style.visibility</p:attrName>
                                        </p:attrNameLst>
                                      </p:cBhvr>
                                      <p:to>
                                        <p:strVal val="visible"/>
                                      </p:to>
                                    </p:set>
                                    <p:anim calcmode="lin" valueType="num">
                                      <p:cBhvr additive="base">
                                        <p:cTn id="25" dur="500" fill="hold"/>
                                        <p:tgtEl>
                                          <p:spTgt spid="1003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035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uiExpand="1" build="p" bldLvl="3"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914400" y="674688"/>
            <a:ext cx="7315200" cy="969962"/>
          </a:xfrm>
        </p:spPr>
        <p:txBody>
          <a:bodyPr/>
          <a:lstStyle/>
          <a:p>
            <a:pPr eaLnBrk="1" hangingPunct="1">
              <a:buClr>
                <a:srgbClr val="66FFFF"/>
              </a:buClr>
            </a:pPr>
            <a:r>
              <a:rPr lang="en-US" altLang="en-US"/>
              <a:t>Summary</a:t>
            </a:r>
          </a:p>
        </p:txBody>
      </p:sp>
      <p:sp>
        <p:nvSpPr>
          <p:cNvPr id="100355" name="Rectangle 3"/>
          <p:cNvSpPr>
            <a:spLocks noGrp="1" noChangeArrowheads="1"/>
          </p:cNvSpPr>
          <p:nvPr>
            <p:ph idx="1"/>
          </p:nvPr>
        </p:nvSpPr>
        <p:spPr>
          <a:xfrm>
            <a:off x="914400" y="1600200"/>
            <a:ext cx="7239000" cy="5257800"/>
          </a:xfrm>
        </p:spPr>
        <p:txBody>
          <a:bodyPr/>
          <a:lstStyle/>
          <a:p>
            <a:pPr eaLnBrk="1" hangingPunct="1"/>
            <a:r>
              <a:rPr lang="en-US" altLang="en-US" dirty="0"/>
              <a:t>Our learning framework addresses each of those key areas.  It asks three questions:</a:t>
            </a:r>
          </a:p>
          <a:p>
            <a:pPr lvl="1">
              <a:spcBef>
                <a:spcPts val="400"/>
              </a:spcBef>
            </a:pPr>
            <a:r>
              <a:rPr lang="en-US" altLang="en-US" dirty="0"/>
              <a:t>Question 1: “Why should we </a:t>
            </a:r>
            <a:r>
              <a:rPr lang="en-US" altLang="en-US" dirty="0">
                <a:solidFill>
                  <a:srgbClr val="0070C0"/>
                </a:solidFill>
              </a:rPr>
              <a:t>learn and become better at family finance</a:t>
            </a:r>
            <a:r>
              <a:rPr lang="en-US" altLang="en-US" dirty="0"/>
              <a:t>?”</a:t>
            </a:r>
          </a:p>
          <a:p>
            <a:pPr lvl="2" eaLnBrk="1" hangingPunct="1">
              <a:spcBef>
                <a:spcPts val="400"/>
              </a:spcBef>
            </a:pPr>
            <a:r>
              <a:rPr lang="en-US" altLang="en-US" dirty="0"/>
              <a:t>Doctrines are truths about ourselves, our lives, and our relationship with God</a:t>
            </a:r>
          </a:p>
          <a:p>
            <a:pPr lvl="1">
              <a:spcBef>
                <a:spcPts val="400"/>
              </a:spcBef>
            </a:pPr>
            <a:r>
              <a:rPr lang="en-US" altLang="en-US" dirty="0"/>
              <a:t>Question 2: What are the principles on how we </a:t>
            </a:r>
            <a:r>
              <a:rPr lang="en-US" altLang="en-US" dirty="0">
                <a:solidFill>
                  <a:srgbClr val="0070C0"/>
                </a:solidFill>
              </a:rPr>
              <a:t>‘learn and become better at finance’</a:t>
            </a:r>
            <a:r>
              <a:rPr lang="en-US" altLang="en-US" dirty="0"/>
              <a:t> are based? </a:t>
            </a:r>
          </a:p>
          <a:p>
            <a:pPr lvl="2" eaLnBrk="1" hangingPunct="1">
              <a:spcBef>
                <a:spcPts val="400"/>
              </a:spcBef>
            </a:pPr>
            <a:r>
              <a:rPr lang="en-US" altLang="en-US" dirty="0"/>
              <a:t>Principles are guidelines for the use of agency</a:t>
            </a:r>
          </a:p>
          <a:p>
            <a:pPr lvl="1">
              <a:spcBef>
                <a:spcPts val="400"/>
              </a:spcBef>
            </a:pPr>
            <a:r>
              <a:rPr lang="en-US" altLang="en-US" dirty="0"/>
              <a:t>Question 3. “How do we </a:t>
            </a:r>
            <a:r>
              <a:rPr lang="en-US" altLang="en-US" dirty="0">
                <a:solidFill>
                  <a:srgbClr val="0070C0"/>
                </a:solidFill>
              </a:rPr>
              <a:t>learn about and become better at family finance</a:t>
            </a:r>
            <a:r>
              <a:rPr lang="en-US" altLang="en-US" dirty="0"/>
              <a:t>?”</a:t>
            </a:r>
          </a:p>
          <a:p>
            <a:pPr lvl="2" eaLnBrk="1" hangingPunct="1">
              <a:spcBef>
                <a:spcPts val="400"/>
              </a:spcBef>
            </a:pPr>
            <a:r>
              <a:rPr lang="en-US" altLang="en-US" dirty="0"/>
              <a:t>Application is how we accomplish what we need</a:t>
            </a:r>
          </a:p>
        </p:txBody>
      </p:sp>
    </p:spTree>
    <p:extLst>
      <p:ext uri="{BB962C8B-B14F-4D97-AF65-F5344CB8AC3E}">
        <p14:creationId xmlns:p14="http://schemas.microsoft.com/office/powerpoint/2010/main" val="227631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35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035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035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035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035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03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altLang="en-US"/>
              <a:t>Summary </a:t>
            </a:r>
            <a:r>
              <a:rPr lang="en-US" altLang="en-US" sz="2800"/>
              <a:t>(continued)</a:t>
            </a:r>
            <a:endParaRPr lang="en-US" altLang="en-US"/>
          </a:p>
        </p:txBody>
      </p:sp>
      <p:sp>
        <p:nvSpPr>
          <p:cNvPr id="3" name="Content Placeholder 2"/>
          <p:cNvSpPr>
            <a:spLocks noGrp="1"/>
          </p:cNvSpPr>
          <p:nvPr>
            <p:ph idx="1"/>
          </p:nvPr>
        </p:nvSpPr>
        <p:spPr>
          <a:xfrm>
            <a:off x="928688" y="1608138"/>
            <a:ext cx="7286625" cy="4419600"/>
          </a:xfrm>
        </p:spPr>
        <p:txBody>
          <a:bodyPr/>
          <a:lstStyle/>
          <a:p>
            <a:pPr>
              <a:spcBef>
                <a:spcPts val="600"/>
              </a:spcBef>
            </a:pPr>
            <a:r>
              <a:rPr lang="en-US" altLang="en-US" dirty="0"/>
              <a:t>C.  Implications of this framework</a:t>
            </a:r>
          </a:p>
          <a:p>
            <a:pPr lvl="1">
              <a:spcBef>
                <a:spcPts val="600"/>
              </a:spcBef>
            </a:pPr>
            <a:r>
              <a:rPr lang="en-US" altLang="en-US" dirty="0"/>
              <a:t>1.  It helps us ask the important questions about ourselves and our finances</a:t>
            </a:r>
          </a:p>
          <a:p>
            <a:pPr lvl="1">
              <a:spcBef>
                <a:spcPts val="600"/>
              </a:spcBef>
            </a:pPr>
            <a:r>
              <a:rPr lang="en-US" altLang="en-US" dirty="0"/>
              <a:t>2.  It reminds us where the answers really are</a:t>
            </a:r>
          </a:p>
          <a:p>
            <a:pPr lvl="1">
              <a:spcBef>
                <a:spcPts val="600"/>
              </a:spcBef>
            </a:pPr>
            <a:r>
              <a:rPr lang="en-US" altLang="en-US" dirty="0"/>
              <a:t>3.  It allows us to lift our perspective and our purpose which brings greater motivation</a:t>
            </a:r>
          </a:p>
          <a:p>
            <a:pPr lvl="1">
              <a:spcBef>
                <a:spcPts val="600"/>
              </a:spcBef>
            </a:pPr>
            <a:r>
              <a:rPr lang="en-US" altLang="en-US" dirty="0"/>
              <a:t>4.  It encourages us to take the long-term (eternal) perspective, which is the one that really matters</a:t>
            </a:r>
          </a:p>
          <a:p>
            <a:pPr lvl="1">
              <a:spcBef>
                <a:spcPts val="600"/>
              </a:spcBef>
            </a:pPr>
            <a:r>
              <a:rPr lang="en-US" altLang="en-US" dirty="0"/>
              <a:t>5. This framework reminds us of the importance of Christ and of our daily conduct</a:t>
            </a:r>
          </a:p>
          <a:p>
            <a:pPr lvl="1">
              <a:spcBef>
                <a:spcPts val="600"/>
              </a:spcBef>
            </a:pPr>
            <a:r>
              <a:rPr lang="en-US" altLang="en-US" dirty="0"/>
              <a:t>6. It changes our thinking from</a:t>
            </a:r>
            <a:r>
              <a:rPr lang="en-US" dirty="0"/>
              <a:t> “small acts of obedience into holy acts of consecration” </a:t>
            </a:r>
            <a:r>
              <a:rPr lang="en-US" sz="2000" dirty="0"/>
              <a:t>(</a:t>
            </a:r>
            <a:r>
              <a:rPr lang="en-US" sz="2000" dirty="0" err="1"/>
              <a:t>Deiter</a:t>
            </a:r>
            <a:r>
              <a:rPr lang="en-US" sz="2000" dirty="0"/>
              <a:t> F. Uchtdorf, “Forget Me Not,” </a:t>
            </a:r>
            <a:r>
              <a:rPr lang="en-US" sz="2000" i="1" dirty="0"/>
              <a:t>Ensign</a:t>
            </a:r>
            <a:r>
              <a:rPr lang="en-US" sz="2000" dirty="0"/>
              <a:t>, Nov. 2011).</a:t>
            </a:r>
          </a:p>
          <a:p>
            <a:pPr lvl="1">
              <a:spcBef>
                <a:spcPts val="600"/>
              </a:spcBef>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073275" y="676275"/>
            <a:ext cx="4997450" cy="857250"/>
          </a:xfrm>
        </p:spPr>
        <p:txBody>
          <a:bodyPr/>
          <a:lstStyle/>
          <a:p>
            <a:pPr eaLnBrk="1" hangingPunct="1"/>
            <a:r>
              <a:rPr lang="en-US" altLang="en-US" sz="3200"/>
              <a:t>Review of Objectives</a:t>
            </a:r>
            <a:endParaRPr lang="en-US" altLang="en-US" b="1">
              <a:cs typeface="Times New Roman" panose="02020603050405020304" pitchFamily="18" charset="0"/>
            </a:endParaRPr>
          </a:p>
        </p:txBody>
      </p:sp>
      <p:sp>
        <p:nvSpPr>
          <p:cNvPr id="67588" name="Rectangle 3"/>
          <p:cNvSpPr>
            <a:spLocks noGrp="1" noChangeArrowheads="1"/>
          </p:cNvSpPr>
          <p:nvPr>
            <p:ph idx="1"/>
          </p:nvPr>
        </p:nvSpPr>
        <p:spPr>
          <a:xfrm>
            <a:off x="914400" y="1600200"/>
            <a:ext cx="7391400" cy="4114800"/>
          </a:xfrm>
        </p:spPr>
        <p:txBody>
          <a:bodyPr/>
          <a:lstStyle/>
          <a:p>
            <a:pPr marL="0" indent="0" eaLnBrk="1" hangingPunct="1">
              <a:spcBef>
                <a:spcPct val="25000"/>
              </a:spcBef>
              <a:buNone/>
              <a:defRPr/>
            </a:pPr>
            <a:r>
              <a:rPr lang="en-US" altLang="en-US" sz="2400" dirty="0"/>
              <a:t>A. Do you understand how to bring Christ more into our finances?</a:t>
            </a:r>
          </a:p>
          <a:p>
            <a:pPr marL="0" indent="0" eaLnBrk="1" hangingPunct="1">
              <a:spcBef>
                <a:spcPct val="25000"/>
              </a:spcBef>
              <a:buNone/>
              <a:defRPr/>
            </a:pPr>
            <a:r>
              <a:rPr lang="en-US" altLang="en-US" sz="2400" dirty="0"/>
              <a:t>B. Do you understand our framework for learning:</a:t>
            </a:r>
          </a:p>
          <a:p>
            <a:pPr eaLnBrk="1" hangingPunct="1">
              <a:spcBef>
                <a:spcPct val="25000"/>
              </a:spcBef>
              <a:defRPr/>
            </a:pPr>
            <a:r>
              <a:rPr lang="en-US" altLang="en-US" sz="2400" dirty="0"/>
              <a:t>Course structure and design</a:t>
            </a:r>
          </a:p>
          <a:p>
            <a:pPr eaLnBrk="1" hangingPunct="1">
              <a:spcBef>
                <a:spcPct val="25000"/>
              </a:spcBef>
              <a:defRPr/>
            </a:pPr>
            <a:r>
              <a:rPr lang="en-US" altLang="en-US" sz="2400" dirty="0"/>
              <a:t>The importance of perspective </a:t>
            </a:r>
          </a:p>
          <a:p>
            <a:pPr eaLnBrk="1" hangingPunct="1">
              <a:spcBef>
                <a:spcPct val="25000"/>
              </a:spcBef>
              <a:defRPr/>
            </a:pPr>
            <a:r>
              <a:rPr lang="en-US" altLang="en-US" sz="2400" dirty="0"/>
              <a:t>Doctrines, principles and application?</a:t>
            </a:r>
          </a:p>
          <a:p>
            <a:pPr marL="0" indent="0" eaLnBrk="1" hangingPunct="1">
              <a:spcBef>
                <a:spcPct val="25000"/>
              </a:spcBef>
              <a:buNone/>
              <a:defRPr/>
            </a:pPr>
            <a:r>
              <a:rPr lang="en-US" altLang="en-US" sz="2400" dirty="0"/>
              <a:t>C. Do you understand the implications of that learning framework?</a:t>
            </a:r>
          </a:p>
          <a:p>
            <a:pPr marL="0" indent="0" eaLnBrk="1" hangingPunct="1">
              <a:buNone/>
            </a:pPr>
            <a:r>
              <a:rPr lang="en-US" altLang="en-US" sz="2400" dirty="0"/>
              <a:t>D. Do you remember that “Life is Good?”</a:t>
            </a:r>
          </a:p>
          <a:p>
            <a:pPr marL="0" indent="0" eaLnBrk="1" hangingPunct="1">
              <a:buNone/>
            </a:pPr>
            <a:r>
              <a:rPr lang="en-US" altLang="en-US" dirty="0"/>
              <a:t> </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58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758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58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758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58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758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5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914400" y="665163"/>
            <a:ext cx="7315200" cy="858837"/>
          </a:xfrm>
        </p:spPr>
        <p:txBody>
          <a:bodyPr/>
          <a:lstStyle/>
          <a:p>
            <a:pPr eaLnBrk="1" hangingPunct="1"/>
            <a:r>
              <a:rPr lang="en-US" altLang="en-US"/>
              <a:t>Case Study #1</a:t>
            </a:r>
          </a:p>
        </p:txBody>
      </p:sp>
      <p:sp>
        <p:nvSpPr>
          <p:cNvPr id="67588" name="Rectangle 3"/>
          <p:cNvSpPr>
            <a:spLocks noGrp="1" noChangeArrowheads="1"/>
          </p:cNvSpPr>
          <p:nvPr>
            <p:ph idx="1"/>
          </p:nvPr>
        </p:nvSpPr>
        <p:spPr>
          <a:xfrm>
            <a:off x="914400" y="1600200"/>
            <a:ext cx="7315200" cy="5257800"/>
          </a:xfrm>
        </p:spPr>
        <p:txBody>
          <a:bodyPr/>
          <a:lstStyle/>
          <a:p>
            <a:pPr marL="533400" indent="-533400" eaLnBrk="1" hangingPunct="1">
              <a:buFont typeface="Wingdings" panose="05000000000000000000" pitchFamily="2" charset="2"/>
              <a:buNone/>
            </a:pPr>
            <a:r>
              <a:rPr lang="en-US" altLang="en-US" sz="2400" dirty="0"/>
              <a:t>Data</a:t>
            </a:r>
          </a:p>
          <a:p>
            <a:pPr marL="533400" indent="-533400" eaLnBrk="1" hangingPunct="1"/>
            <a:r>
              <a:rPr lang="en-US" altLang="en-US" sz="2400" dirty="0"/>
              <a:t>Brenda came from a family that had little of the world’s goods, but there was a lot of love in the home.  The parents loved their children and the children loved their parents.  She respects you for the wonderful example you have set.</a:t>
            </a:r>
          </a:p>
          <a:p>
            <a:pPr marL="533400" indent="-533400" eaLnBrk="1" hangingPunct="1">
              <a:buFont typeface="Wingdings" panose="05000000000000000000" pitchFamily="2" charset="2"/>
              <a:buNone/>
            </a:pPr>
            <a:r>
              <a:rPr lang="en-US" altLang="en-US" sz="2400" dirty="0"/>
              <a:t>Application</a:t>
            </a:r>
          </a:p>
          <a:p>
            <a:pPr marL="533400" indent="-533400" eaLnBrk="1" hangingPunct="1"/>
            <a:r>
              <a:rPr lang="en-US" altLang="en-US" sz="2400" dirty="0"/>
              <a:t>She asks you:</a:t>
            </a:r>
          </a:p>
          <a:p>
            <a:pPr marL="914400" lvl="1" indent="-457200" eaLnBrk="1" hangingPunct="1"/>
            <a:r>
              <a:rPr lang="en-US" altLang="en-US" dirty="0"/>
              <a:t>1. What is the purpose of wealth in our lives?  </a:t>
            </a:r>
          </a:p>
          <a:p>
            <a:pPr marL="914400" lvl="1" indent="-457200" eaLnBrk="1" hangingPunct="1"/>
            <a:r>
              <a:rPr lang="en-US" altLang="en-US" dirty="0"/>
              <a:t>2.  What scriptures support that purpose?</a:t>
            </a:r>
          </a:p>
          <a:p>
            <a:pPr marL="533400" indent="-533400" eaLnBrk="1" hangingPunct="1">
              <a:buFont typeface="Wingdings" panose="05000000000000000000" pitchFamily="2" charset="2"/>
              <a:buAutoNum type="arabicPeriod"/>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588">
                                            <p:txEl>
                                              <p:pRg st="0" end="0"/>
                                            </p:txEl>
                                          </p:spTgt>
                                        </p:tgtEl>
                                        <p:attrNameLst>
                                          <p:attrName>style.visibility</p:attrName>
                                        </p:attrNameLst>
                                      </p:cBhvr>
                                      <p:to>
                                        <p:strVal val="visible"/>
                                      </p:to>
                                    </p:set>
                                    <p:animEffect transition="in" filter="fade">
                                      <p:cBhvr>
                                        <p:cTn id="7" dur="500"/>
                                        <p:tgtEl>
                                          <p:spTgt spid="6758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588">
                                            <p:txEl>
                                              <p:pRg st="1" end="1"/>
                                            </p:txEl>
                                          </p:spTgt>
                                        </p:tgtEl>
                                        <p:attrNameLst>
                                          <p:attrName>style.visibility</p:attrName>
                                        </p:attrNameLst>
                                      </p:cBhvr>
                                      <p:to>
                                        <p:strVal val="visible"/>
                                      </p:to>
                                    </p:set>
                                    <p:animEffect transition="in" filter="fade">
                                      <p:cBhvr>
                                        <p:cTn id="12" dur="500"/>
                                        <p:tgtEl>
                                          <p:spTgt spid="67588">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7588">
                                            <p:txEl>
                                              <p:pRg st="2" end="2"/>
                                            </p:txEl>
                                          </p:spTgt>
                                        </p:tgtEl>
                                        <p:attrNameLst>
                                          <p:attrName>style.visibility</p:attrName>
                                        </p:attrNameLst>
                                      </p:cBhvr>
                                      <p:to>
                                        <p:strVal val="visible"/>
                                      </p:to>
                                    </p:set>
                                    <p:animEffect transition="in" filter="fade">
                                      <p:cBhvr>
                                        <p:cTn id="15" dur="500"/>
                                        <p:tgtEl>
                                          <p:spTgt spid="67588">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7588">
                                            <p:txEl>
                                              <p:pRg st="3" end="3"/>
                                            </p:txEl>
                                          </p:spTgt>
                                        </p:tgtEl>
                                        <p:attrNameLst>
                                          <p:attrName>style.visibility</p:attrName>
                                        </p:attrNameLst>
                                      </p:cBhvr>
                                      <p:to>
                                        <p:strVal val="visible"/>
                                      </p:to>
                                    </p:set>
                                    <p:animEffect transition="in" filter="fade">
                                      <p:cBhvr>
                                        <p:cTn id="18" dur="500"/>
                                        <p:tgtEl>
                                          <p:spTgt spid="67588">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7588">
                                            <p:txEl>
                                              <p:pRg st="4" end="4"/>
                                            </p:txEl>
                                          </p:spTgt>
                                        </p:tgtEl>
                                        <p:attrNameLst>
                                          <p:attrName>style.visibility</p:attrName>
                                        </p:attrNameLst>
                                      </p:cBhvr>
                                      <p:to>
                                        <p:strVal val="visible"/>
                                      </p:to>
                                    </p:set>
                                    <p:animEffect transition="in" filter="fade">
                                      <p:cBhvr>
                                        <p:cTn id="21" dur="500"/>
                                        <p:tgtEl>
                                          <p:spTgt spid="67588">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7588">
                                            <p:txEl>
                                              <p:pRg st="5" end="5"/>
                                            </p:txEl>
                                          </p:spTgt>
                                        </p:tgtEl>
                                        <p:attrNameLst>
                                          <p:attrName>style.visibility</p:attrName>
                                        </p:attrNameLst>
                                      </p:cBhvr>
                                      <p:to>
                                        <p:strVal val="visible"/>
                                      </p:to>
                                    </p:set>
                                    <p:animEffect transition="in" filter="fade">
                                      <p:cBhvr>
                                        <p:cTn id="24" dur="500"/>
                                        <p:tgtEl>
                                          <p:spTgt spid="6758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uiExpand="1" build="p" bldLvl="2"/>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a:t>
            </a:r>
            <a:r>
              <a:rPr lang="en-US" altLang="en-US" sz="4000" dirty="0"/>
              <a:t>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4114800"/>
          </a:xfrm>
        </p:spPr>
        <p:txBody>
          <a:bodyPr/>
          <a:lstStyle/>
          <a:p>
            <a:pPr eaLnBrk="1" hangingPunct="1">
              <a:spcBef>
                <a:spcPct val="25000"/>
              </a:spcBef>
              <a:defRPr/>
            </a:pPr>
            <a:r>
              <a:rPr lang="en-US" altLang="en-US" dirty="0"/>
              <a:t>3. We apply His words and create our lives and values more closely with Him </a:t>
            </a:r>
          </a:p>
          <a:p>
            <a:pPr lvl="1" eaLnBrk="1" hangingPunct="1">
              <a:spcBef>
                <a:spcPct val="25000"/>
              </a:spcBef>
              <a:defRPr/>
            </a:pPr>
            <a:r>
              <a:rPr lang="en-US" altLang="en-US" dirty="0">
                <a:hlinkClick r:id="rId2"/>
              </a:rPr>
              <a:t>Application is an invitation to learn and create</a:t>
            </a:r>
            <a:endParaRPr lang="en-US" altLang="en-US" dirty="0"/>
          </a:p>
          <a:p>
            <a:pPr lvl="2" eaLnBrk="1" hangingPunct="1">
              <a:spcBef>
                <a:spcPct val="25000"/>
              </a:spcBef>
              <a:defRPr/>
            </a:pPr>
            <a:r>
              <a:rPr lang="en-US" altLang="en-US" dirty="0"/>
              <a:t>We are all creators, and can learn best from the Master</a:t>
            </a:r>
          </a:p>
          <a:p>
            <a:pPr lvl="3" eaLnBrk="1" hangingPunct="1">
              <a:spcBef>
                <a:spcPct val="25000"/>
              </a:spcBef>
              <a:defRPr/>
            </a:pPr>
            <a:r>
              <a:rPr lang="en-US" altLang="en-US" dirty="0"/>
              <a:t>We learn </a:t>
            </a:r>
            <a:r>
              <a:rPr lang="en-US" altLang="en-US" dirty="0">
                <a:hlinkClick r:id="rId3"/>
              </a:rPr>
              <a:t>important lessons from the creation</a:t>
            </a:r>
            <a:r>
              <a:rPr lang="en-US" altLang="en-US" dirty="0"/>
              <a:t> </a:t>
            </a:r>
          </a:p>
          <a:p>
            <a:pPr lvl="3" eaLnBrk="1" hangingPunct="1">
              <a:spcBef>
                <a:spcPct val="25000"/>
              </a:spcBef>
              <a:defRPr/>
            </a:pPr>
            <a:r>
              <a:rPr lang="en-US" altLang="en-US" dirty="0"/>
              <a:t>“Creation is a spiritual gift” (Sharon Eubank, “</a:t>
            </a:r>
            <a:r>
              <a:rPr lang="en-US" altLang="en-US" dirty="0">
                <a:hlinkClick r:id="rId4"/>
              </a:rPr>
              <a:t>Turn on your Light</a:t>
            </a:r>
            <a:r>
              <a:rPr lang="en-US" altLang="en-US" dirty="0"/>
              <a:t>,” Ensign, Nov. 2017)</a:t>
            </a:r>
          </a:p>
          <a:p>
            <a:pPr lvl="3" eaLnBrk="1" hangingPunct="1">
              <a:spcBef>
                <a:spcPct val="25000"/>
              </a:spcBef>
              <a:defRPr/>
            </a:pPr>
            <a:r>
              <a:rPr lang="en-US" altLang="en-US" dirty="0"/>
              <a:t>We likely had our first lessons in creation in the pre-existence (</a:t>
            </a:r>
            <a:r>
              <a:rPr lang="en-US" u="sng" dirty="0">
                <a:hlinkClick r:id="rId5"/>
              </a:rPr>
              <a:t>Abraham 3:24.</a:t>
            </a:r>
            <a:r>
              <a:rPr lang="en-US" dirty="0"/>
              <a:t>)</a:t>
            </a:r>
          </a:p>
          <a:p>
            <a:pPr eaLnBrk="1" hangingPunct="1">
              <a:buFont typeface="Wingdings" panose="05000000000000000000" pitchFamily="2" charset="2"/>
              <a:buNone/>
              <a:defRPr/>
            </a:pPr>
            <a:endParaRPr lang="en-US" altLang="en-US" dirty="0"/>
          </a:p>
        </p:txBody>
      </p:sp>
      <p:pic>
        <p:nvPicPr>
          <p:cNvPr id="3" name="Picture 2"/>
          <p:cNvPicPr>
            <a:picLocks noChangeAspect="1"/>
          </p:cNvPicPr>
          <p:nvPr/>
        </p:nvPicPr>
        <p:blipFill>
          <a:blip r:embed="rId6"/>
          <a:stretch>
            <a:fillRect/>
          </a:stretch>
        </p:blipFill>
        <p:spPr>
          <a:xfrm>
            <a:off x="1" y="3715669"/>
            <a:ext cx="2057400" cy="3142331"/>
          </a:xfrm>
          <a:prstGeom prst="rect">
            <a:avLst/>
          </a:prstGeom>
        </p:spPr>
      </p:pic>
    </p:spTree>
    <p:extLst>
      <p:ext uri="{BB962C8B-B14F-4D97-AF65-F5344CB8AC3E}">
        <p14:creationId xmlns:p14="http://schemas.microsoft.com/office/powerpoint/2010/main" val="6567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2995">
                                            <p:txEl>
                                              <p:pRg st="5" end="5"/>
                                            </p:txEl>
                                          </p:spTgt>
                                        </p:tgtEl>
                                        <p:attrNameLst>
                                          <p:attrName>style.visibility</p:attrName>
                                        </p:attrNameLst>
                                      </p:cBhvr>
                                      <p:to>
                                        <p:strVal val="visible"/>
                                      </p:to>
                                    </p:set>
                                    <p:anim calcmode="lin" valueType="num">
                                      <p:cBhvr additive="base">
                                        <p:cTn id="29" dur="500" fill="hold"/>
                                        <p:tgtEl>
                                          <p:spTgt spid="212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2995">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246188" y="665163"/>
            <a:ext cx="6651625" cy="858837"/>
          </a:xfrm>
        </p:spPr>
        <p:txBody>
          <a:bodyPr/>
          <a:lstStyle/>
          <a:p>
            <a:pPr eaLnBrk="1" hangingPunct="1">
              <a:buFont typeface="Wingdings" panose="05000000000000000000" pitchFamily="2" charset="2"/>
              <a:buNone/>
            </a:pPr>
            <a:r>
              <a:rPr lang="en-US" altLang="en-US"/>
              <a:t>Case Study #1 Answers</a:t>
            </a:r>
          </a:p>
        </p:txBody>
      </p:sp>
      <p:sp>
        <p:nvSpPr>
          <p:cNvPr id="68612" name="Rectangle 3"/>
          <p:cNvSpPr>
            <a:spLocks noGrp="1" noChangeArrowheads="1"/>
          </p:cNvSpPr>
          <p:nvPr>
            <p:ph idx="1"/>
          </p:nvPr>
        </p:nvSpPr>
        <p:spPr>
          <a:xfrm>
            <a:off x="914400" y="1600200"/>
            <a:ext cx="7315200" cy="5257800"/>
          </a:xfrm>
        </p:spPr>
        <p:txBody>
          <a:bodyPr/>
          <a:lstStyle/>
          <a:p>
            <a:pPr marL="914400" lvl="1" indent="-457200" eaLnBrk="1" hangingPunct="1">
              <a:buFontTx/>
              <a:buAutoNum type="arabicPeriod"/>
            </a:pPr>
            <a:r>
              <a:rPr lang="en-US" altLang="en-US" dirty="0"/>
              <a:t>You have lots of good ideas, but you might share the following:  </a:t>
            </a:r>
          </a:p>
          <a:p>
            <a:pPr lvl="1" eaLnBrk="1" hangingPunct="1"/>
            <a:r>
              <a:rPr lang="en-US" altLang="en-US" dirty="0"/>
              <a:t>The Nephite Prophet Jacob shared with us one view of the purpose of wealth in our lives.  He counseled us that if we seek wealth, we should do it for the right reasons: </a:t>
            </a:r>
          </a:p>
          <a:p>
            <a:pPr lvl="2" eaLnBrk="1" hangingPunct="1"/>
            <a:r>
              <a:rPr lang="en-US" altLang="en-US" dirty="0"/>
              <a:t>“After ye have obtained a hope in Christ ye shall obtain riches, if ye seek them; and ye will seek them for the intent to do good-to clothe the naked, and to feed the hungry, and to liberate the captive, and administer relief to the sick and the afflicted.“ (Jacob 2:18-19)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612">
                                            <p:txEl>
                                              <p:pRg st="0" end="0"/>
                                            </p:txEl>
                                          </p:spTgt>
                                        </p:tgtEl>
                                        <p:attrNameLst>
                                          <p:attrName>style.visibility</p:attrName>
                                        </p:attrNameLst>
                                      </p:cBhvr>
                                      <p:to>
                                        <p:strVal val="visible"/>
                                      </p:to>
                                    </p:set>
                                    <p:animEffect transition="in" filter="fade">
                                      <p:cBhvr>
                                        <p:cTn id="7" dur="500"/>
                                        <p:tgtEl>
                                          <p:spTgt spid="686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8612">
                                            <p:txEl>
                                              <p:pRg st="1" end="1"/>
                                            </p:txEl>
                                          </p:spTgt>
                                        </p:tgtEl>
                                        <p:attrNameLst>
                                          <p:attrName>style.visibility</p:attrName>
                                        </p:attrNameLst>
                                      </p:cBhvr>
                                      <p:to>
                                        <p:strVal val="visible"/>
                                      </p:to>
                                    </p:set>
                                    <p:animEffect transition="in" filter="fade">
                                      <p:cBhvr>
                                        <p:cTn id="12" dur="500"/>
                                        <p:tgtEl>
                                          <p:spTgt spid="6861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8612">
                                            <p:txEl>
                                              <p:pRg st="2" end="2"/>
                                            </p:txEl>
                                          </p:spTgt>
                                        </p:tgtEl>
                                        <p:attrNameLst>
                                          <p:attrName>style.visibility</p:attrName>
                                        </p:attrNameLst>
                                      </p:cBhvr>
                                      <p:to>
                                        <p:strVal val="visible"/>
                                      </p:to>
                                    </p:set>
                                    <p:animEffect transition="in" filter="fade">
                                      <p:cBhvr>
                                        <p:cTn id="15" dur="500"/>
                                        <p:tgtEl>
                                          <p:spTgt spid="686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uiExpand="1" build="p" bldLvl="2"/>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914400" y="661988"/>
            <a:ext cx="7315200" cy="944562"/>
          </a:xfrm>
        </p:spPr>
        <p:txBody>
          <a:bodyPr/>
          <a:lstStyle/>
          <a:p>
            <a:pPr eaLnBrk="1" hangingPunct="1"/>
            <a:r>
              <a:rPr lang="en-US" altLang="en-US"/>
              <a:t>Case Study #1 Answers</a:t>
            </a:r>
          </a:p>
        </p:txBody>
      </p:sp>
      <p:sp>
        <p:nvSpPr>
          <p:cNvPr id="69636" name="Rectangle 3"/>
          <p:cNvSpPr>
            <a:spLocks noGrp="1" noChangeArrowheads="1"/>
          </p:cNvSpPr>
          <p:nvPr>
            <p:ph idx="1"/>
          </p:nvPr>
        </p:nvSpPr>
        <p:spPr>
          <a:xfrm>
            <a:off x="914400" y="1600200"/>
            <a:ext cx="7315200" cy="4876800"/>
          </a:xfrm>
        </p:spPr>
        <p:txBody>
          <a:bodyPr/>
          <a:lstStyle/>
          <a:p>
            <a:pPr lvl="1" eaLnBrk="1" hangingPunct="1"/>
            <a:r>
              <a:rPr lang="en-US" altLang="en-US"/>
              <a:t>2.  Again, there are many different answers from scripture. You could respond:  </a:t>
            </a:r>
          </a:p>
          <a:p>
            <a:pPr lvl="2" eaLnBrk="1" hangingPunct="1"/>
            <a:r>
              <a:rPr lang="en-US" altLang="en-US"/>
              <a:t>Riches are to help us to fulfill our missions here on earth, to help us become like Christ, to raise righteous families, to move the kingdom forward, and to help and serve others.  Remember D&amp;C 14:7 and 11:7:  </a:t>
            </a:r>
          </a:p>
          <a:p>
            <a:pPr lvl="3" eaLnBrk="1" hangingPunct="1"/>
            <a:r>
              <a:rPr lang="en-US" altLang="en-US"/>
              <a:t>Seek not for riches but for wisdom; and, behold, the mysteries of God shall be unfolded unto you, and then shall you be made rich. Behold, he that hath eternal life is rich.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636">
                                            <p:txEl>
                                              <p:pRg st="0" end="0"/>
                                            </p:txEl>
                                          </p:spTgt>
                                        </p:tgtEl>
                                        <p:attrNameLst>
                                          <p:attrName>style.visibility</p:attrName>
                                        </p:attrNameLst>
                                      </p:cBhvr>
                                      <p:to>
                                        <p:strVal val="visible"/>
                                      </p:to>
                                    </p:set>
                                    <p:animEffect transition="in" filter="fade">
                                      <p:cBhvr>
                                        <p:cTn id="7" dur="500"/>
                                        <p:tgtEl>
                                          <p:spTgt spid="696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636">
                                            <p:txEl>
                                              <p:pRg st="1" end="1"/>
                                            </p:txEl>
                                          </p:spTgt>
                                        </p:tgtEl>
                                        <p:attrNameLst>
                                          <p:attrName>style.visibility</p:attrName>
                                        </p:attrNameLst>
                                      </p:cBhvr>
                                      <p:to>
                                        <p:strVal val="visible"/>
                                      </p:to>
                                    </p:set>
                                    <p:animEffect transition="in" filter="fade">
                                      <p:cBhvr>
                                        <p:cTn id="12" dur="500"/>
                                        <p:tgtEl>
                                          <p:spTgt spid="6963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9636">
                                            <p:txEl>
                                              <p:pRg st="2" end="2"/>
                                            </p:txEl>
                                          </p:spTgt>
                                        </p:tgtEl>
                                        <p:attrNameLst>
                                          <p:attrName>style.visibility</p:attrName>
                                        </p:attrNameLst>
                                      </p:cBhvr>
                                      <p:to>
                                        <p:strVal val="visible"/>
                                      </p:to>
                                    </p:set>
                                    <p:animEffect transition="in" filter="fade">
                                      <p:cBhvr>
                                        <p:cTn id="15" dur="500"/>
                                        <p:tgtEl>
                                          <p:spTgt spid="696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uiExpand="1" build="p" bldLvl="2"/>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914400" y="698500"/>
            <a:ext cx="7315200" cy="944563"/>
          </a:xfrm>
        </p:spPr>
        <p:txBody>
          <a:bodyPr/>
          <a:lstStyle/>
          <a:p>
            <a:pPr eaLnBrk="1" hangingPunct="1"/>
            <a:r>
              <a:rPr lang="en-US" altLang="en-US"/>
              <a:t>Case Study #2</a:t>
            </a:r>
          </a:p>
        </p:txBody>
      </p:sp>
      <p:sp>
        <p:nvSpPr>
          <p:cNvPr id="70660" name="Rectangle 3"/>
          <p:cNvSpPr>
            <a:spLocks noGrp="1" noChangeArrowheads="1"/>
          </p:cNvSpPr>
          <p:nvPr>
            <p:ph idx="1"/>
          </p:nvPr>
        </p:nvSpPr>
        <p:spPr>
          <a:xfrm>
            <a:off x="914400" y="1600200"/>
            <a:ext cx="7391400" cy="4876800"/>
          </a:xfrm>
        </p:spPr>
        <p:txBody>
          <a:bodyPr/>
          <a:lstStyle/>
          <a:p>
            <a:pPr marL="533400" indent="-533400" eaLnBrk="1" hangingPunct="1">
              <a:buFont typeface="Wingdings" panose="05000000000000000000" pitchFamily="2" charset="2"/>
              <a:buNone/>
            </a:pPr>
            <a:r>
              <a:rPr lang="en-US" altLang="en-US" sz="2400" dirty="0"/>
              <a:t>Data</a:t>
            </a:r>
          </a:p>
          <a:p>
            <a:pPr marL="533400" indent="-533400" eaLnBrk="1" hangingPunct="1"/>
            <a:r>
              <a:rPr lang="en-US" altLang="en-US" sz="2400" dirty="0"/>
              <a:t>Brenda continues to ask you questions regarding your perspective and guiding principles for understanding and using wealth wisely.  </a:t>
            </a:r>
          </a:p>
          <a:p>
            <a:pPr marL="533400" indent="-533400" eaLnBrk="1" hangingPunct="1">
              <a:buFont typeface="Wingdings" panose="05000000000000000000" pitchFamily="2" charset="2"/>
              <a:buNone/>
            </a:pPr>
            <a:r>
              <a:rPr lang="en-US" altLang="en-US" sz="2400" dirty="0"/>
              <a:t>Application</a:t>
            </a:r>
          </a:p>
          <a:p>
            <a:pPr marL="533400" indent="-533400" eaLnBrk="1" hangingPunct="1"/>
            <a:r>
              <a:rPr lang="en-US" altLang="en-US" sz="2400" dirty="0"/>
              <a:t>She asks:</a:t>
            </a:r>
          </a:p>
          <a:p>
            <a:pPr marL="914400" lvl="1" indent="-457200" eaLnBrk="1" hangingPunct="1"/>
            <a:r>
              <a:rPr lang="en-US" altLang="en-US" dirty="0"/>
              <a:t>What are the four key guiding principles for using wealth wisely?  Why is each principle important?   What can we do now to incorporate each principle into our lives now?</a:t>
            </a:r>
          </a:p>
          <a:p>
            <a:pPr marL="533400" indent="-533400"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660">
                                            <p:txEl>
                                              <p:pRg st="0" end="0"/>
                                            </p:txEl>
                                          </p:spTgt>
                                        </p:tgtEl>
                                        <p:attrNameLst>
                                          <p:attrName>style.visibility</p:attrName>
                                        </p:attrNameLst>
                                      </p:cBhvr>
                                      <p:to>
                                        <p:strVal val="visible"/>
                                      </p:to>
                                    </p:set>
                                    <p:animEffect transition="in" filter="fade">
                                      <p:cBhvr>
                                        <p:cTn id="7" dur="500"/>
                                        <p:tgtEl>
                                          <p:spTgt spid="706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660">
                                            <p:txEl>
                                              <p:pRg st="1" end="1"/>
                                            </p:txEl>
                                          </p:spTgt>
                                        </p:tgtEl>
                                        <p:attrNameLst>
                                          <p:attrName>style.visibility</p:attrName>
                                        </p:attrNameLst>
                                      </p:cBhvr>
                                      <p:to>
                                        <p:strVal val="visible"/>
                                      </p:to>
                                    </p:set>
                                    <p:animEffect transition="in" filter="fade">
                                      <p:cBhvr>
                                        <p:cTn id="12" dur="500"/>
                                        <p:tgtEl>
                                          <p:spTgt spid="7066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0660">
                                            <p:txEl>
                                              <p:pRg st="2" end="2"/>
                                            </p:txEl>
                                          </p:spTgt>
                                        </p:tgtEl>
                                        <p:attrNameLst>
                                          <p:attrName>style.visibility</p:attrName>
                                        </p:attrNameLst>
                                      </p:cBhvr>
                                      <p:to>
                                        <p:strVal val="visible"/>
                                      </p:to>
                                    </p:set>
                                    <p:animEffect transition="in" filter="fade">
                                      <p:cBhvr>
                                        <p:cTn id="15" dur="500"/>
                                        <p:tgtEl>
                                          <p:spTgt spid="7066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0660">
                                            <p:txEl>
                                              <p:pRg st="3" end="3"/>
                                            </p:txEl>
                                          </p:spTgt>
                                        </p:tgtEl>
                                        <p:attrNameLst>
                                          <p:attrName>style.visibility</p:attrName>
                                        </p:attrNameLst>
                                      </p:cBhvr>
                                      <p:to>
                                        <p:strVal val="visible"/>
                                      </p:to>
                                    </p:set>
                                    <p:animEffect transition="in" filter="fade">
                                      <p:cBhvr>
                                        <p:cTn id="18" dur="500"/>
                                        <p:tgtEl>
                                          <p:spTgt spid="70660">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0660">
                                            <p:txEl>
                                              <p:pRg st="4" end="4"/>
                                            </p:txEl>
                                          </p:spTgt>
                                        </p:tgtEl>
                                        <p:attrNameLst>
                                          <p:attrName>style.visibility</p:attrName>
                                        </p:attrNameLst>
                                      </p:cBhvr>
                                      <p:to>
                                        <p:strVal val="visible"/>
                                      </p:to>
                                    </p:set>
                                    <p:animEffect transition="in" filter="fade">
                                      <p:cBhvr>
                                        <p:cTn id="21" dur="500"/>
                                        <p:tgtEl>
                                          <p:spTgt spid="7066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build="p" bldLvl="2"/>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914400" y="665163"/>
            <a:ext cx="7315200" cy="858837"/>
          </a:xfrm>
        </p:spPr>
        <p:txBody>
          <a:bodyPr/>
          <a:lstStyle/>
          <a:p>
            <a:pPr eaLnBrk="1" hangingPunct="1"/>
            <a:r>
              <a:rPr lang="en-US" altLang="en-US"/>
              <a:t>Case Study #2 Answers</a:t>
            </a:r>
          </a:p>
        </p:txBody>
      </p:sp>
      <p:sp>
        <p:nvSpPr>
          <p:cNvPr id="71684" name="Rectangle 3"/>
          <p:cNvSpPr>
            <a:spLocks noGrp="1" noChangeArrowheads="1"/>
          </p:cNvSpPr>
          <p:nvPr>
            <p:ph idx="1"/>
          </p:nvPr>
        </p:nvSpPr>
        <p:spPr>
          <a:xfrm>
            <a:off x="914400" y="1600200"/>
            <a:ext cx="7315200" cy="4800600"/>
          </a:xfrm>
        </p:spPr>
        <p:txBody>
          <a:bodyPr/>
          <a:lstStyle/>
          <a:p>
            <a:pPr eaLnBrk="1" hangingPunct="1">
              <a:buFont typeface="Wingdings" panose="05000000000000000000" pitchFamily="2" charset="2"/>
              <a:buNone/>
            </a:pPr>
            <a:r>
              <a:rPr lang="en-US" altLang="en-US" sz="2400"/>
              <a:t>There are a lot of good answers for these questions.  You might respond with:  The key principles for understanding and using wealth wisely are:</a:t>
            </a:r>
          </a:p>
          <a:p>
            <a:pPr lvl="1" eaLnBrk="1" hangingPunct="1"/>
            <a:r>
              <a:rPr lang="en-US" altLang="en-US"/>
              <a:t>1. Ownership:  Everything we have or are is a gift from God.  </a:t>
            </a:r>
          </a:p>
          <a:p>
            <a:pPr lvl="2" eaLnBrk="1" hangingPunct="1"/>
            <a:r>
              <a:rPr lang="en-US" altLang="en-US"/>
              <a:t>It is important as the things we have are not ours, but are on loan from a loving Father in Heaven  </a:t>
            </a:r>
          </a:p>
          <a:p>
            <a:pPr lvl="2" eaLnBrk="1" hangingPunct="1"/>
            <a:r>
              <a:rPr lang="en-US" altLang="en-US"/>
              <a:t>We can incorporate this principles into our lives by learning that when we share with others, we are only giving back to God what was His in the first place, and what He has loaned to us.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684">
                                            <p:txEl>
                                              <p:pRg st="0" end="0"/>
                                            </p:txEl>
                                          </p:spTgt>
                                        </p:tgtEl>
                                        <p:attrNameLst>
                                          <p:attrName>style.visibility</p:attrName>
                                        </p:attrNameLst>
                                      </p:cBhvr>
                                      <p:to>
                                        <p:strVal val="visible"/>
                                      </p:to>
                                    </p:set>
                                    <p:animEffect transition="in" filter="fade">
                                      <p:cBhvr>
                                        <p:cTn id="7" dur="500"/>
                                        <p:tgtEl>
                                          <p:spTgt spid="7168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4">
                                            <p:txEl>
                                              <p:pRg st="1" end="1"/>
                                            </p:txEl>
                                          </p:spTgt>
                                        </p:tgtEl>
                                        <p:attrNameLst>
                                          <p:attrName>style.visibility</p:attrName>
                                        </p:attrNameLst>
                                      </p:cBhvr>
                                      <p:to>
                                        <p:strVal val="visible"/>
                                      </p:to>
                                    </p:set>
                                    <p:animEffect transition="in" filter="fade">
                                      <p:cBhvr>
                                        <p:cTn id="12" dur="500"/>
                                        <p:tgtEl>
                                          <p:spTgt spid="71684">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1684">
                                            <p:txEl>
                                              <p:pRg st="2" end="2"/>
                                            </p:txEl>
                                          </p:spTgt>
                                        </p:tgtEl>
                                        <p:attrNameLst>
                                          <p:attrName>style.visibility</p:attrName>
                                        </p:attrNameLst>
                                      </p:cBhvr>
                                      <p:to>
                                        <p:strVal val="visible"/>
                                      </p:to>
                                    </p:set>
                                    <p:animEffect transition="in" filter="fade">
                                      <p:cBhvr>
                                        <p:cTn id="15" dur="500"/>
                                        <p:tgtEl>
                                          <p:spTgt spid="7168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1684">
                                            <p:txEl>
                                              <p:pRg st="3" end="3"/>
                                            </p:txEl>
                                          </p:spTgt>
                                        </p:tgtEl>
                                        <p:attrNameLst>
                                          <p:attrName>style.visibility</p:attrName>
                                        </p:attrNameLst>
                                      </p:cBhvr>
                                      <p:to>
                                        <p:strVal val="visible"/>
                                      </p:to>
                                    </p:set>
                                    <p:animEffect transition="in" filter="fade">
                                      <p:cBhvr>
                                        <p:cTn id="18" dur="500"/>
                                        <p:tgtEl>
                                          <p:spTgt spid="7168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build="p" bldLvl="2"/>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14400" y="665163"/>
            <a:ext cx="7315200" cy="858837"/>
          </a:xfrm>
        </p:spPr>
        <p:txBody>
          <a:bodyPr/>
          <a:lstStyle/>
          <a:p>
            <a:pPr eaLnBrk="1" hangingPunct="1">
              <a:spcBef>
                <a:spcPts val="600"/>
              </a:spcBef>
              <a:spcAft>
                <a:spcPts val="600"/>
              </a:spcAft>
            </a:pPr>
            <a:r>
              <a:rPr lang="en-US" altLang="en-US"/>
              <a:t>Case Study #2 Answers</a:t>
            </a:r>
          </a:p>
        </p:txBody>
      </p:sp>
      <p:sp>
        <p:nvSpPr>
          <p:cNvPr id="72708" name="Rectangle 3"/>
          <p:cNvSpPr>
            <a:spLocks noGrp="1" noChangeArrowheads="1"/>
          </p:cNvSpPr>
          <p:nvPr>
            <p:ph idx="1"/>
          </p:nvPr>
        </p:nvSpPr>
        <p:spPr>
          <a:xfrm>
            <a:off x="914400" y="1600200"/>
            <a:ext cx="7315200" cy="4495800"/>
          </a:xfrm>
        </p:spPr>
        <p:txBody>
          <a:bodyPr/>
          <a:lstStyle/>
          <a:p>
            <a:pPr lvl="1" eaLnBrk="1" hangingPunct="1">
              <a:spcBef>
                <a:spcPts val="600"/>
              </a:spcBef>
              <a:spcAft>
                <a:spcPts val="600"/>
              </a:spcAft>
            </a:pPr>
            <a:r>
              <a:rPr lang="en-US" altLang="en-US"/>
              <a:t>2. Stewardship:  We are stewards over the things the Lord has blessed us with.  </a:t>
            </a:r>
          </a:p>
          <a:p>
            <a:pPr lvl="2" eaLnBrk="1" hangingPunct="1">
              <a:spcBef>
                <a:spcPts val="600"/>
              </a:spcBef>
              <a:spcAft>
                <a:spcPts val="600"/>
              </a:spcAft>
            </a:pPr>
            <a:r>
              <a:rPr lang="en-US" altLang="en-US"/>
              <a:t>It is important as we must learn to be better stewards over our blessings as we will be held accountable for what we do with these blessings.</a:t>
            </a:r>
          </a:p>
          <a:p>
            <a:pPr lvl="2" eaLnBrk="1" hangingPunct="1">
              <a:spcBef>
                <a:spcPts val="600"/>
              </a:spcBef>
              <a:spcAft>
                <a:spcPts val="600"/>
              </a:spcAft>
            </a:pPr>
            <a:r>
              <a:rPr lang="en-US" altLang="en-US"/>
              <a:t>We can incorporate this into our lives by learning as much as we can about the things we need to do so that we can become the best stewards we can over the blessings our Heavenly Father shares with us.</a:t>
            </a:r>
            <a:r>
              <a:rPr lang="en-US" altLang="en-US" b="1" i="1"/>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708">
                                            <p:txEl>
                                              <p:pRg st="0" end="0"/>
                                            </p:txEl>
                                          </p:spTgt>
                                        </p:tgtEl>
                                        <p:attrNameLst>
                                          <p:attrName>style.visibility</p:attrName>
                                        </p:attrNameLst>
                                      </p:cBhvr>
                                      <p:to>
                                        <p:strVal val="visible"/>
                                      </p:to>
                                    </p:set>
                                    <p:animEffect transition="in" filter="fade">
                                      <p:cBhvr>
                                        <p:cTn id="7" dur="500"/>
                                        <p:tgtEl>
                                          <p:spTgt spid="7270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2708">
                                            <p:txEl>
                                              <p:pRg st="1" end="1"/>
                                            </p:txEl>
                                          </p:spTgt>
                                        </p:tgtEl>
                                        <p:attrNameLst>
                                          <p:attrName>style.visibility</p:attrName>
                                        </p:attrNameLst>
                                      </p:cBhvr>
                                      <p:to>
                                        <p:strVal val="visible"/>
                                      </p:to>
                                    </p:set>
                                    <p:animEffect transition="in" filter="fade">
                                      <p:cBhvr>
                                        <p:cTn id="10" dur="500"/>
                                        <p:tgtEl>
                                          <p:spTgt spid="7270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2708">
                                            <p:txEl>
                                              <p:pRg st="2" end="2"/>
                                            </p:txEl>
                                          </p:spTgt>
                                        </p:tgtEl>
                                        <p:attrNameLst>
                                          <p:attrName>style.visibility</p:attrName>
                                        </p:attrNameLst>
                                      </p:cBhvr>
                                      <p:to>
                                        <p:strVal val="visible"/>
                                      </p:to>
                                    </p:set>
                                    <p:animEffect transition="in" filter="fade">
                                      <p:cBhvr>
                                        <p:cTn id="13" dur="500"/>
                                        <p:tgtEl>
                                          <p:spTgt spid="7270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build="p" bldLvl="2"/>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914400" y="698500"/>
            <a:ext cx="7315200" cy="944563"/>
          </a:xfrm>
        </p:spPr>
        <p:txBody>
          <a:bodyPr/>
          <a:lstStyle/>
          <a:p>
            <a:pPr eaLnBrk="1" hangingPunct="1">
              <a:spcBef>
                <a:spcPts val="600"/>
              </a:spcBef>
              <a:spcAft>
                <a:spcPts val="600"/>
              </a:spcAft>
            </a:pPr>
            <a:r>
              <a:rPr lang="en-US" altLang="en-US"/>
              <a:t>Case Study #2 Answers</a:t>
            </a:r>
          </a:p>
        </p:txBody>
      </p:sp>
      <p:sp>
        <p:nvSpPr>
          <p:cNvPr id="73732" name="Rectangle 3"/>
          <p:cNvSpPr>
            <a:spLocks noGrp="1" noChangeArrowheads="1"/>
          </p:cNvSpPr>
          <p:nvPr>
            <p:ph idx="1"/>
          </p:nvPr>
        </p:nvSpPr>
        <p:spPr>
          <a:xfrm>
            <a:off x="914400" y="1600200"/>
            <a:ext cx="7315200" cy="4572000"/>
          </a:xfrm>
        </p:spPr>
        <p:txBody>
          <a:bodyPr/>
          <a:lstStyle/>
          <a:p>
            <a:pPr lvl="1" eaLnBrk="1" hangingPunct="1"/>
            <a:r>
              <a:rPr lang="en-US" altLang="en-US"/>
              <a:t>3. Agency: </a:t>
            </a:r>
            <a:r>
              <a:rPr lang="en-US" altLang="en-US">
                <a:cs typeface="Arial" panose="020B0604020202020204" pitchFamily="34" charset="0"/>
              </a:rPr>
              <a:t>The gift of “choice” is man’s most precious inheritance</a:t>
            </a:r>
            <a:endParaRPr lang="en-US" altLang="en-US"/>
          </a:p>
          <a:p>
            <a:pPr lvl="2" eaLnBrk="1" hangingPunct="1"/>
            <a:r>
              <a:rPr lang="en-US" altLang="en-US"/>
              <a:t>It is important as we need to use this gift wisely so we can return and live with God eternally. </a:t>
            </a:r>
          </a:p>
          <a:p>
            <a:pPr lvl="2" eaLnBrk="1" hangingPunct="1"/>
            <a:r>
              <a:rPr lang="en-US" altLang="en-US"/>
              <a:t>We can incorporate this in our lives by studying all areas of our decisions and decision making processes so we can have the information needed to make the best decisions possible.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732">
                                            <p:txEl>
                                              <p:pRg st="0" end="0"/>
                                            </p:txEl>
                                          </p:spTgt>
                                        </p:tgtEl>
                                        <p:attrNameLst>
                                          <p:attrName>style.visibility</p:attrName>
                                        </p:attrNameLst>
                                      </p:cBhvr>
                                      <p:to>
                                        <p:strVal val="visible"/>
                                      </p:to>
                                    </p:set>
                                    <p:animEffect transition="in" filter="fade">
                                      <p:cBhvr>
                                        <p:cTn id="7" dur="500"/>
                                        <p:tgtEl>
                                          <p:spTgt spid="7373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3732">
                                            <p:txEl>
                                              <p:pRg st="1" end="1"/>
                                            </p:txEl>
                                          </p:spTgt>
                                        </p:tgtEl>
                                        <p:attrNameLst>
                                          <p:attrName>style.visibility</p:attrName>
                                        </p:attrNameLst>
                                      </p:cBhvr>
                                      <p:to>
                                        <p:strVal val="visible"/>
                                      </p:to>
                                    </p:set>
                                    <p:animEffect transition="in" filter="fade">
                                      <p:cBhvr>
                                        <p:cTn id="10" dur="500"/>
                                        <p:tgtEl>
                                          <p:spTgt spid="7373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3732">
                                            <p:txEl>
                                              <p:pRg st="2" end="2"/>
                                            </p:txEl>
                                          </p:spTgt>
                                        </p:tgtEl>
                                        <p:attrNameLst>
                                          <p:attrName>style.visibility</p:attrName>
                                        </p:attrNameLst>
                                      </p:cBhvr>
                                      <p:to>
                                        <p:strVal val="visible"/>
                                      </p:to>
                                    </p:set>
                                    <p:animEffect transition="in" filter="fade">
                                      <p:cBhvr>
                                        <p:cTn id="13" dur="500"/>
                                        <p:tgtEl>
                                          <p:spTgt spid="737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build="p" bldLvl="2"/>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914400" y="704850"/>
            <a:ext cx="7315200" cy="858838"/>
          </a:xfrm>
        </p:spPr>
        <p:txBody>
          <a:bodyPr/>
          <a:lstStyle/>
          <a:p>
            <a:pPr eaLnBrk="1" hangingPunct="1"/>
            <a:r>
              <a:rPr lang="en-US" altLang="en-US"/>
              <a:t>Case Study #2 Answers</a:t>
            </a:r>
          </a:p>
        </p:txBody>
      </p:sp>
      <p:sp>
        <p:nvSpPr>
          <p:cNvPr id="74756" name="Rectangle 3"/>
          <p:cNvSpPr>
            <a:spLocks noGrp="1" noChangeArrowheads="1"/>
          </p:cNvSpPr>
          <p:nvPr>
            <p:ph idx="1"/>
          </p:nvPr>
        </p:nvSpPr>
        <p:spPr>
          <a:xfrm>
            <a:off x="928688" y="1608138"/>
            <a:ext cx="7286625" cy="4419600"/>
          </a:xfrm>
        </p:spPr>
        <p:txBody>
          <a:bodyPr/>
          <a:lstStyle/>
          <a:p>
            <a:pPr lvl="1" eaLnBrk="1" hangingPunct="1"/>
            <a:r>
              <a:rPr lang="en-US" altLang="en-US"/>
              <a:t>4.  Accountability:  We are accountable for our choices</a:t>
            </a:r>
          </a:p>
          <a:p>
            <a:pPr lvl="2" eaLnBrk="1" hangingPunct="1"/>
            <a:r>
              <a:rPr lang="en-US" altLang="en-US"/>
              <a:t>We are the final decision makers in life.  </a:t>
            </a:r>
          </a:p>
          <a:p>
            <a:pPr lvl="2" eaLnBrk="1" hangingPunct="1"/>
            <a:r>
              <a:rPr lang="en-US" altLang="en-US"/>
              <a:t>It is important as we must learn to choose wisely.</a:t>
            </a:r>
          </a:p>
          <a:p>
            <a:pPr lvl="2" eaLnBrk="1" hangingPunct="1"/>
            <a:r>
              <a:rPr lang="en-US" altLang="en-US"/>
              <a:t>We can incorporate this into our lives by setting good goals and then by making wise choices to help us attain those goals—goals that our Heavenly Father would have us seek for.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756">
                                            <p:txEl>
                                              <p:pRg st="0" end="0"/>
                                            </p:txEl>
                                          </p:spTgt>
                                        </p:tgtEl>
                                        <p:attrNameLst>
                                          <p:attrName>style.visibility</p:attrName>
                                        </p:attrNameLst>
                                      </p:cBhvr>
                                      <p:to>
                                        <p:strVal val="visible"/>
                                      </p:to>
                                    </p:set>
                                    <p:animEffect transition="in" filter="fade">
                                      <p:cBhvr>
                                        <p:cTn id="7" dur="500"/>
                                        <p:tgtEl>
                                          <p:spTgt spid="7475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4756">
                                            <p:txEl>
                                              <p:pRg st="1" end="1"/>
                                            </p:txEl>
                                          </p:spTgt>
                                        </p:tgtEl>
                                        <p:attrNameLst>
                                          <p:attrName>style.visibility</p:attrName>
                                        </p:attrNameLst>
                                      </p:cBhvr>
                                      <p:to>
                                        <p:strVal val="visible"/>
                                      </p:to>
                                    </p:set>
                                    <p:animEffect transition="in" filter="fade">
                                      <p:cBhvr>
                                        <p:cTn id="10" dur="500"/>
                                        <p:tgtEl>
                                          <p:spTgt spid="7475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4756">
                                            <p:txEl>
                                              <p:pRg st="2" end="2"/>
                                            </p:txEl>
                                          </p:spTgt>
                                        </p:tgtEl>
                                        <p:attrNameLst>
                                          <p:attrName>style.visibility</p:attrName>
                                        </p:attrNameLst>
                                      </p:cBhvr>
                                      <p:to>
                                        <p:strVal val="visible"/>
                                      </p:to>
                                    </p:set>
                                    <p:animEffect transition="in" filter="fade">
                                      <p:cBhvr>
                                        <p:cTn id="13" dur="500"/>
                                        <p:tgtEl>
                                          <p:spTgt spid="7475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4756">
                                            <p:txEl>
                                              <p:pRg st="3" end="3"/>
                                            </p:txEl>
                                          </p:spTgt>
                                        </p:tgtEl>
                                        <p:attrNameLst>
                                          <p:attrName>style.visibility</p:attrName>
                                        </p:attrNameLst>
                                      </p:cBhvr>
                                      <p:to>
                                        <p:strVal val="visible"/>
                                      </p:to>
                                    </p:set>
                                    <p:animEffect transition="in" filter="fade">
                                      <p:cBhvr>
                                        <p:cTn id="16" dur="500"/>
                                        <p:tgtEl>
                                          <p:spTgt spid="7475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build="p" bldLvl="2"/>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altLang="en-US"/>
              <a:t>Case Study #3</a:t>
            </a:r>
          </a:p>
        </p:txBody>
      </p:sp>
      <p:sp>
        <p:nvSpPr>
          <p:cNvPr id="75780"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Brenda was concerned as one of her friends was blessed with material riches, and made poor choices which caused him to lose his testimony.  She asks:  “If wealth is so bad, should we seek for riches?”  </a:t>
            </a:r>
          </a:p>
          <a:p>
            <a:pPr eaLnBrk="1" hangingPunct="1">
              <a:buFont typeface="Wingdings" panose="05000000000000000000" pitchFamily="2" charset="2"/>
              <a:buNone/>
            </a:pPr>
            <a:r>
              <a:rPr lang="en-US" altLang="en-US" sz="2400" dirty="0"/>
              <a:t>Application</a:t>
            </a:r>
          </a:p>
          <a:p>
            <a:pPr eaLnBrk="1" hangingPunct="1"/>
            <a:r>
              <a:rPr lang="en-US" altLang="en-US" sz="2400" dirty="0"/>
              <a:t>What did the prophet Jacob in Jacob 2:18-19 say about this question?  What should we seek for first?</a:t>
            </a:r>
          </a:p>
          <a:p>
            <a:pPr eaLnBrk="1" hangingPunct="1">
              <a:buFont typeface="Wingdings" panose="05000000000000000000" pitchFamily="2" charset="2"/>
              <a:buNone/>
            </a:pPr>
            <a:endParaRPr lang="en-US" altLang="en-US" sz="2400" dirty="0"/>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5780">
                                            <p:txEl>
                                              <p:pRg st="0" end="0"/>
                                            </p:txEl>
                                          </p:spTgt>
                                        </p:tgtEl>
                                        <p:attrNameLst>
                                          <p:attrName>style.visibility</p:attrName>
                                        </p:attrNameLst>
                                      </p:cBhvr>
                                      <p:to>
                                        <p:strVal val="visible"/>
                                      </p:to>
                                    </p:set>
                                    <p:animEffect transition="in" filter="fade">
                                      <p:cBhvr>
                                        <p:cTn id="7" dur="500"/>
                                        <p:tgtEl>
                                          <p:spTgt spid="7578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5780">
                                            <p:txEl>
                                              <p:pRg st="1" end="1"/>
                                            </p:txEl>
                                          </p:spTgt>
                                        </p:tgtEl>
                                        <p:attrNameLst>
                                          <p:attrName>style.visibility</p:attrName>
                                        </p:attrNameLst>
                                      </p:cBhvr>
                                      <p:to>
                                        <p:strVal val="visible"/>
                                      </p:to>
                                    </p:set>
                                    <p:animEffect transition="in" filter="fade">
                                      <p:cBhvr>
                                        <p:cTn id="10" dur="500"/>
                                        <p:tgtEl>
                                          <p:spTgt spid="7578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5780">
                                            <p:txEl>
                                              <p:pRg st="2" end="2"/>
                                            </p:txEl>
                                          </p:spTgt>
                                        </p:tgtEl>
                                        <p:attrNameLst>
                                          <p:attrName>style.visibility</p:attrName>
                                        </p:attrNameLst>
                                      </p:cBhvr>
                                      <p:to>
                                        <p:strVal val="visible"/>
                                      </p:to>
                                    </p:set>
                                    <p:animEffect transition="in" filter="fade">
                                      <p:cBhvr>
                                        <p:cTn id="13" dur="500"/>
                                        <p:tgtEl>
                                          <p:spTgt spid="75780">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5780">
                                            <p:txEl>
                                              <p:pRg st="3" end="3"/>
                                            </p:txEl>
                                          </p:spTgt>
                                        </p:tgtEl>
                                        <p:attrNameLst>
                                          <p:attrName>style.visibility</p:attrName>
                                        </p:attrNameLst>
                                      </p:cBhvr>
                                      <p:to>
                                        <p:strVal val="visible"/>
                                      </p:to>
                                    </p:set>
                                    <p:animEffect transition="in" filter="fade">
                                      <p:cBhvr>
                                        <p:cTn id="16" dur="400"/>
                                        <p:tgtEl>
                                          <p:spTgt spid="7578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build="p" bldLvl="2"/>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914400" y="609600"/>
            <a:ext cx="7315200" cy="944563"/>
          </a:xfrm>
        </p:spPr>
        <p:txBody>
          <a:bodyPr/>
          <a:lstStyle/>
          <a:p>
            <a:pPr eaLnBrk="1" hangingPunct="1"/>
            <a:r>
              <a:rPr lang="en-US" altLang="en-US"/>
              <a:t>Case Study #3 Answers</a:t>
            </a:r>
          </a:p>
        </p:txBody>
      </p:sp>
      <p:sp>
        <p:nvSpPr>
          <p:cNvPr id="76804" name="Rectangle 3"/>
          <p:cNvSpPr>
            <a:spLocks noGrp="1" noChangeArrowheads="1"/>
          </p:cNvSpPr>
          <p:nvPr>
            <p:ph idx="1"/>
          </p:nvPr>
        </p:nvSpPr>
        <p:spPr>
          <a:xfrm>
            <a:off x="914400" y="1600200"/>
            <a:ext cx="7315200" cy="4876800"/>
          </a:xfrm>
        </p:spPr>
        <p:txBody>
          <a:bodyPr/>
          <a:lstStyle/>
          <a:p>
            <a:pPr marL="533400" indent="-533400" eaLnBrk="1" hangingPunct="1"/>
            <a:r>
              <a:rPr lang="en-US" altLang="en-US" sz="2400" dirty="0"/>
              <a:t>The prophet Jacob said seeking for riches is OK “if” we first seek the Kingdom of God, and if we seek riches for the right intent--for righteous purposes.  </a:t>
            </a:r>
          </a:p>
          <a:p>
            <a:pPr marL="914400" lvl="1" indent="-457200" eaLnBrk="1" hangingPunct="1"/>
            <a:r>
              <a:rPr lang="en-US" altLang="en-US" dirty="0"/>
              <a:t>But before ye seek for riches, seek ye for the kingdom of God.  "And after ye have obtained a hope in Christ ye shall obtain riches, if ye seek them; and ye will seek them for the intent to do good-to clothe the naked, and to feed the hungry, and to liberate the captive, and administer relief to the sick and the afflicted (Jacob 2:18-19).</a:t>
            </a:r>
          </a:p>
          <a:p>
            <a:pPr marL="914400" lvl="1" indent="-457200" eaLnBrk="1" hangingPunct="1"/>
            <a:r>
              <a:rPr lang="en-US" altLang="en-US" dirty="0"/>
              <a:t>First, we should seek for the Kingdom of God and doing His will. Then we can seek for riches—but with the intent to do good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6804">
                                            <p:txEl>
                                              <p:pRg st="0" end="0"/>
                                            </p:txEl>
                                          </p:spTgt>
                                        </p:tgtEl>
                                        <p:attrNameLst>
                                          <p:attrName>style.visibility</p:attrName>
                                        </p:attrNameLst>
                                      </p:cBhvr>
                                      <p:to>
                                        <p:strVal val="visible"/>
                                      </p:to>
                                    </p:set>
                                    <p:animEffect transition="in" filter="fade">
                                      <p:cBhvr>
                                        <p:cTn id="7" dur="500"/>
                                        <p:tgtEl>
                                          <p:spTgt spid="7680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6804">
                                            <p:txEl>
                                              <p:pRg st="1" end="1"/>
                                            </p:txEl>
                                          </p:spTgt>
                                        </p:tgtEl>
                                        <p:attrNameLst>
                                          <p:attrName>style.visibility</p:attrName>
                                        </p:attrNameLst>
                                      </p:cBhvr>
                                      <p:to>
                                        <p:strVal val="visible"/>
                                      </p:to>
                                    </p:set>
                                    <p:animEffect transition="in" filter="fade">
                                      <p:cBhvr>
                                        <p:cTn id="12" dur="500"/>
                                        <p:tgtEl>
                                          <p:spTgt spid="76804">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6804">
                                            <p:txEl>
                                              <p:pRg st="2" end="2"/>
                                            </p:txEl>
                                          </p:spTgt>
                                        </p:tgtEl>
                                        <p:attrNameLst>
                                          <p:attrName>style.visibility</p:attrName>
                                        </p:attrNameLst>
                                      </p:cBhvr>
                                      <p:to>
                                        <p:strVal val="visible"/>
                                      </p:to>
                                    </p:set>
                                    <p:animEffect transition="in" filter="fade">
                                      <p:cBhvr>
                                        <p:cTn id="15" dur="300"/>
                                        <p:tgtEl>
                                          <p:spTgt spid="7680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uild="p" bldLvl="2"/>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914400" y="685800"/>
            <a:ext cx="7315200" cy="858838"/>
          </a:xfrm>
        </p:spPr>
        <p:txBody>
          <a:bodyPr/>
          <a:lstStyle/>
          <a:p>
            <a:pPr eaLnBrk="1" hangingPunct="1"/>
            <a:r>
              <a:rPr lang="en-US" altLang="en-US"/>
              <a:t>Case Study #3 Answers</a:t>
            </a:r>
          </a:p>
        </p:txBody>
      </p:sp>
      <p:sp>
        <p:nvSpPr>
          <p:cNvPr id="77828" name="Rectangle 3"/>
          <p:cNvSpPr>
            <a:spLocks noGrp="1" noChangeArrowheads="1"/>
          </p:cNvSpPr>
          <p:nvPr>
            <p:ph idx="1"/>
          </p:nvPr>
        </p:nvSpPr>
        <p:spPr>
          <a:xfrm>
            <a:off x="914400" y="1600200"/>
            <a:ext cx="7315200" cy="4724400"/>
          </a:xfrm>
        </p:spPr>
        <p:txBody>
          <a:bodyPr/>
          <a:lstStyle/>
          <a:p>
            <a:pPr eaLnBrk="1" hangingPunct="1"/>
            <a:r>
              <a:rPr lang="en-US" altLang="en-US" dirty="0"/>
              <a:t>Gordon B. Hinckley said:</a:t>
            </a:r>
          </a:p>
          <a:p>
            <a:pPr lvl="1" eaLnBrk="1" hangingPunct="1"/>
            <a:r>
              <a:rPr lang="en-US" altLang="en-US" dirty="0"/>
              <a:t>The Lord will love us, I think, to the degree to which we lift and bless those in distress.  I believe that with all my heart, mind, and soul.  The accumulation of means is not a bad endeavor when those means are used to bless the needy of the earth (</a:t>
            </a:r>
            <a:r>
              <a:rPr lang="en-US" altLang="en-US" i="1" dirty="0"/>
              <a:t>Discourses of President Gordon B. Hinckley, Volume 2</a:t>
            </a:r>
            <a:r>
              <a:rPr lang="en-US" altLang="en-US" dirty="0"/>
              <a:t>, Intellectual Reserve, 2005, p. 593.)</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828">
                                            <p:txEl>
                                              <p:pRg st="0" end="0"/>
                                            </p:txEl>
                                          </p:spTgt>
                                        </p:tgtEl>
                                        <p:attrNameLst>
                                          <p:attrName>style.visibility</p:attrName>
                                        </p:attrNameLst>
                                      </p:cBhvr>
                                      <p:to>
                                        <p:strVal val="visible"/>
                                      </p:to>
                                    </p:set>
                                    <p:animEffect transition="in" filter="fade">
                                      <p:cBhvr>
                                        <p:cTn id="7" dur="500"/>
                                        <p:tgtEl>
                                          <p:spTgt spid="7782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7828">
                                            <p:txEl>
                                              <p:pRg st="1" end="1"/>
                                            </p:txEl>
                                          </p:spTgt>
                                        </p:tgtEl>
                                        <p:attrNameLst>
                                          <p:attrName>style.visibility</p:attrName>
                                        </p:attrNameLst>
                                      </p:cBhvr>
                                      <p:to>
                                        <p:strVal val="visible"/>
                                      </p:to>
                                    </p:set>
                                    <p:animEffect transition="in" filter="fade">
                                      <p:cBhvr>
                                        <p:cTn id="12" dur="500"/>
                                        <p:tgtEl>
                                          <p:spTgt spid="778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 (continued)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4. We always remember and reach up to Him</a:t>
            </a:r>
          </a:p>
          <a:p>
            <a:pPr lvl="1" eaLnBrk="1" hangingPunct="1">
              <a:spcBef>
                <a:spcPct val="25000"/>
              </a:spcBef>
              <a:defRPr/>
            </a:pPr>
            <a:r>
              <a:rPr lang="en-US" altLang="en-US" dirty="0"/>
              <a:t>We need Christ’s inspiration and guidance daily if we are to return with our families to His presence</a:t>
            </a:r>
          </a:p>
          <a:p>
            <a:pPr lvl="1" eaLnBrk="1" hangingPunct="1">
              <a:spcBef>
                <a:spcPct val="25000"/>
              </a:spcBef>
              <a:defRPr/>
            </a:pPr>
            <a:r>
              <a:rPr lang="en-US" altLang="en-US" dirty="0"/>
              <a:t>We remember:</a:t>
            </a:r>
          </a:p>
          <a:p>
            <a:pPr lvl="2" eaLnBrk="1" hangingPunct="1">
              <a:spcBef>
                <a:spcPct val="25000"/>
              </a:spcBef>
              <a:defRPr/>
            </a:pPr>
            <a:r>
              <a:rPr lang="en-US" altLang="en-US" dirty="0"/>
              <a:t>His death and atonement save us</a:t>
            </a:r>
          </a:p>
          <a:p>
            <a:pPr lvl="2" eaLnBrk="1" hangingPunct="1">
              <a:spcBef>
                <a:spcPct val="25000"/>
              </a:spcBef>
              <a:defRPr/>
            </a:pPr>
            <a:r>
              <a:rPr lang="en-US" altLang="en-US" dirty="0"/>
              <a:t>All things, including ourselves, are His</a:t>
            </a:r>
          </a:p>
          <a:p>
            <a:pPr lvl="2" eaLnBrk="1" hangingPunct="1">
              <a:spcBef>
                <a:spcPct val="25000"/>
              </a:spcBef>
              <a:defRPr/>
            </a:pPr>
            <a:r>
              <a:rPr lang="en-US" altLang="en-US" dirty="0"/>
              <a:t>We are His stewards</a:t>
            </a:r>
          </a:p>
          <a:p>
            <a:pPr lvl="2" eaLnBrk="1" hangingPunct="1">
              <a:spcBef>
                <a:spcPct val="25000"/>
              </a:spcBef>
              <a:defRPr/>
            </a:pPr>
            <a:r>
              <a:rPr lang="en-US" altLang="en-US" dirty="0"/>
              <a:t>We all are unprofitable servants</a:t>
            </a:r>
          </a:p>
          <a:p>
            <a:pPr lvl="2" eaLnBrk="1" hangingPunct="1">
              <a:spcBef>
                <a:spcPct val="25000"/>
              </a:spcBef>
              <a:defRPr/>
            </a:pPr>
            <a:r>
              <a:rPr lang="en-US" altLang="en-US" dirty="0">
                <a:hlinkClick r:id="rId2"/>
              </a:rPr>
              <a:t>Our conduct on our journey is as important as our destination</a:t>
            </a:r>
            <a:endParaRPr lang="en-US" altLang="en-US" dirty="0"/>
          </a:p>
          <a:p>
            <a:pPr lvl="2" eaLnBrk="1" hangingPunct="1">
              <a:spcBef>
                <a:spcPct val="25000"/>
              </a:spcBef>
              <a:defRPr/>
            </a:pPr>
            <a:endParaRPr lang="en-US" altLang="en-US" dirty="0"/>
          </a:p>
          <a:p>
            <a:pPr lvl="1" eaLnBrk="1" hangingPunct="1">
              <a:spcBef>
                <a:spcPct val="25000"/>
              </a:spcBef>
              <a:defRPr/>
            </a:pPr>
            <a:endParaRPr lang="en-US" altLang="en-US" dirty="0"/>
          </a:p>
          <a:p>
            <a:pPr eaLnBrk="1" hangingPunct="1">
              <a:buFont typeface="Wingdings" panose="05000000000000000000" pitchFamily="2" charset="2"/>
              <a:buNone/>
              <a:defRPr/>
            </a:pPr>
            <a:endParaRPr lang="en-US" altLang="en-US" dirty="0"/>
          </a:p>
        </p:txBody>
      </p:sp>
    </p:spTree>
    <p:extLst>
      <p:ext uri="{BB962C8B-B14F-4D97-AF65-F5344CB8AC3E}">
        <p14:creationId xmlns:p14="http://schemas.microsoft.com/office/powerpoint/2010/main" val="301563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2995">
                                            <p:txEl>
                                              <p:pRg st="5" end="5"/>
                                            </p:txEl>
                                          </p:spTgt>
                                        </p:tgtEl>
                                        <p:attrNameLst>
                                          <p:attrName>style.visibility</p:attrName>
                                        </p:attrNameLst>
                                      </p:cBhvr>
                                      <p:to>
                                        <p:strVal val="visible"/>
                                      </p:to>
                                    </p:set>
                                    <p:anim calcmode="lin" valueType="num">
                                      <p:cBhvr additive="base">
                                        <p:cTn id="29" dur="500" fill="hold"/>
                                        <p:tgtEl>
                                          <p:spTgt spid="212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29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2995">
                                            <p:txEl>
                                              <p:pRg st="6" end="6"/>
                                            </p:txEl>
                                          </p:spTgt>
                                        </p:tgtEl>
                                        <p:attrNameLst>
                                          <p:attrName>style.visibility</p:attrName>
                                        </p:attrNameLst>
                                      </p:cBhvr>
                                      <p:to>
                                        <p:strVal val="visible"/>
                                      </p:to>
                                    </p:set>
                                    <p:anim calcmode="lin" valueType="num">
                                      <p:cBhvr additive="base">
                                        <p:cTn id="33" dur="500" fill="hold"/>
                                        <p:tgtEl>
                                          <p:spTgt spid="2129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29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12995">
                                            <p:txEl>
                                              <p:pRg st="7" end="7"/>
                                            </p:txEl>
                                          </p:spTgt>
                                        </p:tgtEl>
                                        <p:attrNameLst>
                                          <p:attrName>style.visibility</p:attrName>
                                        </p:attrNameLst>
                                      </p:cBhvr>
                                      <p:to>
                                        <p:strVal val="visible"/>
                                      </p:to>
                                    </p:set>
                                    <p:anim calcmode="lin" valueType="num">
                                      <p:cBhvr additive="base">
                                        <p:cTn id="37" dur="500" fill="hold"/>
                                        <p:tgtEl>
                                          <p:spTgt spid="2129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29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609600"/>
            <a:ext cx="9144000" cy="944563"/>
          </a:xfrm>
        </p:spPr>
        <p:txBody>
          <a:bodyPr/>
          <a:lstStyle/>
          <a:p>
            <a:pPr eaLnBrk="1" hangingPunct="1"/>
            <a:r>
              <a:rPr lang="en-US" altLang="en-US" dirty="0"/>
              <a:t>B. Our Framework for Learning</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4114800"/>
          </a:xfrm>
        </p:spPr>
        <p:txBody>
          <a:bodyPr/>
          <a:lstStyle/>
          <a:p>
            <a:pPr eaLnBrk="1" hangingPunct="1">
              <a:defRPr/>
            </a:pPr>
            <a:r>
              <a:rPr lang="en-US" altLang="en-US" dirty="0"/>
              <a:t>What is the purpose of this class?</a:t>
            </a:r>
          </a:p>
          <a:p>
            <a:pPr lvl="1" eaLnBrk="1" hangingPunct="1">
              <a:defRPr/>
            </a:pPr>
            <a:r>
              <a:rPr lang="en-US" altLang="en-US" dirty="0"/>
              <a:t>To help you plan our financial future early</a:t>
            </a:r>
          </a:p>
        </p:txBody>
      </p:sp>
      <p:pic>
        <p:nvPicPr>
          <p:cNvPr id="2" name="Plan Your Financial Future Early - Benson Monson O89">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841500" y="2738804"/>
            <a:ext cx="5461000" cy="4095750"/>
          </a:xfrm>
          <a:prstGeom prst="rect">
            <a:avLst/>
          </a:prstGeom>
        </p:spPr>
      </p:pic>
    </p:spTree>
    <p:extLst>
      <p:ext uri="{BB962C8B-B14F-4D97-AF65-F5344CB8AC3E}">
        <p14:creationId xmlns:p14="http://schemas.microsoft.com/office/powerpoint/2010/main" val="391766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5289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2"/>
                                        </p:tgtEl>
                                      </p:cBhvr>
                                    </p:cmd>
                                  </p:childTnLst>
                                </p:cTn>
                              </p:par>
                            </p:childTnLst>
                          </p:cTn>
                        </p:par>
                      </p:childTnLst>
                    </p:cTn>
                  </p:par>
                </p:childTnLst>
              </p:cTn>
              <p:nextCondLst>
                <p:cond evt="onClick" delay="0">
                  <p:tgtEl>
                    <p:spTgt spid="2"/>
                  </p:tgtEl>
                </p:cond>
              </p:nextCondLst>
            </p:seq>
            <p:video>
              <p:cMediaNode vol="100000">
                <p:cTn id="20" fill="hold" display="0">
                  <p:stCondLst>
                    <p:cond delay="indefinite"/>
                  </p:stCondLst>
                </p:cTn>
                <p:tgtEl>
                  <p:spTgt spid="2"/>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609600"/>
            <a:ext cx="7315200" cy="944563"/>
          </a:xfrm>
        </p:spPr>
        <p:txBody>
          <a:bodyPr/>
          <a:lstStyle/>
          <a:p>
            <a:pPr eaLnBrk="1" hangingPunct="1"/>
            <a:r>
              <a:rPr lang="en-US" altLang="en-US" dirty="0"/>
              <a:t>Course Structure and Design</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5257800"/>
          </a:xfrm>
        </p:spPr>
        <p:txBody>
          <a:bodyPr/>
          <a:lstStyle/>
          <a:p>
            <a:pPr lvl="1" eaLnBrk="1" hangingPunct="1">
              <a:defRPr/>
            </a:pPr>
            <a:r>
              <a:rPr lang="en-US" altLang="en-US" sz="2800" dirty="0"/>
              <a:t>What is our course structure and design?</a:t>
            </a:r>
          </a:p>
          <a:p>
            <a:pPr lvl="2" eaLnBrk="1" hangingPunct="1">
              <a:defRPr/>
            </a:pPr>
            <a:r>
              <a:rPr lang="en-US" dirty="0"/>
              <a:t>It is “LEARN, DO, BECOME”</a:t>
            </a:r>
          </a:p>
          <a:p>
            <a:pPr lvl="3" eaLnBrk="1" hangingPunct="1">
              <a:defRPr/>
            </a:pPr>
            <a:r>
              <a:rPr lang="en-US" sz="2200" dirty="0"/>
              <a:t>After 30 days, we retain:</a:t>
            </a:r>
          </a:p>
          <a:p>
            <a:pPr lvl="4" eaLnBrk="1" hangingPunct="1">
              <a:defRPr/>
            </a:pPr>
            <a:r>
              <a:rPr lang="en-US" sz="2200" dirty="0"/>
              <a:t>10% of what we hear </a:t>
            </a:r>
          </a:p>
          <a:p>
            <a:pPr lvl="4" eaLnBrk="1" hangingPunct="1">
              <a:defRPr/>
            </a:pPr>
            <a:r>
              <a:rPr lang="en-US" sz="2200" dirty="0"/>
              <a:t>30% of what we see</a:t>
            </a:r>
          </a:p>
          <a:p>
            <a:pPr lvl="4" eaLnBrk="1" hangingPunct="1">
              <a:defRPr/>
            </a:pPr>
            <a:r>
              <a:rPr lang="en-US" sz="2200" dirty="0"/>
              <a:t>50% of what we see and hear</a:t>
            </a:r>
          </a:p>
          <a:p>
            <a:pPr lvl="4" eaLnBrk="1" hangingPunct="1">
              <a:defRPr/>
            </a:pPr>
            <a:r>
              <a:rPr lang="en-US" sz="2200" dirty="0"/>
              <a:t>70% of what we do, and </a:t>
            </a:r>
          </a:p>
          <a:p>
            <a:pPr lvl="4" eaLnBrk="1" hangingPunct="1">
              <a:defRPr/>
            </a:pPr>
            <a:r>
              <a:rPr lang="en-US" sz="2200" dirty="0"/>
              <a:t>90% of what we see, say and do </a:t>
            </a:r>
          </a:p>
          <a:p>
            <a:pPr lvl="1" eaLnBrk="1" hangingPunct="1">
              <a:defRPr/>
            </a:pPr>
            <a:r>
              <a:rPr lang="en-US" sz="2200" dirty="0"/>
              <a:t>It is high learning and low stress class.  You LEARN as you hear the discussions, share ideas and read the materials; DO as you ask questions, prepare the assignments and experiences, and BECOME as you create your </a:t>
            </a:r>
            <a:r>
              <a:rPr lang="en-US" sz="2200" i="1" dirty="0"/>
              <a:t>Personal Financial Plan</a:t>
            </a:r>
            <a:r>
              <a:rPr lang="en-US" sz="2200" dirty="0"/>
              <a:t> </a:t>
            </a:r>
            <a:r>
              <a:rPr lang="en-US" sz="1600" dirty="0"/>
              <a:t>(see </a:t>
            </a:r>
            <a:r>
              <a:rPr lang="en-US" sz="1600" dirty="0" err="1"/>
              <a:t>Serey</a:t>
            </a:r>
            <a:r>
              <a:rPr lang="en-US" sz="1600" dirty="0"/>
              <a:t> and </a:t>
            </a:r>
            <a:r>
              <a:rPr lang="en-US" sz="1600" dirty="0" err="1"/>
              <a:t>Verderber</a:t>
            </a:r>
            <a:r>
              <a:rPr lang="en-US" sz="1600" dirty="0"/>
              <a:t>, 1989).</a:t>
            </a:r>
            <a:endParaRPr lang="en-US" altLang="en-US" sz="2200" dirty="0"/>
          </a:p>
        </p:txBody>
      </p:sp>
      <p:pic>
        <p:nvPicPr>
          <p:cNvPr id="2" name="Picture 1"/>
          <p:cNvPicPr>
            <a:picLocks noChangeAspect="1"/>
          </p:cNvPicPr>
          <p:nvPr/>
        </p:nvPicPr>
        <p:blipFill>
          <a:blip r:embed="rId2"/>
          <a:stretch>
            <a:fillRect/>
          </a:stretch>
        </p:blipFill>
        <p:spPr>
          <a:xfrm>
            <a:off x="76200" y="2941301"/>
            <a:ext cx="2400300" cy="2116891"/>
          </a:xfrm>
          <a:prstGeom prst="rect">
            <a:avLst/>
          </a:prstGeom>
        </p:spPr>
      </p:pic>
    </p:spTree>
    <p:extLst>
      <p:ext uri="{BB962C8B-B14F-4D97-AF65-F5344CB8AC3E}">
        <p14:creationId xmlns:p14="http://schemas.microsoft.com/office/powerpoint/2010/main" val="391733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29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29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9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299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29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 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 Theme1</Template>
  <TotalTime>10039</TotalTime>
  <Words>5914</Words>
  <Application>Microsoft Office PowerPoint</Application>
  <PresentationFormat>On-screen Show (4:3)</PresentationFormat>
  <Paragraphs>412</Paragraphs>
  <Slides>69</Slides>
  <Notes>14</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69</vt:i4>
      </vt:variant>
    </vt:vector>
  </HeadingPairs>
  <TitlesOfParts>
    <vt:vector size="73" baseType="lpstr">
      <vt:lpstr>Arial</vt:lpstr>
      <vt:lpstr>Times New Roman</vt:lpstr>
      <vt:lpstr>Wingdings</vt:lpstr>
      <vt:lpstr>BM418 Theme1</vt:lpstr>
      <vt:lpstr>Personal Finance: Another Perspective</vt:lpstr>
      <vt:lpstr>Objectives</vt:lpstr>
      <vt:lpstr>A. Understand How to Bring Christ Into our Finances</vt:lpstr>
      <vt:lpstr>Bringing Christ into our Finances (continued)</vt:lpstr>
      <vt:lpstr>Bringing Christ Into our Finances  (continued)</vt:lpstr>
      <vt:lpstr>Bringing Christ Into our Finances (continued)</vt:lpstr>
      <vt:lpstr>Bringing Christ Into our Finances  (continued)</vt:lpstr>
      <vt:lpstr>B. Our Framework for Learning</vt:lpstr>
      <vt:lpstr>Course Structure and Design</vt:lpstr>
      <vt:lpstr>Course Structure and Design (continued)</vt:lpstr>
      <vt:lpstr>Course Structure and Design (continued)</vt:lpstr>
      <vt:lpstr>Course Structure and Design (continued)</vt:lpstr>
      <vt:lpstr>Course Structure and Design (continued)</vt:lpstr>
      <vt:lpstr>The Importance of Perspective and Choice</vt:lpstr>
      <vt:lpstr>Perspective and Choice (continued)</vt:lpstr>
      <vt:lpstr>Perspective and Choice (continued)</vt:lpstr>
      <vt:lpstr>PowerPoint Presentation</vt:lpstr>
      <vt:lpstr>PowerPoint Presentation</vt:lpstr>
      <vt:lpstr>A Different Learning Framework</vt:lpstr>
      <vt:lpstr>Learning Framework (continued)</vt:lpstr>
      <vt:lpstr>Learning Framework (continued)</vt:lpstr>
      <vt:lpstr>Doctrines, Principles and Application (continued)</vt:lpstr>
      <vt:lpstr>Doctrines or “Whys”</vt:lpstr>
      <vt:lpstr>Doctrines or “Whys”</vt:lpstr>
      <vt:lpstr>Doctrines or “Whys” (continued)</vt:lpstr>
      <vt:lpstr>Doctrines or “Whys” (continued)</vt:lpstr>
      <vt:lpstr>Doctrines or “Whys” (continued)</vt:lpstr>
      <vt:lpstr>Doctrines or “Whys” (continued)</vt:lpstr>
      <vt:lpstr>Doctrines or “Whys” (continued)</vt:lpstr>
      <vt:lpstr>Principles or “What’s”</vt:lpstr>
      <vt:lpstr>Principles or “What’s) ” (continued</vt:lpstr>
      <vt:lpstr>Principles or “What’s”(continued)</vt:lpstr>
      <vt:lpstr>Principles or “What’s”(continued)</vt:lpstr>
      <vt:lpstr>Principles or “What’s”(continued)</vt:lpstr>
      <vt:lpstr>Principles or “What’s” (continued)</vt:lpstr>
      <vt:lpstr>Application or “How’s”</vt:lpstr>
      <vt:lpstr>Application or “How’s” (continued)</vt:lpstr>
      <vt:lpstr>Application or “How’s” (continued)</vt:lpstr>
      <vt:lpstr>Application or “How’s” (continued)</vt:lpstr>
      <vt:lpstr>Application or “How’s” (continued)</vt:lpstr>
      <vt:lpstr>Application or “How’s” (continued)</vt:lpstr>
      <vt:lpstr>Application or “How’s” (continued)</vt:lpstr>
      <vt:lpstr>Application or “How’s” (continued)</vt:lpstr>
      <vt:lpstr>Application or “How’s” (continued)</vt:lpstr>
      <vt:lpstr>Application or “How’s” (continued)</vt:lpstr>
      <vt:lpstr>Application or “How’s” (continued)</vt:lpstr>
      <vt:lpstr>Application or “How’s” (continued)</vt:lpstr>
      <vt:lpstr>C. Implications of This Framework</vt:lpstr>
      <vt:lpstr>Implications (continued)</vt:lpstr>
      <vt:lpstr>Implications (continued)</vt:lpstr>
      <vt:lpstr>Implications (continued)</vt:lpstr>
      <vt:lpstr>Implications (continued)</vt:lpstr>
      <vt:lpstr>Implications (continued)</vt:lpstr>
      <vt:lpstr>D. Remember that Life is Good</vt:lpstr>
      <vt:lpstr>Summary</vt:lpstr>
      <vt:lpstr>Summary</vt:lpstr>
      <vt:lpstr>Summary (continued)</vt:lpstr>
      <vt:lpstr>Review of Objectives</vt:lpstr>
      <vt:lpstr>Case Study #1</vt:lpstr>
      <vt:lpstr>Case Study #1 Answers</vt:lpstr>
      <vt:lpstr>Case Study #1 Answers</vt:lpstr>
      <vt:lpstr>Case Study #2</vt:lpstr>
      <vt:lpstr>Case Study #2 Answers</vt:lpstr>
      <vt:lpstr>Case Study #2 Answers</vt:lpstr>
      <vt:lpstr>Case Study #2 Answers</vt:lpstr>
      <vt:lpstr>Case Study #2 Answers</vt:lpstr>
      <vt:lpstr>Case Study #3</vt:lpstr>
      <vt:lpstr>Case Study #3 Answers</vt:lpstr>
      <vt:lpstr>Case Study #3 Answers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 A Gospel Perspective on Wealth</dc:title>
  <dc:creator>Bryan Sudweeks</dc:creator>
  <cp:lastModifiedBy>Bryan Sudweeks</cp:lastModifiedBy>
  <cp:revision>406</cp:revision>
  <cp:lastPrinted>2020-01-04T03:25:31Z</cp:lastPrinted>
  <dcterms:created xsi:type="dcterms:W3CDTF">2002-01-31T15:20:22Z</dcterms:created>
  <dcterms:modified xsi:type="dcterms:W3CDTF">2020-05-21T18:25:01Z</dcterms:modified>
</cp:coreProperties>
</file>